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9" r:id="rId1"/>
  </p:sldMasterIdLst>
  <p:notesMasterIdLst>
    <p:notesMasterId r:id="rId10"/>
  </p:notesMasterIdLst>
  <p:sldIdLst>
    <p:sldId id="256" r:id="rId2"/>
    <p:sldId id="337" r:id="rId3"/>
    <p:sldId id="339" r:id="rId4"/>
    <p:sldId id="341" r:id="rId5"/>
    <p:sldId id="342" r:id="rId6"/>
    <p:sldId id="344" r:id="rId7"/>
    <p:sldId id="345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98C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924CA-CC54-476F-8B62-F658CD51D9D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FA93-E738-4062-AC7D-3130F0D4A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38665" y="5346777"/>
            <a:ext cx="4819945" cy="82076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665" y="3325467"/>
            <a:ext cx="5573598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65" y="4375034"/>
            <a:ext cx="5573598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008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0384" cy="1538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55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7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04" y="365127"/>
            <a:ext cx="8458792" cy="89806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04" y="1460980"/>
            <a:ext cx="8458792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63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6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65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7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6489932"/>
            <a:ext cx="1083732" cy="271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1561"/>
            <a:ext cx="3877732" cy="143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6587790"/>
            <a:ext cx="3979333" cy="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hyperlink" Target="https://www.timeslive.co.za/news/south-africa/2020-04-06-hunger-poverty-and-lockdown-adds-up-to-domestic-violence-crisis/" TargetMode="Externa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hyperlink" Target="https://www.who.int/news-room/q-a-detail/violence-against-women-during-covid-19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260647"/>
            <a:ext cx="5868144" cy="117917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6F298C"/>
                </a:solidFill>
              </a:rPr>
              <a:t>S</a:t>
            </a:r>
            <a:r>
              <a:rPr lang="en-US" sz="2400" dirty="0" smtClean="0">
                <a:solidFill>
                  <a:srgbClr val="6F298C"/>
                </a:solidFill>
              </a:rPr>
              <a:t>tudent </a:t>
            </a:r>
            <a:r>
              <a:rPr lang="en-US" sz="4000" dirty="0" smtClean="0">
                <a:solidFill>
                  <a:srgbClr val="6F298C"/>
                </a:solidFill>
              </a:rPr>
              <a:t>C</a:t>
            </a:r>
            <a:r>
              <a:rPr lang="en-US" sz="2400" dirty="0" smtClean="0">
                <a:solidFill>
                  <a:srgbClr val="6F298C"/>
                </a:solidFill>
              </a:rPr>
              <a:t>ounselling &amp; </a:t>
            </a:r>
            <a:r>
              <a:rPr lang="en-US" sz="4000" dirty="0" smtClean="0">
                <a:solidFill>
                  <a:srgbClr val="6F298C"/>
                </a:solidFill>
              </a:rPr>
              <a:t>D</a:t>
            </a:r>
            <a:r>
              <a:rPr lang="en-US" sz="2400" dirty="0" smtClean="0">
                <a:solidFill>
                  <a:srgbClr val="6F298C"/>
                </a:solidFill>
              </a:rPr>
              <a:t>evelopment (SCD)</a:t>
            </a:r>
            <a:endParaRPr lang="en-ZA" sz="4000" dirty="0">
              <a:solidFill>
                <a:srgbClr val="6F298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5868144" cy="1728192"/>
          </a:xfrm>
        </p:spPr>
        <p:txBody>
          <a:bodyPr>
            <a:noAutofit/>
          </a:bodyPr>
          <a:lstStyle/>
          <a:p>
            <a:pPr algn="ctr"/>
            <a:r>
              <a:rPr lang="en-ZA" sz="4800" b="1" dirty="0" smtClean="0"/>
              <a:t>Gender-Based </a:t>
            </a:r>
          </a:p>
          <a:p>
            <a:pPr algn="ctr"/>
            <a:r>
              <a:rPr lang="en-ZA" sz="4800" b="1" dirty="0" smtClean="0"/>
              <a:t>Violence (GBV)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742393"/>
            <a:ext cx="5112568" cy="1351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ZA" sz="2000" b="1" dirty="0" smtClean="0">
                <a:solidFill>
                  <a:srgbClr val="2D2D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Presented by: 	</a:t>
            </a:r>
            <a:endParaRPr lang="en-ZA" sz="2000" b="1" dirty="0">
              <a:solidFill>
                <a:srgbClr val="2D2D2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ZA" sz="2000" b="1" dirty="0" smtClean="0">
                <a:solidFill>
                  <a:srgbClr val="2D2D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Mario </a:t>
            </a:r>
            <a:r>
              <a:rPr lang="en-ZA" sz="2000" b="1" dirty="0" err="1" smtClean="0">
                <a:solidFill>
                  <a:srgbClr val="2D2D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Chauque</a:t>
            </a:r>
            <a:endParaRPr lang="en-ZA" sz="2000" b="1" dirty="0" smtClean="0">
              <a:solidFill>
                <a:srgbClr val="2D2D2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ZA" sz="2000" b="1" dirty="0" smtClean="0">
                <a:solidFill>
                  <a:srgbClr val="2D2D2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HIV/AIDS Programme Coordinator</a:t>
            </a:r>
            <a:endParaRPr lang="en-ZA" sz="2000" dirty="0" smtClean="0">
              <a:solidFill>
                <a:srgbClr val="2D2D2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41084" b="1"/>
          <a:stretch/>
        </p:blipFill>
        <p:spPr>
          <a:xfrm>
            <a:off x="5763288" y="2564904"/>
            <a:ext cx="2860012" cy="1728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3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2">
        <p14:prism isContent="1"/>
      </p:transition>
    </mc:Choice>
    <mc:Fallback xmlns="">
      <p:transition spd="slow" advTm="15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1. What is Gender-based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Occurs between men and women in relationships, in the home, at school, the workplace and in the community. </a:t>
            </a:r>
          </a:p>
          <a:p>
            <a:r>
              <a:rPr lang="en-US" dirty="0" smtClean="0"/>
              <a:t>It is about power and control.</a:t>
            </a:r>
          </a:p>
          <a:p>
            <a:endParaRPr lang="en-US" dirty="0"/>
          </a:p>
          <a:p>
            <a:r>
              <a:rPr lang="en-US" dirty="0" smtClean="0"/>
              <a:t>Lockdown stats:</a:t>
            </a:r>
          </a:p>
          <a:p>
            <a:pPr lvl="1"/>
            <a:r>
              <a:rPr lang="en-US" dirty="0" smtClean="0"/>
              <a:t>87 000 cases of GBV reported to SAPS during lock down</a:t>
            </a:r>
          </a:p>
          <a:p>
            <a:pPr lvl="1"/>
            <a:r>
              <a:rPr lang="en-US" dirty="0">
                <a:hlinkClick r:id="rId5"/>
              </a:rPr>
              <a:t>https://www.timeslive.co.za/news/south-africa/2020-04-06-hunger-poverty-and-lockdown-adds-up-to-domestic-violence-crisis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2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5">
        <p14:prism isContent="1"/>
      </p:transition>
    </mc:Choice>
    <mc:Fallback xmlns="">
      <p:transition spd="slow" advTm="34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2. Example of GBV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towards someone based on his or her gender (being male or female).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Physical (kicking and slapping)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Emotional (intimidating and jealousy)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Sexual (rape and unwanted touching)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Economic (withholding money)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Spiritual abuse (the use of religion)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2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9">
        <p14:prism isContent="1"/>
      </p:transition>
    </mc:Choice>
    <mc:Fallback xmlns="">
      <p:transition spd="slow" advTm="42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3. GBV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Affect </a:t>
            </a:r>
            <a:r>
              <a:rPr lang="en-US" dirty="0"/>
              <a:t>anyone. </a:t>
            </a:r>
          </a:p>
          <a:p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in all racial, religious, ethnic and political groups.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Generally, we talk about the abuse of women by men</a:t>
            </a:r>
            <a:r>
              <a:rPr lang="en-US" dirty="0" smtClean="0"/>
              <a:t>.</a:t>
            </a:r>
          </a:p>
          <a:p>
            <a:pPr marL="402336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Be by </a:t>
            </a:r>
            <a:r>
              <a:rPr lang="en-US" dirty="0"/>
              <a:t>women against </a:t>
            </a:r>
            <a:r>
              <a:rPr lang="en-US" dirty="0" smtClean="0"/>
              <a:t>men. </a:t>
            </a:r>
          </a:p>
          <a:p>
            <a:r>
              <a:rPr lang="en-US" dirty="0" smtClean="0"/>
              <a:t>Be within </a:t>
            </a:r>
            <a:r>
              <a:rPr lang="en-US" dirty="0"/>
              <a:t>same sex relationships.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6F298C"/>
                </a:solidFill>
              </a:rPr>
              <a:t>However</a:t>
            </a:r>
            <a:r>
              <a:rPr lang="en-US" b="1" i="1" dirty="0">
                <a:solidFill>
                  <a:srgbClr val="6F298C"/>
                </a:solidFill>
              </a:rPr>
              <a:t>, violence against women is the </a:t>
            </a:r>
            <a:r>
              <a:rPr lang="en-US" b="1" i="1" dirty="0" smtClean="0">
                <a:solidFill>
                  <a:srgbClr val="6F298C"/>
                </a:solidFill>
              </a:rPr>
              <a:t>most common </a:t>
            </a:r>
            <a:r>
              <a:rPr lang="en-US" b="1" i="1" dirty="0">
                <a:solidFill>
                  <a:srgbClr val="6F298C"/>
                </a:solidFill>
              </a:rPr>
              <a:t>and usually more </a:t>
            </a:r>
            <a:r>
              <a:rPr lang="en-US" b="1" i="1" dirty="0" smtClean="0">
                <a:solidFill>
                  <a:srgbClr val="6F298C"/>
                </a:solidFill>
              </a:rPr>
              <a:t>severe!</a:t>
            </a:r>
            <a:endParaRPr lang="en-US" b="1" i="1" dirty="0">
              <a:solidFill>
                <a:srgbClr val="6F298C"/>
              </a:solidFill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1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34">
        <p14:prism isContent="1"/>
      </p:transition>
    </mc:Choice>
    <mc:Fallback xmlns="">
      <p:transition spd="slow" advTm="37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4. What to do during lock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suggests the following during COVID-19:</a:t>
            </a:r>
          </a:p>
          <a:p>
            <a:pPr lvl="1"/>
            <a:r>
              <a:rPr lang="en-US" dirty="0" smtClean="0"/>
              <a:t>Reach out to family, </a:t>
            </a:r>
          </a:p>
          <a:p>
            <a:pPr lvl="1"/>
            <a:r>
              <a:rPr lang="en-US" dirty="0" smtClean="0"/>
              <a:t>Friends and neighbors, </a:t>
            </a:r>
          </a:p>
          <a:p>
            <a:pPr lvl="1"/>
            <a:r>
              <a:rPr lang="en-US" dirty="0" smtClean="0"/>
              <a:t>Seek support from a hotline or, </a:t>
            </a:r>
          </a:p>
          <a:p>
            <a:pPr lvl="1"/>
            <a:r>
              <a:rPr lang="en-US" dirty="0" smtClean="0"/>
              <a:t>If safe, from online service for survivors of violence. </a:t>
            </a:r>
          </a:p>
          <a:p>
            <a:pPr lvl="1"/>
            <a:r>
              <a:rPr lang="en-US" dirty="0" smtClean="0"/>
              <a:t>Find out if local services (e.g. Shelters, counselling) are open and reach out to them if available. </a:t>
            </a:r>
          </a:p>
          <a:p>
            <a:pPr lvl="1"/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www.who.int/news-room/q-a-detail/violence-against-women-during-covid-19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8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6">
        <p14:prism isContent="1"/>
      </p:transition>
    </mc:Choice>
    <mc:Fallback xmlns="">
      <p:transition spd="slow" advTm="407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5. The safety plan (WHO)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a neighbor, friend, relative, or shelter to go to in case you need to leave the house immediately for safety.</a:t>
            </a:r>
          </a:p>
          <a:p>
            <a:r>
              <a:rPr lang="en-US" dirty="0" smtClean="0"/>
              <a:t>A plan for how you will exit the house safely and how you will reach there (e.g. transport)</a:t>
            </a:r>
          </a:p>
          <a:p>
            <a:r>
              <a:rPr lang="en-US" dirty="0" smtClean="0"/>
              <a:t>Keep few essential items (e.g. Id, phone, money, medicine and clothes) available</a:t>
            </a:r>
          </a:p>
          <a:p>
            <a:r>
              <a:rPr lang="en-US" dirty="0" smtClean="0"/>
              <a:t>A list of telephone numbers in case of an emergency</a:t>
            </a:r>
            <a:endParaRPr lang="en-US" dirty="0"/>
          </a:p>
          <a:p>
            <a:r>
              <a:rPr lang="en-US" dirty="0" smtClean="0"/>
              <a:t>If possible, develop a code with a trusted neighbor so they can come to your aid in case of emergency</a:t>
            </a:r>
          </a:p>
          <a:p>
            <a:endParaRPr lang="en-US" dirty="0" smtClean="0"/>
          </a:p>
          <a:p>
            <a:pPr lvl="1"/>
            <a:r>
              <a:rPr lang="en-US" dirty="0"/>
              <a:t>https://www.who.int/news-room/q-a-detail/violence-against-women-during-covid-19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1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0">
        <p14:prism isContent="1"/>
      </p:transition>
    </mc:Choice>
    <mc:Fallback xmlns="">
      <p:transition spd="slow" advTm="55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6. Important contact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SAPS – 10111</a:t>
            </a:r>
          </a:p>
          <a:p>
            <a:r>
              <a:rPr lang="en-US" dirty="0" smtClean="0"/>
              <a:t>AMBULANCE -10177</a:t>
            </a:r>
          </a:p>
          <a:p>
            <a:r>
              <a:rPr lang="en-US" dirty="0" smtClean="0"/>
              <a:t>ER24 – 084124</a:t>
            </a:r>
          </a:p>
          <a:p>
            <a:r>
              <a:rPr lang="en-US" dirty="0" smtClean="0"/>
              <a:t>LIFELINE – 086 132 2322</a:t>
            </a:r>
          </a:p>
          <a:p>
            <a:r>
              <a:rPr lang="en-US" dirty="0" smtClean="0"/>
              <a:t>GENDER-BASED VIOLENCE – 0800 428 428</a:t>
            </a:r>
          </a:p>
          <a:p>
            <a:r>
              <a:rPr lang="en-US" dirty="0" smtClean="0"/>
              <a:t>THUSO1777- 018 299 1777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9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17">
        <p14:prism isContent="1"/>
      </p:transition>
    </mc:Choice>
    <mc:Fallback xmlns="">
      <p:transition spd="slow" advTm="41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9144000" cy="3581747"/>
          </a:xfrm>
        </p:spPr>
        <p:txBody>
          <a:bodyPr anchor="t">
            <a:noAutofit/>
          </a:bodyPr>
          <a:lstStyle/>
          <a:p>
            <a:pPr algn="ctr"/>
            <a:r>
              <a:rPr lang="en-US" sz="9600" b="1" dirty="0" smtClean="0">
                <a:solidFill>
                  <a:srgbClr val="6F29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9600" b="1" dirty="0">
              <a:solidFill>
                <a:srgbClr val="6F2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60"/>
          <a:stretch/>
        </p:blipFill>
        <p:spPr>
          <a:xfrm>
            <a:off x="690129" y="2930690"/>
            <a:ext cx="7763741" cy="2366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4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7">
        <p14:prism isContent="1"/>
      </p:transition>
    </mc:Choice>
    <mc:Fallback xmlns="">
      <p:transition spd="slow" advTm="5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9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.6|5.5|5|5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13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8|3.8|2.5|3.3|6.2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.1|8.9|10.4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9|3.4|5.4|6.6|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U_Small_PPT Template_Pattern_white.pptx" id="{B6EC22C5-D6A7-4D5A-84BC-FA3CA738F9FC}" vid="{7A7C6161-2C8E-4BB4-8996-1A0279930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3716</TotalTime>
  <Words>385</Words>
  <Application>Microsoft Office PowerPoint</Application>
  <PresentationFormat>On-screen Show (4:3)</PresentationFormat>
  <Paragraphs>55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Office Theme</vt:lpstr>
      <vt:lpstr>Student Counselling &amp; Development (SCD)</vt:lpstr>
      <vt:lpstr>1. What is Gender-based violence?</vt:lpstr>
      <vt:lpstr>2. Example of GBV</vt:lpstr>
      <vt:lpstr>3. GBV can…</vt:lpstr>
      <vt:lpstr>4. What to do during lock down</vt:lpstr>
      <vt:lpstr>5. The safety plan (WHO)</vt:lpstr>
      <vt:lpstr>6. Important contact numbers</vt:lpstr>
      <vt:lpstr>Thank you</vt:lpstr>
    </vt:vector>
  </TitlesOfParts>
  <Company>North-West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STUDENTADVOCATINGLEADERSHIPTRANSFORMATION  TRAINING</dc:title>
  <dc:creator>28383079</dc:creator>
  <cp:lastModifiedBy>NWUUser</cp:lastModifiedBy>
  <cp:revision>303</cp:revision>
  <dcterms:created xsi:type="dcterms:W3CDTF">2016-05-13T13:20:12Z</dcterms:created>
  <dcterms:modified xsi:type="dcterms:W3CDTF">2020-05-07T13:21:20Z</dcterms:modified>
</cp:coreProperties>
</file>