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4130" r:id="rId4"/>
  </p:sldMasterIdLst>
  <p:notesMasterIdLst>
    <p:notesMasterId r:id="rId119"/>
  </p:notesMasterIdLst>
  <p:handoutMasterIdLst>
    <p:handoutMasterId r:id="rId120"/>
  </p:handoutMasterIdLst>
  <p:sldIdLst>
    <p:sldId id="3389" r:id="rId5"/>
    <p:sldId id="3056" r:id="rId6"/>
    <p:sldId id="2694" r:id="rId7"/>
    <p:sldId id="3256" r:id="rId8"/>
    <p:sldId id="3345" r:id="rId9"/>
    <p:sldId id="3348" r:id="rId10"/>
    <p:sldId id="2957" r:id="rId11"/>
    <p:sldId id="3262" r:id="rId12"/>
    <p:sldId id="3402" r:id="rId13"/>
    <p:sldId id="3155" r:id="rId14"/>
    <p:sldId id="3371" r:id="rId15"/>
    <p:sldId id="3263" r:id="rId16"/>
    <p:sldId id="3043" r:id="rId17"/>
    <p:sldId id="3372" r:id="rId18"/>
    <p:sldId id="3397" r:id="rId19"/>
    <p:sldId id="2708" r:id="rId20"/>
    <p:sldId id="3373" r:id="rId21"/>
    <p:sldId id="3374" r:id="rId22"/>
    <p:sldId id="2885" r:id="rId23"/>
    <p:sldId id="2886" r:id="rId24"/>
    <p:sldId id="2687" r:id="rId25"/>
    <p:sldId id="3192" r:id="rId26"/>
    <p:sldId id="3060" r:id="rId27"/>
    <p:sldId id="3415" r:id="rId28"/>
    <p:sldId id="3414" r:id="rId29"/>
    <p:sldId id="3413" r:id="rId30"/>
    <p:sldId id="3383" r:id="rId31"/>
    <p:sldId id="3416" r:id="rId32"/>
    <p:sldId id="3350" r:id="rId33"/>
    <p:sldId id="3351" r:id="rId34"/>
    <p:sldId id="1872" r:id="rId35"/>
    <p:sldId id="3417" r:id="rId36"/>
    <p:sldId id="3418" r:id="rId37"/>
    <p:sldId id="3419" r:id="rId38"/>
    <p:sldId id="2935" r:id="rId39"/>
    <p:sldId id="3420" r:id="rId40"/>
    <p:sldId id="3421" r:id="rId41"/>
    <p:sldId id="3422" r:id="rId42"/>
    <p:sldId id="3423" r:id="rId43"/>
    <p:sldId id="2715" r:id="rId44"/>
    <p:sldId id="3209" r:id="rId45"/>
    <p:sldId id="3267" r:id="rId46"/>
    <p:sldId id="3210" r:id="rId47"/>
    <p:sldId id="3268" r:id="rId48"/>
    <p:sldId id="3424" r:id="rId49"/>
    <p:sldId id="2446" r:id="rId50"/>
    <p:sldId id="3274" r:id="rId51"/>
    <p:sldId id="2554" r:id="rId52"/>
    <p:sldId id="3096" r:id="rId53"/>
    <p:sldId id="2556" r:id="rId54"/>
    <p:sldId id="2558" r:id="rId55"/>
    <p:sldId id="2561" r:id="rId56"/>
    <p:sldId id="3353" r:id="rId57"/>
    <p:sldId id="3425" r:id="rId58"/>
    <p:sldId id="3426" r:id="rId59"/>
    <p:sldId id="3427" r:id="rId60"/>
    <p:sldId id="3428" r:id="rId61"/>
    <p:sldId id="3176" r:id="rId62"/>
    <p:sldId id="3178" r:id="rId63"/>
    <p:sldId id="2946" r:id="rId64"/>
    <p:sldId id="3278" r:id="rId65"/>
    <p:sldId id="3034" r:id="rId66"/>
    <p:sldId id="2877" r:id="rId67"/>
    <p:sldId id="2887" r:id="rId68"/>
    <p:sldId id="2879" r:id="rId69"/>
    <p:sldId id="2888" r:id="rId70"/>
    <p:sldId id="3386" r:id="rId71"/>
    <p:sldId id="3280" r:id="rId72"/>
    <p:sldId id="3211" r:id="rId73"/>
    <p:sldId id="2947" r:id="rId74"/>
    <p:sldId id="3281" r:id="rId75"/>
    <p:sldId id="3283" r:id="rId76"/>
    <p:sldId id="3285" r:id="rId77"/>
    <p:sldId id="3183" r:id="rId78"/>
    <p:sldId id="3185" r:id="rId79"/>
    <p:sldId id="3287" r:id="rId80"/>
    <p:sldId id="2833" r:id="rId81"/>
    <p:sldId id="3052" r:id="rId82"/>
    <p:sldId id="3065" r:id="rId83"/>
    <p:sldId id="2737" r:id="rId84"/>
    <p:sldId id="3290" r:id="rId85"/>
    <p:sldId id="3323" r:id="rId86"/>
    <p:sldId id="3336" r:id="rId87"/>
    <p:sldId id="3066" r:id="rId88"/>
    <p:sldId id="3053" r:id="rId89"/>
    <p:sldId id="3360" r:id="rId90"/>
    <p:sldId id="3326" r:id="rId91"/>
    <p:sldId id="3327" r:id="rId92"/>
    <p:sldId id="3120" r:id="rId93"/>
    <p:sldId id="2842" r:id="rId94"/>
    <p:sldId id="3158" r:id="rId95"/>
    <p:sldId id="3159" r:id="rId96"/>
    <p:sldId id="2892" r:id="rId97"/>
    <p:sldId id="3300" r:id="rId98"/>
    <p:sldId id="3302" r:id="rId99"/>
    <p:sldId id="3320" r:id="rId100"/>
    <p:sldId id="3403" r:id="rId101"/>
    <p:sldId id="2684" r:id="rId102"/>
    <p:sldId id="2768" r:id="rId103"/>
    <p:sldId id="3312" r:id="rId104"/>
    <p:sldId id="2695" r:id="rId105"/>
    <p:sldId id="3236" r:id="rId106"/>
    <p:sldId id="3237" r:id="rId107"/>
    <p:sldId id="3238" r:id="rId108"/>
    <p:sldId id="3408" r:id="rId109"/>
    <p:sldId id="3409" r:id="rId110"/>
    <p:sldId id="3410" r:id="rId111"/>
    <p:sldId id="3404" r:id="rId112"/>
    <p:sldId id="3405" r:id="rId113"/>
    <p:sldId id="3406" r:id="rId114"/>
    <p:sldId id="3407" r:id="rId115"/>
    <p:sldId id="3058" r:id="rId116"/>
    <p:sldId id="3322" r:id="rId117"/>
    <p:sldId id="263" r:id="rId118"/>
  </p:sldIdLst>
  <p:sldSz cx="12192000" cy="6858000"/>
  <p:notesSz cx="6858000" cy="9144000"/>
  <p:embeddedFontLst>
    <p:embeddedFont>
      <p:font typeface="Calibri" panose="020F0502020204030204" pitchFamily="34" charset="0"/>
      <p:regular r:id="rId121"/>
      <p:bold r:id="rId122"/>
      <p:italic r:id="rId123"/>
      <p:boldItalic r:id="rId124"/>
    </p:embeddedFont>
    <p:embeddedFont>
      <p:font typeface="Ebrima" panose="02000000000000000000" pitchFamily="2" charset="0"/>
      <p:regular r:id="rId125"/>
      <p:bold r:id="rId126"/>
    </p:embeddedFont>
    <p:embeddedFont>
      <p:font typeface="Calibri Light" panose="020F0302020204030204" pitchFamily="34" charset="0"/>
      <p:regular r:id="rId127"/>
      <p:italic r:id="rId128"/>
    </p:embeddedFont>
    <p:embeddedFont>
      <p:font typeface="Century Gothic" panose="020B0502020202020204" pitchFamily="34" charset="0"/>
      <p:regular r:id="rId129"/>
      <p:bold r:id="rId130"/>
      <p:italic r:id="rId131"/>
      <p:boldItalic r:id="rId132"/>
    </p:embeddedFont>
    <p:embeddedFont>
      <p:font typeface="Microsoft Sans Serif" panose="020B0604020202020204" pitchFamily="34" charset="0"/>
      <p:regular r:id="rId133"/>
    </p:embeddedFont>
  </p:embeddedFontLst>
  <p:defaultTex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7C2E35-B183-4D40-AB74-8EE929D32C9D}">
          <p14:sldIdLst>
            <p14:sldId id="3389"/>
            <p14:sldId id="3056"/>
            <p14:sldId id="2694"/>
            <p14:sldId id="3256"/>
            <p14:sldId id="3345"/>
            <p14:sldId id="3348"/>
            <p14:sldId id="2957"/>
            <p14:sldId id="3262"/>
            <p14:sldId id="3402"/>
            <p14:sldId id="3155"/>
            <p14:sldId id="3371"/>
            <p14:sldId id="3263"/>
            <p14:sldId id="3043"/>
            <p14:sldId id="3372"/>
            <p14:sldId id="3397"/>
            <p14:sldId id="2708"/>
            <p14:sldId id="3373"/>
            <p14:sldId id="3374"/>
            <p14:sldId id="2885"/>
            <p14:sldId id="2886"/>
            <p14:sldId id="2687"/>
            <p14:sldId id="3192"/>
            <p14:sldId id="3060"/>
            <p14:sldId id="3415"/>
            <p14:sldId id="3414"/>
            <p14:sldId id="3413"/>
            <p14:sldId id="3383"/>
            <p14:sldId id="3416"/>
            <p14:sldId id="3350"/>
            <p14:sldId id="3351"/>
            <p14:sldId id="1872"/>
            <p14:sldId id="3417"/>
            <p14:sldId id="3418"/>
            <p14:sldId id="3419"/>
            <p14:sldId id="2935"/>
            <p14:sldId id="3420"/>
            <p14:sldId id="3421"/>
            <p14:sldId id="3422"/>
            <p14:sldId id="3423"/>
            <p14:sldId id="2715"/>
            <p14:sldId id="3209"/>
            <p14:sldId id="3267"/>
            <p14:sldId id="3210"/>
            <p14:sldId id="3268"/>
            <p14:sldId id="3424"/>
            <p14:sldId id="2446"/>
            <p14:sldId id="3274"/>
            <p14:sldId id="2554"/>
            <p14:sldId id="3096"/>
            <p14:sldId id="2556"/>
            <p14:sldId id="2558"/>
            <p14:sldId id="2561"/>
            <p14:sldId id="3353"/>
            <p14:sldId id="3425"/>
            <p14:sldId id="3426"/>
            <p14:sldId id="3427"/>
            <p14:sldId id="3428"/>
            <p14:sldId id="3176"/>
            <p14:sldId id="3178"/>
            <p14:sldId id="2946"/>
            <p14:sldId id="3278"/>
            <p14:sldId id="3034"/>
            <p14:sldId id="2877"/>
            <p14:sldId id="2887"/>
            <p14:sldId id="2879"/>
            <p14:sldId id="2888"/>
            <p14:sldId id="3386"/>
            <p14:sldId id="3280"/>
            <p14:sldId id="3211"/>
            <p14:sldId id="2947"/>
            <p14:sldId id="3281"/>
            <p14:sldId id="3283"/>
            <p14:sldId id="3285"/>
            <p14:sldId id="3183"/>
            <p14:sldId id="3185"/>
            <p14:sldId id="3287"/>
            <p14:sldId id="2833"/>
            <p14:sldId id="3052"/>
            <p14:sldId id="3065"/>
            <p14:sldId id="2737"/>
            <p14:sldId id="3290"/>
            <p14:sldId id="3323"/>
            <p14:sldId id="3336"/>
            <p14:sldId id="3066"/>
            <p14:sldId id="3053"/>
            <p14:sldId id="3360"/>
            <p14:sldId id="3326"/>
            <p14:sldId id="3327"/>
            <p14:sldId id="3120"/>
            <p14:sldId id="2842"/>
            <p14:sldId id="3158"/>
            <p14:sldId id="3159"/>
            <p14:sldId id="2892"/>
            <p14:sldId id="3300"/>
            <p14:sldId id="3302"/>
            <p14:sldId id="3320"/>
            <p14:sldId id="3403"/>
            <p14:sldId id="2684"/>
            <p14:sldId id="2768"/>
            <p14:sldId id="3312"/>
            <p14:sldId id="2695"/>
            <p14:sldId id="3236"/>
            <p14:sldId id="3237"/>
            <p14:sldId id="3238"/>
            <p14:sldId id="3408"/>
            <p14:sldId id="3409"/>
            <p14:sldId id="3410"/>
            <p14:sldId id="3404"/>
            <p14:sldId id="3405"/>
            <p14:sldId id="3406"/>
            <p14:sldId id="3407"/>
            <p14:sldId id="3058"/>
            <p14:sldId id="3322"/>
            <p14:sldId id="263"/>
          </p14:sldIdLst>
        </p14:section>
      </p14:sectionLst>
    </p:ext>
    <p:ext uri="{EFAFB233-063F-42B5-8137-9DF3F51BA10A}">
      <p15:sldGuideLst xmlns:p15="http://schemas.microsoft.com/office/powerpoint/2012/main">
        <p15:guide id="1" orient="horz" pos="4068" userDrawn="1">
          <p15:clr>
            <a:srgbClr val="A4A3A4"/>
          </p15:clr>
        </p15:guide>
        <p15:guide id="2" orient="horz" pos="312" userDrawn="1">
          <p15:clr>
            <a:srgbClr val="A4A3A4"/>
          </p15:clr>
        </p15:guide>
        <p15:guide id="3" orient="horz" pos="2160" userDrawn="1">
          <p15:clr>
            <a:srgbClr val="A4A3A4"/>
          </p15:clr>
        </p15:guide>
        <p15:guide id="4" orient="horz" pos="431" userDrawn="1">
          <p15:clr>
            <a:srgbClr val="A4A3A4"/>
          </p15:clr>
        </p15:guide>
        <p15:guide id="5" orient="horz" pos="3981" userDrawn="1">
          <p15:clr>
            <a:srgbClr val="A4A3A4"/>
          </p15:clr>
        </p15:guide>
        <p15:guide id="6" orient="horz" pos="4235" userDrawn="1">
          <p15:clr>
            <a:srgbClr val="A4A3A4"/>
          </p15:clr>
        </p15:guide>
        <p15:guide id="7" pos="509" userDrawn="1">
          <p15:clr>
            <a:srgbClr val="A4A3A4"/>
          </p15:clr>
        </p15:guide>
        <p15:guide id="8" pos="7491" userDrawn="1">
          <p15:clr>
            <a:srgbClr val="A4A3A4"/>
          </p15:clr>
        </p15:guide>
        <p15:guide id="9" pos="7309" userDrawn="1">
          <p15:clr>
            <a:srgbClr val="A4A3A4"/>
          </p15:clr>
        </p15:guide>
        <p15:guide id="10" pos="554" userDrawn="1">
          <p15:clr>
            <a:srgbClr val="A4A3A4"/>
          </p15:clr>
        </p15:guide>
        <p15:guide id="11" pos="7169" userDrawn="1">
          <p15:clr>
            <a:srgbClr val="A4A3A4"/>
          </p15:clr>
        </p15:guide>
        <p15:guide id="12" pos="377" userDrawn="1">
          <p15:clr>
            <a:srgbClr val="A4A3A4"/>
          </p15:clr>
        </p15:guide>
        <p15:guide id="13" pos="3845" userDrawn="1">
          <p15:clr>
            <a:srgbClr val="A4A3A4"/>
          </p15:clr>
        </p15:guide>
        <p15:guide id="14" pos="185" userDrawn="1">
          <p15:clr>
            <a:srgbClr val="A4A3A4"/>
          </p15:clr>
        </p15:guide>
        <p15:guide id="15" orient="horz" pos="2826" userDrawn="1">
          <p15:clr>
            <a:srgbClr val="A4A3A4"/>
          </p15:clr>
        </p15:guide>
        <p15:guide id="16" orient="horz" userDrawn="1">
          <p15:clr>
            <a:srgbClr val="A4A3A4"/>
          </p15:clr>
        </p15:guide>
        <p15:guide id="17" orient="horz" pos="1270" userDrawn="1">
          <p15:clr>
            <a:srgbClr val="A4A3A4"/>
          </p15:clr>
        </p15:guide>
        <p15:guide id="18" userDrawn="1">
          <p15:clr>
            <a:srgbClr val="A4A3A4"/>
          </p15:clr>
        </p15:guide>
        <p15:guide id="20" orient="horz" pos="3410" userDrawn="1">
          <p15:clr>
            <a:srgbClr val="A4A3A4"/>
          </p15:clr>
        </p15:guide>
        <p15:guide id="21" orient="horz" pos="1289" userDrawn="1">
          <p15:clr>
            <a:srgbClr val="A4A3A4"/>
          </p15:clr>
        </p15:guide>
        <p15:guide id="22" pos="273" userDrawn="1">
          <p15:clr>
            <a:srgbClr val="A4A3A4"/>
          </p15:clr>
        </p15:guide>
        <p15:guide id="23" pos="6062" userDrawn="1">
          <p15:clr>
            <a:srgbClr val="A4A3A4"/>
          </p15:clr>
        </p15:guide>
        <p15:guide id="24" pos="1560" userDrawn="1">
          <p15:clr>
            <a:srgbClr val="A4A3A4"/>
          </p15:clr>
        </p15:guide>
        <p15:guide id="25" pos="4418" userDrawn="1">
          <p15:clr>
            <a:srgbClr val="A4A3A4"/>
          </p15:clr>
        </p15:guide>
        <p15:guide id="26" pos="4755" userDrawn="1">
          <p15:clr>
            <a:srgbClr val="A4A3A4"/>
          </p15:clr>
        </p15:guide>
        <p15:guide id="27" pos="5997" userDrawn="1">
          <p15:clr>
            <a:srgbClr val="A4A3A4"/>
          </p15:clr>
        </p15:guide>
        <p15:guide id="28" orient="horz" pos="2583" userDrawn="1">
          <p15:clr>
            <a:srgbClr val="A4A3A4"/>
          </p15:clr>
        </p15:guide>
        <p15:guide id="29" orient="horz" pos="2308" userDrawn="1">
          <p15:clr>
            <a:srgbClr val="A4A3A4"/>
          </p15:clr>
        </p15:guide>
        <p15:guide id="30" orient="horz" pos="2867" userDrawn="1">
          <p15:clr>
            <a:srgbClr val="A4A3A4"/>
          </p15:clr>
        </p15:guide>
        <p15:guide id="31" orient="horz" pos="2020" userDrawn="1">
          <p15:clr>
            <a:srgbClr val="A4A3A4"/>
          </p15:clr>
        </p15:guide>
        <p15:guide id="32" orient="horz" pos="3157" userDrawn="1">
          <p15:clr>
            <a:srgbClr val="A4A3A4"/>
          </p15:clr>
        </p15:guide>
        <p15:guide id="33" orient="horz" pos="1737" userDrawn="1">
          <p15:clr>
            <a:srgbClr val="A4A3A4"/>
          </p15:clr>
        </p15:guide>
        <p15:guide id="34" orient="horz" pos="4319" userDrawn="1">
          <p15:clr>
            <a:srgbClr val="A4A3A4"/>
          </p15:clr>
        </p15:guide>
        <p15:guide id="35" pos="3573" userDrawn="1">
          <p15:clr>
            <a:srgbClr val="A4A3A4"/>
          </p15:clr>
        </p15:guide>
        <p15:guide id="36" pos="6389" userDrawn="1">
          <p15:clr>
            <a:srgbClr val="A4A3A4"/>
          </p15:clr>
        </p15:guide>
        <p15:guide id="37" pos="4231" userDrawn="1">
          <p15:clr>
            <a:srgbClr val="A4A3A4"/>
          </p15:clr>
        </p15:guide>
        <p15:guide id="38" pos="6251" userDrawn="1">
          <p15:clr>
            <a:srgbClr val="A4A3A4"/>
          </p15:clr>
        </p15:guide>
        <p15:guide id="39" orient="horz" pos="281" userDrawn="1">
          <p15:clr>
            <a:srgbClr val="A4A3A4"/>
          </p15:clr>
        </p15:guide>
        <p15:guide id="40" orient="horz" pos="564" userDrawn="1">
          <p15:clr>
            <a:srgbClr val="A4A3A4"/>
          </p15:clr>
        </p15:guide>
        <p15:guide id="41" orient="horz" pos="3945">
          <p15:clr>
            <a:srgbClr val="A4A3A4"/>
          </p15:clr>
        </p15:guide>
        <p15:guide id="42" orient="horz" pos="2404">
          <p15:clr>
            <a:srgbClr val="A4A3A4"/>
          </p15:clr>
        </p15:guide>
        <p15:guide id="43" orient="horz" pos="780">
          <p15:clr>
            <a:srgbClr val="A4A3A4"/>
          </p15:clr>
        </p15:guide>
        <p15:guide id="44" pos="626">
          <p15:clr>
            <a:srgbClr val="A4A3A4"/>
          </p15:clr>
        </p15:guide>
        <p15:guide id="45" pos="3086">
          <p15:clr>
            <a:srgbClr val="A4A3A4"/>
          </p15:clr>
        </p15:guide>
        <p15:guide id="46" pos="4069">
          <p15:clr>
            <a:srgbClr val="A4A3A4"/>
          </p15:clr>
        </p15:guide>
        <p15:guide id="47" orient="horz" pos="3644">
          <p15:clr>
            <a:srgbClr val="A4A3A4"/>
          </p15:clr>
        </p15:guide>
        <p15:guide id="48" orient="horz" pos="843">
          <p15:clr>
            <a:srgbClr val="A4A3A4"/>
          </p15:clr>
        </p15:guide>
        <p15:guide id="49" pos="7126">
          <p15:clr>
            <a:srgbClr val="A4A3A4"/>
          </p15:clr>
        </p15:guide>
        <p15:guide id="50" pos="2785">
          <p15:clr>
            <a:srgbClr val="A4A3A4"/>
          </p15:clr>
        </p15:guide>
        <p15:guide id="51" orient="horz" pos="305">
          <p15:clr>
            <a:srgbClr val="A4A3A4"/>
          </p15:clr>
        </p15:guide>
        <p15:guide id="52" pos="439">
          <p15:clr>
            <a:srgbClr val="A4A3A4"/>
          </p15:clr>
        </p15:guide>
        <p15:guide id="53" pos="1305">
          <p15:clr>
            <a:srgbClr val="A4A3A4"/>
          </p15:clr>
        </p15:guide>
        <p15:guide id="54" pos="3906">
          <p15:clr>
            <a:srgbClr val="A4A3A4"/>
          </p15:clr>
        </p15:guide>
        <p15:guide id="55" pos="851">
          <p15:clr>
            <a:srgbClr val="A4A3A4"/>
          </p15:clr>
        </p15:guide>
        <p15:guide id="56" pos="4631">
          <p15:clr>
            <a:srgbClr val="A4A3A4"/>
          </p15:clr>
        </p15:guide>
        <p15:guide id="57" pos="15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a Lundberg" initials="CL" lastIdx="0" clrIdx="0"/>
  <p:cmAuthor id="1" name="Maic Ungermann" initials="MU" lastIdx="1" clrIdx="1"/>
  <p:cmAuthor id="2" name="Jacinta Waak" initials="JW" lastIdx="46" clrIdx="2"/>
  <p:cmAuthor id="3" name="Jennifer Lees" initials="JL" lastIdx="13" clrIdx="3"/>
  <p:cmAuthor id="4" name="Jacinta Waak" initials="JW [2]" lastIdx="5" clrIdx="4"/>
  <p:cmAuthor id="5" name="Jennifer Lees" initials="JL [2]" lastIdx="1" clrIdx="5"/>
  <p:cmAuthor id="6" name="Jevgenija Gerdija" initials="JG" lastIdx="16" clrIdx="6"/>
  <p:cmAuthor id="7" name="Jevgenija Gerdija" initials="JG [2]" lastIdx="4" clrIdx="7"/>
  <p:cmAuthor id="8" name="Daniel Eckert" initials="DAE" lastIdx="2" clrIdx="8"/>
  <p:cmAuthor id="9" name="Jon Warmington-Lundström" initials="JW" lastIdx="11" clrIdx="9"/>
  <p:cmAuthor id="10" name="Laura Butts" initials="LB" lastIdx="25" clrIdx="10"/>
  <p:cmAuthor id="11" name="Daniel Eckert" initials="DE" lastIdx="8" clrIdx="11"/>
  <p:cmAuthor id="12" name="Kelebogile Motsa" initials="KM"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8E33"/>
    <a:srgbClr val="7EC170"/>
    <a:srgbClr val="5F636A"/>
    <a:srgbClr val="EB9E02"/>
    <a:srgbClr val="0E97C1"/>
    <a:srgbClr val="074B60"/>
    <a:srgbClr val="FCC453"/>
    <a:srgbClr val="FE0802"/>
    <a:srgbClr val="8ADECD"/>
    <a:srgbClr val="E88E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F80D5-7BD7-45C3-A283-91C61F510D1E}" v="2" dt="2021-08-02T09:36:04.899"/>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Format med tema 1 - dekorfär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ferSingleView="1">
    <p:restoredLeft sz="13750" autoAdjust="0"/>
    <p:restoredTop sz="91543" autoAdjust="0"/>
  </p:normalViewPr>
  <p:slideViewPr>
    <p:cSldViewPr snapToGrid="0">
      <p:cViewPr varScale="1">
        <p:scale>
          <a:sx n="88" d="100"/>
          <a:sy n="88" d="100"/>
        </p:scale>
        <p:origin x="1200" y="77"/>
      </p:cViewPr>
      <p:guideLst>
        <p:guide orient="horz" pos="4068"/>
        <p:guide orient="horz" pos="312"/>
        <p:guide orient="horz" pos="2160"/>
        <p:guide orient="horz" pos="431"/>
        <p:guide orient="horz" pos="3981"/>
        <p:guide orient="horz" pos="4235"/>
        <p:guide pos="509"/>
        <p:guide pos="7491"/>
        <p:guide pos="7309"/>
        <p:guide pos="554"/>
        <p:guide pos="7169"/>
        <p:guide pos="377"/>
        <p:guide pos="3845"/>
        <p:guide pos="185"/>
        <p:guide orient="horz" pos="2826"/>
        <p:guide orient="horz"/>
        <p:guide orient="horz" pos="1270"/>
        <p:guide/>
        <p:guide orient="horz" pos="3410"/>
        <p:guide orient="horz" pos="1289"/>
        <p:guide pos="273"/>
        <p:guide pos="6062"/>
        <p:guide pos="1560"/>
        <p:guide pos="4418"/>
        <p:guide pos="4755"/>
        <p:guide pos="5997"/>
        <p:guide orient="horz" pos="2583"/>
        <p:guide orient="horz" pos="2308"/>
        <p:guide orient="horz" pos="2867"/>
        <p:guide orient="horz" pos="2020"/>
        <p:guide orient="horz" pos="3157"/>
        <p:guide orient="horz" pos="1737"/>
        <p:guide orient="horz" pos="4319"/>
        <p:guide pos="3573"/>
        <p:guide pos="6389"/>
        <p:guide pos="4231"/>
        <p:guide pos="6251"/>
        <p:guide orient="horz" pos="281"/>
        <p:guide orient="horz" pos="564"/>
        <p:guide orient="horz" pos="3945"/>
        <p:guide orient="horz" pos="2404"/>
        <p:guide orient="horz" pos="780"/>
        <p:guide pos="626"/>
        <p:guide pos="3086"/>
        <p:guide pos="4069"/>
        <p:guide orient="horz" pos="3644"/>
        <p:guide orient="horz" pos="843"/>
        <p:guide pos="7126"/>
        <p:guide pos="2785"/>
        <p:guide orient="horz" pos="305"/>
        <p:guide pos="439"/>
        <p:guide pos="1305"/>
        <p:guide pos="3906"/>
        <p:guide pos="851"/>
        <p:guide pos="4631"/>
        <p:guide pos="1568"/>
      </p:guideLst>
    </p:cSldViewPr>
  </p:slideViewPr>
  <p:notesTextViewPr>
    <p:cViewPr>
      <p:scale>
        <a:sx n="1" d="1"/>
        <a:sy n="1" d="1"/>
      </p:scale>
      <p:origin x="0" y="0"/>
    </p:cViewPr>
  </p:notesTextViewPr>
  <p:sorterViewPr>
    <p:cViewPr>
      <p:scale>
        <a:sx n="68" d="100"/>
        <a:sy n="68" d="100"/>
      </p:scale>
      <p:origin x="0" y="186"/>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3.fntdata"/><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commentAuthors" Target="commentAuthors.xml"/><Relationship Id="rId13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2.fntdata"/><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notesMaster" Target="notesMasters/notesMaster1.xml"/><Relationship Id="rId12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handoutMaster" Target="handoutMasters/handoutMaster1.xml"/><Relationship Id="rId12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1.fntdata"/><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ebogile Motsa" userId="df5206e6-7498-45e1-8d6f-7c21ebea32d3" providerId="ADAL" clId="{966F80D5-7BD7-45C3-A283-91C61F510D1E}"/>
    <pc:docChg chg="undo custSel modSld">
      <pc:chgData name="Kelebogile Motsa" userId="df5206e6-7498-45e1-8d6f-7c21ebea32d3" providerId="ADAL" clId="{966F80D5-7BD7-45C3-A283-91C61F510D1E}" dt="2021-08-02T11:37:33.279" v="17" actId="20577"/>
      <pc:docMkLst>
        <pc:docMk/>
      </pc:docMkLst>
      <pc:sldChg chg="modSp">
        <pc:chgData name="Kelebogile Motsa" userId="df5206e6-7498-45e1-8d6f-7c21ebea32d3" providerId="ADAL" clId="{966F80D5-7BD7-45C3-A283-91C61F510D1E}" dt="2021-08-02T09:30:21.180" v="0"/>
        <pc:sldMkLst>
          <pc:docMk/>
          <pc:sldMk cId="17076989" sldId="3402"/>
        </pc:sldMkLst>
        <pc:spChg chg="mod">
          <ac:chgData name="Kelebogile Motsa" userId="df5206e6-7498-45e1-8d6f-7c21ebea32d3" providerId="ADAL" clId="{966F80D5-7BD7-45C3-A283-91C61F510D1E}" dt="2021-08-02T09:30:21.180" v="0"/>
          <ac:spMkLst>
            <pc:docMk/>
            <pc:sldMk cId="17076989" sldId="3402"/>
            <ac:spMk id="8" creationId="{97B24A29-83BE-4DA4-8DE4-924862F34B1B}"/>
          </ac:spMkLst>
        </pc:spChg>
      </pc:sldChg>
      <pc:sldChg chg="modSp mod">
        <pc:chgData name="Kelebogile Motsa" userId="df5206e6-7498-45e1-8d6f-7c21ebea32d3" providerId="ADAL" clId="{966F80D5-7BD7-45C3-A283-91C61F510D1E}" dt="2021-08-02T11:37:33.279" v="17" actId="20577"/>
        <pc:sldMkLst>
          <pc:docMk/>
          <pc:sldMk cId="1525009604" sldId="3403"/>
        </pc:sldMkLst>
        <pc:spChg chg="mod">
          <ac:chgData name="Kelebogile Motsa" userId="df5206e6-7498-45e1-8d6f-7c21ebea32d3" providerId="ADAL" clId="{966F80D5-7BD7-45C3-A283-91C61F510D1E}" dt="2021-08-02T11:37:33.279" v="17" actId="20577"/>
          <ac:spMkLst>
            <pc:docMk/>
            <pc:sldMk cId="1525009604" sldId="3403"/>
            <ac:spMk id="94" creationId="{EAF678BB-06E9-4A54-B626-3ECA0C6B7544}"/>
          </ac:spMkLst>
        </pc:spChg>
      </pc:sldChg>
      <pc:sldChg chg="modSp">
        <pc:chgData name="Kelebogile Motsa" userId="df5206e6-7498-45e1-8d6f-7c21ebea32d3" providerId="ADAL" clId="{966F80D5-7BD7-45C3-A283-91C61F510D1E}" dt="2021-08-02T09:30:21.180" v="0"/>
        <pc:sldMkLst>
          <pc:docMk/>
          <pc:sldMk cId="1695670668" sldId="3406"/>
        </pc:sldMkLst>
        <pc:spChg chg="mod">
          <ac:chgData name="Kelebogile Motsa" userId="df5206e6-7498-45e1-8d6f-7c21ebea32d3" providerId="ADAL" clId="{966F80D5-7BD7-45C3-A283-91C61F510D1E}" dt="2021-08-02T09:30:21.180" v="0"/>
          <ac:spMkLst>
            <pc:docMk/>
            <pc:sldMk cId="1695670668" sldId="3406"/>
            <ac:spMk id="5" creationId="{E033F055-934B-480F-849D-BB148D0A64B2}"/>
          </ac:spMkLst>
        </pc:spChg>
      </pc:sldChg>
      <pc:sldChg chg="modSp">
        <pc:chgData name="Kelebogile Motsa" userId="df5206e6-7498-45e1-8d6f-7c21ebea32d3" providerId="ADAL" clId="{966F80D5-7BD7-45C3-A283-91C61F510D1E}" dt="2021-08-02T09:30:21.180" v="0"/>
        <pc:sldMkLst>
          <pc:docMk/>
          <pc:sldMk cId="1967352785" sldId="3407"/>
        </pc:sldMkLst>
        <pc:spChg chg="mod">
          <ac:chgData name="Kelebogile Motsa" userId="df5206e6-7498-45e1-8d6f-7c21ebea32d3" providerId="ADAL" clId="{966F80D5-7BD7-45C3-A283-91C61F510D1E}" dt="2021-08-02T09:30:21.180" v="0"/>
          <ac:spMkLst>
            <pc:docMk/>
            <pc:sldMk cId="1967352785" sldId="3407"/>
            <ac:spMk id="5" creationId="{E033F055-934B-480F-849D-BB148D0A64B2}"/>
          </ac:spMkLst>
        </pc:spChg>
      </pc:sldChg>
      <pc:sldChg chg="modSp">
        <pc:chgData name="Kelebogile Motsa" userId="df5206e6-7498-45e1-8d6f-7c21ebea32d3" providerId="ADAL" clId="{966F80D5-7BD7-45C3-A283-91C61F510D1E}" dt="2021-08-02T09:30:21.180" v="0"/>
        <pc:sldMkLst>
          <pc:docMk/>
          <pc:sldMk cId="3464111141" sldId="3413"/>
        </pc:sldMkLst>
        <pc:spChg chg="mod">
          <ac:chgData name="Kelebogile Motsa" userId="df5206e6-7498-45e1-8d6f-7c21ebea32d3" providerId="ADAL" clId="{966F80D5-7BD7-45C3-A283-91C61F510D1E}" dt="2021-08-02T09:30:21.180" v="0"/>
          <ac:spMkLst>
            <pc:docMk/>
            <pc:sldMk cId="3464111141" sldId="3413"/>
            <ac:spMk id="2" creationId="{00000000-0000-0000-0000-000000000000}"/>
          </ac:spMkLst>
        </pc:spChg>
      </pc:sldChg>
      <pc:sldChg chg="modSp">
        <pc:chgData name="Kelebogile Motsa" userId="df5206e6-7498-45e1-8d6f-7c21ebea32d3" providerId="ADAL" clId="{966F80D5-7BD7-45C3-A283-91C61F510D1E}" dt="2021-08-02T09:30:21.180" v="0"/>
        <pc:sldMkLst>
          <pc:docMk/>
          <pc:sldMk cId="2747075773" sldId="3420"/>
        </pc:sldMkLst>
        <pc:spChg chg="mod">
          <ac:chgData name="Kelebogile Motsa" userId="df5206e6-7498-45e1-8d6f-7c21ebea32d3" providerId="ADAL" clId="{966F80D5-7BD7-45C3-A283-91C61F510D1E}" dt="2021-08-02T09:30:21.180" v="0"/>
          <ac:spMkLst>
            <pc:docMk/>
            <pc:sldMk cId="2747075773" sldId="3420"/>
            <ac:spMk id="3" creationId="{00000000-0000-0000-0000-000000000000}"/>
          </ac:spMkLst>
        </pc:spChg>
        <pc:spChg chg="mod">
          <ac:chgData name="Kelebogile Motsa" userId="df5206e6-7498-45e1-8d6f-7c21ebea32d3" providerId="ADAL" clId="{966F80D5-7BD7-45C3-A283-91C61F510D1E}" dt="2021-08-02T09:30:21.180" v="0"/>
          <ac:spMkLst>
            <pc:docMk/>
            <pc:sldMk cId="2747075773" sldId="3420"/>
            <ac:spMk id="28" creationId="{00000000-0000-0000-0000-000000000000}"/>
          </ac:spMkLst>
        </pc:spChg>
      </pc:sldChg>
      <pc:sldChg chg="modSp">
        <pc:chgData name="Kelebogile Motsa" userId="df5206e6-7498-45e1-8d6f-7c21ebea32d3" providerId="ADAL" clId="{966F80D5-7BD7-45C3-A283-91C61F510D1E}" dt="2021-08-02T09:30:21.180" v="0"/>
        <pc:sldMkLst>
          <pc:docMk/>
          <pc:sldMk cId="3388138974" sldId="3421"/>
        </pc:sldMkLst>
        <pc:spChg chg="mod">
          <ac:chgData name="Kelebogile Motsa" userId="df5206e6-7498-45e1-8d6f-7c21ebea32d3" providerId="ADAL" clId="{966F80D5-7BD7-45C3-A283-91C61F510D1E}" dt="2021-08-02T09:30:21.180" v="0"/>
          <ac:spMkLst>
            <pc:docMk/>
            <pc:sldMk cId="3388138974" sldId="3421"/>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25E9FC-7094-6B44-BF6D-A379DFE3EF3D}" type="slidenum">
              <a:rPr lang="en-US" smtClean="0"/>
              <a:t>‹#›</a:t>
            </a:fld>
            <a:endParaRPr lang="en-US"/>
          </a:p>
        </p:txBody>
      </p:sp>
    </p:spTree>
    <p:extLst>
      <p:ext uri="{BB962C8B-B14F-4D97-AF65-F5344CB8AC3E}">
        <p14:creationId xmlns:p14="http://schemas.microsoft.com/office/powerpoint/2010/main" val="2629354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8BBA03-C65B-624F-A5F8-102856DE7BC4}" type="datetimeFigureOut">
              <a:rPr lang="sv-SE" smtClean="0"/>
              <a:t>2021-08-17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37307-4DCF-594D-BAA8-346E9B4667CE}" type="slidenum">
              <a:rPr lang="sv-SE" smtClean="0"/>
              <a:t>‹#›</a:t>
            </a:fld>
            <a:endParaRPr lang="sv-SE"/>
          </a:p>
        </p:txBody>
      </p:sp>
    </p:spTree>
    <p:extLst>
      <p:ext uri="{BB962C8B-B14F-4D97-AF65-F5344CB8AC3E}">
        <p14:creationId xmlns:p14="http://schemas.microsoft.com/office/powerpoint/2010/main" val="970443090"/>
      </p:ext>
    </p:extLst>
  </p:cSld>
  <p:clrMap bg1="lt1" tx1="dk1" bg2="lt2" tx2="dk2" accent1="accent1" accent2="accent2" accent3="accent3" accent4="accent4" accent5="accent5" accent6="accent6" hlink="hlink" folHlink="folHlink"/>
  <p:notesStyle>
    <a:lvl1pPr marL="0" algn="l" defTabSz="414589" rtl="0" eaLnBrk="1" latinLnBrk="0" hangingPunct="1">
      <a:defRPr sz="1088" kern="1200">
        <a:solidFill>
          <a:schemeClr val="tx1"/>
        </a:solidFill>
        <a:latin typeface="+mn-lt"/>
        <a:ea typeface="+mn-ea"/>
        <a:cs typeface="+mn-cs"/>
      </a:defRPr>
    </a:lvl1pPr>
    <a:lvl2pPr marL="414589" algn="l" defTabSz="414589" rtl="0" eaLnBrk="1" latinLnBrk="0" hangingPunct="1">
      <a:defRPr sz="1088" kern="1200">
        <a:solidFill>
          <a:schemeClr val="tx1"/>
        </a:solidFill>
        <a:latin typeface="+mn-lt"/>
        <a:ea typeface="+mn-ea"/>
        <a:cs typeface="+mn-cs"/>
      </a:defRPr>
    </a:lvl2pPr>
    <a:lvl3pPr marL="829178" algn="l" defTabSz="414589" rtl="0" eaLnBrk="1" latinLnBrk="0" hangingPunct="1">
      <a:defRPr sz="1088" kern="1200">
        <a:solidFill>
          <a:schemeClr val="tx1"/>
        </a:solidFill>
        <a:latin typeface="+mn-lt"/>
        <a:ea typeface="+mn-ea"/>
        <a:cs typeface="+mn-cs"/>
      </a:defRPr>
    </a:lvl3pPr>
    <a:lvl4pPr marL="1243767" algn="l" defTabSz="414589" rtl="0" eaLnBrk="1" latinLnBrk="0" hangingPunct="1">
      <a:defRPr sz="1088" kern="1200">
        <a:solidFill>
          <a:schemeClr val="tx1"/>
        </a:solidFill>
        <a:latin typeface="+mn-lt"/>
        <a:ea typeface="+mn-ea"/>
        <a:cs typeface="+mn-cs"/>
      </a:defRPr>
    </a:lvl4pPr>
    <a:lvl5pPr marL="1658356" algn="l" defTabSz="414589" rtl="0" eaLnBrk="1" latinLnBrk="0" hangingPunct="1">
      <a:defRPr sz="1088" kern="1200">
        <a:solidFill>
          <a:schemeClr val="tx1"/>
        </a:solidFill>
        <a:latin typeface="+mn-lt"/>
        <a:ea typeface="+mn-ea"/>
        <a:cs typeface="+mn-cs"/>
      </a:defRPr>
    </a:lvl5pPr>
    <a:lvl6pPr marL="2072945" algn="l" defTabSz="414589" rtl="0" eaLnBrk="1" latinLnBrk="0" hangingPunct="1">
      <a:defRPr sz="1088" kern="1200">
        <a:solidFill>
          <a:schemeClr val="tx1"/>
        </a:solidFill>
        <a:latin typeface="+mn-lt"/>
        <a:ea typeface="+mn-ea"/>
        <a:cs typeface="+mn-cs"/>
      </a:defRPr>
    </a:lvl6pPr>
    <a:lvl7pPr marL="2487534" algn="l" defTabSz="414589" rtl="0" eaLnBrk="1" latinLnBrk="0" hangingPunct="1">
      <a:defRPr sz="1088" kern="1200">
        <a:solidFill>
          <a:schemeClr val="tx1"/>
        </a:solidFill>
        <a:latin typeface="+mn-lt"/>
        <a:ea typeface="+mn-ea"/>
        <a:cs typeface="+mn-cs"/>
      </a:defRPr>
    </a:lvl7pPr>
    <a:lvl8pPr marL="2902123" algn="l" defTabSz="414589" rtl="0" eaLnBrk="1" latinLnBrk="0" hangingPunct="1">
      <a:defRPr sz="1088" kern="1200">
        <a:solidFill>
          <a:schemeClr val="tx1"/>
        </a:solidFill>
        <a:latin typeface="+mn-lt"/>
        <a:ea typeface="+mn-ea"/>
        <a:cs typeface="+mn-cs"/>
      </a:defRPr>
    </a:lvl8pPr>
    <a:lvl9pPr marL="3316712" algn="l" defTabSz="414589" rtl="0" eaLnBrk="1" latinLnBrk="0" hangingPunct="1">
      <a:defRPr sz="10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t>1</a:t>
            </a:fld>
            <a:endParaRPr lang="sv-SE"/>
          </a:p>
        </p:txBody>
      </p:sp>
    </p:spTree>
    <p:extLst>
      <p:ext uri="{BB962C8B-B14F-4D97-AF65-F5344CB8AC3E}">
        <p14:creationId xmlns:p14="http://schemas.microsoft.com/office/powerpoint/2010/main" val="2376782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12</a:t>
            </a:fld>
            <a:endParaRPr lang="sv-SE"/>
          </a:p>
        </p:txBody>
      </p:sp>
    </p:spTree>
    <p:extLst>
      <p:ext uri="{BB962C8B-B14F-4D97-AF65-F5344CB8AC3E}">
        <p14:creationId xmlns:p14="http://schemas.microsoft.com/office/powerpoint/2010/main" val="3146273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13</a:t>
            </a:fld>
            <a:endParaRPr lang="sv-SE"/>
          </a:p>
        </p:txBody>
      </p:sp>
    </p:spTree>
    <p:extLst>
      <p:ext uri="{BB962C8B-B14F-4D97-AF65-F5344CB8AC3E}">
        <p14:creationId xmlns:p14="http://schemas.microsoft.com/office/powerpoint/2010/main" val="1092656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16</a:t>
            </a:fld>
            <a:endParaRPr lang="sv-SE"/>
          </a:p>
        </p:txBody>
      </p:sp>
    </p:spTree>
    <p:extLst>
      <p:ext uri="{BB962C8B-B14F-4D97-AF65-F5344CB8AC3E}">
        <p14:creationId xmlns:p14="http://schemas.microsoft.com/office/powerpoint/2010/main" val="2922419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17</a:t>
            </a:fld>
            <a:endParaRPr lang="sv-SE"/>
          </a:p>
        </p:txBody>
      </p:sp>
    </p:spTree>
    <p:extLst>
      <p:ext uri="{BB962C8B-B14F-4D97-AF65-F5344CB8AC3E}">
        <p14:creationId xmlns:p14="http://schemas.microsoft.com/office/powerpoint/2010/main" val="354290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18</a:t>
            </a:fld>
            <a:endParaRPr lang="sv-SE"/>
          </a:p>
        </p:txBody>
      </p:sp>
    </p:spTree>
    <p:extLst>
      <p:ext uri="{BB962C8B-B14F-4D97-AF65-F5344CB8AC3E}">
        <p14:creationId xmlns:p14="http://schemas.microsoft.com/office/powerpoint/2010/main" val="3542907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19</a:t>
            </a:fld>
            <a:endParaRPr lang="sv-SE"/>
          </a:p>
        </p:txBody>
      </p:sp>
    </p:spTree>
    <p:extLst>
      <p:ext uri="{BB962C8B-B14F-4D97-AF65-F5344CB8AC3E}">
        <p14:creationId xmlns:p14="http://schemas.microsoft.com/office/powerpoint/2010/main" val="303539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20</a:t>
            </a:fld>
            <a:endParaRPr lang="sv-SE"/>
          </a:p>
        </p:txBody>
      </p:sp>
    </p:spTree>
    <p:extLst>
      <p:ext uri="{BB962C8B-B14F-4D97-AF65-F5344CB8AC3E}">
        <p14:creationId xmlns:p14="http://schemas.microsoft.com/office/powerpoint/2010/main" val="2275195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051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22</a:t>
            </a:fld>
            <a:endParaRPr lang="sv-SE"/>
          </a:p>
        </p:txBody>
      </p:sp>
    </p:spTree>
    <p:extLst>
      <p:ext uri="{BB962C8B-B14F-4D97-AF65-F5344CB8AC3E}">
        <p14:creationId xmlns:p14="http://schemas.microsoft.com/office/powerpoint/2010/main" val="2249392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23</a:t>
            </a:fld>
            <a:endParaRPr lang="sv-SE"/>
          </a:p>
        </p:txBody>
      </p:sp>
    </p:spTree>
    <p:extLst>
      <p:ext uri="{BB962C8B-B14F-4D97-AF65-F5344CB8AC3E}">
        <p14:creationId xmlns:p14="http://schemas.microsoft.com/office/powerpoint/2010/main" val="236415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830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24</a:t>
            </a:fld>
            <a:endParaRPr lang="sv-SE"/>
          </a:p>
        </p:txBody>
      </p:sp>
    </p:spTree>
    <p:extLst>
      <p:ext uri="{BB962C8B-B14F-4D97-AF65-F5344CB8AC3E}">
        <p14:creationId xmlns:p14="http://schemas.microsoft.com/office/powerpoint/2010/main" val="2249392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25</a:t>
            </a:fld>
            <a:endParaRPr lang="sv-SE"/>
          </a:p>
        </p:txBody>
      </p:sp>
    </p:spTree>
    <p:extLst>
      <p:ext uri="{BB962C8B-B14F-4D97-AF65-F5344CB8AC3E}">
        <p14:creationId xmlns:p14="http://schemas.microsoft.com/office/powerpoint/2010/main" val="2249392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26</a:t>
            </a:fld>
            <a:endParaRPr lang="sv-SE"/>
          </a:p>
        </p:txBody>
      </p:sp>
    </p:spTree>
    <p:extLst>
      <p:ext uri="{BB962C8B-B14F-4D97-AF65-F5344CB8AC3E}">
        <p14:creationId xmlns:p14="http://schemas.microsoft.com/office/powerpoint/2010/main" val="2249392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27</a:t>
            </a:fld>
            <a:endParaRPr lang="sv-SE"/>
          </a:p>
        </p:txBody>
      </p:sp>
    </p:spTree>
    <p:extLst>
      <p:ext uri="{BB962C8B-B14F-4D97-AF65-F5344CB8AC3E}">
        <p14:creationId xmlns:p14="http://schemas.microsoft.com/office/powerpoint/2010/main" val="2249392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28</a:t>
            </a:fld>
            <a:endParaRPr lang="sv-SE"/>
          </a:p>
        </p:txBody>
      </p:sp>
    </p:spTree>
    <p:extLst>
      <p:ext uri="{BB962C8B-B14F-4D97-AF65-F5344CB8AC3E}">
        <p14:creationId xmlns:p14="http://schemas.microsoft.com/office/powerpoint/2010/main" val="2364150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31</a:t>
            </a:fld>
            <a:endParaRPr lang="sv-SE"/>
          </a:p>
        </p:txBody>
      </p:sp>
    </p:spTree>
    <p:extLst>
      <p:ext uri="{BB962C8B-B14F-4D97-AF65-F5344CB8AC3E}">
        <p14:creationId xmlns:p14="http://schemas.microsoft.com/office/powerpoint/2010/main" val="184387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32</a:t>
            </a:fld>
            <a:endParaRPr lang="sv-SE"/>
          </a:p>
        </p:txBody>
      </p:sp>
    </p:spTree>
    <p:extLst>
      <p:ext uri="{BB962C8B-B14F-4D97-AF65-F5344CB8AC3E}">
        <p14:creationId xmlns:p14="http://schemas.microsoft.com/office/powerpoint/2010/main" val="1843879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33</a:t>
            </a:fld>
            <a:endParaRPr lang="sv-SE">
              <a:solidFill>
                <a:prstClr val="black"/>
              </a:solidFill>
            </a:endParaRPr>
          </a:p>
        </p:txBody>
      </p:sp>
    </p:spTree>
    <p:extLst>
      <p:ext uri="{BB962C8B-B14F-4D97-AF65-F5344CB8AC3E}">
        <p14:creationId xmlns:p14="http://schemas.microsoft.com/office/powerpoint/2010/main" val="1326305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34</a:t>
            </a:fld>
            <a:endParaRPr lang="sv-SE"/>
          </a:p>
        </p:txBody>
      </p:sp>
    </p:spTree>
    <p:extLst>
      <p:ext uri="{BB962C8B-B14F-4D97-AF65-F5344CB8AC3E}">
        <p14:creationId xmlns:p14="http://schemas.microsoft.com/office/powerpoint/2010/main" val="1843879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35</a:t>
            </a:fld>
            <a:endParaRPr lang="sv-SE">
              <a:solidFill>
                <a:prstClr val="black"/>
              </a:solidFill>
            </a:endParaRPr>
          </a:p>
        </p:txBody>
      </p:sp>
    </p:spTree>
    <p:extLst>
      <p:ext uri="{BB962C8B-B14F-4D97-AF65-F5344CB8AC3E}">
        <p14:creationId xmlns:p14="http://schemas.microsoft.com/office/powerpoint/2010/main" val="132630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867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36</a:t>
            </a:fld>
            <a:endParaRPr lang="sv-SE"/>
          </a:p>
        </p:txBody>
      </p:sp>
    </p:spTree>
    <p:extLst>
      <p:ext uri="{BB962C8B-B14F-4D97-AF65-F5344CB8AC3E}">
        <p14:creationId xmlns:p14="http://schemas.microsoft.com/office/powerpoint/2010/main" val="1843879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37</a:t>
            </a:fld>
            <a:endParaRPr lang="sv-SE">
              <a:solidFill>
                <a:prstClr val="black"/>
              </a:solidFill>
            </a:endParaRPr>
          </a:p>
        </p:txBody>
      </p:sp>
    </p:spTree>
    <p:extLst>
      <p:ext uri="{BB962C8B-B14F-4D97-AF65-F5344CB8AC3E}">
        <p14:creationId xmlns:p14="http://schemas.microsoft.com/office/powerpoint/2010/main" val="1326305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38</a:t>
            </a:fld>
            <a:endParaRPr lang="sv-SE"/>
          </a:p>
        </p:txBody>
      </p:sp>
    </p:spTree>
    <p:extLst>
      <p:ext uri="{BB962C8B-B14F-4D97-AF65-F5344CB8AC3E}">
        <p14:creationId xmlns:p14="http://schemas.microsoft.com/office/powerpoint/2010/main" val="1843879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39</a:t>
            </a:fld>
            <a:endParaRPr lang="sv-SE">
              <a:solidFill>
                <a:prstClr val="black"/>
              </a:solidFill>
            </a:endParaRPr>
          </a:p>
        </p:txBody>
      </p:sp>
    </p:spTree>
    <p:extLst>
      <p:ext uri="{BB962C8B-B14F-4D97-AF65-F5344CB8AC3E}">
        <p14:creationId xmlns:p14="http://schemas.microsoft.com/office/powerpoint/2010/main" val="1326305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46</a:t>
            </a:fld>
            <a:endParaRPr lang="sv-SE">
              <a:solidFill>
                <a:prstClr val="black"/>
              </a:solidFill>
            </a:endParaRPr>
          </a:p>
        </p:txBody>
      </p:sp>
    </p:spTree>
    <p:extLst>
      <p:ext uri="{BB962C8B-B14F-4D97-AF65-F5344CB8AC3E}">
        <p14:creationId xmlns:p14="http://schemas.microsoft.com/office/powerpoint/2010/main" val="3857815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2337"/>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47</a:t>
            </a:fld>
            <a:endParaRPr lang="sv-SE">
              <a:solidFill>
                <a:prstClr val="black"/>
              </a:solidFill>
            </a:endParaRPr>
          </a:p>
        </p:txBody>
      </p:sp>
    </p:spTree>
    <p:extLst>
      <p:ext uri="{BB962C8B-B14F-4D97-AF65-F5344CB8AC3E}">
        <p14:creationId xmlns:p14="http://schemas.microsoft.com/office/powerpoint/2010/main" val="3857815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48</a:t>
            </a:fld>
            <a:endParaRPr lang="sv-SE">
              <a:solidFill>
                <a:prstClr val="black"/>
              </a:solidFill>
            </a:endParaRPr>
          </a:p>
        </p:txBody>
      </p:sp>
    </p:spTree>
    <p:extLst>
      <p:ext uri="{BB962C8B-B14F-4D97-AF65-F5344CB8AC3E}">
        <p14:creationId xmlns:p14="http://schemas.microsoft.com/office/powerpoint/2010/main" val="3728816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49</a:t>
            </a:fld>
            <a:endParaRPr lang="sv-SE">
              <a:solidFill>
                <a:prstClr val="black"/>
              </a:solidFill>
            </a:endParaRPr>
          </a:p>
        </p:txBody>
      </p:sp>
    </p:spTree>
    <p:extLst>
      <p:ext uri="{BB962C8B-B14F-4D97-AF65-F5344CB8AC3E}">
        <p14:creationId xmlns:p14="http://schemas.microsoft.com/office/powerpoint/2010/main" val="1850118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50</a:t>
            </a:fld>
            <a:endParaRPr lang="sv-SE">
              <a:solidFill>
                <a:prstClr val="black"/>
              </a:solidFill>
            </a:endParaRPr>
          </a:p>
        </p:txBody>
      </p:sp>
    </p:spTree>
    <p:extLst>
      <p:ext uri="{BB962C8B-B14F-4D97-AF65-F5344CB8AC3E}">
        <p14:creationId xmlns:p14="http://schemas.microsoft.com/office/powerpoint/2010/main" val="1632562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51</a:t>
            </a:fld>
            <a:endParaRPr lang="sv-SE">
              <a:solidFill>
                <a:prstClr val="black"/>
              </a:solidFill>
            </a:endParaRPr>
          </a:p>
        </p:txBody>
      </p:sp>
    </p:spTree>
    <p:extLst>
      <p:ext uri="{BB962C8B-B14F-4D97-AF65-F5344CB8AC3E}">
        <p14:creationId xmlns:p14="http://schemas.microsoft.com/office/powerpoint/2010/main" val="2458618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D58F69-CC56-4559-9CDD-AEFE2E399201}" type="slidenum">
              <a:rPr lang="en-US" smtClean="0"/>
              <a:t>4</a:t>
            </a:fld>
            <a:endParaRPr lang="en-US"/>
          </a:p>
        </p:txBody>
      </p:sp>
    </p:spTree>
    <p:extLst>
      <p:ext uri="{BB962C8B-B14F-4D97-AF65-F5344CB8AC3E}">
        <p14:creationId xmlns:p14="http://schemas.microsoft.com/office/powerpoint/2010/main" val="1343087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52</a:t>
            </a:fld>
            <a:endParaRPr lang="sv-SE">
              <a:solidFill>
                <a:prstClr val="black"/>
              </a:solidFill>
            </a:endParaRPr>
          </a:p>
        </p:txBody>
      </p:sp>
    </p:spTree>
    <p:extLst>
      <p:ext uri="{BB962C8B-B14F-4D97-AF65-F5344CB8AC3E}">
        <p14:creationId xmlns:p14="http://schemas.microsoft.com/office/powerpoint/2010/main" val="2919784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53</a:t>
            </a:fld>
            <a:endParaRPr lang="sv-SE"/>
          </a:p>
        </p:txBody>
      </p:sp>
    </p:spTree>
    <p:extLst>
      <p:ext uri="{BB962C8B-B14F-4D97-AF65-F5344CB8AC3E}">
        <p14:creationId xmlns:p14="http://schemas.microsoft.com/office/powerpoint/2010/main" val="830352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54</a:t>
            </a:fld>
            <a:endParaRPr lang="sv-SE">
              <a:solidFill>
                <a:prstClr val="black"/>
              </a:solidFill>
            </a:endParaRPr>
          </a:p>
        </p:txBody>
      </p:sp>
    </p:spTree>
    <p:extLst>
      <p:ext uri="{BB962C8B-B14F-4D97-AF65-F5344CB8AC3E}">
        <p14:creationId xmlns:p14="http://schemas.microsoft.com/office/powerpoint/2010/main" val="1850118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55</a:t>
            </a:fld>
            <a:endParaRPr lang="sv-SE">
              <a:solidFill>
                <a:prstClr val="black"/>
              </a:solidFill>
            </a:endParaRPr>
          </a:p>
        </p:txBody>
      </p:sp>
    </p:spTree>
    <p:extLst>
      <p:ext uri="{BB962C8B-B14F-4D97-AF65-F5344CB8AC3E}">
        <p14:creationId xmlns:p14="http://schemas.microsoft.com/office/powerpoint/2010/main" val="1632562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56</a:t>
            </a:fld>
            <a:endParaRPr lang="sv-SE">
              <a:solidFill>
                <a:prstClr val="black"/>
              </a:solidFill>
            </a:endParaRPr>
          </a:p>
        </p:txBody>
      </p:sp>
    </p:spTree>
    <p:extLst>
      <p:ext uri="{BB962C8B-B14F-4D97-AF65-F5344CB8AC3E}">
        <p14:creationId xmlns:p14="http://schemas.microsoft.com/office/powerpoint/2010/main" val="2458618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57</a:t>
            </a:fld>
            <a:endParaRPr lang="sv-SE">
              <a:solidFill>
                <a:prstClr val="black"/>
              </a:solidFill>
            </a:endParaRPr>
          </a:p>
        </p:txBody>
      </p:sp>
    </p:spTree>
    <p:extLst>
      <p:ext uri="{BB962C8B-B14F-4D97-AF65-F5344CB8AC3E}">
        <p14:creationId xmlns:p14="http://schemas.microsoft.com/office/powerpoint/2010/main" val="2919784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62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78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852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2337"/>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837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85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927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37307-4DCF-594D-BAA8-346E9B4667CE}" type="slidenum">
              <a:rPr lang="sv-SE" smtClean="0"/>
              <a:t>6</a:t>
            </a:fld>
            <a:endParaRPr lang="sv-SE"/>
          </a:p>
        </p:txBody>
      </p:sp>
    </p:spTree>
    <p:extLst>
      <p:ext uri="{BB962C8B-B14F-4D97-AF65-F5344CB8AC3E}">
        <p14:creationId xmlns:p14="http://schemas.microsoft.com/office/powerpoint/2010/main" val="3006868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86</a:t>
            </a:fld>
            <a:endParaRPr lang="sv-SE"/>
          </a:p>
        </p:txBody>
      </p:sp>
    </p:spTree>
    <p:extLst>
      <p:ext uri="{BB962C8B-B14F-4D97-AF65-F5344CB8AC3E}">
        <p14:creationId xmlns:p14="http://schemas.microsoft.com/office/powerpoint/2010/main" val="3345412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87</a:t>
            </a:fld>
            <a:endParaRPr lang="sv-SE"/>
          </a:p>
        </p:txBody>
      </p:sp>
    </p:spTree>
    <p:extLst>
      <p:ext uri="{BB962C8B-B14F-4D97-AF65-F5344CB8AC3E}">
        <p14:creationId xmlns:p14="http://schemas.microsoft.com/office/powerpoint/2010/main" val="3266649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88</a:t>
            </a:fld>
            <a:endParaRPr lang="sv-SE"/>
          </a:p>
        </p:txBody>
      </p:sp>
    </p:spTree>
    <p:extLst>
      <p:ext uri="{BB962C8B-B14F-4D97-AF65-F5344CB8AC3E}">
        <p14:creationId xmlns:p14="http://schemas.microsoft.com/office/powerpoint/2010/main" val="3122269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2337"/>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t>95</a:t>
            </a:fld>
            <a:endParaRPr lang="sv-SE"/>
          </a:p>
        </p:txBody>
      </p:sp>
    </p:spTree>
    <p:extLst>
      <p:ext uri="{BB962C8B-B14F-4D97-AF65-F5344CB8AC3E}">
        <p14:creationId xmlns:p14="http://schemas.microsoft.com/office/powerpoint/2010/main" val="901515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2337"/>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t>96</a:t>
            </a:fld>
            <a:endParaRPr lang="sv-SE"/>
          </a:p>
        </p:txBody>
      </p:sp>
    </p:spTree>
    <p:extLst>
      <p:ext uri="{BB962C8B-B14F-4D97-AF65-F5344CB8AC3E}">
        <p14:creationId xmlns:p14="http://schemas.microsoft.com/office/powerpoint/2010/main" val="901515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497754"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97754" rtl="0" eaLnBrk="1" fontAlgn="auto" latinLnBrk="0" hangingPunct="1">
                <a:lnSpc>
                  <a:spcPct val="100000"/>
                </a:lnSpc>
                <a:spcBef>
                  <a:spcPts val="0"/>
                </a:spcBef>
                <a:spcAft>
                  <a:spcPts val="0"/>
                </a:spcAft>
                <a:buClrTx/>
                <a:buSzTx/>
                <a:buFontTx/>
                <a:buNone/>
                <a:tabLst/>
                <a:defRPr/>
              </a:pPr>
              <a:t>98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9552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101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959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105</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106</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107</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63018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108</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109</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110</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111</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112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8436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37307-4DCF-594D-BAA8-346E9B4667CE}" type="slidenum">
              <a:rPr lang="sv-SE" smtClean="0"/>
              <a:t>113</a:t>
            </a:fld>
            <a:endParaRPr lang="sv-SE"/>
          </a:p>
        </p:txBody>
      </p:sp>
    </p:spTree>
    <p:extLst>
      <p:ext uri="{BB962C8B-B14F-4D97-AF65-F5344CB8AC3E}">
        <p14:creationId xmlns:p14="http://schemas.microsoft.com/office/powerpoint/2010/main" val="4010565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8</a:t>
            </a:fld>
            <a:endParaRPr lang="sv-SE"/>
          </a:p>
        </p:txBody>
      </p:sp>
    </p:spTree>
    <p:extLst>
      <p:ext uri="{BB962C8B-B14F-4D97-AF65-F5344CB8AC3E}">
        <p14:creationId xmlns:p14="http://schemas.microsoft.com/office/powerpoint/2010/main" val="314627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9</a:t>
            </a:fld>
            <a:endParaRPr lang="sv-SE"/>
          </a:p>
        </p:txBody>
      </p:sp>
    </p:spTree>
    <p:extLst>
      <p:ext uri="{BB962C8B-B14F-4D97-AF65-F5344CB8AC3E}">
        <p14:creationId xmlns:p14="http://schemas.microsoft.com/office/powerpoint/2010/main" val="3146273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10</a:t>
            </a:fld>
            <a:endParaRPr lang="sv-SE"/>
          </a:p>
        </p:txBody>
      </p:sp>
    </p:spTree>
    <p:extLst>
      <p:ext uri="{BB962C8B-B14F-4D97-AF65-F5344CB8AC3E}">
        <p14:creationId xmlns:p14="http://schemas.microsoft.com/office/powerpoint/2010/main" val="109265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f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931091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Or, Paid Content +info + question">
    <p:spTree>
      <p:nvGrpSpPr>
        <p:cNvPr id="1" name=""/>
        <p:cNvGrpSpPr/>
        <p:nvPr/>
      </p:nvGrpSpPr>
      <p:grpSpPr>
        <a:xfrm>
          <a:off x="0" y="0"/>
          <a:ext cx="0" cy="0"/>
          <a:chOff x="0" y="0"/>
          <a:chExt cx="0" cy="0"/>
        </a:xfrm>
      </p:grpSpPr>
      <p:sp>
        <p:nvSpPr>
          <p:cNvPr id="9"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1" name="Content Placeholder 5"/>
          <p:cNvSpPr>
            <a:spLocks noGrp="1"/>
          </p:cNvSpPr>
          <p:nvPr>
            <p:ph sz="quarter" idx="14"/>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2" name="Text Placeholder 4">
            <a:extLst>
              <a:ext uri="{FF2B5EF4-FFF2-40B4-BE49-F238E27FC236}">
                <a16:creationId xmlns:a16="http://schemas.microsoft.com/office/drawing/2014/main" id="{F7B712C9-407E-4A0B-9460-EE44B1602B3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186876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Or, Paid Content +info + question">
    <p:spTree>
      <p:nvGrpSpPr>
        <p:cNvPr id="1" name=""/>
        <p:cNvGrpSpPr/>
        <p:nvPr/>
      </p:nvGrpSpPr>
      <p:grpSpPr>
        <a:xfrm>
          <a:off x="0" y="0"/>
          <a:ext cx="0" cy="0"/>
          <a:chOff x="0" y="0"/>
          <a:chExt cx="0" cy="0"/>
        </a:xfrm>
      </p:grpSpPr>
      <p:sp>
        <p:nvSpPr>
          <p:cNvPr id="11" name="Content Placeholder 5"/>
          <p:cNvSpPr>
            <a:spLocks noGrp="1"/>
          </p:cNvSpPr>
          <p:nvPr>
            <p:ph sz="quarter" idx="13"/>
          </p:nvPr>
        </p:nvSpPr>
        <p:spPr>
          <a:xfrm>
            <a:off x="569258" y="1166274"/>
            <a:ext cx="4809600"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4"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6" name="Text Placeholder 4">
            <a:extLst>
              <a:ext uri="{FF2B5EF4-FFF2-40B4-BE49-F238E27FC236}">
                <a16:creationId xmlns:a16="http://schemas.microsoft.com/office/drawing/2014/main" id="{EEEC843E-D561-43E6-8B0B-329FFD2CDEC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7" name="Flowchart: Connector 16">
            <a:extLst>
              <a:ext uri="{FF2B5EF4-FFF2-40B4-BE49-F238E27FC236}">
                <a16:creationId xmlns:a16="http://schemas.microsoft.com/office/drawing/2014/main" id="{2C6094E5-0E36-4104-84FF-83ACE8F5D0B5}"/>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643541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Or, Paid Content">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descr="A body of water with a mountain in the background&#10;&#10;Description automatically generated">
            <a:extLst>
              <a:ext uri="{FF2B5EF4-FFF2-40B4-BE49-F238E27FC236}">
                <a16:creationId xmlns:a16="http://schemas.microsoft.com/office/drawing/2014/main" id="{57A3E099-D12F-457D-9201-A2AF9A2A208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itle 1"/>
          <p:cNvSpPr>
            <a:spLocks noGrp="1"/>
          </p:cNvSpPr>
          <p:nvPr>
            <p:ph type="title"/>
          </p:nvPr>
        </p:nvSpPr>
        <p:spPr>
          <a:xfrm>
            <a:off x="566670" y="586902"/>
            <a:ext cx="11472746" cy="1308400"/>
          </a:xfrm>
          <a:prstGeom prst="rect">
            <a:avLst/>
          </a:prstGeom>
        </p:spPr>
        <p:txBody>
          <a:bodyPr anchor="t">
            <a:normAutofit/>
          </a:bodyPr>
          <a:lstStyle>
            <a:lvl1pPr>
              <a:defRPr sz="4000" b="1">
                <a:solidFill>
                  <a:schemeClr val="bg1"/>
                </a:solidFill>
                <a:latin typeface="Calibri" pitchFamily="34" charset="0"/>
              </a:defRPr>
            </a:lvl1pPr>
          </a:lstStyle>
          <a:p>
            <a:r>
              <a:rPr lang="en-US" noProof="0" dirty="0"/>
              <a:t>Click to edit Master title style</a:t>
            </a:r>
            <a:endParaRPr lang="en-GB" noProof="0" dirty="0"/>
          </a:p>
        </p:txBody>
      </p:sp>
      <p:pic>
        <p:nvPicPr>
          <p:cNvPr id="11" name="Picture 10">
            <a:extLst>
              <a:ext uri="{FF2B5EF4-FFF2-40B4-BE49-F238E27FC236}">
                <a16:creationId xmlns:a16="http://schemas.microsoft.com/office/drawing/2014/main" id="{F61517B3-54A0-41D0-A9B5-FDA00CAE6566}"/>
              </a:ext>
            </a:extLst>
          </p:cNvPr>
          <p:cNvPicPr>
            <a:picLocks noChangeAspect="1"/>
          </p:cNvPicPr>
          <p:nvPr userDrawn="1"/>
        </p:nvPicPr>
        <p:blipFill>
          <a:blip r:embed="rId4"/>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2158461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Or, Paid Content +info + question">
    <p:spTree>
      <p:nvGrpSpPr>
        <p:cNvPr id="1" name=""/>
        <p:cNvGrpSpPr/>
        <p:nvPr/>
      </p:nvGrpSpPr>
      <p:grpSpPr>
        <a:xfrm>
          <a:off x="0" y="0"/>
          <a:ext cx="0" cy="0"/>
          <a:chOff x="0" y="0"/>
          <a:chExt cx="0" cy="0"/>
        </a:xfrm>
      </p:grpSpPr>
      <p:sp>
        <p:nvSpPr>
          <p:cNvPr id="6"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pic>
        <p:nvPicPr>
          <p:cNvPr id="7" name="Picture 6">
            <a:extLst>
              <a:ext uri="{FF2B5EF4-FFF2-40B4-BE49-F238E27FC236}">
                <a16:creationId xmlns:a16="http://schemas.microsoft.com/office/drawing/2014/main" id="{12DC4E78-DDF5-4A07-9EA3-FE861B9F2091}"/>
              </a:ext>
            </a:extLst>
          </p:cNvPr>
          <p:cNvPicPr>
            <a:picLocks noChangeAspect="1"/>
          </p:cNvPicPr>
          <p:nvPr userDrawn="1"/>
        </p:nvPicPr>
        <p:blipFill rotWithShape="1">
          <a:blip r:embed="rId2"/>
          <a:srcRect l="37185" t="761" r="173" b="38451"/>
          <a:stretch/>
        </p:blipFill>
        <p:spPr>
          <a:xfrm flipH="1">
            <a:off x="2315766" y="561144"/>
            <a:ext cx="9876234" cy="6309963"/>
          </a:xfrm>
          <a:prstGeom prst="rect">
            <a:avLst/>
          </a:prstGeom>
        </p:spPr>
      </p:pic>
      <p:sp>
        <p:nvSpPr>
          <p:cNvPr id="8" name="Rectangle 7">
            <a:extLst>
              <a:ext uri="{FF2B5EF4-FFF2-40B4-BE49-F238E27FC236}">
                <a16:creationId xmlns:a16="http://schemas.microsoft.com/office/drawing/2014/main" id="{B7FAD475-E26B-4202-9E35-0D1D1A5DA5E6}"/>
              </a:ext>
            </a:extLst>
          </p:cNvPr>
          <p:cNvSpPr/>
          <p:nvPr userDrawn="1"/>
        </p:nvSpPr>
        <p:spPr>
          <a:xfrm>
            <a:off x="0" y="561144"/>
            <a:ext cx="12192000" cy="6333445"/>
          </a:xfrm>
          <a:prstGeom prst="rect">
            <a:avLst/>
          </a:prstGeom>
          <a:gradFill>
            <a:gsLst>
              <a:gs pos="57530">
                <a:srgbClr val="ECECEC">
                  <a:alpha val="73000"/>
                </a:srgbClr>
              </a:gs>
              <a:gs pos="15900">
                <a:schemeClr val="bg1">
                  <a:lumMod val="95000"/>
                </a:schemeClr>
              </a:gs>
              <a:gs pos="100000">
                <a:schemeClr val="bg1">
                  <a:alpha val="24000"/>
                </a:schemeClr>
              </a:gs>
              <a:gs pos="0">
                <a:schemeClr val="bg1">
                  <a:lumMod val="95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 name="Rectangle 8">
            <a:extLst>
              <a:ext uri="{FF2B5EF4-FFF2-40B4-BE49-F238E27FC236}">
                <a16:creationId xmlns:a16="http://schemas.microsoft.com/office/drawing/2014/main" id="{192C086D-0C52-4F76-89E1-F4E2DF786DB4}"/>
              </a:ext>
            </a:extLst>
          </p:cNvPr>
          <p:cNvSpPr/>
          <p:nvPr userDrawn="1"/>
        </p:nvSpPr>
        <p:spPr>
          <a:xfrm>
            <a:off x="0" y="548699"/>
            <a:ext cx="12192000" cy="6334854"/>
          </a:xfrm>
          <a:prstGeom prst="rect">
            <a:avLst/>
          </a:prstGeom>
          <a:blipFill dpi="0" rotWithShape="1">
            <a:blip r:embed="rId3">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1331" rtl="0" eaLnBrk="1" fontAlgn="auto" latinLnBrk="0" hangingPunct="1">
              <a:lnSpc>
                <a:spcPct val="90000"/>
              </a:lnSpc>
              <a:spcBef>
                <a:spcPts val="0"/>
              </a:spcBef>
              <a:spcAft>
                <a:spcPts val="544"/>
              </a:spcAft>
              <a:buClrTx/>
              <a:buSzTx/>
              <a:buFontTx/>
              <a:buNone/>
              <a:tabLst/>
              <a:defRPr/>
            </a:pPr>
            <a:endParaRPr kumimoji="0" lang="en-GB" sz="1814" b="0" i="0" u="none" strike="noStrike" kern="1200" cap="none" spc="0" normalizeH="0" baseline="0" noProof="0">
              <a:ln>
                <a:noFill/>
              </a:ln>
              <a:solidFill>
                <a:srgbClr val="E2E3E4"/>
              </a:solidFill>
              <a:effectLst/>
              <a:uLnTx/>
              <a:uFillTx/>
              <a:latin typeface="Calibri"/>
              <a:ea typeface="+mn-ea"/>
              <a:cs typeface="+mn-cs"/>
            </a:endParaRPr>
          </a:p>
        </p:txBody>
      </p:sp>
      <p:sp>
        <p:nvSpPr>
          <p:cNvPr id="11"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4" name="Text Placeholder 4">
            <a:extLst>
              <a:ext uri="{FF2B5EF4-FFF2-40B4-BE49-F238E27FC236}">
                <a16:creationId xmlns:a16="http://schemas.microsoft.com/office/drawing/2014/main" id="{FD5D112B-ED05-43A9-A51C-01E9B7D72049}"/>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5" name="Flowchart: Connector 14">
            <a:extLst>
              <a:ext uri="{FF2B5EF4-FFF2-40B4-BE49-F238E27FC236}">
                <a16:creationId xmlns:a16="http://schemas.microsoft.com/office/drawing/2014/main" id="{E3274267-21D6-4DC5-B7FF-EA2E87E37748}"/>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344814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with Full Image">
    <p:bg>
      <p:bgPr>
        <a:solidFill>
          <a:schemeClr val="tx2"/>
        </a:solidFill>
        <a:effectLst/>
      </p:bgPr>
    </p:bg>
    <p:spTree>
      <p:nvGrpSpPr>
        <p:cNvPr id="1" name=""/>
        <p:cNvGrpSpPr/>
        <p:nvPr/>
      </p:nvGrpSpPr>
      <p:grpSpPr>
        <a:xfrm>
          <a:off x="0" y="0"/>
          <a:ext cx="0" cy="0"/>
          <a:chOff x="0" y="0"/>
          <a:chExt cx="0" cy="0"/>
        </a:xfrm>
      </p:grpSpPr>
      <p:sp>
        <p:nvSpPr>
          <p:cNvPr id="9" name="bk object 16"/>
          <p:cNvSpPr/>
          <p:nvPr userDrawn="1"/>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383D45"/>
          </a:solidFill>
        </p:spPr>
        <p:txBody>
          <a:bodyPr wrap="square" lIns="0" tIns="0" rIns="0" bIns="0" rtlCol="0"/>
          <a:lstStyle/>
          <a:p>
            <a:endParaRPr sz="1092"/>
          </a:p>
        </p:txBody>
      </p:sp>
      <p:sp>
        <p:nvSpPr>
          <p:cNvPr id="10" name="bk object 17"/>
          <p:cNvSpPr/>
          <p:nvPr userDrawn="1"/>
        </p:nvSpPr>
        <p:spPr>
          <a:xfrm>
            <a:off x="1106504" y="3370"/>
            <a:ext cx="3981462" cy="6854149"/>
          </a:xfrm>
          <a:custGeom>
            <a:avLst/>
            <a:gdLst/>
            <a:ahLst/>
            <a:cxnLst/>
            <a:rect l="l" t="t" r="r" b="b"/>
            <a:pathLst>
              <a:path w="6565265" h="11303000">
                <a:moveTo>
                  <a:pt x="4162471" y="0"/>
                </a:moveTo>
                <a:lnTo>
                  <a:pt x="0" y="0"/>
                </a:lnTo>
                <a:lnTo>
                  <a:pt x="33501" y="12700"/>
                </a:lnTo>
                <a:lnTo>
                  <a:pt x="129169" y="38100"/>
                </a:lnTo>
                <a:lnTo>
                  <a:pt x="176815" y="38100"/>
                </a:lnTo>
                <a:lnTo>
                  <a:pt x="224333" y="50800"/>
                </a:lnTo>
                <a:lnTo>
                  <a:pt x="271722" y="76200"/>
                </a:lnTo>
                <a:lnTo>
                  <a:pt x="553215" y="152400"/>
                </a:lnTo>
                <a:lnTo>
                  <a:pt x="599638" y="177800"/>
                </a:lnTo>
                <a:lnTo>
                  <a:pt x="692042" y="203200"/>
                </a:lnTo>
                <a:lnTo>
                  <a:pt x="738020" y="228600"/>
                </a:lnTo>
                <a:lnTo>
                  <a:pt x="829517" y="254000"/>
                </a:lnTo>
                <a:lnTo>
                  <a:pt x="875031" y="279400"/>
                </a:lnTo>
                <a:lnTo>
                  <a:pt x="920387" y="292100"/>
                </a:lnTo>
                <a:lnTo>
                  <a:pt x="965582" y="317500"/>
                </a:lnTo>
                <a:lnTo>
                  <a:pt x="1010615" y="330200"/>
                </a:lnTo>
                <a:lnTo>
                  <a:pt x="1055483" y="355600"/>
                </a:lnTo>
                <a:lnTo>
                  <a:pt x="1100184" y="368300"/>
                </a:lnTo>
                <a:lnTo>
                  <a:pt x="1189077" y="419100"/>
                </a:lnTo>
                <a:lnTo>
                  <a:pt x="1233265" y="431800"/>
                </a:lnTo>
                <a:lnTo>
                  <a:pt x="1364770" y="508000"/>
                </a:lnTo>
                <a:lnTo>
                  <a:pt x="1408246" y="520700"/>
                </a:lnTo>
                <a:lnTo>
                  <a:pt x="1707326" y="698500"/>
                </a:lnTo>
                <a:lnTo>
                  <a:pt x="1955997" y="850900"/>
                </a:lnTo>
                <a:lnTo>
                  <a:pt x="1996718" y="889000"/>
                </a:lnTo>
                <a:lnTo>
                  <a:pt x="2117603" y="965200"/>
                </a:lnTo>
                <a:lnTo>
                  <a:pt x="2157464" y="1003300"/>
                </a:lnTo>
                <a:lnTo>
                  <a:pt x="2236523" y="1054100"/>
                </a:lnTo>
                <a:lnTo>
                  <a:pt x="2275716" y="1092200"/>
                </a:lnTo>
                <a:lnTo>
                  <a:pt x="2314683" y="1117600"/>
                </a:lnTo>
                <a:lnTo>
                  <a:pt x="2353422" y="1155700"/>
                </a:lnTo>
                <a:lnTo>
                  <a:pt x="2391930" y="1181100"/>
                </a:lnTo>
                <a:lnTo>
                  <a:pt x="2430205" y="1219200"/>
                </a:lnTo>
                <a:lnTo>
                  <a:pt x="2468245" y="1244600"/>
                </a:lnTo>
                <a:lnTo>
                  <a:pt x="2506049" y="1282700"/>
                </a:lnTo>
                <a:lnTo>
                  <a:pt x="2543614" y="1308100"/>
                </a:lnTo>
                <a:lnTo>
                  <a:pt x="2618018" y="1384300"/>
                </a:lnTo>
                <a:lnTo>
                  <a:pt x="2654854" y="1409700"/>
                </a:lnTo>
                <a:lnTo>
                  <a:pt x="2691442" y="1447800"/>
                </a:lnTo>
                <a:lnTo>
                  <a:pt x="2763869" y="1524000"/>
                </a:lnTo>
                <a:lnTo>
                  <a:pt x="2799704" y="1549400"/>
                </a:lnTo>
                <a:lnTo>
                  <a:pt x="2835249" y="1587500"/>
                </a:lnTo>
                <a:lnTo>
                  <a:pt x="2870444" y="1625600"/>
                </a:lnTo>
                <a:lnTo>
                  <a:pt x="2905289" y="1663700"/>
                </a:lnTo>
                <a:lnTo>
                  <a:pt x="2939783" y="1701800"/>
                </a:lnTo>
                <a:lnTo>
                  <a:pt x="2973925" y="1739900"/>
                </a:lnTo>
                <a:lnTo>
                  <a:pt x="3007715" y="1778000"/>
                </a:lnTo>
                <a:lnTo>
                  <a:pt x="3041150" y="1816100"/>
                </a:lnTo>
                <a:lnTo>
                  <a:pt x="3074232" y="1854200"/>
                </a:lnTo>
                <a:lnTo>
                  <a:pt x="3106958" y="1892300"/>
                </a:lnTo>
                <a:lnTo>
                  <a:pt x="3139328" y="1930400"/>
                </a:lnTo>
                <a:lnTo>
                  <a:pt x="3171341" y="1968500"/>
                </a:lnTo>
                <a:lnTo>
                  <a:pt x="3202997" y="2006600"/>
                </a:lnTo>
                <a:lnTo>
                  <a:pt x="3234293" y="2044700"/>
                </a:lnTo>
                <a:lnTo>
                  <a:pt x="3265230" y="2082800"/>
                </a:lnTo>
                <a:lnTo>
                  <a:pt x="3295807" y="2120900"/>
                </a:lnTo>
                <a:lnTo>
                  <a:pt x="3326022" y="2159000"/>
                </a:lnTo>
                <a:lnTo>
                  <a:pt x="3355876" y="2197100"/>
                </a:lnTo>
                <a:lnTo>
                  <a:pt x="3385366" y="2235200"/>
                </a:lnTo>
                <a:lnTo>
                  <a:pt x="3414493" y="2273300"/>
                </a:lnTo>
                <a:lnTo>
                  <a:pt x="3443255" y="2311400"/>
                </a:lnTo>
                <a:lnTo>
                  <a:pt x="3471651" y="2362200"/>
                </a:lnTo>
                <a:lnTo>
                  <a:pt x="3499682" y="2400300"/>
                </a:lnTo>
                <a:lnTo>
                  <a:pt x="3527345" y="2438400"/>
                </a:lnTo>
                <a:lnTo>
                  <a:pt x="3554640" y="2476500"/>
                </a:lnTo>
                <a:lnTo>
                  <a:pt x="3581566" y="2527300"/>
                </a:lnTo>
                <a:lnTo>
                  <a:pt x="3608122" y="2565400"/>
                </a:lnTo>
                <a:lnTo>
                  <a:pt x="3634308" y="2603500"/>
                </a:lnTo>
                <a:lnTo>
                  <a:pt x="3660122" y="2641600"/>
                </a:lnTo>
                <a:lnTo>
                  <a:pt x="3685564" y="2692400"/>
                </a:lnTo>
                <a:lnTo>
                  <a:pt x="3710633" y="2730500"/>
                </a:lnTo>
                <a:lnTo>
                  <a:pt x="3735328" y="2768600"/>
                </a:lnTo>
                <a:lnTo>
                  <a:pt x="3759648" y="2819400"/>
                </a:lnTo>
                <a:lnTo>
                  <a:pt x="3783592" y="2857500"/>
                </a:lnTo>
                <a:lnTo>
                  <a:pt x="3807160" y="2908300"/>
                </a:lnTo>
                <a:lnTo>
                  <a:pt x="3830350" y="2946400"/>
                </a:lnTo>
                <a:lnTo>
                  <a:pt x="3853162" y="2984500"/>
                </a:lnTo>
                <a:lnTo>
                  <a:pt x="3875595" y="3035300"/>
                </a:lnTo>
                <a:lnTo>
                  <a:pt x="3897649" y="3073400"/>
                </a:lnTo>
                <a:lnTo>
                  <a:pt x="3919321" y="3124200"/>
                </a:lnTo>
                <a:lnTo>
                  <a:pt x="3940611" y="3162300"/>
                </a:lnTo>
                <a:lnTo>
                  <a:pt x="3961519" y="3213100"/>
                </a:lnTo>
                <a:lnTo>
                  <a:pt x="3982044" y="3251200"/>
                </a:lnTo>
                <a:lnTo>
                  <a:pt x="4002185" y="3302000"/>
                </a:lnTo>
                <a:lnTo>
                  <a:pt x="4021940" y="3340100"/>
                </a:lnTo>
                <a:lnTo>
                  <a:pt x="4041310" y="3390900"/>
                </a:lnTo>
                <a:lnTo>
                  <a:pt x="4060293" y="3429000"/>
                </a:lnTo>
                <a:lnTo>
                  <a:pt x="4078888" y="3479800"/>
                </a:lnTo>
                <a:lnTo>
                  <a:pt x="4097094" y="3530600"/>
                </a:lnTo>
                <a:lnTo>
                  <a:pt x="4114912" y="3568700"/>
                </a:lnTo>
                <a:lnTo>
                  <a:pt x="4132339" y="3619500"/>
                </a:lnTo>
                <a:lnTo>
                  <a:pt x="4149375" y="3657600"/>
                </a:lnTo>
                <a:lnTo>
                  <a:pt x="4166020" y="3708400"/>
                </a:lnTo>
                <a:lnTo>
                  <a:pt x="4182271" y="3759200"/>
                </a:lnTo>
                <a:lnTo>
                  <a:pt x="4198129" y="3797300"/>
                </a:lnTo>
                <a:lnTo>
                  <a:pt x="4213593" y="3848100"/>
                </a:lnTo>
                <a:lnTo>
                  <a:pt x="4228661" y="3898900"/>
                </a:lnTo>
                <a:lnTo>
                  <a:pt x="4243333" y="3937000"/>
                </a:lnTo>
                <a:lnTo>
                  <a:pt x="4257609" y="3987800"/>
                </a:lnTo>
                <a:lnTo>
                  <a:pt x="4271486" y="4038600"/>
                </a:lnTo>
                <a:lnTo>
                  <a:pt x="4284965" y="4089400"/>
                </a:lnTo>
                <a:lnTo>
                  <a:pt x="4298044" y="4127500"/>
                </a:lnTo>
                <a:lnTo>
                  <a:pt x="4310723" y="4178300"/>
                </a:lnTo>
                <a:lnTo>
                  <a:pt x="4323000" y="4229100"/>
                </a:lnTo>
                <a:lnTo>
                  <a:pt x="4334876" y="4279900"/>
                </a:lnTo>
                <a:lnTo>
                  <a:pt x="4346348" y="4318000"/>
                </a:lnTo>
                <a:lnTo>
                  <a:pt x="4357417" y="4368800"/>
                </a:lnTo>
                <a:lnTo>
                  <a:pt x="4368081" y="4419600"/>
                </a:lnTo>
                <a:lnTo>
                  <a:pt x="4378340" y="4470400"/>
                </a:lnTo>
                <a:lnTo>
                  <a:pt x="4388192" y="4521200"/>
                </a:lnTo>
                <a:lnTo>
                  <a:pt x="4397638" y="4559300"/>
                </a:lnTo>
                <a:lnTo>
                  <a:pt x="4406675" y="4610100"/>
                </a:lnTo>
                <a:lnTo>
                  <a:pt x="4415303" y="4660900"/>
                </a:lnTo>
                <a:lnTo>
                  <a:pt x="4423521" y="4711700"/>
                </a:lnTo>
                <a:lnTo>
                  <a:pt x="4431329" y="4762500"/>
                </a:lnTo>
                <a:lnTo>
                  <a:pt x="4438726" y="4813300"/>
                </a:lnTo>
                <a:lnTo>
                  <a:pt x="4445710" y="4851400"/>
                </a:lnTo>
                <a:lnTo>
                  <a:pt x="4452281" y="4902200"/>
                </a:lnTo>
                <a:lnTo>
                  <a:pt x="4458438" y="4953000"/>
                </a:lnTo>
                <a:lnTo>
                  <a:pt x="4464180" y="5003800"/>
                </a:lnTo>
                <a:lnTo>
                  <a:pt x="4469506" y="5054600"/>
                </a:lnTo>
                <a:lnTo>
                  <a:pt x="4474416" y="5105400"/>
                </a:lnTo>
                <a:lnTo>
                  <a:pt x="4478909" y="5156200"/>
                </a:lnTo>
                <a:lnTo>
                  <a:pt x="4482983" y="5207000"/>
                </a:lnTo>
                <a:lnTo>
                  <a:pt x="4486638" y="5257800"/>
                </a:lnTo>
                <a:lnTo>
                  <a:pt x="4489873" y="5308600"/>
                </a:lnTo>
                <a:lnTo>
                  <a:pt x="4492687" y="5359400"/>
                </a:lnTo>
                <a:lnTo>
                  <a:pt x="4495080" y="5397500"/>
                </a:lnTo>
                <a:lnTo>
                  <a:pt x="4497050" y="5448300"/>
                </a:lnTo>
                <a:lnTo>
                  <a:pt x="4498597" y="5499100"/>
                </a:lnTo>
                <a:lnTo>
                  <a:pt x="4499720" y="5549900"/>
                </a:lnTo>
                <a:lnTo>
                  <a:pt x="4500417" y="5600700"/>
                </a:lnTo>
                <a:lnTo>
                  <a:pt x="4500689" y="5651500"/>
                </a:lnTo>
                <a:lnTo>
                  <a:pt x="4500417" y="5702300"/>
                </a:lnTo>
                <a:lnTo>
                  <a:pt x="4499720" y="5753100"/>
                </a:lnTo>
                <a:lnTo>
                  <a:pt x="4498597" y="5803900"/>
                </a:lnTo>
                <a:lnTo>
                  <a:pt x="4497050" y="5854700"/>
                </a:lnTo>
                <a:lnTo>
                  <a:pt x="4495080" y="5905500"/>
                </a:lnTo>
                <a:lnTo>
                  <a:pt x="4492687" y="5956300"/>
                </a:lnTo>
                <a:lnTo>
                  <a:pt x="4489873" y="6007100"/>
                </a:lnTo>
                <a:lnTo>
                  <a:pt x="4486638" y="6057900"/>
                </a:lnTo>
                <a:lnTo>
                  <a:pt x="4482983" y="6108700"/>
                </a:lnTo>
                <a:lnTo>
                  <a:pt x="4478909" y="6159500"/>
                </a:lnTo>
                <a:lnTo>
                  <a:pt x="4474416" y="6210300"/>
                </a:lnTo>
                <a:lnTo>
                  <a:pt x="4469506" y="6261100"/>
                </a:lnTo>
                <a:lnTo>
                  <a:pt x="4464180" y="6299200"/>
                </a:lnTo>
                <a:lnTo>
                  <a:pt x="4458438" y="6350000"/>
                </a:lnTo>
                <a:lnTo>
                  <a:pt x="4452281" y="6400800"/>
                </a:lnTo>
                <a:lnTo>
                  <a:pt x="4445710" y="6451600"/>
                </a:lnTo>
                <a:lnTo>
                  <a:pt x="4438726" y="6502400"/>
                </a:lnTo>
                <a:lnTo>
                  <a:pt x="4431329" y="6553200"/>
                </a:lnTo>
                <a:lnTo>
                  <a:pt x="4423521" y="6604000"/>
                </a:lnTo>
                <a:lnTo>
                  <a:pt x="4415303" y="6654800"/>
                </a:lnTo>
                <a:lnTo>
                  <a:pt x="4406675" y="6692900"/>
                </a:lnTo>
                <a:lnTo>
                  <a:pt x="4397638" y="6743700"/>
                </a:lnTo>
                <a:lnTo>
                  <a:pt x="4388192" y="6794500"/>
                </a:lnTo>
                <a:lnTo>
                  <a:pt x="4378340" y="6845300"/>
                </a:lnTo>
                <a:lnTo>
                  <a:pt x="4368081" y="6896100"/>
                </a:lnTo>
                <a:lnTo>
                  <a:pt x="4357417" y="6934200"/>
                </a:lnTo>
                <a:lnTo>
                  <a:pt x="4346348" y="6985000"/>
                </a:lnTo>
                <a:lnTo>
                  <a:pt x="4334876" y="7035800"/>
                </a:lnTo>
                <a:lnTo>
                  <a:pt x="4323000" y="7086600"/>
                </a:lnTo>
                <a:lnTo>
                  <a:pt x="4310723" y="7137400"/>
                </a:lnTo>
                <a:lnTo>
                  <a:pt x="4298044" y="7175500"/>
                </a:lnTo>
                <a:lnTo>
                  <a:pt x="4284965" y="7226300"/>
                </a:lnTo>
                <a:lnTo>
                  <a:pt x="4271486" y="7277100"/>
                </a:lnTo>
                <a:lnTo>
                  <a:pt x="4257609" y="7315200"/>
                </a:lnTo>
                <a:lnTo>
                  <a:pt x="4243333" y="7366000"/>
                </a:lnTo>
                <a:lnTo>
                  <a:pt x="4228661" y="7416800"/>
                </a:lnTo>
                <a:lnTo>
                  <a:pt x="4213593" y="7467600"/>
                </a:lnTo>
                <a:lnTo>
                  <a:pt x="4198129" y="7505700"/>
                </a:lnTo>
                <a:lnTo>
                  <a:pt x="4182271" y="7556500"/>
                </a:lnTo>
                <a:lnTo>
                  <a:pt x="4166020" y="7594600"/>
                </a:lnTo>
                <a:lnTo>
                  <a:pt x="4149375" y="7645400"/>
                </a:lnTo>
                <a:lnTo>
                  <a:pt x="4132339" y="7696200"/>
                </a:lnTo>
                <a:lnTo>
                  <a:pt x="4114912" y="7734300"/>
                </a:lnTo>
                <a:lnTo>
                  <a:pt x="4097094" y="7785100"/>
                </a:lnTo>
                <a:lnTo>
                  <a:pt x="4078888" y="7835900"/>
                </a:lnTo>
                <a:lnTo>
                  <a:pt x="4060293" y="7874000"/>
                </a:lnTo>
                <a:lnTo>
                  <a:pt x="4041310" y="7924800"/>
                </a:lnTo>
                <a:lnTo>
                  <a:pt x="4021940" y="7962900"/>
                </a:lnTo>
                <a:lnTo>
                  <a:pt x="4002185" y="8013700"/>
                </a:lnTo>
                <a:lnTo>
                  <a:pt x="3982044" y="8051800"/>
                </a:lnTo>
                <a:lnTo>
                  <a:pt x="3961519" y="8102600"/>
                </a:lnTo>
                <a:lnTo>
                  <a:pt x="3940611" y="8140700"/>
                </a:lnTo>
                <a:lnTo>
                  <a:pt x="3919321" y="8191500"/>
                </a:lnTo>
                <a:lnTo>
                  <a:pt x="3897649" y="8229600"/>
                </a:lnTo>
                <a:lnTo>
                  <a:pt x="3875595" y="8280400"/>
                </a:lnTo>
                <a:lnTo>
                  <a:pt x="3853162" y="8318500"/>
                </a:lnTo>
                <a:lnTo>
                  <a:pt x="3830350" y="8369300"/>
                </a:lnTo>
                <a:lnTo>
                  <a:pt x="3807160" y="8407400"/>
                </a:lnTo>
                <a:lnTo>
                  <a:pt x="3783592" y="8445500"/>
                </a:lnTo>
                <a:lnTo>
                  <a:pt x="3759648" y="8496300"/>
                </a:lnTo>
                <a:lnTo>
                  <a:pt x="3735328" y="8534400"/>
                </a:lnTo>
                <a:lnTo>
                  <a:pt x="3710633" y="8572500"/>
                </a:lnTo>
                <a:lnTo>
                  <a:pt x="3685564" y="8623300"/>
                </a:lnTo>
                <a:lnTo>
                  <a:pt x="3660122" y="8661400"/>
                </a:lnTo>
                <a:lnTo>
                  <a:pt x="3634308" y="8699500"/>
                </a:lnTo>
                <a:lnTo>
                  <a:pt x="3608122" y="8750300"/>
                </a:lnTo>
                <a:lnTo>
                  <a:pt x="3581566" y="8788400"/>
                </a:lnTo>
                <a:lnTo>
                  <a:pt x="3554640" y="8826500"/>
                </a:lnTo>
                <a:lnTo>
                  <a:pt x="3527345" y="8864600"/>
                </a:lnTo>
                <a:lnTo>
                  <a:pt x="3499682" y="8915400"/>
                </a:lnTo>
                <a:lnTo>
                  <a:pt x="3471651" y="8953500"/>
                </a:lnTo>
                <a:lnTo>
                  <a:pt x="3443255" y="8991600"/>
                </a:lnTo>
                <a:lnTo>
                  <a:pt x="3414493" y="9029700"/>
                </a:lnTo>
                <a:lnTo>
                  <a:pt x="3385366" y="9067800"/>
                </a:lnTo>
                <a:lnTo>
                  <a:pt x="3355876" y="9118600"/>
                </a:lnTo>
                <a:lnTo>
                  <a:pt x="3326022" y="9156700"/>
                </a:lnTo>
                <a:lnTo>
                  <a:pt x="3295807" y="9194800"/>
                </a:lnTo>
                <a:lnTo>
                  <a:pt x="3265230" y="9232900"/>
                </a:lnTo>
                <a:lnTo>
                  <a:pt x="3234293" y="9271000"/>
                </a:lnTo>
                <a:lnTo>
                  <a:pt x="3202997" y="9309100"/>
                </a:lnTo>
                <a:lnTo>
                  <a:pt x="3171341" y="9347200"/>
                </a:lnTo>
                <a:lnTo>
                  <a:pt x="3139328" y="9385300"/>
                </a:lnTo>
                <a:lnTo>
                  <a:pt x="3106958" y="9423400"/>
                </a:lnTo>
                <a:lnTo>
                  <a:pt x="3074232" y="9461500"/>
                </a:lnTo>
                <a:lnTo>
                  <a:pt x="3041150" y="9499600"/>
                </a:lnTo>
                <a:lnTo>
                  <a:pt x="3007715" y="9537700"/>
                </a:lnTo>
                <a:lnTo>
                  <a:pt x="2973925" y="9575800"/>
                </a:lnTo>
                <a:lnTo>
                  <a:pt x="2939783" y="9613900"/>
                </a:lnTo>
                <a:lnTo>
                  <a:pt x="2905289" y="9652000"/>
                </a:lnTo>
                <a:lnTo>
                  <a:pt x="2870444" y="9677400"/>
                </a:lnTo>
                <a:lnTo>
                  <a:pt x="2835249" y="9715500"/>
                </a:lnTo>
                <a:lnTo>
                  <a:pt x="2799704" y="9753600"/>
                </a:lnTo>
                <a:lnTo>
                  <a:pt x="2727781" y="9829800"/>
                </a:lnTo>
                <a:lnTo>
                  <a:pt x="2691442" y="9855200"/>
                </a:lnTo>
                <a:lnTo>
                  <a:pt x="2618018" y="9931400"/>
                </a:lnTo>
                <a:lnTo>
                  <a:pt x="2580937" y="9956800"/>
                </a:lnTo>
                <a:lnTo>
                  <a:pt x="2506049" y="10033000"/>
                </a:lnTo>
                <a:lnTo>
                  <a:pt x="2468245" y="10058400"/>
                </a:lnTo>
                <a:lnTo>
                  <a:pt x="2430205" y="10096500"/>
                </a:lnTo>
                <a:lnTo>
                  <a:pt x="2391930" y="10121900"/>
                </a:lnTo>
                <a:lnTo>
                  <a:pt x="2353422" y="10160000"/>
                </a:lnTo>
                <a:lnTo>
                  <a:pt x="2314683" y="10185400"/>
                </a:lnTo>
                <a:lnTo>
                  <a:pt x="2275716" y="10223500"/>
                </a:lnTo>
                <a:lnTo>
                  <a:pt x="2236523" y="10248900"/>
                </a:lnTo>
                <a:lnTo>
                  <a:pt x="2197104" y="10287000"/>
                </a:lnTo>
                <a:lnTo>
                  <a:pt x="2117603" y="10337800"/>
                </a:lnTo>
                <a:lnTo>
                  <a:pt x="2077524" y="10375900"/>
                </a:lnTo>
                <a:lnTo>
                  <a:pt x="1915065" y="10477500"/>
                </a:lnTo>
                <a:lnTo>
                  <a:pt x="1873925" y="10515600"/>
                </a:lnTo>
                <a:lnTo>
                  <a:pt x="1791029" y="10566400"/>
                </a:lnTo>
                <a:lnTo>
                  <a:pt x="1494645" y="10744200"/>
                </a:lnTo>
                <a:lnTo>
                  <a:pt x="1451538" y="10756900"/>
                </a:lnTo>
                <a:lnTo>
                  <a:pt x="1277278" y="10858500"/>
                </a:lnTo>
                <a:lnTo>
                  <a:pt x="1233265" y="10871200"/>
                </a:lnTo>
                <a:lnTo>
                  <a:pt x="1144716" y="10922000"/>
                </a:lnTo>
                <a:lnTo>
                  <a:pt x="1100184" y="10934700"/>
                </a:lnTo>
                <a:lnTo>
                  <a:pt x="1055483" y="10960100"/>
                </a:lnTo>
                <a:lnTo>
                  <a:pt x="1010615" y="10972800"/>
                </a:lnTo>
                <a:lnTo>
                  <a:pt x="965582" y="10998200"/>
                </a:lnTo>
                <a:lnTo>
                  <a:pt x="920387" y="11010900"/>
                </a:lnTo>
                <a:lnTo>
                  <a:pt x="875031" y="11036300"/>
                </a:lnTo>
                <a:lnTo>
                  <a:pt x="829517" y="11049000"/>
                </a:lnTo>
                <a:lnTo>
                  <a:pt x="783846" y="11074400"/>
                </a:lnTo>
                <a:lnTo>
                  <a:pt x="692042" y="11099800"/>
                </a:lnTo>
                <a:lnTo>
                  <a:pt x="645914" y="11125200"/>
                </a:lnTo>
                <a:lnTo>
                  <a:pt x="506648" y="11163300"/>
                </a:lnTo>
                <a:lnTo>
                  <a:pt x="459939" y="11188700"/>
                </a:lnTo>
                <a:lnTo>
                  <a:pt x="33501" y="11303000"/>
                </a:lnTo>
                <a:lnTo>
                  <a:pt x="4162490" y="11303000"/>
                </a:lnTo>
                <a:lnTo>
                  <a:pt x="4179825" y="11290300"/>
                </a:lnTo>
                <a:lnTo>
                  <a:pt x="4264704" y="11214100"/>
                </a:lnTo>
                <a:lnTo>
                  <a:pt x="4306667" y="11163300"/>
                </a:lnTo>
                <a:lnTo>
                  <a:pt x="4389634" y="11087100"/>
                </a:lnTo>
                <a:lnTo>
                  <a:pt x="4430632" y="11036300"/>
                </a:lnTo>
                <a:lnTo>
                  <a:pt x="4471306" y="10998200"/>
                </a:lnTo>
                <a:lnTo>
                  <a:pt x="4511652" y="10947400"/>
                </a:lnTo>
                <a:lnTo>
                  <a:pt x="4551668" y="10909300"/>
                </a:lnTo>
                <a:lnTo>
                  <a:pt x="4591353" y="10858500"/>
                </a:lnTo>
                <a:lnTo>
                  <a:pt x="4630705" y="10820400"/>
                </a:lnTo>
                <a:lnTo>
                  <a:pt x="4669722" y="10769600"/>
                </a:lnTo>
                <a:lnTo>
                  <a:pt x="4708401" y="10731500"/>
                </a:lnTo>
                <a:lnTo>
                  <a:pt x="4746742" y="10680700"/>
                </a:lnTo>
                <a:lnTo>
                  <a:pt x="4784741" y="10629900"/>
                </a:lnTo>
                <a:lnTo>
                  <a:pt x="4822398" y="10591800"/>
                </a:lnTo>
                <a:lnTo>
                  <a:pt x="4859709" y="10541000"/>
                </a:lnTo>
                <a:lnTo>
                  <a:pt x="4896674" y="10490200"/>
                </a:lnTo>
                <a:lnTo>
                  <a:pt x="4933290" y="10452100"/>
                </a:lnTo>
                <a:lnTo>
                  <a:pt x="4969555" y="10401300"/>
                </a:lnTo>
                <a:lnTo>
                  <a:pt x="5005467" y="10350500"/>
                </a:lnTo>
                <a:lnTo>
                  <a:pt x="5041024" y="10299700"/>
                </a:lnTo>
                <a:lnTo>
                  <a:pt x="5076225" y="10261600"/>
                </a:lnTo>
                <a:lnTo>
                  <a:pt x="5111068" y="10210800"/>
                </a:lnTo>
                <a:lnTo>
                  <a:pt x="5145550" y="10160000"/>
                </a:lnTo>
                <a:lnTo>
                  <a:pt x="5179669" y="10109200"/>
                </a:lnTo>
                <a:lnTo>
                  <a:pt x="5213424" y="10058400"/>
                </a:lnTo>
                <a:lnTo>
                  <a:pt x="5246813" y="10007600"/>
                </a:lnTo>
                <a:lnTo>
                  <a:pt x="5279834" y="9956800"/>
                </a:lnTo>
                <a:lnTo>
                  <a:pt x="5312484" y="9906000"/>
                </a:lnTo>
                <a:lnTo>
                  <a:pt x="5344762" y="9855200"/>
                </a:lnTo>
                <a:lnTo>
                  <a:pt x="5376666" y="9804400"/>
                </a:lnTo>
                <a:lnTo>
                  <a:pt x="5408194" y="9753600"/>
                </a:lnTo>
                <a:lnTo>
                  <a:pt x="5439344" y="9702800"/>
                </a:lnTo>
                <a:lnTo>
                  <a:pt x="5470113" y="9652000"/>
                </a:lnTo>
                <a:lnTo>
                  <a:pt x="5500501" y="9601200"/>
                </a:lnTo>
                <a:lnTo>
                  <a:pt x="5530506" y="9550400"/>
                </a:lnTo>
                <a:lnTo>
                  <a:pt x="5560124" y="9499600"/>
                </a:lnTo>
                <a:lnTo>
                  <a:pt x="5589355" y="9448800"/>
                </a:lnTo>
                <a:lnTo>
                  <a:pt x="5618196" y="9398000"/>
                </a:lnTo>
                <a:lnTo>
                  <a:pt x="5646645" y="9334500"/>
                </a:lnTo>
                <a:lnTo>
                  <a:pt x="5674701" y="9283700"/>
                </a:lnTo>
                <a:lnTo>
                  <a:pt x="5702361" y="9232900"/>
                </a:lnTo>
                <a:lnTo>
                  <a:pt x="5729623" y="9182100"/>
                </a:lnTo>
                <a:lnTo>
                  <a:pt x="5756487" y="9131300"/>
                </a:lnTo>
                <a:lnTo>
                  <a:pt x="5782949" y="9067800"/>
                </a:lnTo>
                <a:lnTo>
                  <a:pt x="5809007" y="9017000"/>
                </a:lnTo>
                <a:lnTo>
                  <a:pt x="5834661" y="8966200"/>
                </a:lnTo>
                <a:lnTo>
                  <a:pt x="5859907" y="8902700"/>
                </a:lnTo>
                <a:lnTo>
                  <a:pt x="5884744" y="8851900"/>
                </a:lnTo>
                <a:lnTo>
                  <a:pt x="5909170" y="8801100"/>
                </a:lnTo>
                <a:lnTo>
                  <a:pt x="5933183" y="8737600"/>
                </a:lnTo>
                <a:lnTo>
                  <a:pt x="5956781" y="8686800"/>
                </a:lnTo>
                <a:lnTo>
                  <a:pt x="5979962" y="8636000"/>
                </a:lnTo>
                <a:lnTo>
                  <a:pt x="6002724" y="8572500"/>
                </a:lnTo>
                <a:lnTo>
                  <a:pt x="6025065" y="8521700"/>
                </a:lnTo>
                <a:lnTo>
                  <a:pt x="6046984" y="8458200"/>
                </a:lnTo>
                <a:lnTo>
                  <a:pt x="6068478" y="8407400"/>
                </a:lnTo>
                <a:lnTo>
                  <a:pt x="6089545" y="8343900"/>
                </a:lnTo>
                <a:lnTo>
                  <a:pt x="6110184" y="8293100"/>
                </a:lnTo>
                <a:lnTo>
                  <a:pt x="6130392" y="8229600"/>
                </a:lnTo>
                <a:lnTo>
                  <a:pt x="6150167" y="8178800"/>
                </a:lnTo>
                <a:lnTo>
                  <a:pt x="6169508" y="8115300"/>
                </a:lnTo>
                <a:lnTo>
                  <a:pt x="6188413" y="8064500"/>
                </a:lnTo>
                <a:lnTo>
                  <a:pt x="6206880" y="8001000"/>
                </a:lnTo>
                <a:lnTo>
                  <a:pt x="6224906" y="7937500"/>
                </a:lnTo>
                <a:lnTo>
                  <a:pt x="6242490" y="7886700"/>
                </a:lnTo>
                <a:lnTo>
                  <a:pt x="6259630" y="7823200"/>
                </a:lnTo>
                <a:lnTo>
                  <a:pt x="6276323" y="7772400"/>
                </a:lnTo>
                <a:lnTo>
                  <a:pt x="6292569" y="7708900"/>
                </a:lnTo>
                <a:lnTo>
                  <a:pt x="6308365" y="7645400"/>
                </a:lnTo>
                <a:lnTo>
                  <a:pt x="6323708" y="7594600"/>
                </a:lnTo>
                <a:lnTo>
                  <a:pt x="6338598" y="7531100"/>
                </a:lnTo>
                <a:lnTo>
                  <a:pt x="6353032" y="7467600"/>
                </a:lnTo>
                <a:lnTo>
                  <a:pt x="6367008" y="7404100"/>
                </a:lnTo>
                <a:lnTo>
                  <a:pt x="6380525" y="7353300"/>
                </a:lnTo>
                <a:lnTo>
                  <a:pt x="6393580" y="7289800"/>
                </a:lnTo>
                <a:lnTo>
                  <a:pt x="6406171" y="7226300"/>
                </a:lnTo>
                <a:lnTo>
                  <a:pt x="6418296" y="7162800"/>
                </a:lnTo>
                <a:lnTo>
                  <a:pt x="6429955" y="7099300"/>
                </a:lnTo>
                <a:lnTo>
                  <a:pt x="6441143" y="7048500"/>
                </a:lnTo>
                <a:lnTo>
                  <a:pt x="6451860" y="6985000"/>
                </a:lnTo>
                <a:lnTo>
                  <a:pt x="6462104" y="6921500"/>
                </a:lnTo>
                <a:lnTo>
                  <a:pt x="6471873" y="6858000"/>
                </a:lnTo>
                <a:lnTo>
                  <a:pt x="6481164" y="6794500"/>
                </a:lnTo>
                <a:lnTo>
                  <a:pt x="6489977" y="6731000"/>
                </a:lnTo>
                <a:lnTo>
                  <a:pt x="6498308" y="6680200"/>
                </a:lnTo>
                <a:lnTo>
                  <a:pt x="6506156" y="6616700"/>
                </a:lnTo>
                <a:lnTo>
                  <a:pt x="6513519" y="6553200"/>
                </a:lnTo>
                <a:lnTo>
                  <a:pt x="6520395" y="6489700"/>
                </a:lnTo>
                <a:lnTo>
                  <a:pt x="6526782" y="6426200"/>
                </a:lnTo>
                <a:lnTo>
                  <a:pt x="6532678" y="6362700"/>
                </a:lnTo>
                <a:lnTo>
                  <a:pt x="6538082" y="6299200"/>
                </a:lnTo>
                <a:lnTo>
                  <a:pt x="6542990" y="6235700"/>
                </a:lnTo>
                <a:lnTo>
                  <a:pt x="6547402" y="6172200"/>
                </a:lnTo>
                <a:lnTo>
                  <a:pt x="6551316" y="6108700"/>
                </a:lnTo>
                <a:lnTo>
                  <a:pt x="6554728" y="6045200"/>
                </a:lnTo>
                <a:lnTo>
                  <a:pt x="6557639" y="5981700"/>
                </a:lnTo>
                <a:lnTo>
                  <a:pt x="6560045" y="5918200"/>
                </a:lnTo>
                <a:lnTo>
                  <a:pt x="6561944" y="5854700"/>
                </a:lnTo>
                <a:lnTo>
                  <a:pt x="6563335" y="5791200"/>
                </a:lnTo>
                <a:lnTo>
                  <a:pt x="6564216" y="5727700"/>
                </a:lnTo>
                <a:lnTo>
                  <a:pt x="6564584" y="5664200"/>
                </a:lnTo>
                <a:lnTo>
                  <a:pt x="6564909" y="5664200"/>
                </a:lnTo>
                <a:lnTo>
                  <a:pt x="6564741" y="5651500"/>
                </a:lnTo>
                <a:lnTo>
                  <a:pt x="6564584" y="5651500"/>
                </a:lnTo>
                <a:lnTo>
                  <a:pt x="6564216" y="5588000"/>
                </a:lnTo>
                <a:lnTo>
                  <a:pt x="6563335" y="5524500"/>
                </a:lnTo>
                <a:lnTo>
                  <a:pt x="6561944" y="5461000"/>
                </a:lnTo>
                <a:lnTo>
                  <a:pt x="6560045" y="5397500"/>
                </a:lnTo>
                <a:lnTo>
                  <a:pt x="6557639" y="5334000"/>
                </a:lnTo>
                <a:lnTo>
                  <a:pt x="6554728" y="5270500"/>
                </a:lnTo>
                <a:lnTo>
                  <a:pt x="6551316" y="5207000"/>
                </a:lnTo>
                <a:lnTo>
                  <a:pt x="6547402" y="5143500"/>
                </a:lnTo>
                <a:lnTo>
                  <a:pt x="6542990" y="5080000"/>
                </a:lnTo>
                <a:lnTo>
                  <a:pt x="6538082" y="5016500"/>
                </a:lnTo>
                <a:lnTo>
                  <a:pt x="6532678" y="4953000"/>
                </a:lnTo>
                <a:lnTo>
                  <a:pt x="6526782" y="4889500"/>
                </a:lnTo>
                <a:lnTo>
                  <a:pt x="6520395" y="4826000"/>
                </a:lnTo>
                <a:lnTo>
                  <a:pt x="6513519" y="4762500"/>
                </a:lnTo>
                <a:lnTo>
                  <a:pt x="6506156" y="4699000"/>
                </a:lnTo>
                <a:lnTo>
                  <a:pt x="6498308" y="4635500"/>
                </a:lnTo>
                <a:lnTo>
                  <a:pt x="6489977" y="4572000"/>
                </a:lnTo>
                <a:lnTo>
                  <a:pt x="6481164" y="4508500"/>
                </a:lnTo>
                <a:lnTo>
                  <a:pt x="6471873" y="4445000"/>
                </a:lnTo>
                <a:lnTo>
                  <a:pt x="6462104" y="4394200"/>
                </a:lnTo>
                <a:lnTo>
                  <a:pt x="6451860" y="4330700"/>
                </a:lnTo>
                <a:lnTo>
                  <a:pt x="6441143" y="4267200"/>
                </a:lnTo>
                <a:lnTo>
                  <a:pt x="6429955" y="4203700"/>
                </a:lnTo>
                <a:lnTo>
                  <a:pt x="6418296" y="4140200"/>
                </a:lnTo>
                <a:lnTo>
                  <a:pt x="6406171" y="4076700"/>
                </a:lnTo>
                <a:lnTo>
                  <a:pt x="6393580" y="4025900"/>
                </a:lnTo>
                <a:lnTo>
                  <a:pt x="6380525" y="3962400"/>
                </a:lnTo>
                <a:lnTo>
                  <a:pt x="6367008" y="3898900"/>
                </a:lnTo>
                <a:lnTo>
                  <a:pt x="6353032" y="3835400"/>
                </a:lnTo>
                <a:lnTo>
                  <a:pt x="6338598" y="3784600"/>
                </a:lnTo>
                <a:lnTo>
                  <a:pt x="6323708" y="3721100"/>
                </a:lnTo>
                <a:lnTo>
                  <a:pt x="6308365" y="3657600"/>
                </a:lnTo>
                <a:lnTo>
                  <a:pt x="6292569" y="3606800"/>
                </a:lnTo>
                <a:lnTo>
                  <a:pt x="6276323" y="3543300"/>
                </a:lnTo>
                <a:lnTo>
                  <a:pt x="6259630" y="3479800"/>
                </a:lnTo>
                <a:lnTo>
                  <a:pt x="6242490" y="3429000"/>
                </a:lnTo>
                <a:lnTo>
                  <a:pt x="6224906" y="3365500"/>
                </a:lnTo>
                <a:lnTo>
                  <a:pt x="6206880" y="3314700"/>
                </a:lnTo>
                <a:lnTo>
                  <a:pt x="6188413" y="3251200"/>
                </a:lnTo>
                <a:lnTo>
                  <a:pt x="6169508" y="3187700"/>
                </a:lnTo>
                <a:lnTo>
                  <a:pt x="6150167" y="3136900"/>
                </a:lnTo>
                <a:lnTo>
                  <a:pt x="6130392" y="3073400"/>
                </a:lnTo>
                <a:lnTo>
                  <a:pt x="6110184" y="3022600"/>
                </a:lnTo>
                <a:lnTo>
                  <a:pt x="6089545" y="2959100"/>
                </a:lnTo>
                <a:lnTo>
                  <a:pt x="6068478" y="2908300"/>
                </a:lnTo>
                <a:lnTo>
                  <a:pt x="6046984" y="2844800"/>
                </a:lnTo>
                <a:lnTo>
                  <a:pt x="6025065" y="2794000"/>
                </a:lnTo>
                <a:lnTo>
                  <a:pt x="6002724" y="2730500"/>
                </a:lnTo>
                <a:lnTo>
                  <a:pt x="5979962" y="2679700"/>
                </a:lnTo>
                <a:lnTo>
                  <a:pt x="5956781" y="2628900"/>
                </a:lnTo>
                <a:lnTo>
                  <a:pt x="5933183" y="2565400"/>
                </a:lnTo>
                <a:lnTo>
                  <a:pt x="5909170" y="2514600"/>
                </a:lnTo>
                <a:lnTo>
                  <a:pt x="5884744" y="2451100"/>
                </a:lnTo>
                <a:lnTo>
                  <a:pt x="5859907" y="2400300"/>
                </a:lnTo>
                <a:lnTo>
                  <a:pt x="5834661" y="2349500"/>
                </a:lnTo>
                <a:lnTo>
                  <a:pt x="5809007" y="2298700"/>
                </a:lnTo>
                <a:lnTo>
                  <a:pt x="5782949" y="2235200"/>
                </a:lnTo>
                <a:lnTo>
                  <a:pt x="5756487" y="2184400"/>
                </a:lnTo>
                <a:lnTo>
                  <a:pt x="5729623" y="2133600"/>
                </a:lnTo>
                <a:lnTo>
                  <a:pt x="5702361" y="2070100"/>
                </a:lnTo>
                <a:lnTo>
                  <a:pt x="5674701" y="2019300"/>
                </a:lnTo>
                <a:lnTo>
                  <a:pt x="5646645" y="1968500"/>
                </a:lnTo>
                <a:lnTo>
                  <a:pt x="5618196" y="1917700"/>
                </a:lnTo>
                <a:lnTo>
                  <a:pt x="5589355" y="1866900"/>
                </a:lnTo>
                <a:lnTo>
                  <a:pt x="5560124" y="1816100"/>
                </a:lnTo>
                <a:lnTo>
                  <a:pt x="5530506" y="1765300"/>
                </a:lnTo>
                <a:lnTo>
                  <a:pt x="5500501" y="1701800"/>
                </a:lnTo>
                <a:lnTo>
                  <a:pt x="5470113" y="1651000"/>
                </a:lnTo>
                <a:lnTo>
                  <a:pt x="5439344" y="1600200"/>
                </a:lnTo>
                <a:lnTo>
                  <a:pt x="5408194" y="1549400"/>
                </a:lnTo>
                <a:lnTo>
                  <a:pt x="5376666" y="1498600"/>
                </a:lnTo>
                <a:lnTo>
                  <a:pt x="5344762" y="1447800"/>
                </a:lnTo>
                <a:lnTo>
                  <a:pt x="5312484" y="1397000"/>
                </a:lnTo>
                <a:lnTo>
                  <a:pt x="5279834" y="1346200"/>
                </a:lnTo>
                <a:lnTo>
                  <a:pt x="5246813" y="1295400"/>
                </a:lnTo>
                <a:lnTo>
                  <a:pt x="5213424" y="1244600"/>
                </a:lnTo>
                <a:lnTo>
                  <a:pt x="5179669" y="1206500"/>
                </a:lnTo>
                <a:lnTo>
                  <a:pt x="5145550" y="1155700"/>
                </a:lnTo>
                <a:lnTo>
                  <a:pt x="5111068" y="1104900"/>
                </a:lnTo>
                <a:lnTo>
                  <a:pt x="5076225" y="1054100"/>
                </a:lnTo>
                <a:lnTo>
                  <a:pt x="5041024" y="1003300"/>
                </a:lnTo>
                <a:lnTo>
                  <a:pt x="5005467" y="952500"/>
                </a:lnTo>
                <a:lnTo>
                  <a:pt x="4969555" y="914400"/>
                </a:lnTo>
                <a:lnTo>
                  <a:pt x="4933290" y="863600"/>
                </a:lnTo>
                <a:lnTo>
                  <a:pt x="4896674" y="812800"/>
                </a:lnTo>
                <a:lnTo>
                  <a:pt x="4859709" y="774700"/>
                </a:lnTo>
                <a:lnTo>
                  <a:pt x="4822398" y="723900"/>
                </a:lnTo>
                <a:lnTo>
                  <a:pt x="4784741" y="673100"/>
                </a:lnTo>
                <a:lnTo>
                  <a:pt x="4746742" y="635000"/>
                </a:lnTo>
                <a:lnTo>
                  <a:pt x="4708401" y="584200"/>
                </a:lnTo>
                <a:lnTo>
                  <a:pt x="4669722" y="533400"/>
                </a:lnTo>
                <a:lnTo>
                  <a:pt x="4630705" y="495300"/>
                </a:lnTo>
                <a:lnTo>
                  <a:pt x="4591353" y="444500"/>
                </a:lnTo>
                <a:lnTo>
                  <a:pt x="4551668" y="406400"/>
                </a:lnTo>
                <a:lnTo>
                  <a:pt x="4511652" y="355600"/>
                </a:lnTo>
                <a:lnTo>
                  <a:pt x="4471306" y="317500"/>
                </a:lnTo>
                <a:lnTo>
                  <a:pt x="4430632" y="266700"/>
                </a:lnTo>
                <a:lnTo>
                  <a:pt x="4348311" y="190500"/>
                </a:lnTo>
                <a:lnTo>
                  <a:pt x="4306667" y="139700"/>
                </a:lnTo>
                <a:lnTo>
                  <a:pt x="4222422" y="63500"/>
                </a:lnTo>
                <a:lnTo>
                  <a:pt x="4179825" y="12700"/>
                </a:lnTo>
                <a:lnTo>
                  <a:pt x="4162471" y="0"/>
                </a:lnTo>
                <a:close/>
              </a:path>
            </a:pathLst>
          </a:custGeom>
          <a:solidFill>
            <a:srgbClr val="636673"/>
          </a:solidFill>
        </p:spPr>
        <p:txBody>
          <a:bodyPr wrap="square" lIns="0" tIns="0" rIns="0" bIns="0" rtlCol="0"/>
          <a:lstStyle/>
          <a:p>
            <a:endParaRPr sz="1092"/>
          </a:p>
        </p:txBody>
      </p:sp>
      <p:sp>
        <p:nvSpPr>
          <p:cNvPr id="11" name="Holder 2"/>
          <p:cNvSpPr>
            <a:spLocks noGrp="1"/>
          </p:cNvSpPr>
          <p:nvPr>
            <p:ph type="ftr" sz="quarter" idx="5"/>
          </p:nvPr>
        </p:nvSpPr>
        <p:spPr>
          <a:xfrm>
            <a:off x="4038600" y="6356350"/>
            <a:ext cx="4114800" cy="365125"/>
          </a:xfrm>
          <a:prstGeom prst="rect">
            <a:avLst/>
          </a:prstGeom>
        </p:spPr>
        <p:txBody>
          <a:bodyPr lIns="0" tIns="0" rIns="0" bIns="0"/>
          <a:lstStyle>
            <a:lvl1pPr algn="ctr">
              <a:defRPr>
                <a:solidFill>
                  <a:schemeClr val="tx1">
                    <a:tint val="75000"/>
                  </a:schemeClr>
                </a:solidFill>
              </a:defRPr>
            </a:lvl1pPr>
          </a:lstStyle>
          <a:p>
            <a:endParaRPr dirty="0"/>
          </a:p>
        </p:txBody>
      </p:sp>
      <p:sp>
        <p:nvSpPr>
          <p:cNvPr id="12" name="Holder 3"/>
          <p:cNvSpPr>
            <a:spLocks noGrp="1"/>
          </p:cNvSpPr>
          <p:nvPr>
            <p:ph type="dt" sz="half" idx="6"/>
          </p:nvPr>
        </p:nvSpPr>
        <p:spPr>
          <a:xfrm>
            <a:off x="838200" y="6356350"/>
            <a:ext cx="2743200" cy="36512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dirty="0"/>
          </a:p>
        </p:txBody>
      </p:sp>
      <p:sp>
        <p:nvSpPr>
          <p:cNvPr id="13" name="Holder 4"/>
          <p:cNvSpPr>
            <a:spLocks noGrp="1"/>
          </p:cNvSpPr>
          <p:nvPr>
            <p:ph type="sldNum" sz="quarter" idx="7"/>
          </p:nvPr>
        </p:nvSpPr>
        <p:spPr>
          <a:xfrm>
            <a:off x="11117579" y="6427665"/>
            <a:ext cx="893009" cy="365125"/>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4" name="Picture 13">
            <a:extLst>
              <a:ext uri="{FF2B5EF4-FFF2-40B4-BE49-F238E27FC236}">
                <a16:creationId xmlns:a16="http://schemas.microsoft.com/office/drawing/2014/main" id="{DF5A4D76-FC15-4EDE-9186-3D5B4FF64135}"/>
              </a:ext>
            </a:extLst>
          </p:cNvPr>
          <p:cNvPicPr>
            <a:picLocks noChangeAspect="1"/>
          </p:cNvPicPr>
          <p:nvPr userDrawn="1"/>
        </p:nvPicPr>
        <p:blipFill>
          <a:blip r:embed="rId2"/>
          <a:stretch>
            <a:fillRect/>
          </a:stretch>
        </p:blipFill>
        <p:spPr>
          <a:xfrm>
            <a:off x="5466979" y="2971004"/>
            <a:ext cx="5650600" cy="915606"/>
          </a:xfrm>
          <a:prstGeom prst="rect">
            <a:avLst/>
          </a:prstGeom>
        </p:spPr>
      </p:pic>
    </p:spTree>
    <p:extLst>
      <p:ext uri="{BB962C8B-B14F-4D97-AF65-F5344CB8AC3E}">
        <p14:creationId xmlns:p14="http://schemas.microsoft.com/office/powerpoint/2010/main" val="6841518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Or, Paid Content +info + question">
    <p:spTree>
      <p:nvGrpSpPr>
        <p:cNvPr id="1" name=""/>
        <p:cNvGrpSpPr/>
        <p:nvPr/>
      </p:nvGrpSpPr>
      <p:grpSpPr>
        <a:xfrm>
          <a:off x="0" y="0"/>
          <a:ext cx="0" cy="0"/>
          <a:chOff x="0" y="0"/>
          <a:chExt cx="0" cy="0"/>
        </a:xfrm>
      </p:grpSpPr>
      <p:sp>
        <p:nvSpPr>
          <p:cNvPr id="6"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8" name="Rectangle 7">
            <a:extLst>
              <a:ext uri="{FF2B5EF4-FFF2-40B4-BE49-F238E27FC236}">
                <a16:creationId xmlns:a16="http://schemas.microsoft.com/office/drawing/2014/main" id="{3646C7BF-A646-4834-87EA-97CA793F515D}"/>
              </a:ext>
            </a:extLst>
          </p:cNvPr>
          <p:cNvSpPr/>
          <p:nvPr userDrawn="1"/>
        </p:nvSpPr>
        <p:spPr>
          <a:xfrm>
            <a:off x="0" y="0"/>
            <a:ext cx="12192000" cy="4601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69" tIns="45134" rIns="90269" bIns="45134" numCol="1" spcCol="0" rtlCol="0" fromWordArt="0" anchor="ctr" anchorCtr="0" forceAA="0" compatLnSpc="1">
            <a:prstTxWarp prst="textNoShape">
              <a:avLst/>
            </a:prstTxWarp>
            <a:noAutofit/>
          </a:bodyPr>
          <a:lstStyle/>
          <a:p>
            <a:pPr marL="0" marR="0" lvl="0" indent="0" algn="ctr" defTabSz="451331"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pic>
        <p:nvPicPr>
          <p:cNvPr id="10" name="Picture 9">
            <a:extLst>
              <a:ext uri="{FF2B5EF4-FFF2-40B4-BE49-F238E27FC236}">
                <a16:creationId xmlns:a16="http://schemas.microsoft.com/office/drawing/2014/main" id="{37F8BD3C-7B52-4AF7-8319-8D5CFE545AA4}"/>
              </a:ext>
            </a:extLst>
          </p:cNvPr>
          <p:cNvPicPr>
            <a:picLocks noChangeAspect="1"/>
          </p:cNvPicPr>
          <p:nvPr userDrawn="1"/>
        </p:nvPicPr>
        <p:blipFill>
          <a:blip r:embed="rId2"/>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4008000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Or, Paid Content +info + question">
    <p:bg>
      <p:bgPr>
        <a:solidFill>
          <a:srgbClr val="F9F9F9"/>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mj-lt"/>
              </a:defRPr>
            </a:lvl1pPr>
          </a:lstStyle>
          <a:p>
            <a:r>
              <a:rPr lang="en-US" noProof="0"/>
              <a:t>Click to edit Master title style</a:t>
            </a:r>
            <a:endParaRPr lang="en-GB" noProof="0"/>
          </a:p>
        </p:txBody>
      </p:sp>
      <p:sp>
        <p:nvSpPr>
          <p:cNvPr id="8" name="Rectangle 7">
            <a:extLst>
              <a:ext uri="{FF2B5EF4-FFF2-40B4-BE49-F238E27FC236}">
                <a16:creationId xmlns:a16="http://schemas.microsoft.com/office/drawing/2014/main" id="{3646C7BF-A646-4834-87EA-97CA793F515D}"/>
              </a:ext>
            </a:extLst>
          </p:cNvPr>
          <p:cNvSpPr/>
          <p:nvPr userDrawn="1"/>
        </p:nvSpPr>
        <p:spPr>
          <a:xfrm>
            <a:off x="0" y="0"/>
            <a:ext cx="12192000" cy="4601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69" tIns="45134" rIns="90269" bIns="45134" numCol="1" spcCol="0" rtlCol="0" fromWordArt="0" anchor="ctr" anchorCtr="0" forceAA="0" compatLnSpc="1">
            <a:prstTxWarp prst="textNoShape">
              <a:avLst/>
            </a:prstTxWarp>
            <a:noAutofit/>
          </a:bodyPr>
          <a:lstStyle/>
          <a:p>
            <a:pPr marL="0" marR="0" lvl="0" indent="0" algn="ctr" defTabSz="451331"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entury Gothic"/>
              <a:ea typeface="+mn-ea"/>
              <a:cs typeface="+mn-cs"/>
            </a:endParaRPr>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mj-lt"/>
              </a:defRPr>
            </a:lvl1pPr>
          </a:lstStyle>
          <a:p>
            <a:pPr lvl="0"/>
            <a:r>
              <a:rPr lang="en-GB" noProof="0"/>
              <a:t>click for section heading</a:t>
            </a:r>
          </a:p>
        </p:txBody>
      </p:sp>
      <p:pic>
        <p:nvPicPr>
          <p:cNvPr id="10" name="Picture 9">
            <a:extLst>
              <a:ext uri="{FF2B5EF4-FFF2-40B4-BE49-F238E27FC236}">
                <a16:creationId xmlns:a16="http://schemas.microsoft.com/office/drawing/2014/main" id="{37F8BD3C-7B52-4AF7-8319-8D5CFE545AA4}"/>
              </a:ext>
            </a:extLst>
          </p:cNvPr>
          <p:cNvPicPr>
            <a:picLocks noChangeAspect="1"/>
          </p:cNvPicPr>
          <p:nvPr userDrawn="1"/>
        </p:nvPicPr>
        <p:blipFill>
          <a:blip r:embed="rId2"/>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337491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r, Paid Content">
    <p:spTree>
      <p:nvGrpSpPr>
        <p:cNvPr id="1" name=""/>
        <p:cNvGrpSpPr/>
        <p:nvPr/>
      </p:nvGrpSpPr>
      <p:grpSpPr>
        <a:xfrm>
          <a:off x="0" y="0"/>
          <a:ext cx="0" cy="0"/>
          <a:chOff x="0" y="0"/>
          <a:chExt cx="0" cy="0"/>
        </a:xfrm>
      </p:grpSpPr>
      <p:sp>
        <p:nvSpPr>
          <p:cNvPr id="8"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1827671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r, Paid Content">
    <p:spTree>
      <p:nvGrpSpPr>
        <p:cNvPr id="1" name=""/>
        <p:cNvGrpSpPr/>
        <p:nvPr/>
      </p:nvGrpSpPr>
      <p:grpSpPr>
        <a:xfrm>
          <a:off x="0" y="0"/>
          <a:ext cx="0" cy="0"/>
          <a:chOff x="0" y="0"/>
          <a:chExt cx="0" cy="0"/>
        </a:xfrm>
      </p:grpSpPr>
      <p:sp>
        <p:nvSpPr>
          <p:cNvPr id="8"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216195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 Paid Content +info + question">
    <p:spTree>
      <p:nvGrpSpPr>
        <p:cNvPr id="1" name=""/>
        <p:cNvGrpSpPr/>
        <p:nvPr/>
      </p:nvGrpSpPr>
      <p:grpSpPr>
        <a:xfrm>
          <a:off x="0" y="0"/>
          <a:ext cx="0" cy="0"/>
          <a:chOff x="0" y="0"/>
          <a:chExt cx="0" cy="0"/>
        </a:xfrm>
      </p:grpSpPr>
      <p:sp>
        <p:nvSpPr>
          <p:cNvPr id="12" name="Flowchart: Connector 11">
            <a:extLst>
              <a:ext uri="{FF2B5EF4-FFF2-40B4-BE49-F238E27FC236}">
                <a16:creationId xmlns:a16="http://schemas.microsoft.com/office/drawing/2014/main" id="{1C75DDF8-3478-4F03-9732-B9022AEB0EA4}"/>
              </a:ext>
            </a:extLst>
          </p:cNvPr>
          <p:cNvSpPr/>
          <p:nvPr userDrawn="1"/>
        </p:nvSpPr>
        <p:spPr>
          <a:xfrm>
            <a:off x="6104821"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
        <p:nvSpPr>
          <p:cNvPr id="13"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4" name="Text Placeholder 6"/>
          <p:cNvSpPr>
            <a:spLocks noGrp="1"/>
          </p:cNvSpPr>
          <p:nvPr>
            <p:ph type="body" sz="quarter" idx="13"/>
          </p:nvPr>
        </p:nvSpPr>
        <p:spPr>
          <a:xfrm>
            <a:off x="6274045" y="6215290"/>
            <a:ext cx="5310000" cy="205166"/>
          </a:xfrm>
        </p:spPr>
        <p:txBody>
          <a:bodyPr wrap="square">
            <a:spAutoFit/>
          </a:bodyPr>
          <a:lstStyle>
            <a:lvl1pPr>
              <a:defRPr lang="sv-SE" sz="680" dirty="0" smtClean="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7" name="Text Placeholder 4">
            <a:extLst>
              <a:ext uri="{FF2B5EF4-FFF2-40B4-BE49-F238E27FC236}">
                <a16:creationId xmlns:a16="http://schemas.microsoft.com/office/drawing/2014/main" id="{4B6B64AA-B050-461F-9DE6-9109E53B7BF6}"/>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9" name="Flowchart: Connector 18">
            <a:extLst>
              <a:ext uri="{FF2B5EF4-FFF2-40B4-BE49-F238E27FC236}">
                <a16:creationId xmlns:a16="http://schemas.microsoft.com/office/drawing/2014/main" id="{3A6A4323-BE9F-4E98-9F69-2FFF7EEE1564}"/>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1737351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Or, Paid Content +Info">
    <p:spTree>
      <p:nvGrpSpPr>
        <p:cNvPr id="1" name=""/>
        <p:cNvGrpSpPr/>
        <p:nvPr/>
      </p:nvGrpSpPr>
      <p:grpSpPr>
        <a:xfrm>
          <a:off x="0" y="0"/>
          <a:ext cx="0" cy="0"/>
          <a:chOff x="0" y="0"/>
          <a:chExt cx="0" cy="0"/>
        </a:xfrm>
      </p:grpSpPr>
      <p:sp>
        <p:nvSpPr>
          <p:cNvPr id="10"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2" name="Text Placeholder 6"/>
          <p:cNvSpPr>
            <a:spLocks noGrp="1"/>
          </p:cNvSpPr>
          <p:nvPr>
            <p:ph type="body" sz="quarter" idx="13"/>
          </p:nvPr>
        </p:nvSpPr>
        <p:spPr>
          <a:xfrm>
            <a:off x="6274045" y="6215290"/>
            <a:ext cx="5310000" cy="205166"/>
          </a:xfrm>
        </p:spPr>
        <p:txBody>
          <a:bodyPr wrap="square">
            <a:spAutoFit/>
          </a:bodyPr>
          <a:lstStyle>
            <a:lvl1pPr>
              <a:defRPr lang="sv-SE" sz="680" dirty="0" smtClean="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4" name="Text Placeholder 4">
            <a:extLst>
              <a:ext uri="{FF2B5EF4-FFF2-40B4-BE49-F238E27FC236}">
                <a16:creationId xmlns:a16="http://schemas.microsoft.com/office/drawing/2014/main" id="{50DAECB7-EE02-43E2-BCA6-1417C15790C2}"/>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6" name="Flowchart: Connector 15">
            <a:extLst>
              <a:ext uri="{FF2B5EF4-FFF2-40B4-BE49-F238E27FC236}">
                <a16:creationId xmlns:a16="http://schemas.microsoft.com/office/drawing/2014/main" id="{CF3552C6-C8FC-4A9D-9ED0-1186587C7FB2}"/>
              </a:ext>
            </a:extLst>
          </p:cNvPr>
          <p:cNvSpPr/>
          <p:nvPr userDrawn="1"/>
        </p:nvSpPr>
        <p:spPr>
          <a:xfrm>
            <a:off x="6104821"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400158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Or, Paid Content + question">
    <p:spTree>
      <p:nvGrpSpPr>
        <p:cNvPr id="1" name=""/>
        <p:cNvGrpSpPr/>
        <p:nvPr/>
      </p:nvGrpSpPr>
      <p:grpSpPr>
        <a:xfrm>
          <a:off x="0" y="0"/>
          <a:ext cx="0" cy="0"/>
          <a:chOff x="0" y="0"/>
          <a:chExt cx="0" cy="0"/>
        </a:xfrm>
      </p:grpSpPr>
      <p:sp>
        <p:nvSpPr>
          <p:cNvPr id="10"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3"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5" name="Text Placeholder 4">
            <a:extLst>
              <a:ext uri="{FF2B5EF4-FFF2-40B4-BE49-F238E27FC236}">
                <a16:creationId xmlns:a16="http://schemas.microsoft.com/office/drawing/2014/main" id="{FD5D112B-ED05-43A9-A51C-01E9B7D72049}"/>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7" name="Flowchart: Connector 16">
            <a:extLst>
              <a:ext uri="{FF2B5EF4-FFF2-40B4-BE49-F238E27FC236}">
                <a16:creationId xmlns:a16="http://schemas.microsoft.com/office/drawing/2014/main" id="{E3274267-21D6-4DC5-B7FF-EA2E87E37748}"/>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40914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Or, Paid Content + question">
    <p:spTree>
      <p:nvGrpSpPr>
        <p:cNvPr id="1" name=""/>
        <p:cNvGrpSpPr/>
        <p:nvPr/>
      </p:nvGrpSpPr>
      <p:grpSpPr>
        <a:xfrm>
          <a:off x="0" y="0"/>
          <a:ext cx="0" cy="0"/>
          <a:chOff x="0" y="0"/>
          <a:chExt cx="0" cy="0"/>
        </a:xfrm>
      </p:grpSpPr>
      <p:sp>
        <p:nvSpPr>
          <p:cNvPr id="9"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0" name="Content Placeholder 5"/>
          <p:cNvSpPr>
            <a:spLocks noGrp="1"/>
          </p:cNvSpPr>
          <p:nvPr>
            <p:ph sz="quarter" idx="14"/>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1" name="Text Placeholder 4">
            <a:extLst>
              <a:ext uri="{FF2B5EF4-FFF2-40B4-BE49-F238E27FC236}">
                <a16:creationId xmlns:a16="http://schemas.microsoft.com/office/drawing/2014/main" id="{F7B712C9-407E-4A0B-9460-EE44B1602B3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2745404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Or, Paid Content + question">
    <p:spTree>
      <p:nvGrpSpPr>
        <p:cNvPr id="1" name=""/>
        <p:cNvGrpSpPr/>
        <p:nvPr/>
      </p:nvGrpSpPr>
      <p:grpSpPr>
        <a:xfrm>
          <a:off x="0" y="0"/>
          <a:ext cx="0" cy="0"/>
          <a:chOff x="0" y="0"/>
          <a:chExt cx="0" cy="0"/>
        </a:xfrm>
      </p:grpSpPr>
      <p:sp>
        <p:nvSpPr>
          <p:cNvPr id="12" name="Content Placeholder 5"/>
          <p:cNvSpPr>
            <a:spLocks noGrp="1"/>
          </p:cNvSpPr>
          <p:nvPr>
            <p:ph sz="quarter" idx="13"/>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3"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6" name="Text Placeholder 4">
            <a:extLst>
              <a:ext uri="{FF2B5EF4-FFF2-40B4-BE49-F238E27FC236}">
                <a16:creationId xmlns:a16="http://schemas.microsoft.com/office/drawing/2014/main" id="{EEEC843E-D561-43E6-8B0B-329FFD2CDEC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7" name="Flowchart: Connector 16">
            <a:extLst>
              <a:ext uri="{FF2B5EF4-FFF2-40B4-BE49-F238E27FC236}">
                <a16:creationId xmlns:a16="http://schemas.microsoft.com/office/drawing/2014/main" id="{2C6094E5-0E36-4104-84FF-83ACE8F5D0B5}"/>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231443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Or, Paid Content +info + question">
    <p:spTree>
      <p:nvGrpSpPr>
        <p:cNvPr id="1" name=""/>
        <p:cNvGrpSpPr/>
        <p:nvPr/>
      </p:nvGrpSpPr>
      <p:grpSpPr>
        <a:xfrm>
          <a:off x="0" y="0"/>
          <a:ext cx="0" cy="0"/>
          <a:chOff x="0" y="0"/>
          <a:chExt cx="0" cy="0"/>
        </a:xfrm>
      </p:grpSpPr>
      <p:sp>
        <p:nvSpPr>
          <p:cNvPr id="14" name="Content Placeholder 5"/>
          <p:cNvSpPr>
            <a:spLocks noGrp="1"/>
          </p:cNvSpPr>
          <p:nvPr>
            <p:ph sz="quarter" idx="14"/>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7"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8"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9" name="Text Placeholder 6"/>
          <p:cNvSpPr>
            <a:spLocks noGrp="1"/>
          </p:cNvSpPr>
          <p:nvPr>
            <p:ph type="body" sz="quarter" idx="13"/>
          </p:nvPr>
        </p:nvSpPr>
        <p:spPr>
          <a:xfrm>
            <a:off x="6274045" y="6215290"/>
            <a:ext cx="5310000" cy="205166"/>
          </a:xfrm>
        </p:spPr>
        <p:txBody>
          <a:bodyPr wrap="square">
            <a:spAutoFit/>
          </a:bodyPr>
          <a:lstStyle>
            <a:lvl1pPr>
              <a:defRPr lang="sv-SE" sz="680" dirty="0" smtClean="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20" name="Text Placeholder 4">
            <a:extLst>
              <a:ext uri="{FF2B5EF4-FFF2-40B4-BE49-F238E27FC236}">
                <a16:creationId xmlns:a16="http://schemas.microsoft.com/office/drawing/2014/main" id="{1835F6B3-8DC2-40E3-AB67-E41807B0B4C5}"/>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21" name="Flowchart: Connector 20">
            <a:extLst>
              <a:ext uri="{FF2B5EF4-FFF2-40B4-BE49-F238E27FC236}">
                <a16:creationId xmlns:a16="http://schemas.microsoft.com/office/drawing/2014/main" id="{1E3A26A7-4911-47F4-8729-E3C4C9C2F240}"/>
              </a:ext>
            </a:extLst>
          </p:cNvPr>
          <p:cNvSpPr/>
          <p:nvPr userDrawn="1"/>
        </p:nvSpPr>
        <p:spPr>
          <a:xfrm>
            <a:off x="6104821"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
        <p:nvSpPr>
          <p:cNvPr id="22" name="Flowchart: Connector 21">
            <a:extLst>
              <a:ext uri="{FF2B5EF4-FFF2-40B4-BE49-F238E27FC236}">
                <a16:creationId xmlns:a16="http://schemas.microsoft.com/office/drawing/2014/main" id="{0FAE33C5-FFC9-4F40-9C28-516148409D1D}"/>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834998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9354" y="1479856"/>
            <a:ext cx="10553298" cy="4646311"/>
          </a:xfrm>
          <a:prstGeom prst="rect">
            <a:avLst/>
          </a:prstGeom>
        </p:spPr>
        <p:txBody>
          <a:bodyPr vert="horz" lIns="99551" tIns="49775" rIns="99551" bIns="4977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4">
            <a:extLst>
              <a:ext uri="{FF2B5EF4-FFF2-40B4-BE49-F238E27FC236}">
                <a16:creationId xmlns:a16="http://schemas.microsoft.com/office/drawing/2014/main" id="{8679BB3C-0278-4EB8-B4D7-C66BEC6B3050}"/>
              </a:ext>
            </a:extLst>
          </p:cNvPr>
          <p:cNvSpPr txBox="1">
            <a:spLocks/>
          </p:cNvSpPr>
          <p:nvPr/>
        </p:nvSpPr>
        <p:spPr>
          <a:xfrm>
            <a:off x="11117579" y="6427665"/>
            <a:ext cx="893009"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9AF656-9E18-4290-B0F5-87843597A637}" type="slidenum">
              <a:rPr lang="en-GB" smtClean="0">
                <a:solidFill>
                  <a:srgbClr val="414041"/>
                </a:solidFill>
                <a:latin typeface="+mn-lt"/>
              </a:rPr>
              <a:pPr/>
              <a:t>‹#›</a:t>
            </a:fld>
            <a:endParaRPr lang="en-GB">
              <a:solidFill>
                <a:srgbClr val="414041"/>
              </a:solidFill>
              <a:latin typeface="+mn-lt"/>
            </a:endParaRPr>
          </a:p>
        </p:txBody>
      </p:sp>
      <p:sp>
        <p:nvSpPr>
          <p:cNvPr id="8" name="Title Placeholder 1"/>
          <p:cNvSpPr>
            <a:spLocks noGrp="1"/>
          </p:cNvSpPr>
          <p:nvPr>
            <p:ph type="title"/>
          </p:nvPr>
        </p:nvSpPr>
        <p:spPr>
          <a:xfrm>
            <a:off x="565200" y="586800"/>
            <a:ext cx="11473200" cy="568800"/>
          </a:xfrm>
          <a:prstGeom prst="rect">
            <a:avLst/>
          </a:prstGeom>
        </p:spPr>
        <p:txBody>
          <a:bodyPr vert="horz" lIns="99551" tIns="49775" rIns="99551" bIns="49775" rtlCol="0" anchor="ctr">
            <a:noAutofit/>
          </a:bodyPr>
          <a:lstStyle/>
          <a:p>
            <a:r>
              <a:rPr lang="en-US" dirty="0"/>
              <a:t>Click to edit Master title style</a:t>
            </a:r>
          </a:p>
        </p:txBody>
      </p:sp>
      <p:sp>
        <p:nvSpPr>
          <p:cNvPr id="7" name="Rectangle 6">
            <a:extLst>
              <a:ext uri="{FF2B5EF4-FFF2-40B4-BE49-F238E27FC236}">
                <a16:creationId xmlns:a16="http://schemas.microsoft.com/office/drawing/2014/main" id="{3646C7BF-A646-4834-87EA-97CA793F515D}"/>
              </a:ext>
            </a:extLst>
          </p:cNvPr>
          <p:cNvSpPr/>
          <p:nvPr/>
        </p:nvSpPr>
        <p:spPr>
          <a:xfrm>
            <a:off x="0" y="0"/>
            <a:ext cx="12192000" cy="4601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69" tIns="45134" rIns="90269" bIns="45134" numCol="1" spcCol="0" rtlCol="0" fromWordArt="0" anchor="ctr" anchorCtr="0" forceAA="0" compatLnSpc="1">
            <a:prstTxWarp prst="textNoShape">
              <a:avLst/>
            </a:prstTxWarp>
            <a:noAutofit/>
          </a:bodyPr>
          <a:lstStyle/>
          <a:p>
            <a:pPr marL="0" marR="0" lvl="0" indent="0" algn="ctr" defTabSz="451331"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mn-lt"/>
              <a:ea typeface="+mn-ea"/>
              <a:cs typeface="+mn-cs"/>
            </a:endParaRPr>
          </a:p>
        </p:txBody>
      </p:sp>
      <p:pic>
        <p:nvPicPr>
          <p:cNvPr id="10" name="Picture 9">
            <a:extLst>
              <a:ext uri="{FF2B5EF4-FFF2-40B4-BE49-F238E27FC236}">
                <a16:creationId xmlns:a16="http://schemas.microsoft.com/office/drawing/2014/main" id="{37F8BD3C-7B52-4AF7-8319-8D5CFE545AA4}"/>
              </a:ext>
            </a:extLst>
          </p:cNvPr>
          <p:cNvPicPr>
            <a:picLocks noChangeAspect="1"/>
          </p:cNvPicPr>
          <p:nvPr/>
        </p:nvPicPr>
        <p:blipFill>
          <a:blip r:embed="rId18"/>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2983004236"/>
      </p:ext>
    </p:extLst>
  </p:cSld>
  <p:clrMap bg1="lt1" tx1="dk1" bg2="lt2" tx2="dk2" accent1="accent1" accent2="accent2" accent3="accent3" accent4="accent4" accent5="accent5" accent6="accent6" hlink="hlink" folHlink="folHlink"/>
  <p:sldLayoutIdLst>
    <p:sldLayoutId id="2147484131"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3" r:id="rId11"/>
    <p:sldLayoutId id="2147484146" r:id="rId12"/>
    <p:sldLayoutId id="2147484150" r:id="rId13"/>
    <p:sldLayoutId id="2147484217" r:id="rId14"/>
    <p:sldLayoutId id="2147484219" r:id="rId15"/>
    <p:sldLayoutId id="2147484221" r:id="rId16"/>
  </p:sldLayoutIdLst>
  <p:hf hdr="0" ftr="0" dt="0"/>
  <p:txStyles>
    <p:titleStyle>
      <a:lvl1pPr algn="l" defTabSz="451331" rtl="0" eaLnBrk="1" latinLnBrk="0" hangingPunct="1">
        <a:spcBef>
          <a:spcPct val="0"/>
        </a:spcBef>
        <a:buNone/>
        <a:defRPr sz="2800" b="0" i="0" kern="1200" baseline="0">
          <a:solidFill>
            <a:schemeClr val="tx1"/>
          </a:solidFill>
          <a:latin typeface="+mn-lt"/>
          <a:ea typeface="+mj-ea"/>
          <a:cs typeface="+mj-cs"/>
        </a:defRPr>
      </a:lvl1pPr>
    </p:titleStyle>
    <p:bodyStyle>
      <a:lvl1pPr marL="241554" indent="-241554" algn="l" defTabSz="451331" rtl="0" eaLnBrk="1" latinLnBrk="0" hangingPunct="1">
        <a:spcBef>
          <a:spcPct val="20000"/>
        </a:spcBef>
        <a:buFont typeface="Arial"/>
        <a:buChar char="•"/>
        <a:defRPr sz="2358" b="0" i="0" kern="1200">
          <a:solidFill>
            <a:schemeClr val="tx1"/>
          </a:solidFill>
          <a:latin typeface="+mn-lt"/>
          <a:ea typeface="+mn-ea"/>
          <a:cs typeface="Calibri"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n-lt"/>
          <a:ea typeface="+mn-ea"/>
          <a:cs typeface="Calibri"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n-lt"/>
          <a:ea typeface="+mn-ea"/>
          <a:cs typeface="Calibri"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n-lt"/>
          <a:ea typeface="+mn-ea"/>
          <a:cs typeface="Calibri"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n-lt"/>
          <a:ea typeface="+mn-ea"/>
          <a:cs typeface="Calibri"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1331" rtl="0" eaLnBrk="1" latinLnBrk="0" hangingPunct="1">
        <a:defRPr sz="1814" kern="1200">
          <a:solidFill>
            <a:schemeClr val="tx1"/>
          </a:solidFill>
          <a:latin typeface="+mn-lt"/>
          <a:ea typeface="+mn-ea"/>
          <a:cs typeface="+mn-cs"/>
        </a:defRPr>
      </a:lvl1pPr>
      <a:lvl2pPr marL="451331" algn="l" defTabSz="451331" rtl="0" eaLnBrk="1" latinLnBrk="0" hangingPunct="1">
        <a:defRPr sz="1814" kern="1200">
          <a:solidFill>
            <a:schemeClr val="tx1"/>
          </a:solidFill>
          <a:latin typeface="+mn-lt"/>
          <a:ea typeface="+mn-ea"/>
          <a:cs typeface="+mn-cs"/>
        </a:defRPr>
      </a:lvl2pPr>
      <a:lvl3pPr marL="902661" algn="l" defTabSz="451331" rtl="0" eaLnBrk="1" latinLnBrk="0" hangingPunct="1">
        <a:defRPr sz="1814" kern="1200">
          <a:solidFill>
            <a:schemeClr val="tx1"/>
          </a:solidFill>
          <a:latin typeface="+mn-lt"/>
          <a:ea typeface="+mn-ea"/>
          <a:cs typeface="+mn-cs"/>
        </a:defRPr>
      </a:lvl3pPr>
      <a:lvl4pPr marL="1353992" algn="l" defTabSz="451331" rtl="0" eaLnBrk="1" latinLnBrk="0" hangingPunct="1">
        <a:defRPr sz="1814" kern="1200">
          <a:solidFill>
            <a:schemeClr val="tx1"/>
          </a:solidFill>
          <a:latin typeface="+mn-lt"/>
          <a:ea typeface="+mn-ea"/>
          <a:cs typeface="+mn-cs"/>
        </a:defRPr>
      </a:lvl4pPr>
      <a:lvl5pPr marL="1805323" algn="l" defTabSz="451331" rtl="0" eaLnBrk="1" latinLnBrk="0" hangingPunct="1">
        <a:defRPr sz="1814" kern="1200">
          <a:solidFill>
            <a:schemeClr val="tx1"/>
          </a:solidFill>
          <a:latin typeface="+mn-lt"/>
          <a:ea typeface="+mn-ea"/>
          <a:cs typeface="+mn-cs"/>
        </a:defRPr>
      </a:lvl5pPr>
      <a:lvl6pPr marL="2256653" algn="l" defTabSz="451331" rtl="0" eaLnBrk="1" latinLnBrk="0" hangingPunct="1">
        <a:defRPr sz="1814" kern="1200">
          <a:solidFill>
            <a:schemeClr val="tx1"/>
          </a:solidFill>
          <a:latin typeface="+mn-lt"/>
          <a:ea typeface="+mn-ea"/>
          <a:cs typeface="+mn-cs"/>
        </a:defRPr>
      </a:lvl6pPr>
      <a:lvl7pPr marL="2707984" algn="l" defTabSz="451331" rtl="0" eaLnBrk="1" latinLnBrk="0" hangingPunct="1">
        <a:defRPr sz="1814" kern="1200">
          <a:solidFill>
            <a:schemeClr val="tx1"/>
          </a:solidFill>
          <a:latin typeface="+mn-lt"/>
          <a:ea typeface="+mn-ea"/>
          <a:cs typeface="+mn-cs"/>
        </a:defRPr>
      </a:lvl7pPr>
      <a:lvl8pPr marL="3159315" algn="l" defTabSz="451331" rtl="0" eaLnBrk="1" latinLnBrk="0" hangingPunct="1">
        <a:defRPr sz="1814" kern="1200">
          <a:solidFill>
            <a:schemeClr val="tx1"/>
          </a:solidFill>
          <a:latin typeface="+mn-lt"/>
          <a:ea typeface="+mn-ea"/>
          <a:cs typeface="+mn-cs"/>
        </a:defRPr>
      </a:lvl8pPr>
      <a:lvl9pPr marL="3610645" algn="l" defTabSz="451331" rtl="0" eaLnBrk="1" latinLnBrk="0" hangingPunct="1">
        <a:defRPr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100.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8.xml"/><Relationship Id="rId5" Type="http://schemas.openxmlformats.org/officeDocument/2006/relationships/image" Target="../media/image183.emf"/><Relationship Id="rId4" Type="http://schemas.openxmlformats.org/officeDocument/2006/relationships/image" Target="../media/image182.emf"/></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87.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em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0.png"/><Relationship Id="rId12" Type="http://schemas.openxmlformats.org/officeDocument/2006/relationships/image" Target="../media/image210.sv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04.svg"/><Relationship Id="rId11" Type="http://schemas.openxmlformats.org/officeDocument/2006/relationships/image" Target="../media/image202.png"/><Relationship Id="rId5" Type="http://schemas.openxmlformats.org/officeDocument/2006/relationships/image" Target="../media/image199.png"/><Relationship Id="rId10" Type="http://schemas.openxmlformats.org/officeDocument/2006/relationships/image" Target="../media/image208.svg"/><Relationship Id="rId4" Type="http://schemas.openxmlformats.org/officeDocument/2006/relationships/image" Target="../media/image202.svg"/><Relationship Id="rId9" Type="http://schemas.openxmlformats.org/officeDocument/2006/relationships/image" Target="../media/image201.png"/><Relationship Id="rId14" Type="http://schemas.openxmlformats.org/officeDocument/2006/relationships/image" Target="../media/image212.sv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1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1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1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94.emf"/></Relationships>
</file>

<file path=ppt/slides/_rels/slide3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98.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00.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2.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8.png"/><Relationship Id="rId21"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4.svg"/><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2.wdp"/><Relationship Id="rId22"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8.xml"/><Relationship Id="rId5" Type="http://schemas.openxmlformats.org/officeDocument/2006/relationships/image" Target="../media/image108.emf"/><Relationship Id="rId4" Type="http://schemas.openxmlformats.org/officeDocument/2006/relationships/image" Target="../media/image107.emf"/></Relationships>
</file>

<file path=ppt/slides/_rels/slide4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8.xml"/><Relationship Id="rId5" Type="http://schemas.openxmlformats.org/officeDocument/2006/relationships/image" Target="../media/image114.emf"/><Relationship Id="rId4" Type="http://schemas.openxmlformats.org/officeDocument/2006/relationships/image" Target="../media/image113.emf"/></Relationships>
</file>

<file path=ppt/slides/_rels/slide4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5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61.emf"/></Relationships>
</file>

<file path=ppt/slides/_rels/slide87.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2.emf"/><Relationship Id="rId7" Type="http://schemas.openxmlformats.org/officeDocument/2006/relationships/image" Target="../media/image166.emf"/><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emf"/></Relationships>
</file>

<file path=ppt/slides/_rels/slide88.xml.rels><?xml version="1.0" encoding="UTF-8" standalone="yes"?>
<Relationships xmlns="http://schemas.openxmlformats.org/package/2006/relationships"><Relationship Id="rId8" Type="http://schemas.openxmlformats.org/officeDocument/2006/relationships/image" Target="../media/image173.emf"/><Relationship Id="rId3" Type="http://schemas.openxmlformats.org/officeDocument/2006/relationships/image" Target="../media/image168.emf"/><Relationship Id="rId7" Type="http://schemas.openxmlformats.org/officeDocument/2006/relationships/image" Target="../media/image172.e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71.emf"/><Relationship Id="rId5" Type="http://schemas.openxmlformats.org/officeDocument/2006/relationships/image" Target="../media/image170.emf"/><Relationship Id="rId4" Type="http://schemas.openxmlformats.org/officeDocument/2006/relationships/image" Target="../media/image169.emf"/></Relationships>
</file>

<file path=ppt/slides/_rels/slide89.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1"/>
          </a:xfrm>
          <a:prstGeom prst="rect">
            <a:avLst/>
          </a:prstGeom>
        </p:spPr>
      </p:pic>
      <p:sp>
        <p:nvSpPr>
          <p:cNvPr id="8" name="Title 2"/>
          <p:cNvSpPr txBox="1">
            <a:spLocks/>
          </p:cNvSpPr>
          <p:nvPr/>
        </p:nvSpPr>
        <p:spPr>
          <a:xfrm>
            <a:off x="57103" y="4550066"/>
            <a:ext cx="9076859" cy="747231"/>
          </a:xfrm>
          <a:prstGeom prst="rect">
            <a:avLst/>
          </a:prstGeom>
        </p:spPr>
        <p:txBody>
          <a:bodyPr vert="horz" lIns="90273" tIns="45136" rIns="90273" bIns="45136" rtlCol="0" anchor="b" anchorCtr="0">
            <a:normAutofit/>
          </a:bodyPr>
          <a:lstStyle>
            <a:lvl1pPr>
              <a:spcBef>
                <a:spcPct val="0"/>
              </a:spcBef>
              <a:buNone/>
              <a:defRPr sz="3200" b="0" i="0" baseline="0">
                <a:latin typeface="Arial" panose="020B0604020202020204" pitchFamily="34" charset="0"/>
                <a:ea typeface="+mj-ea"/>
                <a:cs typeface="Arial" panose="020B0604020202020204" pitchFamily="34" charset="0"/>
              </a:defRPr>
            </a:lvl1pPr>
          </a:lstStyle>
          <a:p>
            <a:r>
              <a:rPr lang="en-GB" dirty="0">
                <a:latin typeface="+mj-lt"/>
              </a:rPr>
              <a:t>Universum Talent Research 2021</a:t>
            </a:r>
          </a:p>
        </p:txBody>
      </p:sp>
      <p:sp>
        <p:nvSpPr>
          <p:cNvPr id="11" name="Subtitle 1">
            <a:extLst>
              <a:ext uri="{FF2B5EF4-FFF2-40B4-BE49-F238E27FC236}">
                <a16:creationId xmlns:a16="http://schemas.microsoft.com/office/drawing/2014/main" id="{2482CC8E-8BC4-452A-A5F0-4F698EC4E00D}"/>
              </a:ext>
            </a:extLst>
          </p:cNvPr>
          <p:cNvSpPr txBox="1">
            <a:spLocks/>
          </p:cNvSpPr>
          <p:nvPr/>
        </p:nvSpPr>
        <p:spPr>
          <a:xfrm>
            <a:off x="70128" y="5257833"/>
            <a:ext cx="9741692" cy="846917"/>
          </a:xfrm>
          <a:prstGeom prst="rect">
            <a:avLst/>
          </a:prstGeom>
        </p:spPr>
        <p:txBody>
          <a:bodyPr vert="horz" lIns="99551" tIns="49775" rIns="99551" bIns="49775" rtlCol="0">
            <a:noAutofit/>
          </a:bodyPr>
          <a:lstStyle>
            <a:lvl1pPr indent="0">
              <a:spcBef>
                <a:spcPct val="20000"/>
              </a:spcBef>
              <a:buFont typeface="Arial"/>
              <a:buNone/>
              <a:defRPr b="0" i="0">
                <a:solidFill>
                  <a:schemeClr val="tx1">
                    <a:tint val="75000"/>
                  </a:schemeClr>
                </a:solidFill>
                <a:latin typeface="Arial" panose="020B0604020202020204" pitchFamily="34" charset="0"/>
                <a:cs typeface="Arial" panose="020B0604020202020204" pitchFamily="34" charset="0"/>
              </a:defRPr>
            </a:lvl1pPr>
            <a:lvl2pPr indent="0" algn="ctr">
              <a:spcBef>
                <a:spcPct val="20000"/>
              </a:spcBef>
              <a:buFont typeface="Arial"/>
              <a:buNone/>
              <a:defRPr sz="2200" b="0" i="0">
                <a:solidFill>
                  <a:schemeClr val="tx1">
                    <a:tint val="75000"/>
                  </a:schemeClr>
                </a:solidFill>
                <a:latin typeface="Titillium WebLight"/>
                <a:cs typeface="Titillium WebLight"/>
              </a:defRPr>
            </a:lvl2pPr>
            <a:lvl3pPr indent="0" algn="ctr">
              <a:spcBef>
                <a:spcPct val="20000"/>
              </a:spcBef>
              <a:buFont typeface="Arial"/>
              <a:buNone/>
              <a:defRPr b="0" i="0">
                <a:solidFill>
                  <a:schemeClr val="tx1">
                    <a:tint val="75000"/>
                  </a:schemeClr>
                </a:solidFill>
                <a:latin typeface="Titillium WebLight"/>
                <a:cs typeface="Titillium WebLight"/>
              </a:defRPr>
            </a:lvl3pPr>
            <a:lvl4pPr indent="0" algn="ctr">
              <a:spcBef>
                <a:spcPct val="20000"/>
              </a:spcBef>
              <a:buFont typeface="Arial"/>
              <a:buNone/>
              <a:defRPr sz="1800" b="0" i="0" baseline="0">
                <a:solidFill>
                  <a:schemeClr val="tx1">
                    <a:tint val="75000"/>
                  </a:schemeClr>
                </a:solidFill>
                <a:latin typeface="Titillium WebLight"/>
                <a:cs typeface="Titillium WebLight"/>
              </a:defRPr>
            </a:lvl4pPr>
            <a:lvl5pPr indent="0" algn="ctr">
              <a:spcBef>
                <a:spcPct val="20000"/>
              </a:spcBef>
              <a:buFont typeface="Arial"/>
              <a:buNone/>
              <a:defRPr sz="1600" b="0" i="0" baseline="0">
                <a:solidFill>
                  <a:schemeClr val="tx1">
                    <a:tint val="75000"/>
                  </a:schemeClr>
                </a:solidFill>
                <a:latin typeface="Titillium WebLight"/>
                <a:cs typeface="Titillium WebLight"/>
              </a:defRPr>
            </a:lvl5pPr>
            <a:lvl6pPr indent="0" algn="ctr">
              <a:spcBef>
                <a:spcPct val="20000"/>
              </a:spcBef>
              <a:buFont typeface="Arial"/>
              <a:buNone/>
              <a:defRPr sz="2200">
                <a:solidFill>
                  <a:schemeClr val="tx1">
                    <a:tint val="75000"/>
                  </a:schemeClr>
                </a:solidFill>
              </a:defRPr>
            </a:lvl6pPr>
            <a:lvl7pPr indent="0" algn="ctr">
              <a:spcBef>
                <a:spcPct val="20000"/>
              </a:spcBef>
              <a:buFont typeface="Arial"/>
              <a:buNone/>
              <a:defRPr sz="2200">
                <a:solidFill>
                  <a:schemeClr val="tx1">
                    <a:tint val="75000"/>
                  </a:schemeClr>
                </a:solidFill>
              </a:defRPr>
            </a:lvl7pPr>
            <a:lvl8pPr indent="0" algn="ctr">
              <a:spcBef>
                <a:spcPct val="20000"/>
              </a:spcBef>
              <a:buFont typeface="Arial"/>
              <a:buNone/>
              <a:defRPr sz="2200">
                <a:solidFill>
                  <a:schemeClr val="tx1">
                    <a:tint val="75000"/>
                  </a:schemeClr>
                </a:solidFill>
              </a:defRPr>
            </a:lvl8pPr>
            <a:lvl9pPr indent="0" algn="ctr">
              <a:spcBef>
                <a:spcPct val="20000"/>
              </a:spcBef>
              <a:buFont typeface="Arial"/>
              <a:buNone/>
              <a:defRPr sz="2200">
                <a:solidFill>
                  <a:schemeClr val="tx1">
                    <a:tint val="75000"/>
                  </a:schemeClr>
                </a:solidFill>
              </a:defRPr>
            </a:lvl9pPr>
          </a:lstStyle>
          <a:p>
            <a:pPr defTabSz="497754"/>
            <a:r>
              <a:rPr lang="en-US" sz="2000" dirty="0">
                <a:solidFill>
                  <a:schemeClr val="tx1"/>
                </a:solidFill>
                <a:latin typeface="+mj-lt"/>
                <a:ea typeface="+mj-ea"/>
              </a:rPr>
              <a:t>Partner Report </a:t>
            </a:r>
            <a:r>
              <a:rPr lang="en-US" sz="2000">
                <a:solidFill>
                  <a:schemeClr val="tx1"/>
                </a:solidFill>
                <a:latin typeface="+mj-lt"/>
                <a:ea typeface="+mj-ea"/>
              </a:rPr>
              <a:t>| North West University (NWU)</a:t>
            </a:r>
            <a:endParaRPr lang="en-US" sz="2000" dirty="0">
              <a:solidFill>
                <a:schemeClr val="tx1"/>
              </a:solidFill>
              <a:latin typeface="+mj-lt"/>
              <a:ea typeface="+mj-ea"/>
            </a:endParaRPr>
          </a:p>
          <a:p>
            <a:pPr defTabSz="497754"/>
            <a:r>
              <a:rPr lang="en-US" sz="2000">
                <a:solidFill>
                  <a:schemeClr val="tx1"/>
                </a:solidFill>
                <a:latin typeface="+mj-lt"/>
                <a:ea typeface="+mj-ea"/>
              </a:rPr>
              <a:t>South African Students Survey 2021 | Students | All main fields of study</a:t>
            </a:r>
            <a:endParaRPr lang="en-US" sz="2000" dirty="0">
              <a:solidFill>
                <a:schemeClr val="tx1"/>
              </a:solidFill>
              <a:latin typeface="+mj-lt"/>
              <a:ea typeface="+mj-ea"/>
            </a:endParaRPr>
          </a:p>
        </p:txBody>
      </p:sp>
    </p:spTree>
    <p:extLst>
      <p:ext uri="{BB962C8B-B14F-4D97-AF65-F5344CB8AC3E}">
        <p14:creationId xmlns:p14="http://schemas.microsoft.com/office/powerpoint/2010/main" val="2689947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556C39BC-8B8F-424F-AD17-9AC227015D49}"/>
              </a:ext>
            </a:extLst>
          </p:cNvPr>
          <p:cNvSpPr>
            <a:spLocks noGrp="1"/>
          </p:cNvSpPr>
          <p:nvPr>
            <p:ph type="title"/>
          </p:nvPr>
        </p:nvSpPr>
        <p:spPr/>
        <p:txBody>
          <a:bodyPr/>
          <a:lstStyle/>
          <a:p>
            <a:r>
              <a:rPr lang="en-US" dirty="0"/>
              <a:t>Demographic profile of talent covered in this report</a:t>
            </a:r>
            <a:endParaRPr lang="en-GB" dirty="0"/>
          </a:p>
        </p:txBody>
      </p:sp>
      <p:sp>
        <p:nvSpPr>
          <p:cNvPr id="29" name="Text Placeholder 28">
            <a:extLst>
              <a:ext uri="{FF2B5EF4-FFF2-40B4-BE49-F238E27FC236}">
                <a16:creationId xmlns:a16="http://schemas.microsoft.com/office/drawing/2014/main" id="{511117CA-9495-46AA-BB40-A4BB83E0CFED}"/>
              </a:ext>
            </a:extLst>
          </p:cNvPr>
          <p:cNvSpPr>
            <a:spLocks noGrp="1"/>
          </p:cNvSpPr>
          <p:nvPr>
            <p:ph type="body" sz="quarter" idx="10"/>
          </p:nvPr>
        </p:nvSpPr>
        <p:spPr/>
        <p:txBody>
          <a:bodyPr>
            <a:normAutofit/>
          </a:bodyPr>
          <a:lstStyle/>
          <a:p>
            <a:r>
              <a:rPr lang="en-US" dirty="0"/>
              <a:t>2021 </a:t>
            </a:r>
            <a:r>
              <a:rPr lang="en-US"/>
              <a:t>| South Africa | Students | All main fields of study</a:t>
            </a:r>
            <a:endParaRPr lang="en-US" dirty="0"/>
          </a:p>
        </p:txBody>
      </p:sp>
      <p:cxnSp>
        <p:nvCxnSpPr>
          <p:cNvPr id="3" name="Straight Connector 2">
            <a:extLst>
              <a:ext uri="{FF2B5EF4-FFF2-40B4-BE49-F238E27FC236}">
                <a16:creationId xmlns:a16="http://schemas.microsoft.com/office/drawing/2014/main" id="{53883EE8-8F01-408E-A8F6-80A9E2DA931D}"/>
              </a:ext>
            </a:extLst>
          </p:cNvPr>
          <p:cNvCxnSpPr>
            <a:cxnSpLocks/>
          </p:cNvCxnSpPr>
          <p:nvPr/>
        </p:nvCxnSpPr>
        <p:spPr>
          <a:xfrm>
            <a:off x="698989" y="4465484"/>
            <a:ext cx="10857212" cy="0"/>
          </a:xfrm>
          <a:prstGeom prst="line">
            <a:avLst/>
          </a:prstGeom>
          <a:ln/>
        </p:spPr>
        <p:style>
          <a:lnRef idx="1">
            <a:schemeClr val="accent6"/>
          </a:lnRef>
          <a:fillRef idx="0">
            <a:schemeClr val="accent6"/>
          </a:fillRef>
          <a:effectRef idx="0">
            <a:schemeClr val="accent6"/>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649" y="4727920"/>
            <a:ext cx="3854455" cy="165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600" y="4628528"/>
            <a:ext cx="3505912" cy="18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8815" y="1417102"/>
            <a:ext cx="3799826" cy="199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015942" y="126861"/>
            <a:ext cx="1933270" cy="338652"/>
          </a:xfrm>
          <a:prstGeom prst="rect">
            <a:avLst/>
          </a:prstGeom>
        </p:spPr>
        <p:txBody>
          <a:bodyPr vert="horz" wrap="none" lIns="99551" tIns="49775" rIns="99551" bIns="49775" rtlCol="0" anchor="ctr">
            <a:normAutofit fontScale="97500"/>
          </a:bodyPr>
          <a:lstStyle/>
          <a:p>
            <a:r>
              <a:rPr lang="en-US" sz="1200">
                <a:solidFill>
                  <a:srgbClr val="FF0000"/>
                </a:solidFill>
                <a:latin typeface="Calibri Light" panose="020F0302020204030204" pitchFamily="34" charset="0"/>
                <a:cs typeface="Calibri" pitchFamily="34" charset="0"/>
              </a:rPr>
              <a:t> </a:t>
            </a:r>
            <a:endParaRPr lang="sv-SE" sz="1200" dirty="0"/>
          </a:p>
        </p:txBody>
      </p:sp>
      <p:sp>
        <p:nvSpPr>
          <p:cNvPr id="21" name="Rectangle 20"/>
          <p:cNvSpPr/>
          <p:nvPr/>
        </p:nvSpPr>
        <p:spPr>
          <a:xfrm>
            <a:off x="3346076" y="3597810"/>
            <a:ext cx="75600" cy="75069"/>
          </a:xfrm>
          <a:prstGeom prst="rect">
            <a:avLst/>
          </a:prstGeom>
          <a:solidFill>
            <a:srgbClr val="5F636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2" name="Rectangle 21"/>
          <p:cNvSpPr/>
          <p:nvPr/>
        </p:nvSpPr>
        <p:spPr>
          <a:xfrm>
            <a:off x="2289913" y="3597810"/>
            <a:ext cx="75600" cy="75069"/>
          </a:xfrm>
          <a:prstGeom prst="rect">
            <a:avLst/>
          </a:prstGeom>
          <a:solidFill>
            <a:srgbClr val="7EC17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3" name="TextBox 22"/>
          <p:cNvSpPr txBox="1"/>
          <p:nvPr/>
        </p:nvSpPr>
        <p:spPr>
          <a:xfrm>
            <a:off x="3428951" y="3555285"/>
            <a:ext cx="1101590" cy="160118"/>
          </a:xfrm>
          <a:prstGeom prst="rect">
            <a:avLst/>
          </a:prstGeom>
        </p:spPr>
        <p:txBody>
          <a:bodyPr vert="horz" wrap="square" lIns="99551" tIns="49775" rIns="99551" bIns="49775" rtlCol="0" anchor="ctr">
            <a:noAutofit/>
          </a:bodyPr>
          <a:lstStyle/>
          <a:p>
            <a:r>
              <a:rPr lang="sv-SE" sz="1100" dirty="0">
                <a:solidFill>
                  <a:srgbClr val="5F636A"/>
                </a:solidFill>
                <a:latin typeface="Calibri Light" panose="020F0302020204030204" pitchFamily="34" charset="0"/>
              </a:rPr>
              <a:t>Men</a:t>
            </a:r>
            <a:endParaRPr lang="en-US" sz="1100" dirty="0">
              <a:solidFill>
                <a:srgbClr val="5F636A"/>
              </a:solidFill>
              <a:latin typeface="Calibri Light" panose="020F0302020204030204" pitchFamily="34" charset="0"/>
            </a:endParaRPr>
          </a:p>
        </p:txBody>
      </p:sp>
      <p:sp>
        <p:nvSpPr>
          <p:cNvPr id="26" name="TextBox 25"/>
          <p:cNvSpPr txBox="1"/>
          <p:nvPr/>
        </p:nvSpPr>
        <p:spPr>
          <a:xfrm>
            <a:off x="2370141" y="3576304"/>
            <a:ext cx="977845" cy="118080"/>
          </a:xfrm>
          <a:prstGeom prst="rect">
            <a:avLst/>
          </a:prstGeom>
        </p:spPr>
        <p:txBody>
          <a:bodyPr vert="horz" wrap="square" lIns="99551" tIns="49775" rIns="99551" bIns="49775" rtlCol="0" anchor="ctr">
            <a:noAutofit/>
          </a:bodyPr>
          <a:lstStyle/>
          <a:p>
            <a:r>
              <a:rPr lang="sv-SE" sz="1100" dirty="0">
                <a:solidFill>
                  <a:srgbClr val="7EC170"/>
                </a:solidFill>
                <a:latin typeface="Calibri Light" panose="020F0302020204030204" pitchFamily="34" charset="0"/>
                <a:cs typeface="Calibri" pitchFamily="34" charset="0"/>
              </a:rPr>
              <a:t>Women</a:t>
            </a:r>
            <a:endParaRPr lang="sv-SE" sz="1100" dirty="0">
              <a:solidFill>
                <a:srgbClr val="7EC170"/>
              </a:solidFill>
              <a:latin typeface="Calibri Light" panose="020F0302020204030204" pitchFamily="34" charset="0"/>
            </a:endParaRPr>
          </a:p>
        </p:txBody>
      </p:sp>
      <p:sp>
        <p:nvSpPr>
          <p:cNvPr id="27" name="textruta 38">
            <a:extLst>
              <a:ext uri="{FF2B5EF4-FFF2-40B4-BE49-F238E27FC236}">
                <a16:creationId xmlns:a16="http://schemas.microsoft.com/office/drawing/2014/main" id="{0BB2A148-B2C0-4B1C-9950-268657AA5A8A}"/>
              </a:ext>
            </a:extLst>
          </p:cNvPr>
          <p:cNvSpPr txBox="1"/>
          <p:nvPr/>
        </p:nvSpPr>
        <p:spPr>
          <a:xfrm>
            <a:off x="1456919" y="1259046"/>
            <a:ext cx="3240812" cy="276999"/>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14041"/>
                </a:solidFill>
                <a:effectLst/>
                <a:uLnTx/>
                <a:uFillTx/>
                <a:latin typeface="Calibri" pitchFamily="34" charset="0"/>
                <a:ea typeface="+mn-ea"/>
                <a:cs typeface="Calibri" pitchFamily="34" charset="0"/>
              </a:rPr>
              <a:t>Gender</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496" y="1536045"/>
            <a:ext cx="3796119" cy="190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7235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F3FB6A4-1693-48F1-A97C-108A9A9953B0}"/>
              </a:ext>
            </a:extLst>
          </p:cNvPr>
          <p:cNvGrpSpPr/>
          <p:nvPr/>
        </p:nvGrpSpPr>
        <p:grpSpPr>
          <a:xfrm>
            <a:off x="2727527" y="5728905"/>
            <a:ext cx="6736946" cy="462566"/>
            <a:chOff x="2695733" y="5580621"/>
            <a:chExt cx="6736946" cy="462566"/>
          </a:xfrm>
        </p:grpSpPr>
        <p:sp>
          <p:nvSpPr>
            <p:cNvPr id="49" name="TextBox 23">
              <a:extLst>
                <a:ext uri="{FF2B5EF4-FFF2-40B4-BE49-F238E27FC236}">
                  <a16:creationId xmlns:a16="http://schemas.microsoft.com/office/drawing/2014/main" id="{91630F7E-483B-469C-BBB2-E4FE04B73434}"/>
                </a:ext>
              </a:extLst>
            </p:cNvPr>
            <p:cNvSpPr txBox="1"/>
            <p:nvPr/>
          </p:nvSpPr>
          <p:spPr>
            <a:xfrm>
              <a:off x="293086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Employer Reputation &amp; Image</a:t>
              </a:r>
            </a:p>
          </p:txBody>
        </p:sp>
        <p:sp>
          <p:nvSpPr>
            <p:cNvPr id="50" name="TextBox 49">
              <a:extLst>
                <a:ext uri="{FF2B5EF4-FFF2-40B4-BE49-F238E27FC236}">
                  <a16:creationId xmlns:a16="http://schemas.microsoft.com/office/drawing/2014/main" id="{69E0C12E-1D93-4E3E-BBE8-6503C4D4EC6E}"/>
                </a:ext>
              </a:extLst>
            </p:cNvPr>
            <p:cNvSpPr txBox="1"/>
            <p:nvPr/>
          </p:nvSpPr>
          <p:spPr>
            <a:xfrm>
              <a:off x="654711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People &amp; Culture</a:t>
              </a:r>
            </a:p>
          </p:txBody>
        </p:sp>
        <p:sp>
          <p:nvSpPr>
            <p:cNvPr id="51" name="TextBox 23">
              <a:extLst>
                <a:ext uri="{FF2B5EF4-FFF2-40B4-BE49-F238E27FC236}">
                  <a16:creationId xmlns:a16="http://schemas.microsoft.com/office/drawing/2014/main" id="{0C6F65B3-47BF-45B5-826B-B982E03CCD8C}"/>
                </a:ext>
              </a:extLst>
            </p:cNvPr>
            <p:cNvSpPr txBox="1"/>
            <p:nvPr/>
          </p:nvSpPr>
          <p:spPr>
            <a:xfrm>
              <a:off x="2928889" y="5873909"/>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Remuneration &amp; Advancement Opportunities</a:t>
              </a:r>
            </a:p>
          </p:txBody>
        </p:sp>
        <p:sp>
          <p:nvSpPr>
            <p:cNvPr id="52" name="TextBox 23">
              <a:extLst>
                <a:ext uri="{FF2B5EF4-FFF2-40B4-BE49-F238E27FC236}">
                  <a16:creationId xmlns:a16="http://schemas.microsoft.com/office/drawing/2014/main" id="{9C952204-695B-4C26-A47B-9371D5628CC0}"/>
                </a:ext>
              </a:extLst>
            </p:cNvPr>
            <p:cNvSpPr txBox="1"/>
            <p:nvPr/>
          </p:nvSpPr>
          <p:spPr>
            <a:xfrm>
              <a:off x="6545139" y="5873910"/>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Job Characteristics</a:t>
              </a:r>
            </a:p>
          </p:txBody>
        </p:sp>
        <p:sp>
          <p:nvSpPr>
            <p:cNvPr id="53" name="Rektangel 49">
              <a:extLst>
                <a:ext uri="{FF2B5EF4-FFF2-40B4-BE49-F238E27FC236}">
                  <a16:creationId xmlns:a16="http://schemas.microsoft.com/office/drawing/2014/main" id="{865A21A9-D302-4E23-817C-4134EFDC2B5C}"/>
                </a:ext>
              </a:extLst>
            </p:cNvPr>
            <p:cNvSpPr/>
            <p:nvPr/>
          </p:nvSpPr>
          <p:spPr>
            <a:xfrm>
              <a:off x="2695733" y="5606242"/>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54" name="Rektangel 50">
              <a:extLst>
                <a:ext uri="{FF2B5EF4-FFF2-40B4-BE49-F238E27FC236}">
                  <a16:creationId xmlns:a16="http://schemas.microsoft.com/office/drawing/2014/main" id="{E3F4EA18-14CD-4FE7-B610-A1ED94F93837}"/>
                </a:ext>
              </a:extLst>
            </p:cNvPr>
            <p:cNvSpPr/>
            <p:nvPr/>
          </p:nvSpPr>
          <p:spPr>
            <a:xfrm>
              <a:off x="2695733" y="5877289"/>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55" name="Rektangel 51">
              <a:extLst>
                <a:ext uri="{FF2B5EF4-FFF2-40B4-BE49-F238E27FC236}">
                  <a16:creationId xmlns:a16="http://schemas.microsoft.com/office/drawing/2014/main" id="{AB5AF0BB-5264-4A9F-A1D8-187CA5AC0A82}"/>
                </a:ext>
              </a:extLst>
            </p:cNvPr>
            <p:cNvSpPr/>
            <p:nvPr/>
          </p:nvSpPr>
          <p:spPr>
            <a:xfrm>
              <a:off x="6326669" y="5606242"/>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56" name="Rektangel 55">
              <a:extLst>
                <a:ext uri="{FF2B5EF4-FFF2-40B4-BE49-F238E27FC236}">
                  <a16:creationId xmlns:a16="http://schemas.microsoft.com/office/drawing/2014/main" id="{95AF51E3-5618-4D74-BCA0-1703891931ED}"/>
                </a:ext>
              </a:extLst>
            </p:cNvPr>
            <p:cNvSpPr/>
            <p:nvPr/>
          </p:nvSpPr>
          <p:spPr>
            <a:xfrm>
              <a:off x="6326669" y="5877289"/>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grpSp>
      <p:sp>
        <p:nvSpPr>
          <p:cNvPr id="31" name="Rektangel 52">
            <a:extLst>
              <a:ext uri="{FF2B5EF4-FFF2-40B4-BE49-F238E27FC236}">
                <a16:creationId xmlns:a16="http://schemas.microsoft.com/office/drawing/2014/main" id="{49882E61-EA94-C74E-93D4-FC34FB3DE600}"/>
              </a:ext>
            </a:extLst>
          </p:cNvPr>
          <p:cNvSpPr/>
          <p:nvPr/>
        </p:nvSpPr>
        <p:spPr>
          <a:xfrm>
            <a:off x="6295173" y="4038929"/>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9" name="Rektangel 28">
            <a:extLst>
              <a:ext uri="{FF2B5EF4-FFF2-40B4-BE49-F238E27FC236}">
                <a16:creationId xmlns:a16="http://schemas.microsoft.com/office/drawing/2014/main" id="{716C35E9-1630-3E45-A054-0C7097D1EFA9}"/>
              </a:ext>
            </a:extLst>
          </p:cNvPr>
          <p:cNvSpPr/>
          <p:nvPr/>
        </p:nvSpPr>
        <p:spPr>
          <a:xfrm>
            <a:off x="986215" y="4039021"/>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755" y="3832141"/>
            <a:ext cx="4847040"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057" y="3842872"/>
            <a:ext cx="4847040"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ktangel 52">
            <a:extLst>
              <a:ext uri="{FF2B5EF4-FFF2-40B4-BE49-F238E27FC236}">
                <a16:creationId xmlns:a16="http://schemas.microsoft.com/office/drawing/2014/main" id="{7B72E926-835E-4790-89C7-326CA36F1C94}"/>
              </a:ext>
            </a:extLst>
          </p:cNvPr>
          <p:cNvSpPr/>
          <p:nvPr/>
        </p:nvSpPr>
        <p:spPr>
          <a:xfrm>
            <a:off x="6282532" y="2105007"/>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973574" y="2105099"/>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 following are most important to you? (Please select a maximum of 3 alternatives.)</a:t>
            </a:r>
            <a:endParaRPr lang="en-US" dirty="0"/>
          </a:p>
        </p:txBody>
      </p:sp>
      <p:sp>
        <p:nvSpPr>
          <p:cNvPr id="5" name="Title 4"/>
          <p:cNvSpPr>
            <a:spLocks noGrp="1"/>
          </p:cNvSpPr>
          <p:nvPr>
            <p:ph type="title"/>
          </p:nvPr>
        </p:nvSpPr>
        <p:spPr/>
        <p:txBody>
          <a:bodyPr/>
          <a:lstStyle/>
          <a:p>
            <a:r>
              <a:rPr lang="en-US"/>
              <a:t>The biggest changes from 2020 to 2021 – Employer preferences</a:t>
            </a:r>
            <a:endParaRPr lang="sv-SE" dirty="0"/>
          </a:p>
        </p:txBody>
      </p:sp>
      <p:sp>
        <p:nvSpPr>
          <p:cNvPr id="6" name="Text Placeholder 5"/>
          <p:cNvSpPr>
            <a:spLocks noGrp="1"/>
          </p:cNvSpPr>
          <p:nvPr>
            <p:ph type="body" sz="quarter" idx="10"/>
          </p:nvPr>
        </p:nvSpPr>
        <p:spPr/>
        <p:txBody>
          <a:bodyPr/>
          <a:lstStyle/>
          <a:p>
            <a:r>
              <a:rPr lang="en-US"/>
              <a:t>2021 | South Africa | Students | All main fields of study</a:t>
            </a:r>
            <a:endParaRPr lang="en-US" dirty="0"/>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385171"/>
            <a:ext cx="4896000" cy="323165"/>
          </a:xfrm>
          <a:prstGeom prst="rect">
            <a:avLst/>
          </a:prstGeom>
          <a:noFill/>
        </p:spPr>
        <p:txBody>
          <a:bodyPr wrap="square" rtlCol="0">
            <a:spAutoFit/>
          </a:bodyPr>
          <a:lstStyle/>
          <a:p>
            <a:pPr algn="ctr"/>
            <a:r>
              <a:rPr lang="en-GB" sz="1500" b="1" dirty="0">
                <a:solidFill>
                  <a:prstClr val="white"/>
                </a:solidFill>
                <a:latin typeface="Calibri" pitchFamily="34" charset="0"/>
                <a:cs typeface="Calibri" pitchFamily="34" charset="0"/>
              </a:rPr>
              <a:t>Your students</a:t>
            </a: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a:solidFill>
                <a:srgbClr val="414041"/>
              </a:solidFill>
            </a:endParaRPr>
          </a:p>
        </p:txBody>
      </p:sp>
      <p:pic>
        <p:nvPicPr>
          <p:cNvPr id="70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55" y="1922400"/>
            <a:ext cx="4847040"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9057" y="1933131"/>
            <a:ext cx="4847040"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61" name="Right Triangle 60">
            <a:extLst>
              <a:ext uri="{FF2B5EF4-FFF2-40B4-BE49-F238E27FC236}">
                <a16:creationId xmlns:a16="http://schemas.microsoft.com/office/drawing/2014/main" id="{F57064FB-81F1-4226-AEB3-B4D88E75F01D}"/>
              </a:ext>
            </a:extLst>
          </p:cNvPr>
          <p:cNvSpPr/>
          <p:nvPr/>
        </p:nvSpPr>
        <p:spPr>
          <a:xfrm rot="5400000">
            <a:off x="11088128" y="1833007"/>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2" name="Rounded Rectangle 37">
            <a:extLst>
              <a:ext uri="{FF2B5EF4-FFF2-40B4-BE49-F238E27FC236}">
                <a16:creationId xmlns:a16="http://schemas.microsoft.com/office/drawing/2014/main" id="{540EBEE8-DEB8-4DD3-9591-B170E9692B15}"/>
              </a:ext>
            </a:extLst>
          </p:cNvPr>
          <p:cNvSpPr/>
          <p:nvPr/>
        </p:nvSpPr>
        <p:spPr>
          <a:xfrm>
            <a:off x="6187351" y="1238780"/>
            <a:ext cx="5054222" cy="600489"/>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3" name="Rounded Rectangle 37">
            <a:extLst>
              <a:ext uri="{FF2B5EF4-FFF2-40B4-BE49-F238E27FC236}">
                <a16:creationId xmlns:a16="http://schemas.microsoft.com/office/drawing/2014/main" id="{EE0A8FAC-2FCD-4412-9FC9-1AB67E7F498E}"/>
              </a:ext>
            </a:extLst>
          </p:cNvPr>
          <p:cNvSpPr/>
          <p:nvPr/>
        </p:nvSpPr>
        <p:spPr>
          <a:xfrm>
            <a:off x="946900" y="1246142"/>
            <a:ext cx="5088051" cy="593128"/>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4" name="textruta 39">
            <a:extLst>
              <a:ext uri="{FF2B5EF4-FFF2-40B4-BE49-F238E27FC236}">
                <a16:creationId xmlns:a16="http://schemas.microsoft.com/office/drawing/2014/main" id="{D6032201-5682-47A9-A7E2-D01A299DFAE2}"/>
              </a:ext>
            </a:extLst>
          </p:cNvPr>
          <p:cNvSpPr txBox="1"/>
          <p:nvPr/>
        </p:nvSpPr>
        <p:spPr>
          <a:xfrm>
            <a:off x="916598" y="1385171"/>
            <a:ext cx="5088052" cy="327560"/>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students</a:t>
            </a:r>
            <a:endParaRPr lang="en-GB" sz="1500" b="1" dirty="0">
              <a:solidFill>
                <a:prstClr val="white"/>
              </a:solidFill>
              <a:latin typeface="Calibri" pitchFamily="34" charset="0"/>
              <a:cs typeface="Calibri" pitchFamily="34" charset="0"/>
            </a:endParaRPr>
          </a:p>
        </p:txBody>
      </p:sp>
      <p:sp>
        <p:nvSpPr>
          <p:cNvPr id="65" name="textruta 39">
            <a:extLst>
              <a:ext uri="{FF2B5EF4-FFF2-40B4-BE49-F238E27FC236}">
                <a16:creationId xmlns:a16="http://schemas.microsoft.com/office/drawing/2014/main" id="{9C2578EC-CFB0-4FCE-B5E6-7693D220FF10}"/>
              </a:ext>
            </a:extLst>
          </p:cNvPr>
          <p:cNvSpPr txBox="1"/>
          <p:nvPr/>
        </p:nvSpPr>
        <p:spPr>
          <a:xfrm>
            <a:off x="6183886" y="1359375"/>
            <a:ext cx="5054223" cy="33162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students</a:t>
            </a:r>
            <a:endParaRPr lang="sv-SE" sz="1500" b="1" dirty="0">
              <a:solidFill>
                <a:prstClr val="white"/>
              </a:solidFill>
              <a:latin typeface="Calibri" pitchFamily="34" charset="0"/>
              <a:cs typeface="Calibri" pitchFamily="34" charset="0"/>
            </a:endParaRPr>
          </a:p>
        </p:txBody>
      </p:sp>
      <p:sp>
        <p:nvSpPr>
          <p:cNvPr id="66" name="Right Triangle 65">
            <a:extLst>
              <a:ext uri="{FF2B5EF4-FFF2-40B4-BE49-F238E27FC236}">
                <a16:creationId xmlns:a16="http://schemas.microsoft.com/office/drawing/2014/main" id="{F2ED3F26-B44E-4188-910C-46B454C3E835}"/>
              </a:ext>
            </a:extLst>
          </p:cNvPr>
          <p:cNvSpPr/>
          <p:nvPr/>
        </p:nvSpPr>
        <p:spPr>
          <a:xfrm rot="5400000">
            <a:off x="5892506" y="182356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9" name="TextBox 68"/>
          <p:cNvSpPr txBox="1"/>
          <p:nvPr/>
        </p:nvSpPr>
        <p:spPr>
          <a:xfrm>
            <a:off x="4871900" y="1891343"/>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70" name="TextBox 69"/>
          <p:cNvSpPr txBox="1"/>
          <p:nvPr/>
        </p:nvSpPr>
        <p:spPr>
          <a:xfrm>
            <a:off x="4862936" y="3818747"/>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71" name="TextBox 70"/>
          <p:cNvSpPr txBox="1"/>
          <p:nvPr/>
        </p:nvSpPr>
        <p:spPr>
          <a:xfrm>
            <a:off x="10250304" y="1895826"/>
            <a:ext cx="685313" cy="213664"/>
          </a:xfrm>
          <a:prstGeom prst="rect">
            <a:avLst/>
          </a:prstGeom>
        </p:spPr>
        <p:txBody>
          <a:bodyPr vert="horz" wrap="square" lIns="99551" tIns="49775" rIns="99551" bIns="49775" rtlCol="0" anchor="ctr">
            <a:noAutofit/>
          </a:bodyPr>
          <a:lstStyle/>
          <a:p>
            <a:r>
              <a:rPr lang="en-US" sz="1200" b="1" dirty="0"/>
              <a:t>2021 </a:t>
            </a:r>
          </a:p>
        </p:txBody>
      </p:sp>
      <p:sp>
        <p:nvSpPr>
          <p:cNvPr id="72" name="TextBox 71"/>
          <p:cNvSpPr txBox="1"/>
          <p:nvPr/>
        </p:nvSpPr>
        <p:spPr>
          <a:xfrm>
            <a:off x="10254787" y="3823230"/>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73" name="TextBox 72"/>
          <p:cNvSpPr txBox="1"/>
          <p:nvPr/>
        </p:nvSpPr>
        <p:spPr>
          <a:xfrm>
            <a:off x="5315255" y="189133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74" name="TextBox 73"/>
          <p:cNvSpPr txBox="1"/>
          <p:nvPr/>
        </p:nvSpPr>
        <p:spPr>
          <a:xfrm>
            <a:off x="5315250" y="381717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75" name="TextBox 74"/>
          <p:cNvSpPr txBox="1"/>
          <p:nvPr/>
        </p:nvSpPr>
        <p:spPr>
          <a:xfrm>
            <a:off x="10663280" y="1891333"/>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76" name="TextBox 75"/>
          <p:cNvSpPr txBox="1"/>
          <p:nvPr/>
        </p:nvSpPr>
        <p:spPr>
          <a:xfrm>
            <a:off x="10663275"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7" name="TextBox 56"/>
          <p:cNvSpPr txBox="1"/>
          <p:nvPr/>
        </p:nvSpPr>
        <p:spPr>
          <a:xfrm>
            <a:off x="1243804" y="1893615"/>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8" name="TextBox 57"/>
          <p:cNvSpPr txBox="1"/>
          <p:nvPr/>
        </p:nvSpPr>
        <p:spPr>
          <a:xfrm>
            <a:off x="6595365" y="1892089"/>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9" name="TextBox 58"/>
          <p:cNvSpPr txBox="1"/>
          <p:nvPr/>
        </p:nvSpPr>
        <p:spPr>
          <a:xfrm>
            <a:off x="1225372" y="3824972"/>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60" name="TextBox 59"/>
          <p:cNvSpPr txBox="1"/>
          <p:nvPr/>
        </p:nvSpPr>
        <p:spPr>
          <a:xfrm>
            <a:off x="6576933" y="3823446"/>
            <a:ext cx="685313" cy="213664"/>
          </a:xfrm>
          <a:prstGeom prst="rect">
            <a:avLst/>
          </a:prstGeom>
        </p:spPr>
        <p:txBody>
          <a:bodyPr vert="horz" wrap="square" lIns="99551" tIns="49775" rIns="99551" bIns="49775" rtlCol="0" anchor="ctr">
            <a:noAutofit/>
          </a:bodyPr>
          <a:lstStyle/>
          <a:p>
            <a:r>
              <a:rPr lang="en-US" sz="1200" b="1" dirty="0"/>
              <a:t>Rank</a:t>
            </a:r>
          </a:p>
        </p:txBody>
      </p:sp>
      <p:grpSp>
        <p:nvGrpSpPr>
          <p:cNvPr id="79" name="Group 78">
            <a:extLst>
              <a:ext uri="{FF2B5EF4-FFF2-40B4-BE49-F238E27FC236}">
                <a16:creationId xmlns:a16="http://schemas.microsoft.com/office/drawing/2014/main" id="{3E4B56E1-5295-42C0-B594-73038FAF1EC7}"/>
              </a:ext>
            </a:extLst>
          </p:cNvPr>
          <p:cNvGrpSpPr/>
          <p:nvPr/>
        </p:nvGrpSpPr>
        <p:grpSpPr>
          <a:xfrm>
            <a:off x="128364" y="1566756"/>
            <a:ext cx="691931" cy="2024955"/>
            <a:chOff x="68559" y="1597698"/>
            <a:chExt cx="821714" cy="1971667"/>
          </a:xfrm>
        </p:grpSpPr>
        <p:sp>
          <p:nvSpPr>
            <p:cNvPr id="80" name="Down Arrow 2">
              <a:extLst>
                <a:ext uri="{FF2B5EF4-FFF2-40B4-BE49-F238E27FC236}">
                  <a16:creationId xmlns:a16="http://schemas.microsoft.com/office/drawing/2014/main" id="{48510AE7-A545-455D-86F5-76E5AD14C421}"/>
                </a:ext>
              </a:extLst>
            </p:cNvPr>
            <p:cNvSpPr/>
            <p:nvPr/>
          </p:nvSpPr>
          <p:spPr>
            <a:xfrm rot="10800000">
              <a:off x="68559" y="1691000"/>
              <a:ext cx="821714" cy="1842215"/>
            </a:xfrm>
            <a:prstGeom prst="downArrow">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dirty="0">
                <a:solidFill>
                  <a:schemeClr val="tx1"/>
                </a:solidFill>
              </a:endParaRPr>
            </a:p>
          </p:txBody>
        </p:sp>
        <p:sp>
          <p:nvSpPr>
            <p:cNvPr id="81" name="TextBox 80">
              <a:extLst>
                <a:ext uri="{FF2B5EF4-FFF2-40B4-BE49-F238E27FC236}">
                  <a16:creationId xmlns:a16="http://schemas.microsoft.com/office/drawing/2014/main" id="{D037FA87-38A0-4864-B59D-3949C721D636}"/>
                </a:ext>
              </a:extLst>
            </p:cNvPr>
            <p:cNvSpPr txBox="1"/>
            <p:nvPr/>
          </p:nvSpPr>
          <p:spPr>
            <a:xfrm rot="16200000">
              <a:off x="-519716" y="2506836"/>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I</a:t>
              </a:r>
              <a:r>
                <a:rPr lang="en-GB" sz="1100" i="0" dirty="0">
                  <a:solidFill>
                    <a:srgbClr val="1D1C1D"/>
                  </a:solidFill>
                  <a:effectLst/>
                  <a:latin typeface="Slack-Lato"/>
                </a:rPr>
                <a:t>ncreased in importance</a:t>
              </a:r>
              <a:endParaRPr lang="en-GB" sz="1100" dirty="0"/>
            </a:p>
          </p:txBody>
        </p:sp>
      </p:grpSp>
      <p:grpSp>
        <p:nvGrpSpPr>
          <p:cNvPr id="82" name="Group 81">
            <a:extLst>
              <a:ext uri="{FF2B5EF4-FFF2-40B4-BE49-F238E27FC236}">
                <a16:creationId xmlns:a16="http://schemas.microsoft.com/office/drawing/2014/main" id="{C08F0A5B-C20E-417D-9EB4-07F0E0FF42D4}"/>
              </a:ext>
            </a:extLst>
          </p:cNvPr>
          <p:cNvGrpSpPr/>
          <p:nvPr/>
        </p:nvGrpSpPr>
        <p:grpSpPr>
          <a:xfrm>
            <a:off x="126187" y="3705772"/>
            <a:ext cx="686930" cy="2122989"/>
            <a:chOff x="-767605" y="1502244"/>
            <a:chExt cx="827928" cy="2067120"/>
          </a:xfrm>
        </p:grpSpPr>
        <p:sp>
          <p:nvSpPr>
            <p:cNvPr id="83" name="Down Arrow 41">
              <a:extLst>
                <a:ext uri="{FF2B5EF4-FFF2-40B4-BE49-F238E27FC236}">
                  <a16:creationId xmlns:a16="http://schemas.microsoft.com/office/drawing/2014/main" id="{CE265B2A-19D2-415E-A96E-6B0ACF57E3E2}"/>
                </a:ext>
              </a:extLst>
            </p:cNvPr>
            <p:cNvSpPr/>
            <p:nvPr/>
          </p:nvSpPr>
          <p:spPr>
            <a:xfrm>
              <a:off x="-767605" y="1691000"/>
              <a:ext cx="827928" cy="1878364"/>
            </a:xfrm>
            <a:prstGeom prst="downArrow">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a:solidFill>
                  <a:schemeClr val="tx1"/>
                </a:solidFill>
              </a:endParaRPr>
            </a:p>
          </p:txBody>
        </p:sp>
        <p:sp>
          <p:nvSpPr>
            <p:cNvPr id="84" name="TextBox 83">
              <a:extLst>
                <a:ext uri="{FF2B5EF4-FFF2-40B4-BE49-F238E27FC236}">
                  <a16:creationId xmlns:a16="http://schemas.microsoft.com/office/drawing/2014/main" id="{151F1A56-037A-47E0-9BF7-02A98AAF39EC}"/>
                </a:ext>
              </a:extLst>
            </p:cNvPr>
            <p:cNvSpPr txBox="1"/>
            <p:nvPr/>
          </p:nvSpPr>
          <p:spPr>
            <a:xfrm rot="16200000">
              <a:off x="-1339474" y="2411382"/>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Decreased</a:t>
              </a:r>
              <a:r>
                <a:rPr lang="en-GB" sz="1100" i="0" dirty="0">
                  <a:solidFill>
                    <a:srgbClr val="1D1C1D"/>
                  </a:solidFill>
                  <a:effectLst/>
                  <a:latin typeface="Slack-Lato"/>
                </a:rPr>
                <a:t> in importance</a:t>
              </a:r>
              <a:endParaRPr lang="en-GB" sz="1100" dirty="0"/>
            </a:p>
          </p:txBody>
        </p:sp>
      </p:grpSp>
    </p:spTree>
    <p:extLst>
      <p:ext uri="{BB962C8B-B14F-4D97-AF65-F5344CB8AC3E}">
        <p14:creationId xmlns:p14="http://schemas.microsoft.com/office/powerpoint/2010/main" val="3488657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Freeform 87">
            <a:extLst>
              <a:ext uri="{FF2B5EF4-FFF2-40B4-BE49-F238E27FC236}">
                <a16:creationId xmlns:a16="http://schemas.microsoft.com/office/drawing/2014/main" id="{DF15213D-0F19-444C-8387-0EFF10799AB1}"/>
              </a:ext>
            </a:extLst>
          </p:cNvPr>
          <p:cNvSpPr/>
          <p:nvPr/>
        </p:nvSpPr>
        <p:spPr>
          <a:xfrm>
            <a:off x="9097107" y="2007941"/>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8" name="Freeform 87">
            <a:extLst>
              <a:ext uri="{FF2B5EF4-FFF2-40B4-BE49-F238E27FC236}">
                <a16:creationId xmlns:a16="http://schemas.microsoft.com/office/drawing/2014/main" id="{91ED705C-DB64-4808-A62A-3021F84A6C13}"/>
              </a:ext>
            </a:extLst>
          </p:cNvPr>
          <p:cNvSpPr/>
          <p:nvPr/>
        </p:nvSpPr>
        <p:spPr>
          <a:xfrm>
            <a:off x="6312928" y="2007716"/>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7" name="Freeform 87">
            <a:extLst>
              <a:ext uri="{FF2B5EF4-FFF2-40B4-BE49-F238E27FC236}">
                <a16:creationId xmlns:a16="http://schemas.microsoft.com/office/drawing/2014/main" id="{A008BEA0-2490-4264-AA94-34F157321D7E}"/>
              </a:ext>
            </a:extLst>
          </p:cNvPr>
          <p:cNvSpPr/>
          <p:nvPr/>
        </p:nvSpPr>
        <p:spPr>
          <a:xfrm>
            <a:off x="3414852" y="2007717"/>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6" name="Freeform 87">
            <a:extLst>
              <a:ext uri="{FF2B5EF4-FFF2-40B4-BE49-F238E27FC236}">
                <a16:creationId xmlns:a16="http://schemas.microsoft.com/office/drawing/2014/main" id="{D2D7052B-E3C6-437A-87A2-5083C8C108B2}"/>
              </a:ext>
            </a:extLst>
          </p:cNvPr>
          <p:cNvSpPr/>
          <p:nvPr/>
        </p:nvSpPr>
        <p:spPr>
          <a:xfrm>
            <a:off x="558270" y="2007717"/>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5" name="Freeform 87">
            <a:extLst>
              <a:ext uri="{FF2B5EF4-FFF2-40B4-BE49-F238E27FC236}">
                <a16:creationId xmlns:a16="http://schemas.microsoft.com/office/drawing/2014/main" id="{3D0EC5C9-2C4B-4CA5-9A62-5BE7F4E4C783}"/>
              </a:ext>
            </a:extLst>
          </p:cNvPr>
          <p:cNvSpPr/>
          <p:nvPr/>
        </p:nvSpPr>
        <p:spPr>
          <a:xfrm>
            <a:off x="9097107" y="1189142"/>
            <a:ext cx="250328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4" name="Freeform 87">
            <a:extLst>
              <a:ext uri="{FF2B5EF4-FFF2-40B4-BE49-F238E27FC236}">
                <a16:creationId xmlns:a16="http://schemas.microsoft.com/office/drawing/2014/main" id="{1494584F-E4AA-45AA-87A8-7A7ABD26C439}"/>
              </a:ext>
            </a:extLst>
          </p:cNvPr>
          <p:cNvSpPr/>
          <p:nvPr/>
        </p:nvSpPr>
        <p:spPr>
          <a:xfrm>
            <a:off x="6320947" y="1185886"/>
            <a:ext cx="249526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52" name="Freeform 87">
            <a:extLst>
              <a:ext uri="{FF2B5EF4-FFF2-40B4-BE49-F238E27FC236}">
                <a16:creationId xmlns:a16="http://schemas.microsoft.com/office/drawing/2014/main" id="{E170BBEF-B8DA-4B4E-8B76-FBC89AEAAFE0}"/>
              </a:ext>
            </a:extLst>
          </p:cNvPr>
          <p:cNvSpPr/>
          <p:nvPr/>
        </p:nvSpPr>
        <p:spPr>
          <a:xfrm>
            <a:off x="3419170" y="1189971"/>
            <a:ext cx="250328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51" name="Freeform 87">
            <a:extLst>
              <a:ext uri="{FF2B5EF4-FFF2-40B4-BE49-F238E27FC236}">
                <a16:creationId xmlns:a16="http://schemas.microsoft.com/office/drawing/2014/main" id="{C2096B57-6349-4B34-8CE6-B7475FFF5996}"/>
              </a:ext>
            </a:extLst>
          </p:cNvPr>
          <p:cNvSpPr/>
          <p:nvPr/>
        </p:nvSpPr>
        <p:spPr>
          <a:xfrm>
            <a:off x="563253" y="1179333"/>
            <a:ext cx="250328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7" name="Title 6"/>
          <p:cNvSpPr>
            <a:spLocks noGrp="1"/>
          </p:cNvSpPr>
          <p:nvPr>
            <p:ph type="title"/>
          </p:nvPr>
        </p:nvSpPr>
        <p:spPr/>
        <p:txBody>
          <a:bodyPr/>
          <a:lstStyle/>
          <a:p>
            <a:r>
              <a:rPr lang="en-GB"/>
              <a:t>The Universum Rankings</a:t>
            </a:r>
            <a:endParaRPr lang="en-GB" dirty="0"/>
          </a:p>
        </p:txBody>
      </p:sp>
      <p:sp>
        <p:nvSpPr>
          <p:cNvPr id="8" name="Text Placeholder 7"/>
          <p:cNvSpPr>
            <a:spLocks noGrp="1"/>
          </p:cNvSpPr>
          <p:nvPr>
            <p:ph type="body" sz="quarter" idx="13"/>
          </p:nvPr>
        </p:nvSpPr>
        <p:spPr/>
        <p:txBody>
          <a:bodyPr/>
          <a:lstStyle/>
          <a:p>
            <a:r>
              <a:rPr lang="en-US"/>
              <a:t>The employers’ names might be shortened in this report for layout reasons.</a:t>
            </a:r>
          </a:p>
        </p:txBody>
      </p:sp>
      <p:sp>
        <p:nvSpPr>
          <p:cNvPr id="3" name="Text Placeholder 2"/>
          <p:cNvSpPr>
            <a:spLocks noGrp="1"/>
          </p:cNvSpPr>
          <p:nvPr>
            <p:ph type="body" sz="quarter" idx="10"/>
          </p:nvPr>
        </p:nvSpPr>
        <p:spPr/>
        <p:txBody>
          <a:bodyPr/>
          <a:lstStyle/>
          <a:p>
            <a:r>
              <a:rPr lang="en-US"/>
              <a:t>2021 | South Africa | Students | All main fields of study</a:t>
            </a:r>
            <a:endParaRPr lang="en-US" dirty="0"/>
          </a:p>
        </p:txBody>
      </p:sp>
      <p:grpSp>
        <p:nvGrpSpPr>
          <p:cNvPr id="245" name="Grupp 7"/>
          <p:cNvGrpSpPr/>
          <p:nvPr/>
        </p:nvGrpSpPr>
        <p:grpSpPr>
          <a:xfrm>
            <a:off x="952033" y="2151441"/>
            <a:ext cx="1674048" cy="235650"/>
            <a:chOff x="641507" y="2625921"/>
            <a:chExt cx="1846103" cy="259870"/>
          </a:xfrm>
        </p:grpSpPr>
        <p:grpSp>
          <p:nvGrpSpPr>
            <p:cNvPr id="258" name="Grupp 32"/>
            <p:cNvGrpSpPr/>
            <p:nvPr/>
          </p:nvGrpSpPr>
          <p:grpSpPr>
            <a:xfrm>
              <a:off x="641507" y="2625921"/>
              <a:ext cx="260704" cy="259870"/>
              <a:chOff x="2684615" y="3345007"/>
              <a:chExt cx="2566002" cy="2557790"/>
            </a:xfrm>
          </p:grpSpPr>
          <p:sp>
            <p:nvSpPr>
              <p:cNvPr id="309"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10"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11"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59" name="Grupp 36"/>
            <p:cNvGrpSpPr/>
            <p:nvPr/>
          </p:nvGrpSpPr>
          <p:grpSpPr>
            <a:xfrm>
              <a:off x="1037857" y="2625921"/>
              <a:ext cx="260704" cy="259870"/>
              <a:chOff x="2684615" y="3345007"/>
              <a:chExt cx="2566002" cy="2557790"/>
            </a:xfrm>
          </p:grpSpPr>
          <p:sp>
            <p:nvSpPr>
              <p:cNvPr id="30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07"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08"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60" name="Grupp 40"/>
            <p:cNvGrpSpPr/>
            <p:nvPr/>
          </p:nvGrpSpPr>
          <p:grpSpPr>
            <a:xfrm>
              <a:off x="1434207" y="2625921"/>
              <a:ext cx="260704" cy="259870"/>
              <a:chOff x="2684615" y="3345007"/>
              <a:chExt cx="2566002" cy="2557790"/>
            </a:xfrm>
          </p:grpSpPr>
          <p:sp>
            <p:nvSpPr>
              <p:cNvPr id="29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7"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8"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61" name="Grupp 44"/>
            <p:cNvGrpSpPr/>
            <p:nvPr/>
          </p:nvGrpSpPr>
          <p:grpSpPr>
            <a:xfrm>
              <a:off x="1830557" y="2625921"/>
              <a:ext cx="260704" cy="259870"/>
              <a:chOff x="2684615" y="3345007"/>
              <a:chExt cx="2566002" cy="2557790"/>
            </a:xfrm>
          </p:grpSpPr>
          <p:sp>
            <p:nvSpPr>
              <p:cNvPr id="283"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72" name="Grupp 48"/>
            <p:cNvGrpSpPr/>
            <p:nvPr/>
          </p:nvGrpSpPr>
          <p:grpSpPr>
            <a:xfrm>
              <a:off x="2226906" y="2625921"/>
              <a:ext cx="260704" cy="259870"/>
              <a:chOff x="2684615" y="3345007"/>
              <a:chExt cx="2566002" cy="2557790"/>
            </a:xfrm>
          </p:grpSpPr>
          <p:sp>
            <p:nvSpPr>
              <p:cNvPr id="276"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8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8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12" name="Grupp 53"/>
          <p:cNvGrpSpPr/>
          <p:nvPr/>
        </p:nvGrpSpPr>
        <p:grpSpPr>
          <a:xfrm>
            <a:off x="952033" y="2506080"/>
            <a:ext cx="1674048" cy="235650"/>
            <a:chOff x="641507" y="2625921"/>
            <a:chExt cx="1846103" cy="259870"/>
          </a:xfrm>
        </p:grpSpPr>
        <p:grpSp>
          <p:nvGrpSpPr>
            <p:cNvPr id="313" name="Grupp 54"/>
            <p:cNvGrpSpPr/>
            <p:nvPr/>
          </p:nvGrpSpPr>
          <p:grpSpPr>
            <a:xfrm>
              <a:off x="641507" y="2625921"/>
              <a:ext cx="260704" cy="259870"/>
              <a:chOff x="2684615" y="3345007"/>
              <a:chExt cx="2566002" cy="2557790"/>
            </a:xfrm>
          </p:grpSpPr>
          <p:sp>
            <p:nvSpPr>
              <p:cNvPr id="330"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3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3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4" name="Grupp 55"/>
            <p:cNvGrpSpPr/>
            <p:nvPr/>
          </p:nvGrpSpPr>
          <p:grpSpPr>
            <a:xfrm>
              <a:off x="1037857" y="2625921"/>
              <a:ext cx="260704" cy="259870"/>
              <a:chOff x="2684615" y="3345007"/>
              <a:chExt cx="2566002" cy="2557790"/>
            </a:xfrm>
          </p:grpSpPr>
          <p:sp>
            <p:nvSpPr>
              <p:cNvPr id="327"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8"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9"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5" name="Grupp 56"/>
            <p:cNvGrpSpPr/>
            <p:nvPr/>
          </p:nvGrpSpPr>
          <p:grpSpPr>
            <a:xfrm>
              <a:off x="1434207" y="2625921"/>
              <a:ext cx="260704" cy="259870"/>
              <a:chOff x="2684615" y="3345007"/>
              <a:chExt cx="2566002" cy="2557790"/>
            </a:xfrm>
          </p:grpSpPr>
          <p:sp>
            <p:nvSpPr>
              <p:cNvPr id="32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5"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6"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6" name="Grupp 57"/>
            <p:cNvGrpSpPr/>
            <p:nvPr/>
          </p:nvGrpSpPr>
          <p:grpSpPr>
            <a:xfrm>
              <a:off x="1830557" y="2625921"/>
              <a:ext cx="260704" cy="259870"/>
              <a:chOff x="2684615" y="3345007"/>
              <a:chExt cx="2566002" cy="2557790"/>
            </a:xfrm>
          </p:grpSpPr>
          <p:sp>
            <p:nvSpPr>
              <p:cNvPr id="32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7" name="Grupp 58"/>
            <p:cNvGrpSpPr/>
            <p:nvPr/>
          </p:nvGrpSpPr>
          <p:grpSpPr>
            <a:xfrm>
              <a:off x="2226906" y="2625921"/>
              <a:ext cx="260704" cy="259870"/>
              <a:chOff x="2684615" y="3345007"/>
              <a:chExt cx="2566002" cy="2557790"/>
            </a:xfrm>
          </p:grpSpPr>
          <p:sp>
            <p:nvSpPr>
              <p:cNvPr id="318"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19"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0"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33" name="Grupp 74"/>
          <p:cNvGrpSpPr/>
          <p:nvPr/>
        </p:nvGrpSpPr>
        <p:grpSpPr>
          <a:xfrm>
            <a:off x="964101" y="2860719"/>
            <a:ext cx="1674048" cy="235650"/>
            <a:chOff x="641507" y="2625921"/>
            <a:chExt cx="1846103" cy="259870"/>
          </a:xfrm>
        </p:grpSpPr>
        <p:grpSp>
          <p:nvGrpSpPr>
            <p:cNvPr id="334" name="Grupp 75"/>
            <p:cNvGrpSpPr/>
            <p:nvPr/>
          </p:nvGrpSpPr>
          <p:grpSpPr>
            <a:xfrm>
              <a:off x="641507" y="2625921"/>
              <a:ext cx="260704" cy="259870"/>
              <a:chOff x="2684615" y="3345007"/>
              <a:chExt cx="2566002" cy="2557790"/>
            </a:xfrm>
          </p:grpSpPr>
          <p:sp>
            <p:nvSpPr>
              <p:cNvPr id="35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5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5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5" name="Grupp 76"/>
            <p:cNvGrpSpPr/>
            <p:nvPr/>
          </p:nvGrpSpPr>
          <p:grpSpPr>
            <a:xfrm>
              <a:off x="1037857" y="2625921"/>
              <a:ext cx="260704" cy="259870"/>
              <a:chOff x="2684615" y="3345007"/>
              <a:chExt cx="2566002" cy="2557790"/>
            </a:xfrm>
          </p:grpSpPr>
          <p:sp>
            <p:nvSpPr>
              <p:cNvPr id="348"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9"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50"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6" name="Grupp 77"/>
            <p:cNvGrpSpPr/>
            <p:nvPr/>
          </p:nvGrpSpPr>
          <p:grpSpPr>
            <a:xfrm>
              <a:off x="1434207" y="2625921"/>
              <a:ext cx="260704" cy="259870"/>
              <a:chOff x="2684615" y="3345007"/>
              <a:chExt cx="2566002" cy="2557790"/>
            </a:xfrm>
          </p:grpSpPr>
          <p:sp>
            <p:nvSpPr>
              <p:cNvPr id="345"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6"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7"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7" name="Grupp 78"/>
            <p:cNvGrpSpPr/>
            <p:nvPr/>
          </p:nvGrpSpPr>
          <p:grpSpPr>
            <a:xfrm>
              <a:off x="1830557" y="2625921"/>
              <a:ext cx="260704" cy="259870"/>
              <a:chOff x="2684615" y="3345007"/>
              <a:chExt cx="2566002" cy="2557790"/>
            </a:xfrm>
          </p:grpSpPr>
          <p:sp>
            <p:nvSpPr>
              <p:cNvPr id="342"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3"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4"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8" name="Grupp 79"/>
            <p:cNvGrpSpPr/>
            <p:nvPr/>
          </p:nvGrpSpPr>
          <p:grpSpPr>
            <a:xfrm>
              <a:off x="2226906" y="2625921"/>
              <a:ext cx="260704" cy="259870"/>
              <a:chOff x="2684615" y="3345007"/>
              <a:chExt cx="2566002" cy="2557790"/>
            </a:xfrm>
          </p:grpSpPr>
          <p:sp>
            <p:nvSpPr>
              <p:cNvPr id="339"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0"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1"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54" name="Grupp 95"/>
          <p:cNvGrpSpPr/>
          <p:nvPr/>
        </p:nvGrpSpPr>
        <p:grpSpPr>
          <a:xfrm>
            <a:off x="952033" y="3215358"/>
            <a:ext cx="1674048" cy="235650"/>
            <a:chOff x="641507" y="2625921"/>
            <a:chExt cx="1846103" cy="259870"/>
          </a:xfrm>
        </p:grpSpPr>
        <p:grpSp>
          <p:nvGrpSpPr>
            <p:cNvPr id="355" name="Grupp 96"/>
            <p:cNvGrpSpPr/>
            <p:nvPr/>
          </p:nvGrpSpPr>
          <p:grpSpPr>
            <a:xfrm>
              <a:off x="641507" y="2625921"/>
              <a:ext cx="260704" cy="259870"/>
              <a:chOff x="2684615" y="3345007"/>
              <a:chExt cx="2566002" cy="2557790"/>
            </a:xfrm>
          </p:grpSpPr>
          <p:sp>
            <p:nvSpPr>
              <p:cNvPr id="372"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3"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4"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6" name="Grupp 97"/>
            <p:cNvGrpSpPr/>
            <p:nvPr/>
          </p:nvGrpSpPr>
          <p:grpSpPr>
            <a:xfrm>
              <a:off x="1037857" y="2625921"/>
              <a:ext cx="260704" cy="259870"/>
              <a:chOff x="2684615" y="3345007"/>
              <a:chExt cx="2566002" cy="2557790"/>
            </a:xfrm>
          </p:grpSpPr>
          <p:sp>
            <p:nvSpPr>
              <p:cNvPr id="369"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0"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1"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7" name="Grupp 98"/>
            <p:cNvGrpSpPr/>
            <p:nvPr/>
          </p:nvGrpSpPr>
          <p:grpSpPr>
            <a:xfrm>
              <a:off x="1434207" y="2625921"/>
              <a:ext cx="260704" cy="259870"/>
              <a:chOff x="2684615" y="3345007"/>
              <a:chExt cx="2566002" cy="2557790"/>
            </a:xfrm>
          </p:grpSpPr>
          <p:sp>
            <p:nvSpPr>
              <p:cNvPr id="366"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7"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8"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8" name="Grupp 99"/>
            <p:cNvGrpSpPr/>
            <p:nvPr/>
          </p:nvGrpSpPr>
          <p:grpSpPr>
            <a:xfrm>
              <a:off x="1830557" y="2625921"/>
              <a:ext cx="260704" cy="259870"/>
              <a:chOff x="2684615" y="3345007"/>
              <a:chExt cx="2566002" cy="2557790"/>
            </a:xfrm>
          </p:grpSpPr>
          <p:sp>
            <p:nvSpPr>
              <p:cNvPr id="363"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4"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5"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9" name="Grupp 100"/>
            <p:cNvGrpSpPr/>
            <p:nvPr/>
          </p:nvGrpSpPr>
          <p:grpSpPr>
            <a:xfrm>
              <a:off x="2226906" y="2625921"/>
              <a:ext cx="260704" cy="259870"/>
              <a:chOff x="2684615" y="3345007"/>
              <a:chExt cx="2566002" cy="2557790"/>
            </a:xfrm>
          </p:grpSpPr>
          <p:sp>
            <p:nvSpPr>
              <p:cNvPr id="360"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75" name="Grupp 116"/>
          <p:cNvGrpSpPr/>
          <p:nvPr/>
        </p:nvGrpSpPr>
        <p:grpSpPr>
          <a:xfrm>
            <a:off x="964101" y="3569997"/>
            <a:ext cx="1674048" cy="235650"/>
            <a:chOff x="641507" y="2625921"/>
            <a:chExt cx="1846103" cy="259870"/>
          </a:xfrm>
        </p:grpSpPr>
        <p:grpSp>
          <p:nvGrpSpPr>
            <p:cNvPr id="376" name="Grupp 117"/>
            <p:cNvGrpSpPr/>
            <p:nvPr/>
          </p:nvGrpSpPr>
          <p:grpSpPr>
            <a:xfrm>
              <a:off x="641507" y="2625921"/>
              <a:ext cx="260704" cy="259870"/>
              <a:chOff x="2684615" y="3345007"/>
              <a:chExt cx="2566002" cy="2557790"/>
            </a:xfrm>
          </p:grpSpPr>
          <p:sp>
            <p:nvSpPr>
              <p:cNvPr id="393"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4"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5"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77" name="Grupp 118"/>
            <p:cNvGrpSpPr/>
            <p:nvPr/>
          </p:nvGrpSpPr>
          <p:grpSpPr>
            <a:xfrm>
              <a:off x="1037857" y="2625921"/>
              <a:ext cx="260704" cy="259870"/>
              <a:chOff x="2684615" y="3345007"/>
              <a:chExt cx="2566002" cy="2557790"/>
            </a:xfrm>
          </p:grpSpPr>
          <p:sp>
            <p:nvSpPr>
              <p:cNvPr id="390"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78" name="Grupp 119"/>
            <p:cNvGrpSpPr/>
            <p:nvPr/>
          </p:nvGrpSpPr>
          <p:grpSpPr>
            <a:xfrm>
              <a:off x="1434207" y="2625921"/>
              <a:ext cx="260704" cy="259870"/>
              <a:chOff x="2684615" y="3345007"/>
              <a:chExt cx="2566002" cy="2557790"/>
            </a:xfrm>
          </p:grpSpPr>
          <p:sp>
            <p:nvSpPr>
              <p:cNvPr id="387"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8"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9"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79" name="Grupp 120"/>
            <p:cNvGrpSpPr/>
            <p:nvPr/>
          </p:nvGrpSpPr>
          <p:grpSpPr>
            <a:xfrm>
              <a:off x="1830557" y="2625921"/>
              <a:ext cx="260704" cy="259870"/>
              <a:chOff x="2684615" y="3345007"/>
              <a:chExt cx="2566002" cy="2557790"/>
            </a:xfrm>
          </p:grpSpPr>
          <p:sp>
            <p:nvSpPr>
              <p:cNvPr id="38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5"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6"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80" name="Grupp 121"/>
            <p:cNvGrpSpPr/>
            <p:nvPr/>
          </p:nvGrpSpPr>
          <p:grpSpPr>
            <a:xfrm>
              <a:off x="2226906" y="2625921"/>
              <a:ext cx="260704" cy="259870"/>
              <a:chOff x="2684615" y="3345007"/>
              <a:chExt cx="2566002" cy="2557790"/>
            </a:xfrm>
          </p:grpSpPr>
          <p:sp>
            <p:nvSpPr>
              <p:cNvPr id="38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96" name="Grupp 138"/>
          <p:cNvGrpSpPr/>
          <p:nvPr/>
        </p:nvGrpSpPr>
        <p:grpSpPr>
          <a:xfrm>
            <a:off x="979005" y="3924636"/>
            <a:ext cx="236407" cy="235650"/>
            <a:chOff x="2684615" y="3345007"/>
            <a:chExt cx="2566002" cy="2557790"/>
          </a:xfrm>
        </p:grpSpPr>
        <p:sp>
          <p:nvSpPr>
            <p:cNvPr id="397"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8"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9"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400" name="Grupp 139"/>
          <p:cNvGrpSpPr/>
          <p:nvPr/>
        </p:nvGrpSpPr>
        <p:grpSpPr>
          <a:xfrm>
            <a:off x="1338416" y="3924636"/>
            <a:ext cx="236407" cy="235650"/>
            <a:chOff x="2684615" y="3345007"/>
            <a:chExt cx="2566002" cy="2557790"/>
          </a:xfrm>
        </p:grpSpPr>
        <p:sp>
          <p:nvSpPr>
            <p:cNvPr id="40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sp>
        <p:nvSpPr>
          <p:cNvPr id="404" name="Rectangle 20"/>
          <p:cNvSpPr>
            <a:spLocks noChangeArrowheads="1"/>
          </p:cNvSpPr>
          <p:nvPr/>
        </p:nvSpPr>
        <p:spPr bwMode="auto">
          <a:xfrm>
            <a:off x="1784950" y="4011383"/>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5" name="Freeform 21"/>
          <p:cNvSpPr>
            <a:spLocks/>
          </p:cNvSpPr>
          <p:nvPr/>
        </p:nvSpPr>
        <p:spPr bwMode="auto">
          <a:xfrm rot="10800000" flipH="1">
            <a:off x="1697826" y="3924638"/>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6" name="Freeform 22"/>
          <p:cNvSpPr>
            <a:spLocks/>
          </p:cNvSpPr>
          <p:nvPr/>
        </p:nvSpPr>
        <p:spPr bwMode="auto">
          <a:xfrm flipH="1">
            <a:off x="1697826" y="3924636"/>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7" name="Rectangle 20"/>
          <p:cNvSpPr>
            <a:spLocks noChangeArrowheads="1"/>
          </p:cNvSpPr>
          <p:nvPr/>
        </p:nvSpPr>
        <p:spPr bwMode="auto">
          <a:xfrm>
            <a:off x="2144361" y="4011383"/>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8" name="Freeform 21"/>
          <p:cNvSpPr>
            <a:spLocks/>
          </p:cNvSpPr>
          <p:nvPr/>
        </p:nvSpPr>
        <p:spPr bwMode="auto">
          <a:xfrm rot="10800000" flipH="1">
            <a:off x="2057237" y="3924638"/>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9" name="Freeform 22"/>
          <p:cNvSpPr>
            <a:spLocks/>
          </p:cNvSpPr>
          <p:nvPr/>
        </p:nvSpPr>
        <p:spPr bwMode="auto">
          <a:xfrm flipH="1">
            <a:off x="2057237" y="3924636"/>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0" name="Rectangle 20"/>
          <p:cNvSpPr>
            <a:spLocks noChangeArrowheads="1"/>
          </p:cNvSpPr>
          <p:nvPr/>
        </p:nvSpPr>
        <p:spPr bwMode="auto">
          <a:xfrm>
            <a:off x="2503770" y="4011383"/>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1" name="Freeform 21"/>
          <p:cNvSpPr>
            <a:spLocks/>
          </p:cNvSpPr>
          <p:nvPr/>
        </p:nvSpPr>
        <p:spPr bwMode="auto">
          <a:xfrm rot="10800000" flipH="1">
            <a:off x="2416647" y="3924638"/>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2" name="Freeform 22"/>
          <p:cNvSpPr>
            <a:spLocks/>
          </p:cNvSpPr>
          <p:nvPr/>
        </p:nvSpPr>
        <p:spPr bwMode="auto">
          <a:xfrm flipH="1">
            <a:off x="2416647" y="3924636"/>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nvGrpSpPr>
          <p:cNvPr id="413" name="Grupp 159"/>
          <p:cNvGrpSpPr/>
          <p:nvPr/>
        </p:nvGrpSpPr>
        <p:grpSpPr>
          <a:xfrm>
            <a:off x="986784" y="4279275"/>
            <a:ext cx="236407" cy="235650"/>
            <a:chOff x="2684615" y="3345007"/>
            <a:chExt cx="2566002" cy="2557790"/>
          </a:xfrm>
        </p:grpSpPr>
        <p:sp>
          <p:nvSpPr>
            <p:cNvPr id="41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5"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6"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417" name="Grupp 160"/>
          <p:cNvGrpSpPr/>
          <p:nvPr/>
        </p:nvGrpSpPr>
        <p:grpSpPr>
          <a:xfrm>
            <a:off x="1346194" y="4279275"/>
            <a:ext cx="236407" cy="235650"/>
            <a:chOff x="2684615" y="3345007"/>
            <a:chExt cx="2566002" cy="2557790"/>
          </a:xfrm>
        </p:grpSpPr>
        <p:sp>
          <p:nvSpPr>
            <p:cNvPr id="418"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9"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0"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sp>
        <p:nvSpPr>
          <p:cNvPr id="421" name="Rectangle 20"/>
          <p:cNvSpPr>
            <a:spLocks noChangeArrowheads="1"/>
          </p:cNvSpPr>
          <p:nvPr/>
        </p:nvSpPr>
        <p:spPr bwMode="auto">
          <a:xfrm>
            <a:off x="1792729" y="4366022"/>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2" name="Freeform 21"/>
          <p:cNvSpPr>
            <a:spLocks/>
          </p:cNvSpPr>
          <p:nvPr/>
        </p:nvSpPr>
        <p:spPr bwMode="auto">
          <a:xfrm rot="10800000" flipH="1">
            <a:off x="1705605" y="4279277"/>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3" name="Freeform 22"/>
          <p:cNvSpPr>
            <a:spLocks/>
          </p:cNvSpPr>
          <p:nvPr/>
        </p:nvSpPr>
        <p:spPr bwMode="auto">
          <a:xfrm flipH="1">
            <a:off x="1705605" y="4279275"/>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4" name="Rectangle 20"/>
          <p:cNvSpPr>
            <a:spLocks noChangeArrowheads="1"/>
          </p:cNvSpPr>
          <p:nvPr/>
        </p:nvSpPr>
        <p:spPr bwMode="auto">
          <a:xfrm>
            <a:off x="2152139" y="4366022"/>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5" name="Freeform 21"/>
          <p:cNvSpPr>
            <a:spLocks/>
          </p:cNvSpPr>
          <p:nvPr/>
        </p:nvSpPr>
        <p:spPr bwMode="auto">
          <a:xfrm rot="10800000" flipH="1">
            <a:off x="2065015" y="4279277"/>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6" name="Freeform 22"/>
          <p:cNvSpPr>
            <a:spLocks/>
          </p:cNvSpPr>
          <p:nvPr/>
        </p:nvSpPr>
        <p:spPr bwMode="auto">
          <a:xfrm flipH="1">
            <a:off x="2065015" y="4279275"/>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7" name="Rectangle 20"/>
          <p:cNvSpPr>
            <a:spLocks noChangeArrowheads="1"/>
          </p:cNvSpPr>
          <p:nvPr/>
        </p:nvSpPr>
        <p:spPr bwMode="auto">
          <a:xfrm>
            <a:off x="2511549" y="4366022"/>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8" name="Freeform 21"/>
          <p:cNvSpPr>
            <a:spLocks/>
          </p:cNvSpPr>
          <p:nvPr/>
        </p:nvSpPr>
        <p:spPr bwMode="auto">
          <a:xfrm rot="10800000" flipH="1">
            <a:off x="2424425" y="4279277"/>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9" name="Freeform 22"/>
          <p:cNvSpPr>
            <a:spLocks/>
          </p:cNvSpPr>
          <p:nvPr/>
        </p:nvSpPr>
        <p:spPr bwMode="auto">
          <a:xfrm flipH="1">
            <a:off x="2424425" y="4279275"/>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nvGrpSpPr>
          <p:cNvPr id="430" name="Grupp 180"/>
          <p:cNvGrpSpPr/>
          <p:nvPr/>
        </p:nvGrpSpPr>
        <p:grpSpPr>
          <a:xfrm>
            <a:off x="994563" y="4633917"/>
            <a:ext cx="236407" cy="235650"/>
            <a:chOff x="2684615" y="3345007"/>
            <a:chExt cx="2566002" cy="2557790"/>
          </a:xfrm>
        </p:grpSpPr>
        <p:sp>
          <p:nvSpPr>
            <p:cNvPr id="43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434" name="Grupp 181"/>
          <p:cNvGrpSpPr/>
          <p:nvPr/>
        </p:nvGrpSpPr>
        <p:grpSpPr>
          <a:xfrm>
            <a:off x="1353974" y="4633917"/>
            <a:ext cx="236407" cy="235650"/>
            <a:chOff x="2684615" y="3345007"/>
            <a:chExt cx="2566002" cy="2557790"/>
          </a:xfrm>
        </p:grpSpPr>
        <p:sp>
          <p:nvSpPr>
            <p:cNvPr id="435"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6"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7"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sp>
        <p:nvSpPr>
          <p:cNvPr id="438" name="Rectangle 20"/>
          <p:cNvSpPr>
            <a:spLocks noChangeArrowheads="1"/>
          </p:cNvSpPr>
          <p:nvPr/>
        </p:nvSpPr>
        <p:spPr bwMode="auto">
          <a:xfrm>
            <a:off x="1800508" y="4720664"/>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9" name="Freeform 21"/>
          <p:cNvSpPr>
            <a:spLocks/>
          </p:cNvSpPr>
          <p:nvPr/>
        </p:nvSpPr>
        <p:spPr bwMode="auto">
          <a:xfrm rot="10800000" flipH="1">
            <a:off x="1713384" y="4633919"/>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0" name="Freeform 22"/>
          <p:cNvSpPr>
            <a:spLocks/>
          </p:cNvSpPr>
          <p:nvPr/>
        </p:nvSpPr>
        <p:spPr bwMode="auto">
          <a:xfrm flipH="1">
            <a:off x="1713384" y="4633917"/>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1" name="Rectangle 20"/>
          <p:cNvSpPr>
            <a:spLocks noChangeArrowheads="1"/>
          </p:cNvSpPr>
          <p:nvPr/>
        </p:nvSpPr>
        <p:spPr bwMode="auto">
          <a:xfrm>
            <a:off x="2159919" y="4720664"/>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2" name="Freeform 21"/>
          <p:cNvSpPr>
            <a:spLocks/>
          </p:cNvSpPr>
          <p:nvPr/>
        </p:nvSpPr>
        <p:spPr bwMode="auto">
          <a:xfrm rot="10800000" flipH="1">
            <a:off x="2072795" y="4633919"/>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3" name="Freeform 22"/>
          <p:cNvSpPr>
            <a:spLocks/>
          </p:cNvSpPr>
          <p:nvPr/>
        </p:nvSpPr>
        <p:spPr bwMode="auto">
          <a:xfrm flipH="1">
            <a:off x="2072795" y="4633917"/>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4" name="Rectangle 20"/>
          <p:cNvSpPr>
            <a:spLocks noChangeArrowheads="1"/>
          </p:cNvSpPr>
          <p:nvPr/>
        </p:nvSpPr>
        <p:spPr bwMode="auto">
          <a:xfrm>
            <a:off x="2519328" y="4720664"/>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5" name="Freeform 21"/>
          <p:cNvSpPr>
            <a:spLocks/>
          </p:cNvSpPr>
          <p:nvPr/>
        </p:nvSpPr>
        <p:spPr bwMode="auto">
          <a:xfrm rot="10800000" flipH="1">
            <a:off x="2432205" y="4633919"/>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6" name="Freeform 22"/>
          <p:cNvSpPr>
            <a:spLocks/>
          </p:cNvSpPr>
          <p:nvPr/>
        </p:nvSpPr>
        <p:spPr bwMode="auto">
          <a:xfrm flipH="1">
            <a:off x="2432205" y="4633917"/>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8" name="Rectangle 20"/>
          <p:cNvSpPr>
            <a:spLocks noChangeArrowheads="1"/>
          </p:cNvSpPr>
          <p:nvPr/>
        </p:nvSpPr>
        <p:spPr bwMode="auto">
          <a:xfrm>
            <a:off x="4071498" y="2777201"/>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9" name="Freeform 21"/>
          <p:cNvSpPr>
            <a:spLocks/>
          </p:cNvSpPr>
          <p:nvPr/>
        </p:nvSpPr>
        <p:spPr bwMode="auto">
          <a:xfrm rot="10800000" flipH="1">
            <a:off x="3913207" y="261960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0" name="Freeform 22"/>
          <p:cNvSpPr>
            <a:spLocks/>
          </p:cNvSpPr>
          <p:nvPr/>
        </p:nvSpPr>
        <p:spPr bwMode="auto">
          <a:xfrm flipH="1">
            <a:off x="3913209" y="261959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1" name="Rectangle 20"/>
          <p:cNvSpPr>
            <a:spLocks noChangeArrowheads="1"/>
          </p:cNvSpPr>
          <p:nvPr/>
        </p:nvSpPr>
        <p:spPr bwMode="auto">
          <a:xfrm>
            <a:off x="4624942" y="2777200"/>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2" name="Freeform 21"/>
          <p:cNvSpPr>
            <a:spLocks/>
          </p:cNvSpPr>
          <p:nvPr/>
        </p:nvSpPr>
        <p:spPr bwMode="auto">
          <a:xfrm rot="10800000" flipH="1">
            <a:off x="4466651" y="2619599"/>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3" name="Freeform 22"/>
          <p:cNvSpPr>
            <a:spLocks/>
          </p:cNvSpPr>
          <p:nvPr/>
        </p:nvSpPr>
        <p:spPr bwMode="auto">
          <a:xfrm flipH="1">
            <a:off x="4466653" y="2619597"/>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4" name="Rectangle 20"/>
          <p:cNvSpPr>
            <a:spLocks noChangeArrowheads="1"/>
          </p:cNvSpPr>
          <p:nvPr/>
        </p:nvSpPr>
        <p:spPr bwMode="auto">
          <a:xfrm>
            <a:off x="5178385" y="2777201"/>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5" name="Freeform 21"/>
          <p:cNvSpPr>
            <a:spLocks/>
          </p:cNvSpPr>
          <p:nvPr/>
        </p:nvSpPr>
        <p:spPr bwMode="auto">
          <a:xfrm rot="10800000" flipH="1">
            <a:off x="5020094" y="261960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6" name="Freeform 22"/>
          <p:cNvSpPr>
            <a:spLocks/>
          </p:cNvSpPr>
          <p:nvPr/>
        </p:nvSpPr>
        <p:spPr bwMode="auto">
          <a:xfrm flipH="1">
            <a:off x="5020097" y="261959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7" name="Rectangle 20"/>
          <p:cNvSpPr>
            <a:spLocks noChangeArrowheads="1"/>
          </p:cNvSpPr>
          <p:nvPr/>
        </p:nvSpPr>
        <p:spPr bwMode="auto">
          <a:xfrm>
            <a:off x="4071497" y="3415498"/>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8" name="Freeform 21"/>
          <p:cNvSpPr>
            <a:spLocks/>
          </p:cNvSpPr>
          <p:nvPr/>
        </p:nvSpPr>
        <p:spPr bwMode="auto">
          <a:xfrm rot="10800000" flipH="1">
            <a:off x="3913206" y="3257897"/>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9" name="Freeform 22"/>
          <p:cNvSpPr>
            <a:spLocks/>
          </p:cNvSpPr>
          <p:nvPr/>
        </p:nvSpPr>
        <p:spPr bwMode="auto">
          <a:xfrm flipH="1">
            <a:off x="3913208" y="3257895"/>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0" name="Rectangle 20"/>
          <p:cNvSpPr>
            <a:spLocks noChangeArrowheads="1"/>
          </p:cNvSpPr>
          <p:nvPr/>
        </p:nvSpPr>
        <p:spPr bwMode="auto">
          <a:xfrm>
            <a:off x="4624941" y="3415497"/>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1" name="Freeform 21"/>
          <p:cNvSpPr>
            <a:spLocks/>
          </p:cNvSpPr>
          <p:nvPr/>
        </p:nvSpPr>
        <p:spPr bwMode="auto">
          <a:xfrm rot="10800000" flipH="1">
            <a:off x="4466650" y="3257896"/>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2" name="Freeform 22"/>
          <p:cNvSpPr>
            <a:spLocks/>
          </p:cNvSpPr>
          <p:nvPr/>
        </p:nvSpPr>
        <p:spPr bwMode="auto">
          <a:xfrm flipH="1">
            <a:off x="4466652" y="3257894"/>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3" name="Rectangle 20"/>
          <p:cNvSpPr>
            <a:spLocks noChangeArrowheads="1"/>
          </p:cNvSpPr>
          <p:nvPr/>
        </p:nvSpPr>
        <p:spPr bwMode="auto">
          <a:xfrm>
            <a:off x="5178384" y="3415498"/>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4" name="Freeform 21"/>
          <p:cNvSpPr>
            <a:spLocks/>
          </p:cNvSpPr>
          <p:nvPr/>
        </p:nvSpPr>
        <p:spPr bwMode="auto">
          <a:xfrm rot="10800000" flipH="1">
            <a:off x="5020093" y="3257897"/>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5" name="Freeform 22"/>
          <p:cNvSpPr>
            <a:spLocks/>
          </p:cNvSpPr>
          <p:nvPr/>
        </p:nvSpPr>
        <p:spPr bwMode="auto">
          <a:xfrm flipH="1">
            <a:off x="5020096" y="3257895"/>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6" name="Rectangle 20"/>
          <p:cNvSpPr>
            <a:spLocks noChangeArrowheads="1"/>
          </p:cNvSpPr>
          <p:nvPr/>
        </p:nvSpPr>
        <p:spPr bwMode="auto">
          <a:xfrm>
            <a:off x="4071498" y="4053795"/>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7" name="Freeform 21"/>
          <p:cNvSpPr>
            <a:spLocks/>
          </p:cNvSpPr>
          <p:nvPr/>
        </p:nvSpPr>
        <p:spPr bwMode="auto">
          <a:xfrm rot="10800000" flipH="1">
            <a:off x="3913207" y="3896194"/>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8" name="Freeform 22"/>
          <p:cNvSpPr>
            <a:spLocks/>
          </p:cNvSpPr>
          <p:nvPr/>
        </p:nvSpPr>
        <p:spPr bwMode="auto">
          <a:xfrm flipH="1">
            <a:off x="3913209" y="3896192"/>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9" name="Rectangle 20"/>
          <p:cNvSpPr>
            <a:spLocks noChangeArrowheads="1"/>
          </p:cNvSpPr>
          <p:nvPr/>
        </p:nvSpPr>
        <p:spPr bwMode="auto">
          <a:xfrm>
            <a:off x="4624942" y="4053795"/>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0" name="Freeform 21"/>
          <p:cNvSpPr>
            <a:spLocks/>
          </p:cNvSpPr>
          <p:nvPr/>
        </p:nvSpPr>
        <p:spPr bwMode="auto">
          <a:xfrm rot="10800000" flipH="1">
            <a:off x="4466651" y="3896193"/>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1" name="Freeform 22"/>
          <p:cNvSpPr>
            <a:spLocks/>
          </p:cNvSpPr>
          <p:nvPr/>
        </p:nvSpPr>
        <p:spPr bwMode="auto">
          <a:xfrm flipH="1">
            <a:off x="4466653" y="3896191"/>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2" name="Rectangle 20"/>
          <p:cNvSpPr>
            <a:spLocks noChangeArrowheads="1"/>
          </p:cNvSpPr>
          <p:nvPr/>
        </p:nvSpPr>
        <p:spPr bwMode="auto">
          <a:xfrm>
            <a:off x="5178385" y="4053795"/>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3" name="Freeform 21"/>
          <p:cNvSpPr>
            <a:spLocks/>
          </p:cNvSpPr>
          <p:nvPr/>
        </p:nvSpPr>
        <p:spPr bwMode="auto">
          <a:xfrm rot="10800000" flipH="1">
            <a:off x="5020094" y="3896194"/>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4" name="Freeform 22"/>
          <p:cNvSpPr>
            <a:spLocks/>
          </p:cNvSpPr>
          <p:nvPr/>
        </p:nvSpPr>
        <p:spPr bwMode="auto">
          <a:xfrm flipH="1">
            <a:off x="5020097" y="3896192"/>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6" name="Rectangle 20"/>
          <p:cNvSpPr>
            <a:spLocks noChangeArrowheads="1"/>
          </p:cNvSpPr>
          <p:nvPr/>
        </p:nvSpPr>
        <p:spPr bwMode="auto">
          <a:xfrm>
            <a:off x="7463595" y="3002063"/>
            <a:ext cx="271221" cy="270534"/>
          </a:xfrm>
          <a:prstGeom prst="rect">
            <a:avLst/>
          </a:prstGeom>
          <a:solidFill>
            <a:srgbClr val="E2E3E4"/>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7" name="Freeform 21"/>
          <p:cNvSpPr>
            <a:spLocks/>
          </p:cNvSpPr>
          <p:nvPr/>
        </p:nvSpPr>
        <p:spPr bwMode="auto">
          <a:xfrm rot="10800000" flipH="1">
            <a:off x="7305304" y="2844462"/>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8" name="Freeform 22"/>
          <p:cNvSpPr>
            <a:spLocks/>
          </p:cNvSpPr>
          <p:nvPr/>
        </p:nvSpPr>
        <p:spPr bwMode="auto">
          <a:xfrm flipH="1">
            <a:off x="7305307" y="2844460"/>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9" name="Rectangle 20"/>
          <p:cNvSpPr>
            <a:spLocks noChangeArrowheads="1"/>
          </p:cNvSpPr>
          <p:nvPr/>
        </p:nvSpPr>
        <p:spPr bwMode="auto">
          <a:xfrm>
            <a:off x="8017039" y="3002064"/>
            <a:ext cx="271221" cy="270534"/>
          </a:xfrm>
          <a:prstGeom prst="rect">
            <a:avLst/>
          </a:prstGeom>
          <a:solidFill>
            <a:srgbClr val="E2E3E4"/>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0" name="Freeform 21"/>
          <p:cNvSpPr>
            <a:spLocks/>
          </p:cNvSpPr>
          <p:nvPr/>
        </p:nvSpPr>
        <p:spPr bwMode="auto">
          <a:xfrm rot="10800000" flipH="1">
            <a:off x="7858748" y="2844463"/>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1" name="Freeform 22"/>
          <p:cNvSpPr>
            <a:spLocks/>
          </p:cNvSpPr>
          <p:nvPr/>
        </p:nvSpPr>
        <p:spPr bwMode="auto">
          <a:xfrm flipH="1">
            <a:off x="7858750" y="2844461"/>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2" name="Rectangle 20"/>
          <p:cNvSpPr>
            <a:spLocks noChangeArrowheads="1"/>
          </p:cNvSpPr>
          <p:nvPr/>
        </p:nvSpPr>
        <p:spPr bwMode="auto">
          <a:xfrm>
            <a:off x="6910152" y="3640361"/>
            <a:ext cx="271221" cy="270534"/>
          </a:xfrm>
          <a:prstGeom prst="rect">
            <a:avLst/>
          </a:prstGeom>
          <a:solidFill>
            <a:srgbClr val="E2E3E4"/>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3" name="Freeform 21"/>
          <p:cNvSpPr>
            <a:spLocks/>
          </p:cNvSpPr>
          <p:nvPr/>
        </p:nvSpPr>
        <p:spPr bwMode="auto">
          <a:xfrm rot="10800000" flipH="1">
            <a:off x="6751861" y="348276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4" name="Freeform 22"/>
          <p:cNvSpPr>
            <a:spLocks/>
          </p:cNvSpPr>
          <p:nvPr/>
        </p:nvSpPr>
        <p:spPr bwMode="auto">
          <a:xfrm flipH="1">
            <a:off x="6751864" y="348275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5" name="Rectangle 20"/>
          <p:cNvSpPr>
            <a:spLocks noChangeArrowheads="1"/>
          </p:cNvSpPr>
          <p:nvPr/>
        </p:nvSpPr>
        <p:spPr bwMode="auto">
          <a:xfrm>
            <a:off x="7463596" y="3640360"/>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6" name="Freeform 21"/>
          <p:cNvSpPr>
            <a:spLocks/>
          </p:cNvSpPr>
          <p:nvPr/>
        </p:nvSpPr>
        <p:spPr bwMode="auto">
          <a:xfrm rot="10800000" flipH="1">
            <a:off x="7305305" y="3482759"/>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7" name="Freeform 22"/>
          <p:cNvSpPr>
            <a:spLocks/>
          </p:cNvSpPr>
          <p:nvPr/>
        </p:nvSpPr>
        <p:spPr bwMode="auto">
          <a:xfrm flipH="1">
            <a:off x="7305308" y="3482757"/>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8" name="Rectangle 20"/>
          <p:cNvSpPr>
            <a:spLocks noChangeArrowheads="1"/>
          </p:cNvSpPr>
          <p:nvPr/>
        </p:nvSpPr>
        <p:spPr bwMode="auto">
          <a:xfrm>
            <a:off x="8017040" y="3640361"/>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9" name="Freeform 21"/>
          <p:cNvSpPr>
            <a:spLocks/>
          </p:cNvSpPr>
          <p:nvPr/>
        </p:nvSpPr>
        <p:spPr bwMode="auto">
          <a:xfrm rot="10800000" flipH="1">
            <a:off x="7858749" y="348276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0" name="Freeform 22"/>
          <p:cNvSpPr>
            <a:spLocks/>
          </p:cNvSpPr>
          <p:nvPr/>
        </p:nvSpPr>
        <p:spPr bwMode="auto">
          <a:xfrm flipH="1">
            <a:off x="7858751" y="348275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2" name="Rectangle 20"/>
          <p:cNvSpPr>
            <a:spLocks noChangeArrowheads="1"/>
          </p:cNvSpPr>
          <p:nvPr/>
        </p:nvSpPr>
        <p:spPr bwMode="auto">
          <a:xfrm>
            <a:off x="9801134" y="3319414"/>
            <a:ext cx="488934" cy="487696"/>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3" name="Freeform 21"/>
          <p:cNvSpPr>
            <a:spLocks/>
          </p:cNvSpPr>
          <p:nvPr/>
        </p:nvSpPr>
        <p:spPr bwMode="auto">
          <a:xfrm rot="10800000" flipH="1">
            <a:off x="9515786" y="3035304"/>
            <a:ext cx="774284" cy="284110"/>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4" name="Freeform 22"/>
          <p:cNvSpPr>
            <a:spLocks/>
          </p:cNvSpPr>
          <p:nvPr/>
        </p:nvSpPr>
        <p:spPr bwMode="auto">
          <a:xfrm flipH="1">
            <a:off x="9515787" y="3035304"/>
            <a:ext cx="285349" cy="771806"/>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5" name="Rectangle 20"/>
          <p:cNvSpPr>
            <a:spLocks noChangeArrowheads="1"/>
          </p:cNvSpPr>
          <p:nvPr/>
        </p:nvSpPr>
        <p:spPr bwMode="auto">
          <a:xfrm>
            <a:off x="10728873" y="3319414"/>
            <a:ext cx="488934" cy="487696"/>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6" name="Freeform 21"/>
          <p:cNvSpPr>
            <a:spLocks/>
          </p:cNvSpPr>
          <p:nvPr/>
        </p:nvSpPr>
        <p:spPr bwMode="auto">
          <a:xfrm rot="10800000" flipH="1">
            <a:off x="10443525" y="3035304"/>
            <a:ext cx="774284" cy="284110"/>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7" name="Freeform 22"/>
          <p:cNvSpPr>
            <a:spLocks/>
          </p:cNvSpPr>
          <p:nvPr/>
        </p:nvSpPr>
        <p:spPr bwMode="auto">
          <a:xfrm flipH="1">
            <a:off x="10443526" y="3035304"/>
            <a:ext cx="285349" cy="771806"/>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519" name="Likbent triangel 279"/>
          <p:cNvSpPr/>
          <p:nvPr/>
        </p:nvSpPr>
        <p:spPr>
          <a:xfrm rot="5400000">
            <a:off x="8430598" y="2973998"/>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33"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35" name="textruta 52"/>
          <p:cNvSpPr txBox="1"/>
          <p:nvPr/>
        </p:nvSpPr>
        <p:spPr>
          <a:xfrm>
            <a:off x="562392" y="1378488"/>
            <a:ext cx="2504145" cy="430887"/>
          </a:xfrm>
          <a:prstGeom prst="rect">
            <a:avLst/>
          </a:prstGeom>
          <a:noFill/>
        </p:spPr>
        <p:txBody>
          <a:bodyPr wrap="square" rtlCol="0" anchor="b">
            <a:spAutoFit/>
          </a:bodyPr>
          <a:lstStyle/>
          <a:p>
            <a:pPr lvl="0" algn="ctr">
              <a:defRPr/>
            </a:pPr>
            <a:r>
              <a:rPr lang="en-US" sz="1100">
                <a:solidFill>
                  <a:prstClr val="white"/>
                </a:solidFill>
                <a:cs typeface="Calibri" pitchFamily="34" charset="0"/>
              </a:rPr>
              <a:t>(100-150 </a:t>
            </a:r>
            <a:r>
              <a:rPr lang="en-US" sz="1100" dirty="0">
                <a:solidFill>
                  <a:prstClr val="white"/>
                </a:solidFill>
                <a:cs typeface="Calibri" pitchFamily="34" charset="0"/>
              </a:rPr>
              <a:t>employers within each main field of study)</a:t>
            </a:r>
          </a:p>
        </p:txBody>
      </p:sp>
      <p:sp>
        <p:nvSpPr>
          <p:cNvPr id="236" name="textruta 284"/>
          <p:cNvSpPr txBox="1"/>
          <p:nvPr/>
        </p:nvSpPr>
        <p:spPr>
          <a:xfrm>
            <a:off x="3413991" y="1193525"/>
            <a:ext cx="2457064" cy="259751"/>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Considered Employer ranking</a:t>
            </a:r>
            <a:endParaRPr kumimoji="0" lang="en-US" sz="1088" b="0"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37" name="textruta 286"/>
          <p:cNvSpPr txBox="1"/>
          <p:nvPr/>
        </p:nvSpPr>
        <p:spPr>
          <a:xfrm>
            <a:off x="6500195" y="1431387"/>
            <a:ext cx="1987676" cy="261610"/>
          </a:xfrm>
          <a:prstGeom prst="rect">
            <a:avLst/>
          </a:prstGeom>
          <a:noFill/>
        </p:spPr>
        <p:txBody>
          <a:bodyPr wrap="square" rtlCol="0" anchor="b">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Calibri" pitchFamily="34" charset="0"/>
              </a:rPr>
              <a:t>(maximum five employers)</a:t>
            </a:r>
          </a:p>
        </p:txBody>
      </p:sp>
      <p:sp>
        <p:nvSpPr>
          <p:cNvPr id="238" name="textruta 288"/>
          <p:cNvSpPr txBox="1"/>
          <p:nvPr/>
        </p:nvSpPr>
        <p:spPr>
          <a:xfrm>
            <a:off x="9316389" y="1199655"/>
            <a:ext cx="1988834" cy="427168"/>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Potential applicants’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ranking</a:t>
            </a:r>
            <a:endParaRPr kumimoji="0" lang="en-US" sz="1088" b="0"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39" name="TextBox 238"/>
          <p:cNvSpPr txBox="1"/>
          <p:nvPr/>
        </p:nvSpPr>
        <p:spPr>
          <a:xfrm>
            <a:off x="527843" y="1193524"/>
            <a:ext cx="2538694" cy="243827"/>
          </a:xfrm>
          <a:prstGeom prst="rect">
            <a:avLst/>
          </a:prstGeom>
        </p:spPr>
        <p:txBody>
          <a:bodyPr vert="horz" wrap="square" lIns="90273" tIns="45136" rIns="90273" bIns="45136" rtlCol="0" anchor="ctr">
            <a:normAutofit fontScale="97500" lnSpcReduction="10000"/>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FULL COMPANY LIST</a:t>
            </a:r>
          </a:p>
        </p:txBody>
      </p:sp>
      <p:sp>
        <p:nvSpPr>
          <p:cNvPr id="240" name="TextBox 239"/>
          <p:cNvSpPr txBox="1"/>
          <p:nvPr/>
        </p:nvSpPr>
        <p:spPr>
          <a:xfrm>
            <a:off x="3404196" y="1507896"/>
            <a:ext cx="2513940" cy="195812"/>
          </a:xfrm>
          <a:prstGeom prst="rect">
            <a:avLst/>
          </a:prstGeom>
        </p:spPr>
        <p:txBody>
          <a:bodyPr vert="horz" wrap="square" lIns="90273" tIns="45136" rIns="90273" bIns="45136" rtlCol="0" anchor="b">
            <a:noAutofit/>
          </a:bodyPr>
          <a:lstStyle/>
          <a:p>
            <a:pPr marL="0" marR="0" lvl="0" indent="0" algn="ctr" defTabSz="451363"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Calibri" pitchFamily="34" charset="0"/>
              </a:rPr>
              <a:t>(as many as applicable)</a:t>
            </a:r>
          </a:p>
        </p:txBody>
      </p:sp>
      <p:sp>
        <p:nvSpPr>
          <p:cNvPr id="242" name="TextBox 241"/>
          <p:cNvSpPr txBox="1"/>
          <p:nvPr/>
        </p:nvSpPr>
        <p:spPr>
          <a:xfrm>
            <a:off x="6490797" y="1193523"/>
            <a:ext cx="2005711" cy="255861"/>
          </a:xfrm>
          <a:prstGeom prst="rect">
            <a:avLst/>
          </a:prstGeom>
        </p:spPr>
        <p:txBody>
          <a:bodyPr vert="horz" wrap="square" lIns="90273" tIns="45136" rIns="90273" bIns="45136" rtlCol="0" anchor="ctr">
            <a:normAutofit fontScale="97500" lnSpcReduction="10000"/>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Ideal Employer ranking</a:t>
            </a:r>
          </a:p>
        </p:txBody>
      </p:sp>
      <p:sp>
        <p:nvSpPr>
          <p:cNvPr id="243" name="TextBox 242"/>
          <p:cNvSpPr txBox="1"/>
          <p:nvPr/>
        </p:nvSpPr>
        <p:spPr>
          <a:xfrm>
            <a:off x="9302389" y="1473173"/>
            <a:ext cx="1991516" cy="354639"/>
          </a:xfrm>
          <a:prstGeom prst="rect">
            <a:avLst/>
          </a:prstGeom>
        </p:spPr>
        <p:txBody>
          <a:bodyPr vert="horz" wrap="square" lIns="90273" tIns="45136" rIns="90273" bIns="45136" rtlCol="0" anchor="b">
            <a:normAutofit fontScale="97500"/>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Calibri" pitchFamily="34" charset="0"/>
              </a:rPr>
              <a:t>(Yes, I have / Yes, I will)</a:t>
            </a:r>
          </a:p>
        </p:txBody>
      </p:sp>
      <p:sp>
        <p:nvSpPr>
          <p:cNvPr id="25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50" name="Rätvinklig triangel 291"/>
          <p:cNvSpPr/>
          <p:nvPr/>
        </p:nvSpPr>
        <p:spPr>
          <a:xfrm rot="16200000">
            <a:off x="5108392" y="5080191"/>
            <a:ext cx="217535" cy="198789"/>
          </a:xfrm>
          <a:prstGeom prst="rtTriangle">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997"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54" name="Rektangel 289"/>
          <p:cNvSpPr/>
          <p:nvPr/>
        </p:nvSpPr>
        <p:spPr>
          <a:xfrm>
            <a:off x="3901930" y="5270230"/>
            <a:ext cx="2031137" cy="726385"/>
          </a:xfrm>
          <a:prstGeom prst="rect">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lvl="0">
              <a:defRPr/>
            </a:pPr>
            <a:r>
              <a:rPr kumimoji="0" lang="en-GB" sz="997" b="0" i="0" u="none" strike="noStrike" kern="1200" cap="none" spc="0" normalizeH="0" baseline="0" noProof="0" dirty="0">
                <a:ln>
                  <a:noFill/>
                </a:ln>
                <a:solidFill>
                  <a:prstClr val="white"/>
                </a:solidFill>
                <a:effectLst/>
                <a:uLnTx/>
                <a:uFillTx/>
                <a:latin typeface="Calibri"/>
                <a:ea typeface="+mn-ea"/>
                <a:cs typeface="Calibri" pitchFamily="34" charset="0"/>
              </a:rPr>
              <a:t>“</a:t>
            </a:r>
            <a:r>
              <a:rPr lang="en-US" sz="997" dirty="0">
                <a:solidFill>
                  <a:prstClr val="white"/>
                </a:solidFill>
                <a:cs typeface="Calibri" pitchFamily="34" charset="0"/>
              </a:rPr>
              <a:t>Below is a list of employers. Please select which employers you would consider working for.</a:t>
            </a:r>
            <a:r>
              <a:rPr kumimoji="0" lang="en-GB" sz="997" b="0" i="0" u="none" strike="noStrike" kern="1200" cap="none" spc="0" normalizeH="0" baseline="0" noProof="0" dirty="0">
                <a:ln>
                  <a:noFill/>
                </a:ln>
                <a:solidFill>
                  <a:srgbClr val="FFFFFF"/>
                </a:solidFill>
                <a:effectLst/>
                <a:uLnTx/>
                <a:uFillTx/>
                <a:latin typeface="Calibri"/>
                <a:ea typeface="+mn-ea"/>
                <a:cs typeface="Calibri" pitchFamily="34" charset="0"/>
              </a:rPr>
              <a:t>”</a:t>
            </a:r>
            <a:endParaRPr kumimoji="0" lang="en-GB" sz="997" b="0"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55" name="Rätvinklig triangel 295"/>
          <p:cNvSpPr/>
          <p:nvPr/>
        </p:nvSpPr>
        <p:spPr>
          <a:xfrm rot="16200000">
            <a:off x="7955394" y="5073055"/>
            <a:ext cx="217535" cy="198787"/>
          </a:xfrm>
          <a:prstGeom prst="rtTriangle">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997"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56" name="Rektangel 294"/>
          <p:cNvSpPr/>
          <p:nvPr/>
        </p:nvSpPr>
        <p:spPr>
          <a:xfrm>
            <a:off x="6707791" y="5270229"/>
            <a:ext cx="2031137" cy="726386"/>
          </a:xfrm>
          <a:prstGeom prst="rect">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en-GB" sz="997" b="0" i="0" u="none" strike="noStrike" kern="1200" cap="none" spc="0" normalizeH="0" baseline="0" noProof="0" dirty="0">
                <a:ln>
                  <a:noFill/>
                </a:ln>
                <a:solidFill>
                  <a:srgbClr val="FFFFFF"/>
                </a:solidFill>
                <a:effectLst/>
                <a:uLnTx/>
                <a:uFillTx/>
                <a:latin typeface="Calibri"/>
                <a:ea typeface="+mn-ea"/>
                <a:cs typeface="Calibri" pitchFamily="34" charset="0"/>
              </a:rPr>
              <a:t>“</a:t>
            </a:r>
            <a:r>
              <a:rPr kumimoji="0" lang="en-US" sz="997" b="0" i="0" u="none" strike="noStrike" kern="1200" cap="none" spc="0" normalizeH="0" baseline="0" noProof="0" dirty="0">
                <a:ln>
                  <a:noFill/>
                </a:ln>
                <a:solidFill>
                  <a:prstClr val="white"/>
                </a:solidFill>
                <a:effectLst/>
                <a:uLnTx/>
                <a:uFillTx/>
                <a:latin typeface="Calibri"/>
                <a:ea typeface="+mn-ea"/>
                <a:cs typeface="+mn-cs"/>
              </a:rPr>
              <a:t>Now choose the five (5) employers you most want to work for, your five Ideal Employers.</a:t>
            </a:r>
            <a:r>
              <a:rPr kumimoji="0" lang="en-GB" sz="997" b="0" i="0" u="none" strike="noStrike" kern="1200" cap="none" spc="0" normalizeH="0" baseline="0" noProof="0" dirty="0">
                <a:ln>
                  <a:noFill/>
                </a:ln>
                <a:solidFill>
                  <a:srgbClr val="FFFFFF"/>
                </a:solidFill>
                <a:effectLst/>
                <a:uLnTx/>
                <a:uFillTx/>
                <a:latin typeface="Calibri"/>
                <a:ea typeface="+mn-ea"/>
                <a:cs typeface="Calibri" pitchFamily="34" charset="0"/>
              </a:rPr>
              <a:t>”</a:t>
            </a:r>
          </a:p>
        </p:txBody>
      </p:sp>
      <p:sp>
        <p:nvSpPr>
          <p:cNvPr id="257" name="Rektangel 298"/>
          <p:cNvSpPr/>
          <p:nvPr/>
        </p:nvSpPr>
        <p:spPr>
          <a:xfrm>
            <a:off x="9569254" y="5278751"/>
            <a:ext cx="2031137" cy="717863"/>
          </a:xfrm>
          <a:prstGeom prst="rect">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62" name="Rätvinklig triangel 299"/>
          <p:cNvSpPr/>
          <p:nvPr/>
        </p:nvSpPr>
        <p:spPr>
          <a:xfrm rot="16200000">
            <a:off x="10842085" y="5079967"/>
            <a:ext cx="217535" cy="198787"/>
          </a:xfrm>
          <a:prstGeom prst="rtTriangle">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63" name="textruta 300"/>
          <p:cNvSpPr txBox="1"/>
          <p:nvPr/>
        </p:nvSpPr>
        <p:spPr>
          <a:xfrm>
            <a:off x="9569305" y="5353795"/>
            <a:ext cx="2001585" cy="399212"/>
          </a:xfrm>
          <a:prstGeom prst="rect">
            <a:avLst/>
          </a:prstGeom>
          <a:noFill/>
        </p:spPr>
        <p:txBody>
          <a:bodyPr wrap="square" rtlCol="0">
            <a:sp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en-US" sz="997" b="0" i="0" u="none" strike="noStrike" kern="1200" cap="none" spc="0" normalizeH="0" baseline="0" noProof="0" dirty="0">
                <a:ln>
                  <a:noFill/>
                </a:ln>
                <a:solidFill>
                  <a:srgbClr val="FFFFFF"/>
                </a:solidFill>
                <a:effectLst/>
                <a:uLnTx/>
                <a:uFillTx/>
                <a:latin typeface="Calibri"/>
                <a:ea typeface="+mn-ea"/>
                <a:cs typeface="Calibri" pitchFamily="34" charset="0"/>
              </a:rPr>
              <a:t>“Have you applied, or will you apply to these employers?”</a:t>
            </a:r>
          </a:p>
        </p:txBody>
      </p:sp>
      <p:pic>
        <p:nvPicPr>
          <p:cNvPr id="244" name="Picture 2">
            <a:extLst>
              <a:ext uri="{FF2B5EF4-FFF2-40B4-BE49-F238E27FC236}">
                <a16:creationId xmlns:a16="http://schemas.microsoft.com/office/drawing/2014/main" id="{1A2CCEF0-759C-462E-BBA8-D2A65B6EF3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4787" y="2167890"/>
            <a:ext cx="981762" cy="893687"/>
          </a:xfrm>
          <a:prstGeom prst="rect">
            <a:avLst/>
          </a:prstGeom>
          <a:noFill/>
          <a:extLst>
            <a:ext uri="{909E8E84-426E-40DD-AFC4-6F175D3DCCD1}">
              <a14:hiddenFill xmlns:a14="http://schemas.microsoft.com/office/drawing/2010/main">
                <a:solidFill>
                  <a:srgbClr val="FFFFFF"/>
                </a:solidFill>
              </a14:hiddenFill>
            </a:ext>
          </a:extLst>
        </p:spPr>
      </p:pic>
      <p:sp>
        <p:nvSpPr>
          <p:cNvPr id="241" name="Likbent triangel 279">
            <a:extLst>
              <a:ext uri="{FF2B5EF4-FFF2-40B4-BE49-F238E27FC236}">
                <a16:creationId xmlns:a16="http://schemas.microsoft.com/office/drawing/2014/main" id="{49D14163-5D5F-464C-AB19-720706B8C36E}"/>
              </a:ext>
            </a:extLst>
          </p:cNvPr>
          <p:cNvSpPr/>
          <p:nvPr/>
        </p:nvSpPr>
        <p:spPr>
          <a:xfrm rot="5400000">
            <a:off x="2967906" y="3332740"/>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46" name="Likbent triangel 279">
            <a:extLst>
              <a:ext uri="{FF2B5EF4-FFF2-40B4-BE49-F238E27FC236}">
                <a16:creationId xmlns:a16="http://schemas.microsoft.com/office/drawing/2014/main" id="{C86247F6-9908-4B46-92DC-E900C9FCB604}"/>
              </a:ext>
            </a:extLst>
          </p:cNvPr>
          <p:cNvSpPr/>
          <p:nvPr/>
        </p:nvSpPr>
        <p:spPr>
          <a:xfrm rot="5400000">
            <a:off x="5827840" y="3355526"/>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47" name="Likbent triangel 279">
            <a:extLst>
              <a:ext uri="{FF2B5EF4-FFF2-40B4-BE49-F238E27FC236}">
                <a16:creationId xmlns:a16="http://schemas.microsoft.com/office/drawing/2014/main" id="{F93D915F-CB59-4E50-AF7D-20844BAA0962}"/>
              </a:ext>
            </a:extLst>
          </p:cNvPr>
          <p:cNvSpPr/>
          <p:nvPr/>
        </p:nvSpPr>
        <p:spPr>
          <a:xfrm rot="5400000">
            <a:off x="8722798" y="3298668"/>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48"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49" name="Text Placeholder 2"/>
          <p:cNvSpPr txBox="1">
            <a:spLocks/>
          </p:cNvSpPr>
          <p:nvPr/>
        </p:nvSpPr>
        <p:spPr>
          <a:xfrm>
            <a:off x="52707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0598150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GB"/>
          </a:p>
          <a:p>
            <a:endParaRPr lang="en-ZA"/>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1" name="Rectangle 10">
            <a:extLst>
              <a:ext uri="{FF2B5EF4-FFF2-40B4-BE49-F238E27FC236}">
                <a16:creationId xmlns:a16="http://schemas.microsoft.com/office/drawing/2014/main" id="{3D8ACB1D-C149-4CE3-B9A6-EC03506271B7}"/>
              </a:ext>
            </a:extLst>
          </p:cNvPr>
          <p:cNvSpPr/>
          <p:nvPr/>
        </p:nvSpPr>
        <p:spPr>
          <a:xfrm>
            <a:off x="566670" y="970895"/>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students | Business/Commerce</a:t>
            </a:r>
            <a:endParaRPr lang="sv-SE" sz="1270" dirty="0">
              <a:solidFill>
                <a:srgbClr val="0E99BF"/>
              </a:solidFill>
              <a:latin typeface="Calibri" pitchFamily="34" charset="0"/>
              <a:cs typeface="Calibri" pitchFamily="34" charset="0"/>
            </a:endParaRPr>
          </a:p>
        </p:txBody>
      </p:sp>
      <p:sp>
        <p:nvSpPr>
          <p:cNvPr id="12" name="Rectangle 11">
            <a:extLst>
              <a:ext uri="{FF2B5EF4-FFF2-40B4-BE49-F238E27FC236}">
                <a16:creationId xmlns:a16="http://schemas.microsoft.com/office/drawing/2014/main" id="{6F44D54F-05C5-45A4-85DE-121825B06A08}"/>
              </a:ext>
            </a:extLst>
          </p:cNvPr>
          <p:cNvSpPr/>
          <p:nvPr/>
        </p:nvSpPr>
        <p:spPr>
          <a:xfrm>
            <a:off x="557850" y="3607056"/>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students | Business/Commerce</a:t>
            </a:r>
            <a:endParaRPr lang="sv-SE" sz="1270" dirty="0">
              <a:solidFill>
                <a:schemeClr val="accent2">
                  <a:lumMod val="50000"/>
                </a:schemeClr>
              </a:solidFill>
              <a:latin typeface="Calibri" pitchFamily="34" charset="0"/>
              <a:cs typeface="Calibri" pitchFamily="34" charset="0"/>
            </a:endParaRPr>
          </a:p>
        </p:txBody>
      </p:sp>
      <p:sp>
        <p:nvSpPr>
          <p:cNvPr id="13"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00" y="3865050"/>
            <a:ext cx="9189403" cy="24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000" y="1244250"/>
            <a:ext cx="9189403" cy="24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3350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GB"/>
          </a:p>
          <a:p>
            <a:endParaRPr lang="en-ZA"/>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7" name="Rectangle 6">
            <a:extLst>
              <a:ext uri="{FF2B5EF4-FFF2-40B4-BE49-F238E27FC236}">
                <a16:creationId xmlns:a16="http://schemas.microsoft.com/office/drawing/2014/main" id="{3D8ACB1D-C149-4CE3-B9A6-EC03506271B7}"/>
              </a:ext>
            </a:extLst>
          </p:cNvPr>
          <p:cNvSpPr/>
          <p:nvPr/>
        </p:nvSpPr>
        <p:spPr>
          <a:xfrm>
            <a:off x="566670" y="970895"/>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students | Engineering/Technology</a:t>
            </a:r>
            <a:endParaRPr lang="sv-SE" sz="1270" dirty="0">
              <a:solidFill>
                <a:srgbClr val="0E99BF"/>
              </a:solidFill>
              <a:latin typeface="Calibri" pitchFamily="34" charset="0"/>
              <a:cs typeface="Calibri" pitchFamily="34" charset="0"/>
            </a:endParaRPr>
          </a:p>
        </p:txBody>
      </p:sp>
      <p:sp>
        <p:nvSpPr>
          <p:cNvPr id="8" name="Rectangle 7">
            <a:extLst>
              <a:ext uri="{FF2B5EF4-FFF2-40B4-BE49-F238E27FC236}">
                <a16:creationId xmlns:a16="http://schemas.microsoft.com/office/drawing/2014/main" id="{6F44D54F-05C5-45A4-85DE-121825B06A08}"/>
              </a:ext>
            </a:extLst>
          </p:cNvPr>
          <p:cNvSpPr/>
          <p:nvPr/>
        </p:nvSpPr>
        <p:spPr>
          <a:xfrm>
            <a:off x="557850" y="3607056"/>
            <a:ext cx="9176089" cy="294086"/>
          </a:xfrm>
          <a:prstGeom prst="rect">
            <a:avLst/>
          </a:prstGeom>
          <a:noFill/>
        </p:spPr>
        <p:txBody>
          <a:bodyPr wrap="square">
            <a:spAutoFit/>
          </a:bodyPr>
          <a:lstStyle/>
          <a:p>
            <a:pPr lvl="0" defTabSz="497754">
              <a:spcBef>
                <a:spcPct val="20000"/>
              </a:spcBef>
              <a:defRPr/>
            </a:pPr>
            <a:r>
              <a:rPr lang="sv-SE" sz="1270">
                <a:solidFill>
                  <a:srgbClr val="0E97C1">
                    <a:lumMod val="50000"/>
                  </a:srgbClr>
                </a:solidFill>
                <a:latin typeface="Calibri" pitchFamily="34" charset="0"/>
                <a:cs typeface="Calibri" pitchFamily="34" charset="0"/>
              </a:rPr>
              <a:t>All students | Engineering/Technology</a:t>
            </a:r>
            <a:endParaRPr lang="sv-SE" sz="1270" dirty="0">
              <a:solidFill>
                <a:srgbClr val="0E97C1">
                  <a:lumMod val="50000"/>
                </a:srgbClr>
              </a:solidFill>
              <a:latin typeface="Calibri" pitchFamily="34" charset="0"/>
              <a:cs typeface="Calibri" pitchFamily="34" charset="0"/>
            </a:endParaRP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00" y="3865050"/>
            <a:ext cx="9189403" cy="24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000" y="1244250"/>
            <a:ext cx="9189403" cy="24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8749041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GB"/>
          </a:p>
          <a:p>
            <a:endParaRPr lang="en-ZA"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7" name="Rectangle 6">
            <a:extLst>
              <a:ext uri="{FF2B5EF4-FFF2-40B4-BE49-F238E27FC236}">
                <a16:creationId xmlns:a16="http://schemas.microsoft.com/office/drawing/2014/main" id="{3D8ACB1D-C149-4CE3-B9A6-EC03506271B7}"/>
              </a:ext>
            </a:extLst>
          </p:cNvPr>
          <p:cNvSpPr/>
          <p:nvPr/>
        </p:nvSpPr>
        <p:spPr>
          <a:xfrm>
            <a:off x="566820" y="972000"/>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students | Sciences</a:t>
            </a:r>
            <a:endParaRPr lang="sv-SE" sz="1270" dirty="0">
              <a:solidFill>
                <a:srgbClr val="0E99BF"/>
              </a:solidFill>
              <a:latin typeface="Calibri" pitchFamily="34" charset="0"/>
              <a:cs typeface="Calibri" pitchFamily="34" charset="0"/>
            </a:endParaRPr>
          </a:p>
        </p:txBody>
      </p:sp>
      <p:sp>
        <p:nvSpPr>
          <p:cNvPr id="8" name="Rectangle 7">
            <a:extLst>
              <a:ext uri="{FF2B5EF4-FFF2-40B4-BE49-F238E27FC236}">
                <a16:creationId xmlns:a16="http://schemas.microsoft.com/office/drawing/2014/main" id="{6F44D54F-05C5-45A4-85DE-121825B06A08}"/>
              </a:ext>
            </a:extLst>
          </p:cNvPr>
          <p:cNvSpPr/>
          <p:nvPr/>
        </p:nvSpPr>
        <p:spPr>
          <a:xfrm>
            <a:off x="558000" y="3608161"/>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students | Sciences</a:t>
            </a:r>
            <a:endParaRPr lang="sv-SE" sz="1270" dirty="0">
              <a:solidFill>
                <a:schemeClr val="accent2">
                  <a:lumMod val="50000"/>
                </a:schemeClr>
              </a:solidFill>
              <a:latin typeface="Calibri" pitchFamily="34" charset="0"/>
              <a:cs typeface="Calibri" pitchFamily="34" charset="0"/>
            </a:endParaRPr>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50" y="3866155"/>
            <a:ext cx="9189403" cy="24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50" y="1245355"/>
            <a:ext cx="9189403" cy="24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5555156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dirty="0"/>
              <a:t>Ideal Employer ranking | Top 20 comparison (Potchefstroom Campus)</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NWU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30710"/>
            <a:ext cx="7922372" cy="438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dirty="0"/>
              <a:t>Business/Commerce</a:t>
            </a:r>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3805054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dirty="0"/>
              <a:t>Ideal Employer ranking | Top 20 comparison (Potchefstroom Campus)</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NWU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30710"/>
            <a:ext cx="7922372" cy="438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Engineering/Technology</a:t>
            </a:r>
            <a:endParaRPr lang="sv-SE" dirty="0"/>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42191341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p>
          <a:p>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dirty="0"/>
              <a:t>Ideal Employer ranking | Top 20 comparison (Potchefstroom Campus)</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NWU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43067"/>
            <a:ext cx="7922372" cy="438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Sciences</a:t>
            </a:r>
            <a:endParaRPr lang="sv-SE" dirty="0"/>
          </a:p>
        </p:txBody>
      </p:sp>
      <p:sp>
        <p:nvSpPr>
          <p:cNvPr id="12"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18498439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dirty="0"/>
              <a:t>Ideal Employer ranking | Top 20 comparison </a:t>
            </a:r>
            <a:r>
              <a:rPr lang="en-US" dirty="0" smtClean="0"/>
              <a:t>(</a:t>
            </a:r>
            <a:r>
              <a:rPr lang="en-US" dirty="0" err="1" smtClean="0"/>
              <a:t>Mahikeng</a:t>
            </a:r>
            <a:r>
              <a:rPr lang="en-US" dirty="0" smtClean="0"/>
              <a:t> </a:t>
            </a:r>
            <a:r>
              <a:rPr lang="en-US" dirty="0"/>
              <a:t>Campus)</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NWU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30710"/>
            <a:ext cx="7922372" cy="438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Business/Commerce</a:t>
            </a:r>
            <a:endParaRPr lang="sv-SE" dirty="0"/>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15147854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p>
          <a:p>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dirty="0"/>
              <a:t>Ideal Employer ranking | Top 20 comparison </a:t>
            </a:r>
            <a:r>
              <a:rPr lang="en-US" dirty="0" smtClean="0"/>
              <a:t>(</a:t>
            </a:r>
            <a:r>
              <a:rPr lang="en-US" dirty="0" err="1" smtClean="0"/>
              <a:t>Mahikeng</a:t>
            </a:r>
            <a:r>
              <a:rPr lang="en-US" dirty="0" smtClean="0"/>
              <a:t> </a:t>
            </a:r>
            <a:r>
              <a:rPr lang="en-US" dirty="0"/>
              <a:t>Campus)</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NWU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43067"/>
            <a:ext cx="7922372" cy="438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Sciences</a:t>
            </a:r>
            <a:endParaRPr lang="sv-SE" dirty="0"/>
          </a:p>
        </p:txBody>
      </p:sp>
      <p:sp>
        <p:nvSpPr>
          <p:cNvPr id="12"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56888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D8E88-DE1C-4AE7-B836-ECDB5E42C702}"/>
              </a:ext>
            </a:extLst>
          </p:cNvPr>
          <p:cNvSpPr>
            <a:spLocks noGrp="1"/>
          </p:cNvSpPr>
          <p:nvPr>
            <p:ph type="body" sz="quarter" idx="12"/>
          </p:nvPr>
        </p:nvSpPr>
        <p:spPr/>
        <p:txBody>
          <a:bodyPr/>
          <a:lstStyle/>
          <a:p>
            <a:r>
              <a:rPr lang="en-US"/>
              <a:t>What qualification or degree are you currently pursuing?</a:t>
            </a:r>
          </a:p>
        </p:txBody>
      </p:sp>
      <p:sp>
        <p:nvSpPr>
          <p:cNvPr id="5" name="Title 4">
            <a:extLst>
              <a:ext uri="{FF2B5EF4-FFF2-40B4-BE49-F238E27FC236}">
                <a16:creationId xmlns:a16="http://schemas.microsoft.com/office/drawing/2014/main" id="{46BDA231-DDDC-4A9C-B477-B28B5760A064}"/>
              </a:ext>
            </a:extLst>
          </p:cNvPr>
          <p:cNvSpPr>
            <a:spLocks noGrp="1"/>
          </p:cNvSpPr>
          <p:nvPr>
            <p:ph type="title"/>
          </p:nvPr>
        </p:nvSpPr>
        <p:spPr/>
        <p:txBody>
          <a:bodyPr/>
          <a:lstStyle/>
          <a:p>
            <a:r>
              <a:rPr lang="en-US"/>
              <a:t>Degrees</a:t>
            </a:r>
            <a:endParaRPr lang="en-ZA" dirty="0"/>
          </a:p>
        </p:txBody>
      </p:sp>
      <p:sp>
        <p:nvSpPr>
          <p:cNvPr id="2" name="Text Placeholder 1">
            <a:extLst>
              <a:ext uri="{FF2B5EF4-FFF2-40B4-BE49-F238E27FC236}">
                <a16:creationId xmlns:a16="http://schemas.microsoft.com/office/drawing/2014/main" id="{41CBD221-7441-44C5-99B5-D29EE66785C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5"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7" name="Oval 16">
            <a:extLst>
              <a:ext uri="{FF2B5EF4-FFF2-40B4-BE49-F238E27FC236}">
                <a16:creationId xmlns:a16="http://schemas.microsoft.com/office/drawing/2014/main" id="{D9FA9E2D-93E1-4B86-89DF-6998E8A08DFC}"/>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Oval 17">
            <a:extLst>
              <a:ext uri="{FF2B5EF4-FFF2-40B4-BE49-F238E27FC236}">
                <a16:creationId xmlns:a16="http://schemas.microsoft.com/office/drawing/2014/main" id="{2A82BB0D-6EA3-4C77-8EE4-9A5103AD9CB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20" name="TextBox 19">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1" name="TextBox 20">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800" y="1350000"/>
            <a:ext cx="8632825"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3570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dirty="0"/>
              <a:t>Ideal Employer ranking | Top 20 comparison (Vanderbijlpark Campus)</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NWU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30710"/>
            <a:ext cx="7922372" cy="438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Business/Commerce</a:t>
            </a:r>
            <a:endParaRPr lang="sv-SE" dirty="0"/>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16956706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dirty="0"/>
              <a:t>Ideal Employer ranking | Top 20 comparison (Vanderbijlpark Campus)</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Students | NWU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30710"/>
            <a:ext cx="7922372" cy="438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Engineering/Technology</a:t>
            </a:r>
            <a:endParaRPr lang="sv-SE" dirty="0"/>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19673527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lvl="1">
                <a:defRPr/>
              </a:pPr>
              <a:r>
                <a:rPr lang="en-GB" sz="3400" dirty="0">
                  <a:solidFill>
                    <a:prstClr val="white">
                      <a:lumMod val="65000"/>
                    </a:prstClr>
                  </a:solidFill>
                  <a:latin typeface="Calibri" pitchFamily="34" charset="0"/>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CAREER SERVICES</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4" name="Freeform 50">
            <a:extLst>
              <a:ext uri="{FF2B5EF4-FFF2-40B4-BE49-F238E27FC236}">
                <a16:creationId xmlns:a16="http://schemas.microsoft.com/office/drawing/2014/main" id="{6BC16B29-5A51-46C7-9FD8-2D130918F98A}"/>
              </a:ext>
            </a:extLst>
          </p:cNvPr>
          <p:cNvSpPr/>
          <p:nvPr/>
        </p:nvSpPr>
        <p:spPr>
          <a:xfrm>
            <a:off x="0" y="497545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5EA61F9-CC50-4458-8164-B76F836898C9}"/>
              </a:ext>
            </a:extLst>
          </p:cNvPr>
          <p:cNvSpPr txBox="1"/>
          <p:nvPr/>
        </p:nvSpPr>
        <p:spPr>
          <a:xfrm>
            <a:off x="157660" y="4976869"/>
            <a:ext cx="383903" cy="615553"/>
          </a:xfrm>
          <a:prstGeom prst="rect">
            <a:avLst/>
          </a:prstGeom>
          <a:noFill/>
        </p:spPr>
        <p:txBody>
          <a:bodyPr wrap="square" rtlCol="0">
            <a:spAutoFit/>
          </a:bodyPr>
          <a:lstStyle/>
          <a:p>
            <a:pPr marL="0" marR="0" lvl="1" indent="0" fontAlgn="auto">
              <a:lnSpc>
                <a:spcPct val="100000"/>
              </a:lnSpc>
              <a:spcBef>
                <a:spcPts val="0"/>
              </a:spcBef>
              <a:spcAft>
                <a:spcPts val="0"/>
              </a:spcAft>
              <a:buClrTx/>
              <a:buSzTx/>
              <a:buFontTx/>
              <a:buNone/>
              <a:tabLst/>
              <a:defRPr/>
            </a:pPr>
            <a:r>
              <a:rPr lang="en-GB" sz="3400" dirty="0">
                <a:solidFill>
                  <a:prstClr val="white">
                    <a:lumMod val="65000"/>
                  </a:prstClr>
                </a:solidFill>
                <a:latin typeface="Calibri" pitchFamily="34" charset="0"/>
              </a:rPr>
              <a:t>6</a:t>
            </a:r>
          </a:p>
        </p:txBody>
      </p:sp>
      <p:sp>
        <p:nvSpPr>
          <p:cNvPr id="26" name="TextBox 25">
            <a:extLst>
              <a:ext uri="{FF2B5EF4-FFF2-40B4-BE49-F238E27FC236}">
                <a16:creationId xmlns:a16="http://schemas.microsoft.com/office/drawing/2014/main" id="{F9A8B045-ADB5-4ED0-BE8E-E8061ED9B379}"/>
              </a:ext>
            </a:extLst>
          </p:cNvPr>
          <p:cNvSpPr txBox="1"/>
          <p:nvPr/>
        </p:nvSpPr>
        <p:spPr>
          <a:xfrm>
            <a:off x="736275" y="512537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CAREER AND EMPLOYER PREFERENCES </a:t>
            </a:r>
          </a:p>
        </p:txBody>
      </p:sp>
      <p:sp>
        <p:nvSpPr>
          <p:cNvPr id="27" name="Freeform 50">
            <a:extLst>
              <a:ext uri="{FF2B5EF4-FFF2-40B4-BE49-F238E27FC236}">
                <a16:creationId xmlns:a16="http://schemas.microsoft.com/office/drawing/2014/main" id="{1A8B5D1E-F613-4F12-B774-E3214AFEC0A1}"/>
              </a:ext>
            </a:extLst>
          </p:cNvPr>
          <p:cNvSpPr/>
          <p:nvPr/>
        </p:nvSpPr>
        <p:spPr>
          <a:xfrm>
            <a:off x="0" y="5592422"/>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7B106271-3804-4586-A261-635C01846ABD}"/>
              </a:ext>
            </a:extLst>
          </p:cNvPr>
          <p:cNvSpPr txBox="1"/>
          <p:nvPr/>
        </p:nvSpPr>
        <p:spPr>
          <a:xfrm>
            <a:off x="157660" y="5593838"/>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en-GB" sz="3400" dirty="0">
                <a:solidFill>
                  <a:srgbClr val="4CAFCD"/>
                </a:solidFill>
                <a:latin typeface="Calibri" pitchFamily="34" charset="0"/>
              </a:rPr>
              <a:t>7</a:t>
            </a:r>
            <a:endPar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endParaRPr>
          </a:p>
        </p:txBody>
      </p:sp>
      <p:sp>
        <p:nvSpPr>
          <p:cNvPr id="29" name="TextBox 28">
            <a:extLst>
              <a:ext uri="{FF2B5EF4-FFF2-40B4-BE49-F238E27FC236}">
                <a16:creationId xmlns:a16="http://schemas.microsoft.com/office/drawing/2014/main" id="{2BE24EED-B819-4AB3-B409-A9BCB8432A9A}"/>
              </a:ext>
            </a:extLst>
          </p:cNvPr>
          <p:cNvSpPr txBox="1"/>
          <p:nvPr/>
        </p:nvSpPr>
        <p:spPr>
          <a:xfrm>
            <a:off x="736275" y="5742340"/>
            <a:ext cx="3202065" cy="287771"/>
          </a:xfrm>
          <a:prstGeom prst="rect">
            <a:avLst/>
          </a:prstGeom>
          <a:noFill/>
        </p:spPr>
        <p:txBody>
          <a:bodyPr wrap="square" rtlCol="0">
            <a:spAutoFit/>
          </a:bodyPr>
          <a:lstStyle/>
          <a:p>
            <a:pPr lvl="0">
              <a:defRPr/>
            </a:pPr>
            <a:r>
              <a:rPr lang="sv-SE" sz="1270" dirty="0">
                <a:solidFill>
                  <a:srgbClr val="4CAFCD"/>
                </a:solidFill>
                <a:latin typeface="Calibri" pitchFamily="34" charset="0"/>
              </a:rPr>
              <a:t>S</a:t>
            </a:r>
            <a:r>
              <a:rPr lang="en-US" sz="1270" dirty="0">
                <a:solidFill>
                  <a:srgbClr val="4CAFCD"/>
                </a:solidFill>
                <a:latin typeface="Calibri" pitchFamily="34" charset="0"/>
              </a:rPr>
              <a:t>UMMARY</a:t>
            </a:r>
          </a:p>
        </p:txBody>
      </p:sp>
      <p:sp>
        <p:nvSpPr>
          <p:cNvPr id="30"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6871305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37">
            <a:extLst>
              <a:ext uri="{FF2B5EF4-FFF2-40B4-BE49-F238E27FC236}">
                <a16:creationId xmlns:a16="http://schemas.microsoft.com/office/drawing/2014/main" id="{D4CEDF52-A5AC-42C0-942E-645D4DCCE9C7}"/>
              </a:ext>
            </a:extLst>
          </p:cNvPr>
          <p:cNvSpPr/>
          <p:nvPr/>
        </p:nvSpPr>
        <p:spPr>
          <a:xfrm>
            <a:off x="476127" y="1425096"/>
            <a:ext cx="11237247" cy="4960565"/>
          </a:xfrm>
          <a:custGeom>
            <a:avLst>
              <a:gd name="f0" fmla="val 92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w="6345" cap="flat">
            <a:solidFill>
              <a:srgbClr val="F2F2F2"/>
            </a:solidFill>
            <a:prstDash val="solid"/>
            <a:miter/>
          </a:ln>
        </p:spPr>
        <p:txBody>
          <a:bodyPr vert="horz" wrap="square" lIns="90269" tIns="45134" rIns="90269" bIns="45134" anchor="ctr" anchorCtr="1" compatLnSpc="1">
            <a:noAutofit/>
          </a:bodyPr>
          <a:lstStyle/>
          <a:p>
            <a:pPr marL="0" marR="0" lvl="0" indent="0" algn="ctr" defTabSz="45136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1200" b="1" i="0" u="none" strike="noStrike" kern="1200" cap="none" spc="0" baseline="0">
              <a:solidFill>
                <a:srgbClr val="FFFFFF"/>
              </a:solidFill>
              <a:uFillTx/>
              <a:latin typeface="Calibri"/>
            </a:endParaRPr>
          </a:p>
        </p:txBody>
      </p:sp>
      <p:sp>
        <p:nvSpPr>
          <p:cNvPr id="96" name="TextBox 65">
            <a:extLst>
              <a:ext uri="{FF2B5EF4-FFF2-40B4-BE49-F238E27FC236}">
                <a16:creationId xmlns:a16="http://schemas.microsoft.com/office/drawing/2014/main" id="{2F4F65C3-C90A-470C-8D00-A0D99133928D}"/>
              </a:ext>
            </a:extLst>
          </p:cNvPr>
          <p:cNvSpPr txBox="1"/>
          <p:nvPr/>
        </p:nvSpPr>
        <p:spPr>
          <a:xfrm>
            <a:off x="763336" y="2544447"/>
            <a:ext cx="974137" cy="538572"/>
          </a:xfrm>
          <a:prstGeom prst="rect">
            <a:avLst/>
          </a:prstGeom>
          <a:noFill/>
          <a:ln cap="flat">
            <a:noFill/>
          </a:ln>
        </p:spPr>
        <p:txBody>
          <a:bodyPr vert="horz" wrap="square" lIns="99550" tIns="49770" rIns="99550" bIns="49770" anchor="ctr" anchorCtr="0" compatLnSpc="1">
            <a:normAutofit/>
          </a:bodyPr>
          <a:lstStyle/>
          <a:p>
            <a:pPr lvl="0" defTabSz="914400">
              <a:defRPr sz="1800" b="0" i="0" u="none" strike="noStrike" kern="0" cap="none" spc="0" baseline="0">
                <a:solidFill>
                  <a:srgbClr val="000000"/>
                </a:solidFill>
                <a:uFillTx/>
              </a:defRPr>
            </a:pPr>
            <a:r>
              <a:rPr lang="en-GB" sz="1800">
                <a:solidFill>
                  <a:srgbClr val="000000"/>
                </a:solidFill>
                <a:cs typeface="Miriam Libre"/>
              </a:rPr>
              <a:t>39%</a:t>
            </a:r>
            <a:endParaRPr lang="en-GB" sz="1800" dirty="0">
              <a:solidFill>
                <a:srgbClr val="000000"/>
              </a:solidFill>
              <a:cs typeface="Miriam Libre"/>
            </a:endParaRPr>
          </a:p>
        </p:txBody>
      </p:sp>
      <p:sp>
        <p:nvSpPr>
          <p:cNvPr id="5" name="Title 22">
            <a:extLst>
              <a:ext uri="{FF2B5EF4-FFF2-40B4-BE49-F238E27FC236}">
                <a16:creationId xmlns:a16="http://schemas.microsoft.com/office/drawing/2014/main" id="{8476503C-000F-4CC5-BF44-82F04BB93991}"/>
              </a:ext>
            </a:extLst>
          </p:cNvPr>
          <p:cNvSpPr>
            <a:spLocks noGrp="1"/>
          </p:cNvSpPr>
          <p:nvPr>
            <p:ph type="title"/>
          </p:nvPr>
        </p:nvSpPr>
        <p:spPr/>
        <p:txBody>
          <a:bodyPr/>
          <a:lstStyle/>
          <a:p>
            <a:r>
              <a:rPr lang="en-ZA" dirty="0"/>
              <a:t>General summary </a:t>
            </a:r>
            <a:r>
              <a:rPr lang="en-ZA"/>
              <a:t>– Your students</a:t>
            </a:r>
            <a:endParaRPr lang="en-ZA" dirty="0"/>
          </a:p>
        </p:txBody>
      </p:sp>
      <p:sp>
        <p:nvSpPr>
          <p:cNvPr id="69"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normAutofit/>
          </a:bodyPr>
          <a:lstStyle/>
          <a:p>
            <a:r>
              <a:rPr lang="en-US" dirty="0"/>
              <a:t>2021 </a:t>
            </a:r>
            <a:r>
              <a:rPr lang="en-US"/>
              <a:t>| South Africa | Students | All main fields of study</a:t>
            </a:r>
            <a:endParaRPr lang="en-US" dirty="0"/>
          </a:p>
        </p:txBody>
      </p:sp>
      <p:sp>
        <p:nvSpPr>
          <p:cNvPr id="7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82" name="Diagonal Stripe 8">
            <a:extLst>
              <a:ext uri="{FF2B5EF4-FFF2-40B4-BE49-F238E27FC236}">
                <a16:creationId xmlns:a16="http://schemas.microsoft.com/office/drawing/2014/main" id="{21C9A8D7-F6F6-45BC-A911-4AAB2DAB17D7}"/>
              </a:ext>
            </a:extLst>
          </p:cNvPr>
          <p:cNvSpPr/>
          <p:nvPr/>
        </p:nvSpPr>
        <p:spPr>
          <a:xfrm>
            <a:off x="476127" y="1430582"/>
            <a:ext cx="1027401" cy="843808"/>
          </a:xfrm>
          <a:custGeom>
            <a:avLst>
              <a:gd name="f8" fmla="val 50000"/>
            </a:avLst>
            <a:gdLst>
              <a:gd name="f1" fmla="val 10800000"/>
              <a:gd name="f2" fmla="val 5400000"/>
              <a:gd name="f3" fmla="val 180"/>
              <a:gd name="f4" fmla="val w"/>
              <a:gd name="f5" fmla="val h"/>
              <a:gd name="f6" fmla="val ss"/>
              <a:gd name="f7" fmla="val 0"/>
              <a:gd name="f8" fmla="val 50000"/>
              <a:gd name="f9" fmla="+- 0 0 -90"/>
              <a:gd name="f10" fmla="+- 0 0 -270"/>
              <a:gd name="f11" fmla="+- 0 0 -360"/>
              <a:gd name="f12" fmla="abs f4"/>
              <a:gd name="f13" fmla="abs f5"/>
              <a:gd name="f14" fmla="abs f6"/>
              <a:gd name="f15" fmla="val f7"/>
              <a:gd name="f16" fmla="val f8"/>
              <a:gd name="f17" fmla="*/ f9 f1 1"/>
              <a:gd name="f18" fmla="*/ f10 f1 1"/>
              <a:gd name="f19" fmla="*/ f11 f1 1"/>
              <a:gd name="f20" fmla="?: f12 f4 1"/>
              <a:gd name="f21" fmla="?: f13 f5 1"/>
              <a:gd name="f22" fmla="?: f14 f6 1"/>
              <a:gd name="f23" fmla="*/ f17 1 f3"/>
              <a:gd name="f24" fmla="*/ f18 1 f3"/>
              <a:gd name="f25" fmla="*/ f19 1 f3"/>
              <a:gd name="f26" fmla="*/ f20 1 21600"/>
              <a:gd name="f27" fmla="*/ f21 1 21600"/>
              <a:gd name="f28" fmla="*/ 21600 f20 1"/>
              <a:gd name="f29" fmla="*/ 21600 f21 1"/>
              <a:gd name="f30" fmla="+- f23 0 f2"/>
              <a:gd name="f31" fmla="+- f24 0 f2"/>
              <a:gd name="f32" fmla="+- f25 0 f2"/>
              <a:gd name="f33" fmla="min f27 f26"/>
              <a:gd name="f34" fmla="*/ f28 1 f22"/>
              <a:gd name="f35" fmla="*/ f29 1 f22"/>
              <a:gd name="f36" fmla="val f34"/>
              <a:gd name="f37" fmla="val f35"/>
              <a:gd name="f38" fmla="*/ f15 f33 1"/>
              <a:gd name="f39" fmla="+- f37 0 f15"/>
              <a:gd name="f40" fmla="+- f36 0 f15"/>
              <a:gd name="f41" fmla="*/ f36 f33 1"/>
              <a:gd name="f42" fmla="*/ f37 f33 1"/>
              <a:gd name="f43" fmla="*/ f39 1 2"/>
              <a:gd name="f44" fmla="*/ f40 1 2"/>
              <a:gd name="f45" fmla="*/ f40 f16 1"/>
              <a:gd name="f46" fmla="*/ f39 f16 1"/>
              <a:gd name="f47" fmla="+- f15 f43 0"/>
              <a:gd name="f48" fmla="+- f15 f44 0"/>
              <a:gd name="f49" fmla="*/ f45 1 100000"/>
              <a:gd name="f50" fmla="*/ f46 1 100000"/>
              <a:gd name="f51" fmla="*/ f49 1 2"/>
              <a:gd name="f52" fmla="+- f49 f36 0"/>
              <a:gd name="f53" fmla="*/ f50 1 2"/>
              <a:gd name="f54" fmla="+- f50 f37 0"/>
              <a:gd name="f55" fmla="*/ f50 f33 1"/>
              <a:gd name="f56" fmla="*/ f49 f33 1"/>
              <a:gd name="f57" fmla="*/ f48 f33 1"/>
              <a:gd name="f58" fmla="*/ f47 f33 1"/>
              <a:gd name="f59" fmla="*/ f52 1 2"/>
              <a:gd name="f60" fmla="*/ f54 1 2"/>
              <a:gd name="f61" fmla="*/ f51 f33 1"/>
              <a:gd name="f62" fmla="*/ f53 f33 1"/>
              <a:gd name="f63" fmla="*/ f59 f33 1"/>
              <a:gd name="f64" fmla="*/ f60 f33 1"/>
            </a:gdLst>
            <a:ahLst/>
            <a:cxnLst>
              <a:cxn ang="3cd4">
                <a:pos x="hc" y="t"/>
              </a:cxn>
              <a:cxn ang="0">
                <a:pos x="r" y="vc"/>
              </a:cxn>
              <a:cxn ang="cd4">
                <a:pos x="hc" y="b"/>
              </a:cxn>
              <a:cxn ang="cd2">
                <a:pos x="l" y="vc"/>
              </a:cxn>
              <a:cxn ang="f30">
                <a:pos x="f57" y="f58"/>
              </a:cxn>
              <a:cxn ang="f31">
                <a:pos x="f38" y="f64"/>
              </a:cxn>
              <a:cxn ang="f31">
                <a:pos x="f61" y="f62"/>
              </a:cxn>
              <a:cxn ang="f32">
                <a:pos x="f63" y="f38"/>
              </a:cxn>
            </a:cxnLst>
            <a:rect l="f38" t="f38" r="f63" b="f64"/>
            <a:pathLst>
              <a:path>
                <a:moveTo>
                  <a:pt x="f38" y="f55"/>
                </a:moveTo>
                <a:lnTo>
                  <a:pt x="f56" y="f38"/>
                </a:lnTo>
                <a:lnTo>
                  <a:pt x="f41" y="f38"/>
                </a:lnTo>
                <a:lnTo>
                  <a:pt x="f38" y="f42"/>
                </a:lnTo>
                <a:close/>
              </a:path>
            </a:pathLst>
          </a:custGeom>
          <a:solidFill>
            <a:srgbClr val="0E97C1"/>
          </a:solidFill>
          <a:ln cap="flat">
            <a:noFill/>
            <a:prstDash val="solid"/>
          </a:ln>
        </p:spPr>
        <p:txBody>
          <a:bodyPr vert="horz" wrap="square" lIns="90269" tIns="45134" rIns="90269" bIns="45134"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45" b="0" i="0" u="none" strike="noStrike" kern="1200" cap="none" spc="0" baseline="0">
              <a:solidFill>
                <a:srgbClr val="000000"/>
              </a:solidFill>
              <a:uFillTx/>
              <a:latin typeface="Calibri Light"/>
              <a:cs typeface="Miriam Libre"/>
            </a:endParaRPr>
          </a:p>
        </p:txBody>
      </p:sp>
      <p:sp>
        <p:nvSpPr>
          <p:cNvPr id="83" name="AutoShape 12">
            <a:extLst>
              <a:ext uri="{FF2B5EF4-FFF2-40B4-BE49-F238E27FC236}">
                <a16:creationId xmlns:a16="http://schemas.microsoft.com/office/drawing/2014/main" id="{18906C1F-F1B6-42C0-99C0-3F7516D1A6B1}"/>
              </a:ext>
            </a:extLst>
          </p:cNvPr>
          <p:cNvSpPr/>
          <p:nvPr/>
        </p:nvSpPr>
        <p:spPr>
          <a:xfrm>
            <a:off x="3968301" y="3839735"/>
            <a:ext cx="1747244" cy="561692"/>
          </a:xfrm>
          <a:prstGeom prst="rect">
            <a:avLst/>
          </a:prstGeom>
          <a:noFill/>
          <a:ln cap="flat">
            <a:noFill/>
            <a:prstDash val="solid"/>
          </a:ln>
        </p:spPr>
        <p:txBody>
          <a:bodyPr vert="horz" wrap="square" lIns="0" tIns="0" rIns="0" bIns="0" anchor="t" anchorCtr="0" compatLnSpc="1">
            <a:spAutoFit/>
          </a:bodyPr>
          <a:lstStyle/>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s-MX" sz="1050">
                <a:solidFill>
                  <a:srgbClr val="000000"/>
                </a:solidFill>
                <a:cs typeface="Miriam Libre"/>
              </a:rPr>
              <a:t>Email</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s-MX" sz="1050">
                <a:solidFill>
                  <a:srgbClr val="000000"/>
                </a:solidFill>
                <a:cs typeface="Miriam Libre"/>
              </a:rPr>
              <a:t>University/college website</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s-MX" sz="1050">
                <a:solidFill>
                  <a:srgbClr val="000000"/>
                </a:solidFill>
                <a:cs typeface="Miriam Libre"/>
              </a:rPr>
              <a:t>Social media</a:t>
            </a:r>
            <a:endParaRPr lang="es-MX" sz="1050" dirty="0">
              <a:solidFill>
                <a:srgbClr val="000000"/>
              </a:solidFill>
              <a:cs typeface="Miriam Libre"/>
            </a:endParaRPr>
          </a:p>
        </p:txBody>
      </p:sp>
      <p:sp>
        <p:nvSpPr>
          <p:cNvPr id="85" name="AutoShape 12">
            <a:extLst>
              <a:ext uri="{FF2B5EF4-FFF2-40B4-BE49-F238E27FC236}">
                <a16:creationId xmlns:a16="http://schemas.microsoft.com/office/drawing/2014/main" id="{15EE4B86-FCCF-419F-96F3-0B998AE598C5}"/>
              </a:ext>
            </a:extLst>
          </p:cNvPr>
          <p:cNvSpPr/>
          <p:nvPr/>
        </p:nvSpPr>
        <p:spPr>
          <a:xfrm>
            <a:off x="3981012" y="2163878"/>
            <a:ext cx="1669215" cy="200055"/>
          </a:xfrm>
          <a:prstGeom prst="rect">
            <a:avLst/>
          </a:prstGeom>
          <a:noFill/>
          <a:ln cap="flat">
            <a:noFill/>
            <a:prstDash val="solid"/>
          </a:ln>
        </p:spPr>
        <p:txBody>
          <a:bodyPr vert="horz" wrap="square" lIns="0" tIns="0" rIns="0" bIns="0" anchor="t" anchorCtr="0" compatLnSpc="1">
            <a:spAutoFit/>
          </a:bodyPr>
          <a:lstStyle/>
          <a:p>
            <a:pPr marL="164107" marR="0" lvl="0" indent="-164107"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1" i="0" u="none" strike="noStrike" kern="1200" cap="none" spc="0" baseline="0" dirty="0">
                <a:solidFill>
                  <a:srgbClr val="000000"/>
                </a:solidFill>
                <a:uFillTx/>
                <a:latin typeface="Calibri Light"/>
                <a:cs typeface="Miriam Libre"/>
              </a:rPr>
              <a:t>Dominant Career Profiles</a:t>
            </a:r>
          </a:p>
        </p:txBody>
      </p:sp>
      <p:sp>
        <p:nvSpPr>
          <p:cNvPr id="86" name="AutoShape 12">
            <a:extLst>
              <a:ext uri="{FF2B5EF4-FFF2-40B4-BE49-F238E27FC236}">
                <a16:creationId xmlns:a16="http://schemas.microsoft.com/office/drawing/2014/main" id="{B4E200C6-D45D-44C9-A79A-94E4EFC7C2A7}"/>
              </a:ext>
            </a:extLst>
          </p:cNvPr>
          <p:cNvSpPr/>
          <p:nvPr/>
        </p:nvSpPr>
        <p:spPr>
          <a:xfrm>
            <a:off x="3953251" y="2518232"/>
            <a:ext cx="1867698" cy="584775"/>
          </a:xfrm>
          <a:prstGeom prst="rect">
            <a:avLst/>
          </a:prstGeom>
          <a:noFill/>
          <a:ln cap="flat">
            <a:noFill/>
            <a:prstDash val="solid"/>
          </a:ln>
        </p:spPr>
        <p:txBody>
          <a:bodyPr vert="horz" wrap="square" lIns="0" tIns="0" rIns="0" bIns="0" anchor="t" anchorCtr="0" compatLnSpc="1">
            <a:spAutoFit/>
          </a:bodyPr>
          <a:lstStyle/>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100">
                <a:solidFill>
                  <a:srgbClr val="000000"/>
                </a:solidFill>
                <a:cs typeface="Miriam Libre"/>
              </a:rPr>
              <a:t>Change-Maker</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100">
                <a:solidFill>
                  <a:srgbClr val="000000"/>
                </a:solidFill>
                <a:cs typeface="Miriam Libre"/>
              </a:rPr>
              <a:t>Globe-Trotter</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100">
                <a:solidFill>
                  <a:srgbClr val="000000"/>
                </a:solidFill>
                <a:cs typeface="Miriam Libre"/>
              </a:rPr>
              <a:t>Ground-Breaker</a:t>
            </a:r>
            <a:endParaRPr lang="en-US" sz="1100" dirty="0">
              <a:solidFill>
                <a:srgbClr val="000000"/>
              </a:solidFill>
              <a:cs typeface="Miriam Libre"/>
            </a:endParaRPr>
          </a:p>
        </p:txBody>
      </p:sp>
      <p:sp>
        <p:nvSpPr>
          <p:cNvPr id="87" name="AutoShape 12">
            <a:extLst>
              <a:ext uri="{FF2B5EF4-FFF2-40B4-BE49-F238E27FC236}">
                <a16:creationId xmlns:a16="http://schemas.microsoft.com/office/drawing/2014/main" id="{852BA82A-6DF7-40C4-8DEB-742541AB7C7B}"/>
              </a:ext>
            </a:extLst>
          </p:cNvPr>
          <p:cNvSpPr/>
          <p:nvPr/>
        </p:nvSpPr>
        <p:spPr>
          <a:xfrm>
            <a:off x="835472" y="3342803"/>
            <a:ext cx="2098542" cy="400110"/>
          </a:xfrm>
          <a:prstGeom prst="rect">
            <a:avLst/>
          </a:prstGeom>
          <a:noFill/>
          <a:ln cap="flat">
            <a:noFill/>
            <a:prstDash val="solid"/>
          </a:ln>
        </p:spPr>
        <p:txBody>
          <a:bodyPr vert="horz" wrap="square" lIns="0" tIns="0" rIns="0" bIns="0" anchor="t" anchorCtr="1" compatLnSpc="1">
            <a:spAutoFit/>
          </a:bodyPr>
          <a:lstStyle/>
          <a:p>
            <a:pPr marL="164107" marR="0" lvl="0" indent="-164107"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1" i="0" u="none" strike="noStrike" kern="1200" cap="none" spc="0" baseline="0">
                <a:solidFill>
                  <a:srgbClr val="000000"/>
                </a:solidFill>
                <a:uFillTx/>
                <a:latin typeface="Calibri Light"/>
                <a:cs typeface="Miriam Libre"/>
              </a:rPr>
              <a:t>Main practical </a:t>
            </a:r>
          </a:p>
          <a:p>
            <a:pPr marL="164107" marR="0" lvl="0" indent="-164107"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1" i="0" u="none" strike="noStrike" kern="1200" cap="none" spc="0" baseline="0">
                <a:solidFill>
                  <a:srgbClr val="000000"/>
                </a:solidFill>
                <a:uFillTx/>
                <a:latin typeface="Calibri Light"/>
                <a:cs typeface="Miriam Libre"/>
              </a:rPr>
              <a:t>experiences</a:t>
            </a:r>
          </a:p>
        </p:txBody>
      </p:sp>
      <p:sp>
        <p:nvSpPr>
          <p:cNvPr id="88" name="AutoShape 12">
            <a:extLst>
              <a:ext uri="{FF2B5EF4-FFF2-40B4-BE49-F238E27FC236}">
                <a16:creationId xmlns:a16="http://schemas.microsoft.com/office/drawing/2014/main" id="{42190164-8DAC-484A-B87F-4689DEFC0423}"/>
              </a:ext>
            </a:extLst>
          </p:cNvPr>
          <p:cNvSpPr/>
          <p:nvPr/>
        </p:nvSpPr>
        <p:spPr>
          <a:xfrm>
            <a:off x="1396221" y="3835723"/>
            <a:ext cx="2379341" cy="723275"/>
          </a:xfrm>
          <a:prstGeom prst="rect">
            <a:avLst/>
          </a:prstGeom>
          <a:noFill/>
          <a:ln cap="flat">
            <a:noFill/>
            <a:prstDash val="solid"/>
          </a:ln>
        </p:spPr>
        <p:txBody>
          <a:bodyPr vert="horz" wrap="square" lIns="0" tIns="0" rIns="0" bIns="0" anchor="t" anchorCtr="0" compatLnSpc="1">
            <a:spAutoFit/>
          </a:bodyPr>
          <a:lstStyle/>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050">
                <a:solidFill>
                  <a:srgbClr val="000000"/>
                </a:solidFill>
                <a:cs typeface="Miriam Libre"/>
              </a:rPr>
              <a:t>Part-time job during studies</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050">
                <a:solidFill>
                  <a:srgbClr val="000000"/>
                </a:solidFill>
                <a:cs typeface="Miriam Libre"/>
              </a:rPr>
              <a:t>Volunteer service</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050">
                <a:solidFill>
                  <a:srgbClr val="000000"/>
                </a:solidFill>
                <a:cs typeface="Miriam Libre"/>
              </a:rPr>
              <a:t>Leadership role in student organizations</a:t>
            </a:r>
            <a:endParaRPr lang="en-US" sz="1050" dirty="0">
              <a:solidFill>
                <a:srgbClr val="000000"/>
              </a:solidFill>
              <a:cs typeface="Miriam Libre"/>
            </a:endParaRPr>
          </a:p>
        </p:txBody>
      </p:sp>
      <p:pic>
        <p:nvPicPr>
          <p:cNvPr id="89" name="Graphic 28" descr="Graduation cap">
            <a:extLst>
              <a:ext uri="{FF2B5EF4-FFF2-40B4-BE49-F238E27FC236}">
                <a16:creationId xmlns:a16="http://schemas.microsoft.com/office/drawing/2014/main" id="{890BF6B3-E25C-40F0-825F-7864219465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356478" y="1925196"/>
            <a:ext cx="724698" cy="793397"/>
          </a:xfrm>
          <a:prstGeom prst="rect">
            <a:avLst/>
          </a:prstGeom>
          <a:noFill/>
          <a:ln cap="flat">
            <a:noFill/>
          </a:ln>
        </p:spPr>
      </p:pic>
      <p:sp>
        <p:nvSpPr>
          <p:cNvPr id="91" name="TextBox 60">
            <a:extLst>
              <a:ext uri="{FF2B5EF4-FFF2-40B4-BE49-F238E27FC236}">
                <a16:creationId xmlns:a16="http://schemas.microsoft.com/office/drawing/2014/main" id="{416AFB37-AC46-4360-A426-D3269A089F37}"/>
              </a:ext>
            </a:extLst>
          </p:cNvPr>
          <p:cNvSpPr txBox="1"/>
          <p:nvPr/>
        </p:nvSpPr>
        <p:spPr>
          <a:xfrm>
            <a:off x="2248383" y="2550137"/>
            <a:ext cx="974137" cy="538572"/>
          </a:xfrm>
          <a:prstGeom prst="rect">
            <a:avLst/>
          </a:prstGeom>
          <a:noFill/>
          <a:ln cap="flat">
            <a:noFill/>
          </a:ln>
        </p:spPr>
        <p:txBody>
          <a:bodyPr vert="horz" wrap="square" lIns="99550" tIns="49770" rIns="99550" bIns="49770" anchor="ctr" anchorCtr="0" compatLnSpc="1">
            <a:normAutofit/>
          </a:bodyPr>
          <a:lstStyle/>
          <a:p>
            <a:pPr lvl="0" defTabSz="914400">
              <a:defRPr sz="1800" b="0" i="0" u="none" strike="noStrike" kern="0" cap="none" spc="0" baseline="0">
                <a:solidFill>
                  <a:srgbClr val="000000"/>
                </a:solidFill>
                <a:uFillTx/>
              </a:defRPr>
            </a:pPr>
            <a:r>
              <a:rPr lang="en-GB" sz="1800">
                <a:solidFill>
                  <a:srgbClr val="000000"/>
                </a:solidFill>
                <a:cs typeface="Miriam Libre"/>
              </a:rPr>
              <a:t>61%</a:t>
            </a:r>
            <a:endParaRPr lang="en-GB" sz="1800" dirty="0">
              <a:solidFill>
                <a:srgbClr val="000000"/>
              </a:solidFill>
              <a:cs typeface="Miriam Libre"/>
            </a:endParaRPr>
          </a:p>
        </p:txBody>
      </p:sp>
      <p:pic>
        <p:nvPicPr>
          <p:cNvPr id="90" name="Graphic 69" descr="Network">
            <a:extLst>
              <a:ext uri="{FF2B5EF4-FFF2-40B4-BE49-F238E27FC236}">
                <a16:creationId xmlns:a16="http://schemas.microsoft.com/office/drawing/2014/main" id="{9A96916E-74D1-4D2D-9EC5-96C1B59199C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358975" y="2452082"/>
            <a:ext cx="527910" cy="527910"/>
          </a:xfrm>
          <a:prstGeom prst="rect">
            <a:avLst/>
          </a:prstGeom>
          <a:noFill/>
          <a:ln cap="flat">
            <a:noFill/>
          </a:ln>
        </p:spPr>
      </p:pic>
      <p:pic>
        <p:nvPicPr>
          <p:cNvPr id="93" name="Graphic 23" descr="Open book">
            <a:extLst>
              <a:ext uri="{FF2B5EF4-FFF2-40B4-BE49-F238E27FC236}">
                <a16:creationId xmlns:a16="http://schemas.microsoft.com/office/drawing/2014/main" id="{5F8CEAFF-478C-4376-8D8D-B3799396CF4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77634" y="3780776"/>
            <a:ext cx="537008" cy="537008"/>
          </a:xfrm>
          <a:prstGeom prst="rect">
            <a:avLst/>
          </a:prstGeom>
          <a:noFill/>
          <a:ln cap="flat">
            <a:noFill/>
          </a:ln>
        </p:spPr>
      </p:pic>
      <p:pic>
        <p:nvPicPr>
          <p:cNvPr id="94" name="Graphic 24" descr="Thumbs up sign">
            <a:extLst>
              <a:ext uri="{FF2B5EF4-FFF2-40B4-BE49-F238E27FC236}">
                <a16:creationId xmlns:a16="http://schemas.microsoft.com/office/drawing/2014/main" id="{20C27FA2-161E-4E28-B0F7-8F338C7D0E3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397834" y="3800373"/>
            <a:ext cx="453853" cy="453853"/>
          </a:xfrm>
          <a:prstGeom prst="rect">
            <a:avLst/>
          </a:prstGeom>
          <a:noFill/>
          <a:ln cap="flat">
            <a:noFill/>
          </a:ln>
        </p:spPr>
      </p:pic>
      <p:sp>
        <p:nvSpPr>
          <p:cNvPr id="97" name="TextBox 83">
            <a:extLst>
              <a:ext uri="{FF2B5EF4-FFF2-40B4-BE49-F238E27FC236}">
                <a16:creationId xmlns:a16="http://schemas.microsoft.com/office/drawing/2014/main" id="{3AAD09C4-83DF-4FB2-850C-53F34C67D107}"/>
              </a:ext>
            </a:extLst>
          </p:cNvPr>
          <p:cNvSpPr txBox="1"/>
          <p:nvPr/>
        </p:nvSpPr>
        <p:spPr>
          <a:xfrm>
            <a:off x="2838960" y="4818589"/>
            <a:ext cx="3338743" cy="369332"/>
          </a:xfrm>
          <a:prstGeom prst="rect">
            <a:avLst/>
          </a:prstGeom>
          <a:noFill/>
          <a:ln cap="flat">
            <a:noFill/>
          </a:ln>
        </p:spPr>
        <p:txBody>
          <a:bodyPr vert="horz" wrap="square" lIns="0" tIns="0" rIns="0" bIns="0" anchor="b" anchorCtr="0" compatLnSpc="1">
            <a:spAutoFit/>
          </a:bodyPr>
          <a:lstStyle/>
          <a:p>
            <a:pPr defTabSz="829177">
              <a:spcBef>
                <a:spcPts val="700"/>
              </a:spcBef>
              <a:defRPr sz="1800" b="0" i="0" u="none" strike="noStrike" kern="0" cap="none" spc="0" baseline="0">
                <a:solidFill>
                  <a:srgbClr val="000000"/>
                </a:solidFill>
                <a:uFillTx/>
              </a:defRPr>
            </a:pPr>
            <a:r>
              <a:rPr lang="en-US" sz="2400">
                <a:solidFill>
                  <a:srgbClr val="414041"/>
                </a:solidFill>
                <a:cs typeface="Miriam Libre"/>
              </a:rPr>
              <a:t> ZAR 284 485</a:t>
            </a:r>
            <a:endParaRPr lang="en-US" sz="2400" dirty="0">
              <a:solidFill>
                <a:srgbClr val="414041"/>
              </a:solidFill>
              <a:cs typeface="Miriam Libre"/>
            </a:endParaRPr>
          </a:p>
        </p:txBody>
      </p:sp>
      <p:grpSp>
        <p:nvGrpSpPr>
          <p:cNvPr id="98" name="Group 84">
            <a:extLst>
              <a:ext uri="{FF2B5EF4-FFF2-40B4-BE49-F238E27FC236}">
                <a16:creationId xmlns:a16="http://schemas.microsoft.com/office/drawing/2014/main" id="{AA2A5237-76E0-4E24-81B6-C0789188D841}"/>
              </a:ext>
            </a:extLst>
          </p:cNvPr>
          <p:cNvGrpSpPr/>
          <p:nvPr/>
        </p:nvGrpSpPr>
        <p:grpSpPr>
          <a:xfrm>
            <a:off x="2169311" y="4768751"/>
            <a:ext cx="529565" cy="369335"/>
            <a:chOff x="1663037" y="4955023"/>
            <a:chExt cx="529565" cy="369335"/>
          </a:xfrm>
          <a:solidFill>
            <a:srgbClr val="0E97C1"/>
          </a:solidFill>
        </p:grpSpPr>
        <p:sp>
          <p:nvSpPr>
            <p:cNvPr id="99" name="Freeform 113">
              <a:extLst>
                <a:ext uri="{FF2B5EF4-FFF2-40B4-BE49-F238E27FC236}">
                  <a16:creationId xmlns:a16="http://schemas.microsoft.com/office/drawing/2014/main" id="{70D874BF-4B3B-43F5-84A6-3755FCFBCF62}"/>
                </a:ext>
              </a:extLst>
            </p:cNvPr>
            <p:cNvSpPr/>
            <p:nvPr/>
          </p:nvSpPr>
          <p:spPr>
            <a:xfrm>
              <a:off x="1663037" y="5074517"/>
              <a:ext cx="415320" cy="249841"/>
            </a:xfrm>
            <a:custGeom>
              <a:avLst/>
              <a:gdLst>
                <a:gd name="f0" fmla="val 10800000"/>
                <a:gd name="f1" fmla="val 5400000"/>
                <a:gd name="f2" fmla="val 180"/>
                <a:gd name="f3" fmla="val w"/>
                <a:gd name="f4" fmla="val h"/>
                <a:gd name="f5" fmla="val 0"/>
                <a:gd name="f6" fmla="val 1544"/>
                <a:gd name="f7" fmla="val 923"/>
                <a:gd name="f8" fmla="val 97"/>
                <a:gd name="f9" fmla="val 98"/>
                <a:gd name="f10" fmla="val 825"/>
                <a:gd name="f11" fmla="val 1446"/>
                <a:gd name="f12" fmla="val 48"/>
                <a:gd name="f13" fmla="val 1496"/>
                <a:gd name="f14" fmla="val 1510"/>
                <a:gd name="f15" fmla="val 3"/>
                <a:gd name="f16" fmla="val 1523"/>
                <a:gd name="f17" fmla="val 10"/>
                <a:gd name="f18" fmla="val 1534"/>
                <a:gd name="f19" fmla="val 21"/>
                <a:gd name="f20" fmla="val 1542"/>
                <a:gd name="f21" fmla="val 34"/>
                <a:gd name="f22" fmla="val 49"/>
                <a:gd name="f23" fmla="val 874"/>
                <a:gd name="f24" fmla="val 889"/>
                <a:gd name="f25" fmla="val 902"/>
                <a:gd name="f26" fmla="val 913"/>
                <a:gd name="f27" fmla="val 920"/>
                <a:gd name="f28" fmla="val 33"/>
                <a:gd name="f29" fmla="val 19"/>
                <a:gd name="f30" fmla="val 8"/>
                <a:gd name="f31" fmla="val 2"/>
                <a:gd name="f32" fmla="+- 0 0 -90"/>
                <a:gd name="f33" fmla="*/ f3 1 1544"/>
                <a:gd name="f34" fmla="*/ f4 1 923"/>
                <a:gd name="f35" fmla="val f5"/>
                <a:gd name="f36" fmla="val f6"/>
                <a:gd name="f37" fmla="val f7"/>
                <a:gd name="f38" fmla="*/ f32 f0 1"/>
                <a:gd name="f39" fmla="+- f37 0 f35"/>
                <a:gd name="f40" fmla="+- f36 0 f35"/>
                <a:gd name="f41" fmla="*/ f38 1 f2"/>
                <a:gd name="f42" fmla="*/ f40 1 1544"/>
                <a:gd name="f43" fmla="*/ f39 1 923"/>
                <a:gd name="f44" fmla="*/ 97 f40 1"/>
                <a:gd name="f45" fmla="*/ 98 f39 1"/>
                <a:gd name="f46" fmla="*/ 825 f39 1"/>
                <a:gd name="f47" fmla="*/ 1446 f40 1"/>
                <a:gd name="f48" fmla="*/ 48 f40 1"/>
                <a:gd name="f49" fmla="*/ 0 f39 1"/>
                <a:gd name="f50" fmla="*/ 1496 f40 1"/>
                <a:gd name="f51" fmla="*/ 1510 f40 1"/>
                <a:gd name="f52" fmla="*/ 3 f39 1"/>
                <a:gd name="f53" fmla="*/ 1523 f40 1"/>
                <a:gd name="f54" fmla="*/ 10 f39 1"/>
                <a:gd name="f55" fmla="*/ 1534 f40 1"/>
                <a:gd name="f56" fmla="*/ 21 f39 1"/>
                <a:gd name="f57" fmla="*/ 1542 f40 1"/>
                <a:gd name="f58" fmla="*/ 34 f39 1"/>
                <a:gd name="f59" fmla="*/ 1544 f40 1"/>
                <a:gd name="f60" fmla="*/ 49 f39 1"/>
                <a:gd name="f61" fmla="*/ 874 f39 1"/>
                <a:gd name="f62" fmla="*/ 889 f39 1"/>
                <a:gd name="f63" fmla="*/ 902 f39 1"/>
                <a:gd name="f64" fmla="*/ 913 f39 1"/>
                <a:gd name="f65" fmla="*/ 920 f39 1"/>
                <a:gd name="f66" fmla="*/ 923 f39 1"/>
                <a:gd name="f67" fmla="*/ 33 f40 1"/>
                <a:gd name="f68" fmla="*/ 19 f40 1"/>
                <a:gd name="f69" fmla="*/ 8 f40 1"/>
                <a:gd name="f70" fmla="*/ 2 f40 1"/>
                <a:gd name="f71" fmla="*/ 0 f40 1"/>
                <a:gd name="f72" fmla="+- f41 0 f1"/>
                <a:gd name="f73" fmla="*/ f44 1 1544"/>
                <a:gd name="f74" fmla="*/ f45 1 923"/>
                <a:gd name="f75" fmla="*/ f46 1 923"/>
                <a:gd name="f76" fmla="*/ f47 1 1544"/>
                <a:gd name="f77" fmla="*/ f48 1 1544"/>
                <a:gd name="f78" fmla="*/ f49 1 923"/>
                <a:gd name="f79" fmla="*/ f50 1 1544"/>
                <a:gd name="f80" fmla="*/ f51 1 1544"/>
                <a:gd name="f81" fmla="*/ f52 1 923"/>
                <a:gd name="f82" fmla="*/ f53 1 1544"/>
                <a:gd name="f83" fmla="*/ f54 1 923"/>
                <a:gd name="f84" fmla="*/ f55 1 1544"/>
                <a:gd name="f85" fmla="*/ f56 1 923"/>
                <a:gd name="f86" fmla="*/ f57 1 1544"/>
                <a:gd name="f87" fmla="*/ f58 1 923"/>
                <a:gd name="f88" fmla="*/ f59 1 1544"/>
                <a:gd name="f89" fmla="*/ f60 1 923"/>
                <a:gd name="f90" fmla="*/ f61 1 923"/>
                <a:gd name="f91" fmla="*/ f62 1 923"/>
                <a:gd name="f92" fmla="*/ f63 1 923"/>
                <a:gd name="f93" fmla="*/ f64 1 923"/>
                <a:gd name="f94" fmla="*/ f65 1 923"/>
                <a:gd name="f95" fmla="*/ f66 1 923"/>
                <a:gd name="f96" fmla="*/ f67 1 1544"/>
                <a:gd name="f97" fmla="*/ f68 1 1544"/>
                <a:gd name="f98" fmla="*/ f69 1 1544"/>
                <a:gd name="f99" fmla="*/ f70 1 1544"/>
                <a:gd name="f100" fmla="*/ f71 1 1544"/>
                <a:gd name="f101" fmla="*/ 0 1 f42"/>
                <a:gd name="f102" fmla="*/ f36 1 f42"/>
                <a:gd name="f103" fmla="*/ 0 1 f43"/>
                <a:gd name="f104" fmla="*/ f37 1 f43"/>
                <a:gd name="f105" fmla="*/ f73 1 f42"/>
                <a:gd name="f106" fmla="*/ f74 1 f43"/>
                <a:gd name="f107" fmla="*/ f75 1 f43"/>
                <a:gd name="f108" fmla="*/ f76 1 f42"/>
                <a:gd name="f109" fmla="*/ f77 1 f42"/>
                <a:gd name="f110" fmla="*/ f78 1 f43"/>
                <a:gd name="f111" fmla="*/ f79 1 f42"/>
                <a:gd name="f112" fmla="*/ f80 1 f42"/>
                <a:gd name="f113" fmla="*/ f81 1 f43"/>
                <a:gd name="f114" fmla="*/ f82 1 f42"/>
                <a:gd name="f115" fmla="*/ f83 1 f43"/>
                <a:gd name="f116" fmla="*/ f84 1 f42"/>
                <a:gd name="f117" fmla="*/ f85 1 f43"/>
                <a:gd name="f118" fmla="*/ f86 1 f42"/>
                <a:gd name="f119" fmla="*/ f87 1 f43"/>
                <a:gd name="f120" fmla="*/ f88 1 f42"/>
                <a:gd name="f121" fmla="*/ f89 1 f43"/>
                <a:gd name="f122" fmla="*/ f90 1 f43"/>
                <a:gd name="f123" fmla="*/ f91 1 f43"/>
                <a:gd name="f124" fmla="*/ f92 1 f43"/>
                <a:gd name="f125" fmla="*/ f93 1 f43"/>
                <a:gd name="f126" fmla="*/ f94 1 f43"/>
                <a:gd name="f127" fmla="*/ f95 1 f43"/>
                <a:gd name="f128" fmla="*/ f96 1 f42"/>
                <a:gd name="f129" fmla="*/ f97 1 f42"/>
                <a:gd name="f130" fmla="*/ f98 1 f42"/>
                <a:gd name="f131" fmla="*/ f99 1 f42"/>
                <a:gd name="f132" fmla="*/ f100 1 f42"/>
                <a:gd name="f133" fmla="*/ f101 f33 1"/>
                <a:gd name="f134" fmla="*/ f102 f33 1"/>
                <a:gd name="f135" fmla="*/ f104 f34 1"/>
                <a:gd name="f136" fmla="*/ f103 f34 1"/>
                <a:gd name="f137" fmla="*/ f105 f33 1"/>
                <a:gd name="f138" fmla="*/ f106 f34 1"/>
                <a:gd name="f139" fmla="*/ f107 f34 1"/>
                <a:gd name="f140" fmla="*/ f108 f33 1"/>
                <a:gd name="f141" fmla="*/ f109 f33 1"/>
                <a:gd name="f142" fmla="*/ f110 f34 1"/>
                <a:gd name="f143" fmla="*/ f111 f33 1"/>
                <a:gd name="f144" fmla="*/ f112 f33 1"/>
                <a:gd name="f145" fmla="*/ f113 f34 1"/>
                <a:gd name="f146" fmla="*/ f114 f33 1"/>
                <a:gd name="f147" fmla="*/ f115 f34 1"/>
                <a:gd name="f148" fmla="*/ f116 f33 1"/>
                <a:gd name="f149" fmla="*/ f117 f34 1"/>
                <a:gd name="f150" fmla="*/ f118 f33 1"/>
                <a:gd name="f151" fmla="*/ f119 f34 1"/>
                <a:gd name="f152" fmla="*/ f120 f33 1"/>
                <a:gd name="f153" fmla="*/ f121 f34 1"/>
                <a:gd name="f154" fmla="*/ f122 f34 1"/>
                <a:gd name="f155" fmla="*/ f123 f34 1"/>
                <a:gd name="f156" fmla="*/ f124 f34 1"/>
                <a:gd name="f157" fmla="*/ f125 f34 1"/>
                <a:gd name="f158" fmla="*/ f126 f34 1"/>
                <a:gd name="f159" fmla="*/ f127 f34 1"/>
                <a:gd name="f160" fmla="*/ f128 f33 1"/>
                <a:gd name="f161" fmla="*/ f129 f33 1"/>
                <a:gd name="f162" fmla="*/ f130 f33 1"/>
                <a:gd name="f163" fmla="*/ f131 f33 1"/>
                <a:gd name="f164" fmla="*/ f132 f33 1"/>
              </a:gdLst>
              <a:ahLst/>
              <a:cxnLst>
                <a:cxn ang="3cd4">
                  <a:pos x="hc" y="t"/>
                </a:cxn>
                <a:cxn ang="0">
                  <a:pos x="r" y="vc"/>
                </a:cxn>
                <a:cxn ang="cd4">
                  <a:pos x="hc" y="b"/>
                </a:cxn>
                <a:cxn ang="cd2">
                  <a:pos x="l" y="vc"/>
                </a:cxn>
                <a:cxn ang="f72">
                  <a:pos x="f137" y="f138"/>
                </a:cxn>
                <a:cxn ang="f72">
                  <a:pos x="f137" y="f139"/>
                </a:cxn>
                <a:cxn ang="f72">
                  <a:pos x="f140" y="f139"/>
                </a:cxn>
                <a:cxn ang="f72">
                  <a:pos x="f140" y="f138"/>
                </a:cxn>
                <a:cxn ang="f72">
                  <a:pos x="f137" y="f138"/>
                </a:cxn>
                <a:cxn ang="f72">
                  <a:pos x="f141" y="f142"/>
                </a:cxn>
                <a:cxn ang="f72">
                  <a:pos x="f143" y="f142"/>
                </a:cxn>
                <a:cxn ang="f72">
                  <a:pos x="f144" y="f145"/>
                </a:cxn>
                <a:cxn ang="f72">
                  <a:pos x="f146" y="f147"/>
                </a:cxn>
                <a:cxn ang="f72">
                  <a:pos x="f148" y="f149"/>
                </a:cxn>
                <a:cxn ang="f72">
                  <a:pos x="f150" y="f151"/>
                </a:cxn>
                <a:cxn ang="f72">
                  <a:pos x="f152" y="f153"/>
                </a:cxn>
                <a:cxn ang="f72">
                  <a:pos x="f152" y="f154"/>
                </a:cxn>
                <a:cxn ang="f72">
                  <a:pos x="f150" y="f155"/>
                </a:cxn>
                <a:cxn ang="f72">
                  <a:pos x="f148" y="f156"/>
                </a:cxn>
                <a:cxn ang="f72">
                  <a:pos x="f146" y="f157"/>
                </a:cxn>
                <a:cxn ang="f72">
                  <a:pos x="f144" y="f158"/>
                </a:cxn>
                <a:cxn ang="f72">
                  <a:pos x="f143" y="f159"/>
                </a:cxn>
                <a:cxn ang="f72">
                  <a:pos x="f141" y="f159"/>
                </a:cxn>
                <a:cxn ang="f72">
                  <a:pos x="f160" y="f158"/>
                </a:cxn>
                <a:cxn ang="f72">
                  <a:pos x="f161" y="f157"/>
                </a:cxn>
                <a:cxn ang="f72">
                  <a:pos x="f162" y="f156"/>
                </a:cxn>
                <a:cxn ang="f72">
                  <a:pos x="f163" y="f155"/>
                </a:cxn>
                <a:cxn ang="f72">
                  <a:pos x="f164" y="f154"/>
                </a:cxn>
                <a:cxn ang="f72">
                  <a:pos x="f164" y="f153"/>
                </a:cxn>
                <a:cxn ang="f72">
                  <a:pos x="f163" y="f151"/>
                </a:cxn>
                <a:cxn ang="f72">
                  <a:pos x="f162" y="f149"/>
                </a:cxn>
                <a:cxn ang="f72">
                  <a:pos x="f161" y="f147"/>
                </a:cxn>
                <a:cxn ang="f72">
                  <a:pos x="f160" y="f145"/>
                </a:cxn>
                <a:cxn ang="f72">
                  <a:pos x="f141" y="f142"/>
                </a:cxn>
              </a:cxnLst>
              <a:rect l="f133" t="f136" r="f134" b="f135"/>
              <a:pathLst>
                <a:path w="1544" h="923">
                  <a:moveTo>
                    <a:pt x="f8" y="f9"/>
                  </a:moveTo>
                  <a:lnTo>
                    <a:pt x="f8" y="f10"/>
                  </a:lnTo>
                  <a:lnTo>
                    <a:pt x="f11" y="f10"/>
                  </a:lnTo>
                  <a:lnTo>
                    <a:pt x="f11" y="f9"/>
                  </a:lnTo>
                  <a:lnTo>
                    <a:pt x="f8" y="f9"/>
                  </a:lnTo>
                  <a:close/>
                  <a:moveTo>
                    <a:pt x="f12" y="f5"/>
                  </a:moveTo>
                  <a:lnTo>
                    <a:pt x="f13" y="f5"/>
                  </a:lnTo>
                  <a:lnTo>
                    <a:pt x="f14" y="f15"/>
                  </a:lnTo>
                  <a:lnTo>
                    <a:pt x="f16" y="f17"/>
                  </a:lnTo>
                  <a:lnTo>
                    <a:pt x="f18" y="f19"/>
                  </a:lnTo>
                  <a:lnTo>
                    <a:pt x="f20" y="f21"/>
                  </a:lnTo>
                  <a:lnTo>
                    <a:pt x="f6" y="f22"/>
                  </a:lnTo>
                  <a:lnTo>
                    <a:pt x="f6" y="f23"/>
                  </a:lnTo>
                  <a:lnTo>
                    <a:pt x="f20" y="f24"/>
                  </a:lnTo>
                  <a:lnTo>
                    <a:pt x="f18" y="f25"/>
                  </a:lnTo>
                  <a:lnTo>
                    <a:pt x="f16" y="f26"/>
                  </a:lnTo>
                  <a:lnTo>
                    <a:pt x="f14" y="f27"/>
                  </a:lnTo>
                  <a:lnTo>
                    <a:pt x="f13" y="f7"/>
                  </a:lnTo>
                  <a:lnTo>
                    <a:pt x="f12" y="f7"/>
                  </a:lnTo>
                  <a:lnTo>
                    <a:pt x="f28" y="f27"/>
                  </a:lnTo>
                  <a:lnTo>
                    <a:pt x="f29" y="f26"/>
                  </a:lnTo>
                  <a:lnTo>
                    <a:pt x="f30" y="f25"/>
                  </a:lnTo>
                  <a:lnTo>
                    <a:pt x="f31" y="f24"/>
                  </a:lnTo>
                  <a:lnTo>
                    <a:pt x="f5" y="f23"/>
                  </a:lnTo>
                  <a:lnTo>
                    <a:pt x="f5" y="f22"/>
                  </a:lnTo>
                  <a:lnTo>
                    <a:pt x="f31" y="f21"/>
                  </a:lnTo>
                  <a:lnTo>
                    <a:pt x="f30" y="f19"/>
                  </a:lnTo>
                  <a:lnTo>
                    <a:pt x="f29" y="f17"/>
                  </a:lnTo>
                  <a:lnTo>
                    <a:pt x="f28" y="f15"/>
                  </a:lnTo>
                  <a:lnTo>
                    <a:pt x="f12" y="f5"/>
                  </a:lnTo>
                  <a:close/>
                </a:path>
              </a:pathLst>
            </a:custGeom>
            <a:gr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Light"/>
                <a:cs typeface="Miriam Libre"/>
              </a:endParaRPr>
            </a:p>
          </p:txBody>
        </p:sp>
        <p:sp>
          <p:nvSpPr>
            <p:cNvPr id="100" name="Freeform 114">
              <a:extLst>
                <a:ext uri="{FF2B5EF4-FFF2-40B4-BE49-F238E27FC236}">
                  <a16:creationId xmlns:a16="http://schemas.microsoft.com/office/drawing/2014/main" id="{FA8045C8-0A18-419E-9149-FC11F708A794}"/>
                </a:ext>
              </a:extLst>
            </p:cNvPr>
            <p:cNvSpPr/>
            <p:nvPr/>
          </p:nvSpPr>
          <p:spPr>
            <a:xfrm>
              <a:off x="1738310" y="5185864"/>
              <a:ext cx="59143" cy="25804"/>
            </a:xfrm>
            <a:custGeom>
              <a:avLst/>
              <a:gdLst>
                <a:gd name="f0" fmla="val 10800000"/>
                <a:gd name="f1" fmla="val 5400000"/>
                <a:gd name="f2" fmla="val 180"/>
                <a:gd name="f3" fmla="val w"/>
                <a:gd name="f4" fmla="val h"/>
                <a:gd name="f5" fmla="val 0"/>
                <a:gd name="f6" fmla="val 219"/>
                <a:gd name="f7" fmla="val 98"/>
                <a:gd name="f8" fmla="val 50"/>
                <a:gd name="f9" fmla="val 171"/>
                <a:gd name="f10" fmla="val 187"/>
                <a:gd name="f11" fmla="val 3"/>
                <a:gd name="f12" fmla="val 200"/>
                <a:gd name="f13" fmla="val 10"/>
                <a:gd name="f14" fmla="val 211"/>
                <a:gd name="f15" fmla="val 21"/>
                <a:gd name="f16" fmla="val 217"/>
                <a:gd name="f17" fmla="val 34"/>
                <a:gd name="f18" fmla="val 49"/>
                <a:gd name="f19" fmla="val 64"/>
                <a:gd name="f20" fmla="val 78"/>
                <a:gd name="f21" fmla="val 89"/>
                <a:gd name="f22" fmla="val 96"/>
                <a:gd name="f23" fmla="+- 0 0 -90"/>
                <a:gd name="f24" fmla="*/ f3 1 219"/>
                <a:gd name="f25" fmla="*/ f4 1 98"/>
                <a:gd name="f26" fmla="val f5"/>
                <a:gd name="f27" fmla="val f6"/>
                <a:gd name="f28" fmla="val f7"/>
                <a:gd name="f29" fmla="*/ f23 f0 1"/>
                <a:gd name="f30" fmla="+- f28 0 f26"/>
                <a:gd name="f31" fmla="+- f27 0 f26"/>
                <a:gd name="f32" fmla="*/ f29 1 f2"/>
                <a:gd name="f33" fmla="*/ f31 1 219"/>
                <a:gd name="f34" fmla="*/ f30 1 98"/>
                <a:gd name="f35" fmla="*/ 50 f31 1"/>
                <a:gd name="f36" fmla="*/ 0 f30 1"/>
                <a:gd name="f37" fmla="*/ 171 f31 1"/>
                <a:gd name="f38" fmla="*/ 187 f31 1"/>
                <a:gd name="f39" fmla="*/ 3 f30 1"/>
                <a:gd name="f40" fmla="*/ 200 f31 1"/>
                <a:gd name="f41" fmla="*/ 10 f30 1"/>
                <a:gd name="f42" fmla="*/ 211 f31 1"/>
                <a:gd name="f43" fmla="*/ 21 f30 1"/>
                <a:gd name="f44" fmla="*/ 217 f31 1"/>
                <a:gd name="f45" fmla="*/ 34 f30 1"/>
                <a:gd name="f46" fmla="*/ 219 f31 1"/>
                <a:gd name="f47" fmla="*/ 49 f30 1"/>
                <a:gd name="f48" fmla="*/ 64 f30 1"/>
                <a:gd name="f49" fmla="*/ 78 f30 1"/>
                <a:gd name="f50" fmla="*/ 89 f30 1"/>
                <a:gd name="f51" fmla="*/ 96 f30 1"/>
                <a:gd name="f52" fmla="*/ 98 f30 1"/>
                <a:gd name="f53" fmla="*/ 34 f31 1"/>
                <a:gd name="f54" fmla="*/ 21 f31 1"/>
                <a:gd name="f55" fmla="*/ 10 f31 1"/>
                <a:gd name="f56" fmla="*/ 3 f31 1"/>
                <a:gd name="f57" fmla="*/ 0 f31 1"/>
                <a:gd name="f58" fmla="+- f32 0 f1"/>
                <a:gd name="f59" fmla="*/ f35 1 219"/>
                <a:gd name="f60" fmla="*/ f36 1 98"/>
                <a:gd name="f61" fmla="*/ f37 1 219"/>
                <a:gd name="f62" fmla="*/ f38 1 219"/>
                <a:gd name="f63" fmla="*/ f39 1 98"/>
                <a:gd name="f64" fmla="*/ f40 1 219"/>
                <a:gd name="f65" fmla="*/ f41 1 98"/>
                <a:gd name="f66" fmla="*/ f42 1 219"/>
                <a:gd name="f67" fmla="*/ f43 1 98"/>
                <a:gd name="f68" fmla="*/ f44 1 219"/>
                <a:gd name="f69" fmla="*/ f45 1 98"/>
                <a:gd name="f70" fmla="*/ f46 1 219"/>
                <a:gd name="f71" fmla="*/ f47 1 98"/>
                <a:gd name="f72" fmla="*/ f48 1 98"/>
                <a:gd name="f73" fmla="*/ f49 1 98"/>
                <a:gd name="f74" fmla="*/ f50 1 98"/>
                <a:gd name="f75" fmla="*/ f51 1 98"/>
                <a:gd name="f76" fmla="*/ f52 1 98"/>
                <a:gd name="f77" fmla="*/ f53 1 219"/>
                <a:gd name="f78" fmla="*/ f54 1 219"/>
                <a:gd name="f79" fmla="*/ f55 1 219"/>
                <a:gd name="f80" fmla="*/ f56 1 219"/>
                <a:gd name="f81" fmla="*/ f57 1 219"/>
                <a:gd name="f82" fmla="*/ 0 1 f33"/>
                <a:gd name="f83" fmla="*/ f27 1 f33"/>
                <a:gd name="f84" fmla="*/ 0 1 f34"/>
                <a:gd name="f85" fmla="*/ f28 1 f34"/>
                <a:gd name="f86" fmla="*/ f59 1 f33"/>
                <a:gd name="f87" fmla="*/ f60 1 f34"/>
                <a:gd name="f88" fmla="*/ f61 1 f33"/>
                <a:gd name="f89" fmla="*/ f62 1 f33"/>
                <a:gd name="f90" fmla="*/ f63 1 f34"/>
                <a:gd name="f91" fmla="*/ f64 1 f33"/>
                <a:gd name="f92" fmla="*/ f65 1 f34"/>
                <a:gd name="f93" fmla="*/ f66 1 f33"/>
                <a:gd name="f94" fmla="*/ f67 1 f34"/>
                <a:gd name="f95" fmla="*/ f68 1 f33"/>
                <a:gd name="f96" fmla="*/ f69 1 f34"/>
                <a:gd name="f97" fmla="*/ f70 1 f33"/>
                <a:gd name="f98" fmla="*/ f71 1 f34"/>
                <a:gd name="f99" fmla="*/ f72 1 f34"/>
                <a:gd name="f100" fmla="*/ f73 1 f34"/>
                <a:gd name="f101" fmla="*/ f74 1 f34"/>
                <a:gd name="f102" fmla="*/ f75 1 f34"/>
                <a:gd name="f103" fmla="*/ f76 1 f34"/>
                <a:gd name="f104" fmla="*/ f77 1 f33"/>
                <a:gd name="f105" fmla="*/ f78 1 f33"/>
                <a:gd name="f106" fmla="*/ f79 1 f33"/>
                <a:gd name="f107" fmla="*/ f80 1 f33"/>
                <a:gd name="f108" fmla="*/ f81 1 f33"/>
                <a:gd name="f109" fmla="*/ f82 f24 1"/>
                <a:gd name="f110" fmla="*/ f83 f24 1"/>
                <a:gd name="f111" fmla="*/ f85 f25 1"/>
                <a:gd name="f112" fmla="*/ f84 f25 1"/>
                <a:gd name="f113" fmla="*/ f86 f24 1"/>
                <a:gd name="f114" fmla="*/ f87 f25 1"/>
                <a:gd name="f115" fmla="*/ f88 f24 1"/>
                <a:gd name="f116" fmla="*/ f89 f24 1"/>
                <a:gd name="f117" fmla="*/ f90 f25 1"/>
                <a:gd name="f118" fmla="*/ f91 f24 1"/>
                <a:gd name="f119" fmla="*/ f92 f25 1"/>
                <a:gd name="f120" fmla="*/ f93 f24 1"/>
                <a:gd name="f121" fmla="*/ f94 f25 1"/>
                <a:gd name="f122" fmla="*/ f95 f24 1"/>
                <a:gd name="f123" fmla="*/ f96 f25 1"/>
                <a:gd name="f124" fmla="*/ f97 f24 1"/>
                <a:gd name="f125" fmla="*/ f98 f25 1"/>
                <a:gd name="f126" fmla="*/ f99 f25 1"/>
                <a:gd name="f127" fmla="*/ f100 f25 1"/>
                <a:gd name="f128" fmla="*/ f101 f25 1"/>
                <a:gd name="f129" fmla="*/ f102 f25 1"/>
                <a:gd name="f130" fmla="*/ f103 f25 1"/>
                <a:gd name="f131" fmla="*/ f104 f24 1"/>
                <a:gd name="f132" fmla="*/ f105 f24 1"/>
                <a:gd name="f133" fmla="*/ f106 f24 1"/>
                <a:gd name="f134" fmla="*/ f107 f24 1"/>
                <a:gd name="f135" fmla="*/ f108 f24 1"/>
              </a:gdLst>
              <a:ahLst/>
              <a:cxnLst>
                <a:cxn ang="3cd4">
                  <a:pos x="hc" y="t"/>
                </a:cxn>
                <a:cxn ang="0">
                  <a:pos x="r" y="vc"/>
                </a:cxn>
                <a:cxn ang="cd4">
                  <a:pos x="hc" y="b"/>
                </a:cxn>
                <a:cxn ang="cd2">
                  <a:pos x="l" y="vc"/>
                </a:cxn>
                <a:cxn ang="f58">
                  <a:pos x="f113" y="f114"/>
                </a:cxn>
                <a:cxn ang="f58">
                  <a:pos x="f115" y="f114"/>
                </a:cxn>
                <a:cxn ang="f58">
                  <a:pos x="f116" y="f117"/>
                </a:cxn>
                <a:cxn ang="f58">
                  <a:pos x="f118" y="f119"/>
                </a:cxn>
                <a:cxn ang="f58">
                  <a:pos x="f120" y="f121"/>
                </a:cxn>
                <a:cxn ang="f58">
                  <a:pos x="f122" y="f123"/>
                </a:cxn>
                <a:cxn ang="f58">
                  <a:pos x="f124" y="f125"/>
                </a:cxn>
                <a:cxn ang="f58">
                  <a:pos x="f122" y="f126"/>
                </a:cxn>
                <a:cxn ang="f58">
                  <a:pos x="f120" y="f127"/>
                </a:cxn>
                <a:cxn ang="f58">
                  <a:pos x="f118" y="f128"/>
                </a:cxn>
                <a:cxn ang="f58">
                  <a:pos x="f116" y="f129"/>
                </a:cxn>
                <a:cxn ang="f58">
                  <a:pos x="f115" y="f130"/>
                </a:cxn>
                <a:cxn ang="f58">
                  <a:pos x="f113" y="f130"/>
                </a:cxn>
                <a:cxn ang="f58">
                  <a:pos x="f131" y="f129"/>
                </a:cxn>
                <a:cxn ang="f58">
                  <a:pos x="f132" y="f128"/>
                </a:cxn>
                <a:cxn ang="f58">
                  <a:pos x="f133" y="f127"/>
                </a:cxn>
                <a:cxn ang="f58">
                  <a:pos x="f134" y="f126"/>
                </a:cxn>
                <a:cxn ang="f58">
                  <a:pos x="f135" y="f125"/>
                </a:cxn>
                <a:cxn ang="f58">
                  <a:pos x="f134" y="f123"/>
                </a:cxn>
                <a:cxn ang="f58">
                  <a:pos x="f133" y="f121"/>
                </a:cxn>
                <a:cxn ang="f58">
                  <a:pos x="f132" y="f119"/>
                </a:cxn>
                <a:cxn ang="f58">
                  <a:pos x="f131" y="f117"/>
                </a:cxn>
                <a:cxn ang="f58">
                  <a:pos x="f113" y="f114"/>
                </a:cxn>
              </a:cxnLst>
              <a:rect l="f109" t="f112" r="f110" b="f111"/>
              <a:pathLst>
                <a:path w="219" h="98">
                  <a:moveTo>
                    <a:pt x="f8" y="f5"/>
                  </a:moveTo>
                  <a:lnTo>
                    <a:pt x="f9" y="f5"/>
                  </a:lnTo>
                  <a:lnTo>
                    <a:pt x="f10" y="f11"/>
                  </a:lnTo>
                  <a:lnTo>
                    <a:pt x="f12" y="f13"/>
                  </a:lnTo>
                  <a:lnTo>
                    <a:pt x="f14" y="f15"/>
                  </a:lnTo>
                  <a:lnTo>
                    <a:pt x="f16" y="f17"/>
                  </a:lnTo>
                  <a:lnTo>
                    <a:pt x="f6" y="f18"/>
                  </a:lnTo>
                  <a:lnTo>
                    <a:pt x="f16" y="f19"/>
                  </a:lnTo>
                  <a:lnTo>
                    <a:pt x="f14" y="f20"/>
                  </a:lnTo>
                  <a:lnTo>
                    <a:pt x="f12" y="f21"/>
                  </a:lnTo>
                  <a:lnTo>
                    <a:pt x="f10" y="f22"/>
                  </a:lnTo>
                  <a:lnTo>
                    <a:pt x="f9" y="f7"/>
                  </a:lnTo>
                  <a:lnTo>
                    <a:pt x="f8" y="f7"/>
                  </a:lnTo>
                  <a:lnTo>
                    <a:pt x="f17" y="f22"/>
                  </a:lnTo>
                  <a:lnTo>
                    <a:pt x="f15" y="f21"/>
                  </a:lnTo>
                  <a:lnTo>
                    <a:pt x="f13" y="f20"/>
                  </a:lnTo>
                  <a:lnTo>
                    <a:pt x="f11" y="f19"/>
                  </a:lnTo>
                  <a:lnTo>
                    <a:pt x="f5" y="f18"/>
                  </a:lnTo>
                  <a:lnTo>
                    <a:pt x="f11" y="f17"/>
                  </a:lnTo>
                  <a:lnTo>
                    <a:pt x="f13" y="f15"/>
                  </a:lnTo>
                  <a:lnTo>
                    <a:pt x="f15" y="f13"/>
                  </a:lnTo>
                  <a:lnTo>
                    <a:pt x="f17" y="f11"/>
                  </a:lnTo>
                  <a:lnTo>
                    <a:pt x="f8" y="f5"/>
                  </a:lnTo>
                  <a:close/>
                </a:path>
              </a:pathLst>
            </a:custGeom>
            <a:gr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Light"/>
                <a:cs typeface="Miriam Libre"/>
              </a:endParaRPr>
            </a:p>
          </p:txBody>
        </p:sp>
        <p:sp>
          <p:nvSpPr>
            <p:cNvPr id="101" name="Freeform 115">
              <a:extLst>
                <a:ext uri="{FF2B5EF4-FFF2-40B4-BE49-F238E27FC236}">
                  <a16:creationId xmlns:a16="http://schemas.microsoft.com/office/drawing/2014/main" id="{C846FA4B-A815-4636-9235-3410B9EEE3B9}"/>
                </a:ext>
              </a:extLst>
            </p:cNvPr>
            <p:cNvSpPr/>
            <p:nvPr/>
          </p:nvSpPr>
          <p:spPr>
            <a:xfrm>
              <a:off x="1719492" y="5014770"/>
              <a:ext cx="415320" cy="249841"/>
            </a:xfrm>
            <a:custGeom>
              <a:avLst/>
              <a:gdLst>
                <a:gd name="f0" fmla="val 10800000"/>
                <a:gd name="f1" fmla="val 5400000"/>
                <a:gd name="f2" fmla="val 180"/>
                <a:gd name="f3" fmla="val w"/>
                <a:gd name="f4" fmla="val h"/>
                <a:gd name="f5" fmla="val 0"/>
                <a:gd name="f6" fmla="val 1544"/>
                <a:gd name="f7" fmla="val 923"/>
                <a:gd name="f8" fmla="val 49"/>
                <a:gd name="f9" fmla="val 1496"/>
                <a:gd name="f10" fmla="val 1512"/>
                <a:gd name="f11" fmla="val 3"/>
                <a:gd name="f12" fmla="val 1525"/>
                <a:gd name="f13" fmla="val 10"/>
                <a:gd name="f14" fmla="val 1536"/>
                <a:gd name="f15" fmla="val 19"/>
                <a:gd name="f16" fmla="val 1542"/>
                <a:gd name="f17" fmla="val 34"/>
                <a:gd name="f18" fmla="val 48"/>
                <a:gd name="f19" fmla="val 873"/>
                <a:gd name="f20" fmla="val 889"/>
                <a:gd name="f21" fmla="val 902"/>
                <a:gd name="f22" fmla="val 913"/>
                <a:gd name="f23" fmla="val 920"/>
                <a:gd name="f24" fmla="val 1480"/>
                <a:gd name="f25" fmla="val 1467"/>
                <a:gd name="f26" fmla="val 1456"/>
                <a:gd name="f27" fmla="val 1450"/>
                <a:gd name="f28" fmla="val 1448"/>
                <a:gd name="f29" fmla="val 98"/>
                <a:gd name="f30" fmla="val 96"/>
                <a:gd name="f31" fmla="val 21"/>
                <a:gd name="f32" fmla="val 88"/>
                <a:gd name="f33" fmla="val 78"/>
                <a:gd name="f34" fmla="val 64"/>
                <a:gd name="f35" fmla="+- 0 0 -90"/>
                <a:gd name="f36" fmla="*/ f3 1 1544"/>
                <a:gd name="f37" fmla="*/ f4 1 923"/>
                <a:gd name="f38" fmla="val f5"/>
                <a:gd name="f39" fmla="val f6"/>
                <a:gd name="f40" fmla="val f7"/>
                <a:gd name="f41" fmla="*/ f35 f0 1"/>
                <a:gd name="f42" fmla="+- f40 0 f38"/>
                <a:gd name="f43" fmla="+- f39 0 f38"/>
                <a:gd name="f44" fmla="*/ f41 1 f2"/>
                <a:gd name="f45" fmla="*/ f43 1 1544"/>
                <a:gd name="f46" fmla="*/ f42 1 923"/>
                <a:gd name="f47" fmla="*/ 49 f43 1"/>
                <a:gd name="f48" fmla="*/ 0 f42 1"/>
                <a:gd name="f49" fmla="*/ 1496 f43 1"/>
                <a:gd name="f50" fmla="*/ 1512 f43 1"/>
                <a:gd name="f51" fmla="*/ 3 f42 1"/>
                <a:gd name="f52" fmla="*/ 1525 f43 1"/>
                <a:gd name="f53" fmla="*/ 10 f42 1"/>
                <a:gd name="f54" fmla="*/ 1536 f43 1"/>
                <a:gd name="f55" fmla="*/ 19 f42 1"/>
                <a:gd name="f56" fmla="*/ 1542 f43 1"/>
                <a:gd name="f57" fmla="*/ 34 f42 1"/>
                <a:gd name="f58" fmla="*/ 1544 f43 1"/>
                <a:gd name="f59" fmla="*/ 48 f42 1"/>
                <a:gd name="f60" fmla="*/ 873 f42 1"/>
                <a:gd name="f61" fmla="*/ 889 f42 1"/>
                <a:gd name="f62" fmla="*/ 902 f42 1"/>
                <a:gd name="f63" fmla="*/ 913 f42 1"/>
                <a:gd name="f64" fmla="*/ 920 f42 1"/>
                <a:gd name="f65" fmla="*/ 923 f42 1"/>
                <a:gd name="f66" fmla="*/ 1480 f43 1"/>
                <a:gd name="f67" fmla="*/ 1467 f43 1"/>
                <a:gd name="f68" fmla="*/ 1456 f43 1"/>
                <a:gd name="f69" fmla="*/ 1450 f43 1"/>
                <a:gd name="f70" fmla="*/ 1448 f43 1"/>
                <a:gd name="f71" fmla="*/ 98 f42 1"/>
                <a:gd name="f72" fmla="*/ 34 f43 1"/>
                <a:gd name="f73" fmla="*/ 96 f42 1"/>
                <a:gd name="f74" fmla="*/ 21 f43 1"/>
                <a:gd name="f75" fmla="*/ 88 f42 1"/>
                <a:gd name="f76" fmla="*/ 10 f43 1"/>
                <a:gd name="f77" fmla="*/ 78 f42 1"/>
                <a:gd name="f78" fmla="*/ 3 f43 1"/>
                <a:gd name="f79" fmla="*/ 64 f42 1"/>
                <a:gd name="f80" fmla="*/ 0 f43 1"/>
                <a:gd name="f81" fmla="+- f44 0 f1"/>
                <a:gd name="f82" fmla="*/ f47 1 1544"/>
                <a:gd name="f83" fmla="*/ f48 1 923"/>
                <a:gd name="f84" fmla="*/ f49 1 1544"/>
                <a:gd name="f85" fmla="*/ f50 1 1544"/>
                <a:gd name="f86" fmla="*/ f51 1 923"/>
                <a:gd name="f87" fmla="*/ f52 1 1544"/>
                <a:gd name="f88" fmla="*/ f53 1 923"/>
                <a:gd name="f89" fmla="*/ f54 1 1544"/>
                <a:gd name="f90" fmla="*/ f55 1 923"/>
                <a:gd name="f91" fmla="*/ f56 1 1544"/>
                <a:gd name="f92" fmla="*/ f57 1 923"/>
                <a:gd name="f93" fmla="*/ f58 1 1544"/>
                <a:gd name="f94" fmla="*/ f59 1 923"/>
                <a:gd name="f95" fmla="*/ f60 1 923"/>
                <a:gd name="f96" fmla="*/ f61 1 923"/>
                <a:gd name="f97" fmla="*/ f62 1 923"/>
                <a:gd name="f98" fmla="*/ f63 1 923"/>
                <a:gd name="f99" fmla="*/ f64 1 923"/>
                <a:gd name="f100" fmla="*/ f65 1 923"/>
                <a:gd name="f101" fmla="*/ f66 1 1544"/>
                <a:gd name="f102" fmla="*/ f67 1 1544"/>
                <a:gd name="f103" fmla="*/ f68 1 1544"/>
                <a:gd name="f104" fmla="*/ f69 1 1544"/>
                <a:gd name="f105" fmla="*/ f70 1 1544"/>
                <a:gd name="f106" fmla="*/ f71 1 923"/>
                <a:gd name="f107" fmla="*/ f72 1 1544"/>
                <a:gd name="f108" fmla="*/ f73 1 923"/>
                <a:gd name="f109" fmla="*/ f74 1 1544"/>
                <a:gd name="f110" fmla="*/ f75 1 923"/>
                <a:gd name="f111" fmla="*/ f76 1 1544"/>
                <a:gd name="f112" fmla="*/ f77 1 923"/>
                <a:gd name="f113" fmla="*/ f78 1 1544"/>
                <a:gd name="f114" fmla="*/ f79 1 923"/>
                <a:gd name="f115" fmla="*/ f80 1 1544"/>
                <a:gd name="f116" fmla="*/ 0 1 f45"/>
                <a:gd name="f117" fmla="*/ f39 1 f45"/>
                <a:gd name="f118" fmla="*/ 0 1 f46"/>
                <a:gd name="f119" fmla="*/ f40 1 f46"/>
                <a:gd name="f120" fmla="*/ f82 1 f45"/>
                <a:gd name="f121" fmla="*/ f83 1 f46"/>
                <a:gd name="f122" fmla="*/ f84 1 f45"/>
                <a:gd name="f123" fmla="*/ f85 1 f45"/>
                <a:gd name="f124" fmla="*/ f86 1 f46"/>
                <a:gd name="f125" fmla="*/ f87 1 f45"/>
                <a:gd name="f126" fmla="*/ f88 1 f46"/>
                <a:gd name="f127" fmla="*/ f89 1 f45"/>
                <a:gd name="f128" fmla="*/ f90 1 f46"/>
                <a:gd name="f129" fmla="*/ f91 1 f45"/>
                <a:gd name="f130" fmla="*/ f92 1 f46"/>
                <a:gd name="f131" fmla="*/ f93 1 f45"/>
                <a:gd name="f132" fmla="*/ f94 1 f46"/>
                <a:gd name="f133" fmla="*/ f95 1 f46"/>
                <a:gd name="f134" fmla="*/ f96 1 f46"/>
                <a:gd name="f135" fmla="*/ f97 1 f46"/>
                <a:gd name="f136" fmla="*/ f98 1 f46"/>
                <a:gd name="f137" fmla="*/ f99 1 f46"/>
                <a:gd name="f138" fmla="*/ f100 1 f46"/>
                <a:gd name="f139" fmla="*/ f101 1 f45"/>
                <a:gd name="f140" fmla="*/ f102 1 f45"/>
                <a:gd name="f141" fmla="*/ f103 1 f45"/>
                <a:gd name="f142" fmla="*/ f104 1 f45"/>
                <a:gd name="f143" fmla="*/ f105 1 f45"/>
                <a:gd name="f144" fmla="*/ f106 1 f46"/>
                <a:gd name="f145" fmla="*/ f107 1 f45"/>
                <a:gd name="f146" fmla="*/ f108 1 f46"/>
                <a:gd name="f147" fmla="*/ f109 1 f45"/>
                <a:gd name="f148" fmla="*/ f110 1 f46"/>
                <a:gd name="f149" fmla="*/ f111 1 f45"/>
                <a:gd name="f150" fmla="*/ f112 1 f46"/>
                <a:gd name="f151" fmla="*/ f113 1 f45"/>
                <a:gd name="f152" fmla="*/ f114 1 f46"/>
                <a:gd name="f153" fmla="*/ f115 1 f45"/>
                <a:gd name="f154" fmla="*/ f116 f36 1"/>
                <a:gd name="f155" fmla="*/ f117 f36 1"/>
                <a:gd name="f156" fmla="*/ f119 f37 1"/>
                <a:gd name="f157" fmla="*/ f118 f37 1"/>
                <a:gd name="f158" fmla="*/ f120 f36 1"/>
                <a:gd name="f159" fmla="*/ f121 f37 1"/>
                <a:gd name="f160" fmla="*/ f122 f36 1"/>
                <a:gd name="f161" fmla="*/ f123 f36 1"/>
                <a:gd name="f162" fmla="*/ f124 f37 1"/>
                <a:gd name="f163" fmla="*/ f125 f36 1"/>
                <a:gd name="f164" fmla="*/ f126 f37 1"/>
                <a:gd name="f165" fmla="*/ f127 f36 1"/>
                <a:gd name="f166" fmla="*/ f128 f37 1"/>
                <a:gd name="f167" fmla="*/ f129 f36 1"/>
                <a:gd name="f168" fmla="*/ f130 f37 1"/>
                <a:gd name="f169" fmla="*/ f131 f36 1"/>
                <a:gd name="f170" fmla="*/ f132 f37 1"/>
                <a:gd name="f171" fmla="*/ f133 f37 1"/>
                <a:gd name="f172" fmla="*/ f134 f37 1"/>
                <a:gd name="f173" fmla="*/ f135 f37 1"/>
                <a:gd name="f174" fmla="*/ f136 f37 1"/>
                <a:gd name="f175" fmla="*/ f137 f37 1"/>
                <a:gd name="f176" fmla="*/ f138 f37 1"/>
                <a:gd name="f177" fmla="*/ f139 f36 1"/>
                <a:gd name="f178" fmla="*/ f140 f36 1"/>
                <a:gd name="f179" fmla="*/ f141 f36 1"/>
                <a:gd name="f180" fmla="*/ f142 f36 1"/>
                <a:gd name="f181" fmla="*/ f143 f36 1"/>
                <a:gd name="f182" fmla="*/ f144 f37 1"/>
                <a:gd name="f183" fmla="*/ f145 f36 1"/>
                <a:gd name="f184" fmla="*/ f146 f37 1"/>
                <a:gd name="f185" fmla="*/ f147 f36 1"/>
                <a:gd name="f186" fmla="*/ f148 f37 1"/>
                <a:gd name="f187" fmla="*/ f149 f36 1"/>
                <a:gd name="f188" fmla="*/ f150 f37 1"/>
                <a:gd name="f189" fmla="*/ f151 f36 1"/>
                <a:gd name="f190" fmla="*/ f152 f37 1"/>
                <a:gd name="f191" fmla="*/ f153 f36 1"/>
              </a:gdLst>
              <a:ahLst/>
              <a:cxnLst>
                <a:cxn ang="3cd4">
                  <a:pos x="hc" y="t"/>
                </a:cxn>
                <a:cxn ang="0">
                  <a:pos x="r" y="vc"/>
                </a:cxn>
                <a:cxn ang="cd4">
                  <a:pos x="hc" y="b"/>
                </a:cxn>
                <a:cxn ang="cd2">
                  <a:pos x="l" y="vc"/>
                </a:cxn>
                <a:cxn ang="f81">
                  <a:pos x="f158" y="f159"/>
                </a:cxn>
                <a:cxn ang="f81">
                  <a:pos x="f160" y="f159"/>
                </a:cxn>
                <a:cxn ang="f81">
                  <a:pos x="f161" y="f162"/>
                </a:cxn>
                <a:cxn ang="f81">
                  <a:pos x="f163" y="f164"/>
                </a:cxn>
                <a:cxn ang="f81">
                  <a:pos x="f165" y="f166"/>
                </a:cxn>
                <a:cxn ang="f81">
                  <a:pos x="f167" y="f168"/>
                </a:cxn>
                <a:cxn ang="f81">
                  <a:pos x="f169" y="f170"/>
                </a:cxn>
                <a:cxn ang="f81">
                  <a:pos x="f169" y="f171"/>
                </a:cxn>
                <a:cxn ang="f81">
                  <a:pos x="f167" y="f172"/>
                </a:cxn>
                <a:cxn ang="f81">
                  <a:pos x="f165" y="f173"/>
                </a:cxn>
                <a:cxn ang="f81">
                  <a:pos x="f163" y="f174"/>
                </a:cxn>
                <a:cxn ang="f81">
                  <a:pos x="f161" y="f175"/>
                </a:cxn>
                <a:cxn ang="f81">
                  <a:pos x="f160" y="f176"/>
                </a:cxn>
                <a:cxn ang="f81">
                  <a:pos x="f177" y="f175"/>
                </a:cxn>
                <a:cxn ang="f81">
                  <a:pos x="f178" y="f174"/>
                </a:cxn>
                <a:cxn ang="f81">
                  <a:pos x="f179" y="f173"/>
                </a:cxn>
                <a:cxn ang="f81">
                  <a:pos x="f180" y="f172"/>
                </a:cxn>
                <a:cxn ang="f81">
                  <a:pos x="f181" y="f171"/>
                </a:cxn>
                <a:cxn ang="f81">
                  <a:pos x="f181" y="f182"/>
                </a:cxn>
                <a:cxn ang="f81">
                  <a:pos x="f158" y="f182"/>
                </a:cxn>
                <a:cxn ang="f81">
                  <a:pos x="f183" y="f184"/>
                </a:cxn>
                <a:cxn ang="f81">
                  <a:pos x="f185" y="f186"/>
                </a:cxn>
                <a:cxn ang="f81">
                  <a:pos x="f187" y="f188"/>
                </a:cxn>
                <a:cxn ang="f81">
                  <a:pos x="f189" y="f190"/>
                </a:cxn>
                <a:cxn ang="f81">
                  <a:pos x="f191" y="f170"/>
                </a:cxn>
                <a:cxn ang="f81">
                  <a:pos x="f189" y="f168"/>
                </a:cxn>
                <a:cxn ang="f81">
                  <a:pos x="f187" y="f166"/>
                </a:cxn>
                <a:cxn ang="f81">
                  <a:pos x="f185" y="f164"/>
                </a:cxn>
                <a:cxn ang="f81">
                  <a:pos x="f183" y="f162"/>
                </a:cxn>
                <a:cxn ang="f81">
                  <a:pos x="f158" y="f159"/>
                </a:cxn>
              </a:cxnLst>
              <a:rect l="f154" t="f157" r="f155" b="f156"/>
              <a:pathLst>
                <a:path w="1544" h="923">
                  <a:moveTo>
                    <a:pt x="f8" y="f5"/>
                  </a:moveTo>
                  <a:lnTo>
                    <a:pt x="f9" y="f5"/>
                  </a:lnTo>
                  <a:lnTo>
                    <a:pt x="f10" y="f11"/>
                  </a:lnTo>
                  <a:lnTo>
                    <a:pt x="f12" y="f13"/>
                  </a:lnTo>
                  <a:lnTo>
                    <a:pt x="f14" y="f15"/>
                  </a:lnTo>
                  <a:lnTo>
                    <a:pt x="f16" y="f17"/>
                  </a:lnTo>
                  <a:lnTo>
                    <a:pt x="f6" y="f18"/>
                  </a:lnTo>
                  <a:lnTo>
                    <a:pt x="f6" y="f19"/>
                  </a:lnTo>
                  <a:lnTo>
                    <a:pt x="f16" y="f20"/>
                  </a:lnTo>
                  <a:lnTo>
                    <a:pt x="f14" y="f21"/>
                  </a:lnTo>
                  <a:lnTo>
                    <a:pt x="f12" y="f22"/>
                  </a:lnTo>
                  <a:lnTo>
                    <a:pt x="f10" y="f23"/>
                  </a:lnTo>
                  <a:lnTo>
                    <a:pt x="f9" y="f7"/>
                  </a:lnTo>
                  <a:lnTo>
                    <a:pt x="f24" y="f23"/>
                  </a:lnTo>
                  <a:lnTo>
                    <a:pt x="f25" y="f22"/>
                  </a:lnTo>
                  <a:lnTo>
                    <a:pt x="f26" y="f21"/>
                  </a:lnTo>
                  <a:lnTo>
                    <a:pt x="f27" y="f20"/>
                  </a:lnTo>
                  <a:lnTo>
                    <a:pt x="f28" y="f19"/>
                  </a:lnTo>
                  <a:lnTo>
                    <a:pt x="f28" y="f29"/>
                  </a:lnTo>
                  <a:lnTo>
                    <a:pt x="f8" y="f29"/>
                  </a:lnTo>
                  <a:lnTo>
                    <a:pt x="f17" y="f30"/>
                  </a:lnTo>
                  <a:lnTo>
                    <a:pt x="f31" y="f32"/>
                  </a:lnTo>
                  <a:lnTo>
                    <a:pt x="f13" y="f33"/>
                  </a:lnTo>
                  <a:lnTo>
                    <a:pt x="f11" y="f34"/>
                  </a:lnTo>
                  <a:lnTo>
                    <a:pt x="f5" y="f18"/>
                  </a:lnTo>
                  <a:lnTo>
                    <a:pt x="f11" y="f17"/>
                  </a:lnTo>
                  <a:lnTo>
                    <a:pt x="f13" y="f15"/>
                  </a:lnTo>
                  <a:lnTo>
                    <a:pt x="f31" y="f13"/>
                  </a:lnTo>
                  <a:lnTo>
                    <a:pt x="f17" y="f11"/>
                  </a:lnTo>
                  <a:lnTo>
                    <a:pt x="f8" y="f5"/>
                  </a:lnTo>
                  <a:close/>
                </a:path>
              </a:pathLst>
            </a:custGeom>
            <a:gr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Light"/>
                <a:cs typeface="Miriam Libre"/>
              </a:endParaRPr>
            </a:p>
          </p:txBody>
        </p:sp>
        <p:sp>
          <p:nvSpPr>
            <p:cNvPr id="102" name="Freeform 116">
              <a:extLst>
                <a:ext uri="{FF2B5EF4-FFF2-40B4-BE49-F238E27FC236}">
                  <a16:creationId xmlns:a16="http://schemas.microsoft.com/office/drawing/2014/main" id="{567FC449-9E14-40F1-B492-2CE95F82C6E6}"/>
                </a:ext>
              </a:extLst>
            </p:cNvPr>
            <p:cNvSpPr/>
            <p:nvPr/>
          </p:nvSpPr>
          <p:spPr>
            <a:xfrm>
              <a:off x="1777282" y="4955023"/>
              <a:ext cx="415320" cy="249841"/>
            </a:xfrm>
            <a:custGeom>
              <a:avLst/>
              <a:gdLst>
                <a:gd name="f0" fmla="val 10800000"/>
                <a:gd name="f1" fmla="val 5400000"/>
                <a:gd name="f2" fmla="val 180"/>
                <a:gd name="f3" fmla="val w"/>
                <a:gd name="f4" fmla="val h"/>
                <a:gd name="f5" fmla="val 0"/>
                <a:gd name="f6" fmla="val 1544"/>
                <a:gd name="f7" fmla="val 923"/>
                <a:gd name="f8" fmla="val 48"/>
                <a:gd name="f9" fmla="val 1496"/>
                <a:gd name="f10" fmla="val 1511"/>
                <a:gd name="f11" fmla="val 3"/>
                <a:gd name="f12" fmla="val 1525"/>
                <a:gd name="f13" fmla="val 10"/>
                <a:gd name="f14" fmla="val 1536"/>
                <a:gd name="f15" fmla="val 21"/>
                <a:gd name="f16" fmla="val 1542"/>
                <a:gd name="f17" fmla="val 34"/>
                <a:gd name="f18" fmla="val 49"/>
                <a:gd name="f19" fmla="val 874"/>
                <a:gd name="f20" fmla="val 889"/>
                <a:gd name="f21" fmla="val 902"/>
                <a:gd name="f22" fmla="val 913"/>
                <a:gd name="f23" fmla="val 920"/>
                <a:gd name="f24" fmla="val 1480"/>
                <a:gd name="f25" fmla="val 1467"/>
                <a:gd name="f26" fmla="val 1456"/>
                <a:gd name="f27" fmla="val 1450"/>
                <a:gd name="f28" fmla="val 1447"/>
                <a:gd name="f29" fmla="val 98"/>
                <a:gd name="f30" fmla="val 96"/>
                <a:gd name="f31" fmla="val 89"/>
                <a:gd name="f32" fmla="val 78"/>
                <a:gd name="f33" fmla="val 2"/>
                <a:gd name="f34" fmla="val 64"/>
                <a:gd name="f35" fmla="+- 0 0 -90"/>
                <a:gd name="f36" fmla="*/ f3 1 1544"/>
                <a:gd name="f37" fmla="*/ f4 1 923"/>
                <a:gd name="f38" fmla="val f5"/>
                <a:gd name="f39" fmla="val f6"/>
                <a:gd name="f40" fmla="val f7"/>
                <a:gd name="f41" fmla="*/ f35 f0 1"/>
                <a:gd name="f42" fmla="+- f40 0 f38"/>
                <a:gd name="f43" fmla="+- f39 0 f38"/>
                <a:gd name="f44" fmla="*/ f41 1 f2"/>
                <a:gd name="f45" fmla="*/ f43 1 1544"/>
                <a:gd name="f46" fmla="*/ f42 1 923"/>
                <a:gd name="f47" fmla="*/ 48 f43 1"/>
                <a:gd name="f48" fmla="*/ 0 f42 1"/>
                <a:gd name="f49" fmla="*/ 1496 f43 1"/>
                <a:gd name="f50" fmla="*/ 1511 f43 1"/>
                <a:gd name="f51" fmla="*/ 3 f42 1"/>
                <a:gd name="f52" fmla="*/ 1525 f43 1"/>
                <a:gd name="f53" fmla="*/ 10 f42 1"/>
                <a:gd name="f54" fmla="*/ 1536 f43 1"/>
                <a:gd name="f55" fmla="*/ 21 f42 1"/>
                <a:gd name="f56" fmla="*/ 1542 f43 1"/>
                <a:gd name="f57" fmla="*/ 34 f42 1"/>
                <a:gd name="f58" fmla="*/ 1544 f43 1"/>
                <a:gd name="f59" fmla="*/ 49 f42 1"/>
                <a:gd name="f60" fmla="*/ 874 f42 1"/>
                <a:gd name="f61" fmla="*/ 889 f42 1"/>
                <a:gd name="f62" fmla="*/ 902 f42 1"/>
                <a:gd name="f63" fmla="*/ 913 f42 1"/>
                <a:gd name="f64" fmla="*/ 920 f42 1"/>
                <a:gd name="f65" fmla="*/ 923 f42 1"/>
                <a:gd name="f66" fmla="*/ 1480 f43 1"/>
                <a:gd name="f67" fmla="*/ 1467 f43 1"/>
                <a:gd name="f68" fmla="*/ 1456 f43 1"/>
                <a:gd name="f69" fmla="*/ 1450 f43 1"/>
                <a:gd name="f70" fmla="*/ 1447 f43 1"/>
                <a:gd name="f71" fmla="*/ 98 f42 1"/>
                <a:gd name="f72" fmla="*/ 34 f43 1"/>
                <a:gd name="f73" fmla="*/ 96 f42 1"/>
                <a:gd name="f74" fmla="*/ 21 f43 1"/>
                <a:gd name="f75" fmla="*/ 89 f42 1"/>
                <a:gd name="f76" fmla="*/ 10 f43 1"/>
                <a:gd name="f77" fmla="*/ 78 f42 1"/>
                <a:gd name="f78" fmla="*/ 2 f43 1"/>
                <a:gd name="f79" fmla="*/ 64 f42 1"/>
                <a:gd name="f80" fmla="*/ 0 f43 1"/>
                <a:gd name="f81" fmla="+- f44 0 f1"/>
                <a:gd name="f82" fmla="*/ f47 1 1544"/>
                <a:gd name="f83" fmla="*/ f48 1 923"/>
                <a:gd name="f84" fmla="*/ f49 1 1544"/>
                <a:gd name="f85" fmla="*/ f50 1 1544"/>
                <a:gd name="f86" fmla="*/ f51 1 923"/>
                <a:gd name="f87" fmla="*/ f52 1 1544"/>
                <a:gd name="f88" fmla="*/ f53 1 923"/>
                <a:gd name="f89" fmla="*/ f54 1 1544"/>
                <a:gd name="f90" fmla="*/ f55 1 923"/>
                <a:gd name="f91" fmla="*/ f56 1 1544"/>
                <a:gd name="f92" fmla="*/ f57 1 923"/>
                <a:gd name="f93" fmla="*/ f58 1 1544"/>
                <a:gd name="f94" fmla="*/ f59 1 923"/>
                <a:gd name="f95" fmla="*/ f60 1 923"/>
                <a:gd name="f96" fmla="*/ f61 1 923"/>
                <a:gd name="f97" fmla="*/ f62 1 923"/>
                <a:gd name="f98" fmla="*/ f63 1 923"/>
                <a:gd name="f99" fmla="*/ f64 1 923"/>
                <a:gd name="f100" fmla="*/ f65 1 923"/>
                <a:gd name="f101" fmla="*/ f66 1 1544"/>
                <a:gd name="f102" fmla="*/ f67 1 1544"/>
                <a:gd name="f103" fmla="*/ f68 1 1544"/>
                <a:gd name="f104" fmla="*/ f69 1 1544"/>
                <a:gd name="f105" fmla="*/ f70 1 1544"/>
                <a:gd name="f106" fmla="*/ f71 1 923"/>
                <a:gd name="f107" fmla="*/ f72 1 1544"/>
                <a:gd name="f108" fmla="*/ f73 1 923"/>
                <a:gd name="f109" fmla="*/ f74 1 1544"/>
                <a:gd name="f110" fmla="*/ f75 1 923"/>
                <a:gd name="f111" fmla="*/ f76 1 1544"/>
                <a:gd name="f112" fmla="*/ f77 1 923"/>
                <a:gd name="f113" fmla="*/ f78 1 1544"/>
                <a:gd name="f114" fmla="*/ f79 1 923"/>
                <a:gd name="f115" fmla="*/ f80 1 1544"/>
                <a:gd name="f116" fmla="*/ 0 1 f45"/>
                <a:gd name="f117" fmla="*/ f39 1 f45"/>
                <a:gd name="f118" fmla="*/ 0 1 f46"/>
                <a:gd name="f119" fmla="*/ f40 1 f46"/>
                <a:gd name="f120" fmla="*/ f82 1 f45"/>
                <a:gd name="f121" fmla="*/ f83 1 f46"/>
                <a:gd name="f122" fmla="*/ f84 1 f45"/>
                <a:gd name="f123" fmla="*/ f85 1 f45"/>
                <a:gd name="f124" fmla="*/ f86 1 f46"/>
                <a:gd name="f125" fmla="*/ f87 1 f45"/>
                <a:gd name="f126" fmla="*/ f88 1 f46"/>
                <a:gd name="f127" fmla="*/ f89 1 f45"/>
                <a:gd name="f128" fmla="*/ f90 1 f46"/>
                <a:gd name="f129" fmla="*/ f91 1 f45"/>
                <a:gd name="f130" fmla="*/ f92 1 f46"/>
                <a:gd name="f131" fmla="*/ f93 1 f45"/>
                <a:gd name="f132" fmla="*/ f94 1 f46"/>
                <a:gd name="f133" fmla="*/ f95 1 f46"/>
                <a:gd name="f134" fmla="*/ f96 1 f46"/>
                <a:gd name="f135" fmla="*/ f97 1 f46"/>
                <a:gd name="f136" fmla="*/ f98 1 f46"/>
                <a:gd name="f137" fmla="*/ f99 1 f46"/>
                <a:gd name="f138" fmla="*/ f100 1 f46"/>
                <a:gd name="f139" fmla="*/ f101 1 f45"/>
                <a:gd name="f140" fmla="*/ f102 1 f45"/>
                <a:gd name="f141" fmla="*/ f103 1 f45"/>
                <a:gd name="f142" fmla="*/ f104 1 f45"/>
                <a:gd name="f143" fmla="*/ f105 1 f45"/>
                <a:gd name="f144" fmla="*/ f106 1 f46"/>
                <a:gd name="f145" fmla="*/ f107 1 f45"/>
                <a:gd name="f146" fmla="*/ f108 1 f46"/>
                <a:gd name="f147" fmla="*/ f109 1 f45"/>
                <a:gd name="f148" fmla="*/ f110 1 f46"/>
                <a:gd name="f149" fmla="*/ f111 1 f45"/>
                <a:gd name="f150" fmla="*/ f112 1 f46"/>
                <a:gd name="f151" fmla="*/ f113 1 f45"/>
                <a:gd name="f152" fmla="*/ f114 1 f46"/>
                <a:gd name="f153" fmla="*/ f115 1 f45"/>
                <a:gd name="f154" fmla="*/ f116 f36 1"/>
                <a:gd name="f155" fmla="*/ f117 f36 1"/>
                <a:gd name="f156" fmla="*/ f119 f37 1"/>
                <a:gd name="f157" fmla="*/ f118 f37 1"/>
                <a:gd name="f158" fmla="*/ f120 f36 1"/>
                <a:gd name="f159" fmla="*/ f121 f37 1"/>
                <a:gd name="f160" fmla="*/ f122 f36 1"/>
                <a:gd name="f161" fmla="*/ f123 f36 1"/>
                <a:gd name="f162" fmla="*/ f124 f37 1"/>
                <a:gd name="f163" fmla="*/ f125 f36 1"/>
                <a:gd name="f164" fmla="*/ f126 f37 1"/>
                <a:gd name="f165" fmla="*/ f127 f36 1"/>
                <a:gd name="f166" fmla="*/ f128 f37 1"/>
                <a:gd name="f167" fmla="*/ f129 f36 1"/>
                <a:gd name="f168" fmla="*/ f130 f37 1"/>
                <a:gd name="f169" fmla="*/ f131 f36 1"/>
                <a:gd name="f170" fmla="*/ f132 f37 1"/>
                <a:gd name="f171" fmla="*/ f133 f37 1"/>
                <a:gd name="f172" fmla="*/ f134 f37 1"/>
                <a:gd name="f173" fmla="*/ f135 f37 1"/>
                <a:gd name="f174" fmla="*/ f136 f37 1"/>
                <a:gd name="f175" fmla="*/ f137 f37 1"/>
                <a:gd name="f176" fmla="*/ f138 f37 1"/>
                <a:gd name="f177" fmla="*/ f139 f36 1"/>
                <a:gd name="f178" fmla="*/ f140 f36 1"/>
                <a:gd name="f179" fmla="*/ f141 f36 1"/>
                <a:gd name="f180" fmla="*/ f142 f36 1"/>
                <a:gd name="f181" fmla="*/ f143 f36 1"/>
                <a:gd name="f182" fmla="*/ f144 f37 1"/>
                <a:gd name="f183" fmla="*/ f145 f36 1"/>
                <a:gd name="f184" fmla="*/ f146 f37 1"/>
                <a:gd name="f185" fmla="*/ f147 f36 1"/>
                <a:gd name="f186" fmla="*/ f148 f37 1"/>
                <a:gd name="f187" fmla="*/ f149 f36 1"/>
                <a:gd name="f188" fmla="*/ f150 f37 1"/>
                <a:gd name="f189" fmla="*/ f151 f36 1"/>
                <a:gd name="f190" fmla="*/ f152 f37 1"/>
                <a:gd name="f191" fmla="*/ f153 f36 1"/>
              </a:gdLst>
              <a:ahLst/>
              <a:cxnLst>
                <a:cxn ang="3cd4">
                  <a:pos x="hc" y="t"/>
                </a:cxn>
                <a:cxn ang="0">
                  <a:pos x="r" y="vc"/>
                </a:cxn>
                <a:cxn ang="cd4">
                  <a:pos x="hc" y="b"/>
                </a:cxn>
                <a:cxn ang="cd2">
                  <a:pos x="l" y="vc"/>
                </a:cxn>
                <a:cxn ang="f81">
                  <a:pos x="f158" y="f159"/>
                </a:cxn>
                <a:cxn ang="f81">
                  <a:pos x="f160" y="f159"/>
                </a:cxn>
                <a:cxn ang="f81">
                  <a:pos x="f161" y="f162"/>
                </a:cxn>
                <a:cxn ang="f81">
                  <a:pos x="f163" y="f164"/>
                </a:cxn>
                <a:cxn ang="f81">
                  <a:pos x="f165" y="f166"/>
                </a:cxn>
                <a:cxn ang="f81">
                  <a:pos x="f167" y="f168"/>
                </a:cxn>
                <a:cxn ang="f81">
                  <a:pos x="f169" y="f170"/>
                </a:cxn>
                <a:cxn ang="f81">
                  <a:pos x="f169" y="f171"/>
                </a:cxn>
                <a:cxn ang="f81">
                  <a:pos x="f167" y="f172"/>
                </a:cxn>
                <a:cxn ang="f81">
                  <a:pos x="f165" y="f173"/>
                </a:cxn>
                <a:cxn ang="f81">
                  <a:pos x="f163" y="f174"/>
                </a:cxn>
                <a:cxn ang="f81">
                  <a:pos x="f161" y="f175"/>
                </a:cxn>
                <a:cxn ang="f81">
                  <a:pos x="f160" y="f176"/>
                </a:cxn>
                <a:cxn ang="f81">
                  <a:pos x="f177" y="f175"/>
                </a:cxn>
                <a:cxn ang="f81">
                  <a:pos x="f178" y="f174"/>
                </a:cxn>
                <a:cxn ang="f81">
                  <a:pos x="f179" y="f173"/>
                </a:cxn>
                <a:cxn ang="f81">
                  <a:pos x="f180" y="f172"/>
                </a:cxn>
                <a:cxn ang="f81">
                  <a:pos x="f181" y="f171"/>
                </a:cxn>
                <a:cxn ang="f81">
                  <a:pos x="f181" y="f182"/>
                </a:cxn>
                <a:cxn ang="f81">
                  <a:pos x="f158" y="f182"/>
                </a:cxn>
                <a:cxn ang="f81">
                  <a:pos x="f183" y="f184"/>
                </a:cxn>
                <a:cxn ang="f81">
                  <a:pos x="f185" y="f186"/>
                </a:cxn>
                <a:cxn ang="f81">
                  <a:pos x="f187" y="f188"/>
                </a:cxn>
                <a:cxn ang="f81">
                  <a:pos x="f189" y="f190"/>
                </a:cxn>
                <a:cxn ang="f81">
                  <a:pos x="f191" y="f170"/>
                </a:cxn>
                <a:cxn ang="f81">
                  <a:pos x="f189" y="f168"/>
                </a:cxn>
                <a:cxn ang="f81">
                  <a:pos x="f187" y="f166"/>
                </a:cxn>
                <a:cxn ang="f81">
                  <a:pos x="f185" y="f164"/>
                </a:cxn>
                <a:cxn ang="f81">
                  <a:pos x="f183" y="f162"/>
                </a:cxn>
                <a:cxn ang="f81">
                  <a:pos x="f158" y="f159"/>
                </a:cxn>
              </a:cxnLst>
              <a:rect l="f154" t="f157" r="f155" b="f156"/>
              <a:pathLst>
                <a:path w="1544" h="923">
                  <a:moveTo>
                    <a:pt x="f8" y="f5"/>
                  </a:moveTo>
                  <a:lnTo>
                    <a:pt x="f9" y="f5"/>
                  </a:lnTo>
                  <a:lnTo>
                    <a:pt x="f10" y="f11"/>
                  </a:lnTo>
                  <a:lnTo>
                    <a:pt x="f12" y="f13"/>
                  </a:lnTo>
                  <a:lnTo>
                    <a:pt x="f14" y="f15"/>
                  </a:lnTo>
                  <a:lnTo>
                    <a:pt x="f16" y="f17"/>
                  </a:lnTo>
                  <a:lnTo>
                    <a:pt x="f6" y="f18"/>
                  </a:lnTo>
                  <a:lnTo>
                    <a:pt x="f6" y="f19"/>
                  </a:lnTo>
                  <a:lnTo>
                    <a:pt x="f16" y="f20"/>
                  </a:lnTo>
                  <a:lnTo>
                    <a:pt x="f14" y="f21"/>
                  </a:lnTo>
                  <a:lnTo>
                    <a:pt x="f12" y="f22"/>
                  </a:lnTo>
                  <a:lnTo>
                    <a:pt x="f10" y="f23"/>
                  </a:lnTo>
                  <a:lnTo>
                    <a:pt x="f9" y="f7"/>
                  </a:lnTo>
                  <a:lnTo>
                    <a:pt x="f24" y="f23"/>
                  </a:lnTo>
                  <a:lnTo>
                    <a:pt x="f25" y="f22"/>
                  </a:lnTo>
                  <a:lnTo>
                    <a:pt x="f26" y="f21"/>
                  </a:lnTo>
                  <a:lnTo>
                    <a:pt x="f27" y="f20"/>
                  </a:lnTo>
                  <a:lnTo>
                    <a:pt x="f28" y="f19"/>
                  </a:lnTo>
                  <a:lnTo>
                    <a:pt x="f28" y="f29"/>
                  </a:lnTo>
                  <a:lnTo>
                    <a:pt x="f8" y="f29"/>
                  </a:lnTo>
                  <a:lnTo>
                    <a:pt x="f17" y="f30"/>
                  </a:lnTo>
                  <a:lnTo>
                    <a:pt x="f15" y="f31"/>
                  </a:lnTo>
                  <a:lnTo>
                    <a:pt x="f13" y="f32"/>
                  </a:lnTo>
                  <a:lnTo>
                    <a:pt x="f33" y="f34"/>
                  </a:lnTo>
                  <a:lnTo>
                    <a:pt x="f5" y="f18"/>
                  </a:lnTo>
                  <a:lnTo>
                    <a:pt x="f33" y="f17"/>
                  </a:lnTo>
                  <a:lnTo>
                    <a:pt x="f13" y="f15"/>
                  </a:lnTo>
                  <a:lnTo>
                    <a:pt x="f15" y="f13"/>
                  </a:lnTo>
                  <a:lnTo>
                    <a:pt x="f17" y="f11"/>
                  </a:lnTo>
                  <a:lnTo>
                    <a:pt x="f8" y="f5"/>
                  </a:lnTo>
                  <a:close/>
                </a:path>
              </a:pathLst>
            </a:custGeom>
            <a:gr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Light"/>
                <a:cs typeface="Miriam Libre"/>
              </a:endParaRPr>
            </a:p>
          </p:txBody>
        </p:sp>
        <p:sp>
          <p:nvSpPr>
            <p:cNvPr id="103" name="Freeform 117">
              <a:extLst>
                <a:ext uri="{FF2B5EF4-FFF2-40B4-BE49-F238E27FC236}">
                  <a16:creationId xmlns:a16="http://schemas.microsoft.com/office/drawing/2014/main" id="{917ECA1E-6173-42CC-9D40-CFBB46243A67}"/>
                </a:ext>
              </a:extLst>
            </p:cNvPr>
            <p:cNvSpPr/>
            <p:nvPr/>
          </p:nvSpPr>
          <p:spPr>
            <a:xfrm>
              <a:off x="1943950" y="5185864"/>
              <a:ext cx="59143" cy="25804"/>
            </a:xfrm>
            <a:custGeom>
              <a:avLst/>
              <a:gdLst>
                <a:gd name="f0" fmla="val 10800000"/>
                <a:gd name="f1" fmla="val 5400000"/>
                <a:gd name="f2" fmla="val 180"/>
                <a:gd name="f3" fmla="val w"/>
                <a:gd name="f4" fmla="val h"/>
                <a:gd name="f5" fmla="val 0"/>
                <a:gd name="f6" fmla="val 219"/>
                <a:gd name="f7" fmla="val 98"/>
                <a:gd name="f8" fmla="val 49"/>
                <a:gd name="f9" fmla="val 170"/>
                <a:gd name="f10" fmla="val 186"/>
                <a:gd name="f11" fmla="val 3"/>
                <a:gd name="f12" fmla="val 199"/>
                <a:gd name="f13" fmla="val 10"/>
                <a:gd name="f14" fmla="val 209"/>
                <a:gd name="f15" fmla="val 21"/>
                <a:gd name="f16" fmla="val 216"/>
                <a:gd name="f17" fmla="val 34"/>
                <a:gd name="f18" fmla="val 64"/>
                <a:gd name="f19" fmla="val 78"/>
                <a:gd name="f20" fmla="val 89"/>
                <a:gd name="f21" fmla="val 96"/>
                <a:gd name="f22" fmla="val 20"/>
                <a:gd name="f23" fmla="val 9"/>
                <a:gd name="f24" fmla="val 2"/>
                <a:gd name="f25" fmla="+- 0 0 -90"/>
                <a:gd name="f26" fmla="*/ f3 1 219"/>
                <a:gd name="f27" fmla="*/ f4 1 98"/>
                <a:gd name="f28" fmla="val f5"/>
                <a:gd name="f29" fmla="val f6"/>
                <a:gd name="f30" fmla="val f7"/>
                <a:gd name="f31" fmla="*/ f25 f0 1"/>
                <a:gd name="f32" fmla="+- f30 0 f28"/>
                <a:gd name="f33" fmla="+- f29 0 f28"/>
                <a:gd name="f34" fmla="*/ f31 1 f2"/>
                <a:gd name="f35" fmla="*/ f33 1 219"/>
                <a:gd name="f36" fmla="*/ f32 1 98"/>
                <a:gd name="f37" fmla="*/ 49 f33 1"/>
                <a:gd name="f38" fmla="*/ 0 f32 1"/>
                <a:gd name="f39" fmla="*/ 170 f33 1"/>
                <a:gd name="f40" fmla="*/ 186 f33 1"/>
                <a:gd name="f41" fmla="*/ 3 f32 1"/>
                <a:gd name="f42" fmla="*/ 199 f33 1"/>
                <a:gd name="f43" fmla="*/ 10 f32 1"/>
                <a:gd name="f44" fmla="*/ 209 f33 1"/>
                <a:gd name="f45" fmla="*/ 21 f32 1"/>
                <a:gd name="f46" fmla="*/ 216 f33 1"/>
                <a:gd name="f47" fmla="*/ 34 f32 1"/>
                <a:gd name="f48" fmla="*/ 219 f33 1"/>
                <a:gd name="f49" fmla="*/ 49 f32 1"/>
                <a:gd name="f50" fmla="*/ 64 f32 1"/>
                <a:gd name="f51" fmla="*/ 78 f32 1"/>
                <a:gd name="f52" fmla="*/ 89 f32 1"/>
                <a:gd name="f53" fmla="*/ 96 f32 1"/>
                <a:gd name="f54" fmla="*/ 98 f32 1"/>
                <a:gd name="f55" fmla="*/ 34 f33 1"/>
                <a:gd name="f56" fmla="*/ 20 f33 1"/>
                <a:gd name="f57" fmla="*/ 9 f33 1"/>
                <a:gd name="f58" fmla="*/ 2 f33 1"/>
                <a:gd name="f59" fmla="*/ 0 f33 1"/>
                <a:gd name="f60" fmla="+- f34 0 f1"/>
                <a:gd name="f61" fmla="*/ f37 1 219"/>
                <a:gd name="f62" fmla="*/ f38 1 98"/>
                <a:gd name="f63" fmla="*/ f39 1 219"/>
                <a:gd name="f64" fmla="*/ f40 1 219"/>
                <a:gd name="f65" fmla="*/ f41 1 98"/>
                <a:gd name="f66" fmla="*/ f42 1 219"/>
                <a:gd name="f67" fmla="*/ f43 1 98"/>
                <a:gd name="f68" fmla="*/ f44 1 219"/>
                <a:gd name="f69" fmla="*/ f45 1 98"/>
                <a:gd name="f70" fmla="*/ f46 1 219"/>
                <a:gd name="f71" fmla="*/ f47 1 98"/>
                <a:gd name="f72" fmla="*/ f48 1 219"/>
                <a:gd name="f73" fmla="*/ f49 1 98"/>
                <a:gd name="f74" fmla="*/ f50 1 98"/>
                <a:gd name="f75" fmla="*/ f51 1 98"/>
                <a:gd name="f76" fmla="*/ f52 1 98"/>
                <a:gd name="f77" fmla="*/ f53 1 98"/>
                <a:gd name="f78" fmla="*/ f54 1 98"/>
                <a:gd name="f79" fmla="*/ f55 1 219"/>
                <a:gd name="f80" fmla="*/ f56 1 219"/>
                <a:gd name="f81" fmla="*/ f57 1 219"/>
                <a:gd name="f82" fmla="*/ f58 1 219"/>
                <a:gd name="f83" fmla="*/ f59 1 219"/>
                <a:gd name="f84" fmla="*/ 0 1 f35"/>
                <a:gd name="f85" fmla="*/ f29 1 f35"/>
                <a:gd name="f86" fmla="*/ 0 1 f36"/>
                <a:gd name="f87" fmla="*/ f30 1 f36"/>
                <a:gd name="f88" fmla="*/ f61 1 f35"/>
                <a:gd name="f89" fmla="*/ f62 1 f36"/>
                <a:gd name="f90" fmla="*/ f63 1 f35"/>
                <a:gd name="f91" fmla="*/ f64 1 f35"/>
                <a:gd name="f92" fmla="*/ f65 1 f36"/>
                <a:gd name="f93" fmla="*/ f66 1 f35"/>
                <a:gd name="f94" fmla="*/ f67 1 f36"/>
                <a:gd name="f95" fmla="*/ f68 1 f35"/>
                <a:gd name="f96" fmla="*/ f69 1 f36"/>
                <a:gd name="f97" fmla="*/ f70 1 f35"/>
                <a:gd name="f98" fmla="*/ f71 1 f36"/>
                <a:gd name="f99" fmla="*/ f72 1 f35"/>
                <a:gd name="f100" fmla="*/ f73 1 f36"/>
                <a:gd name="f101" fmla="*/ f74 1 f36"/>
                <a:gd name="f102" fmla="*/ f75 1 f36"/>
                <a:gd name="f103" fmla="*/ f76 1 f36"/>
                <a:gd name="f104" fmla="*/ f77 1 f36"/>
                <a:gd name="f105" fmla="*/ f78 1 f36"/>
                <a:gd name="f106" fmla="*/ f79 1 f35"/>
                <a:gd name="f107" fmla="*/ f80 1 f35"/>
                <a:gd name="f108" fmla="*/ f81 1 f35"/>
                <a:gd name="f109" fmla="*/ f82 1 f35"/>
                <a:gd name="f110" fmla="*/ f83 1 f35"/>
                <a:gd name="f111" fmla="*/ f84 f26 1"/>
                <a:gd name="f112" fmla="*/ f85 f26 1"/>
                <a:gd name="f113" fmla="*/ f87 f27 1"/>
                <a:gd name="f114" fmla="*/ f86 f27 1"/>
                <a:gd name="f115" fmla="*/ f88 f26 1"/>
                <a:gd name="f116" fmla="*/ f89 f27 1"/>
                <a:gd name="f117" fmla="*/ f90 f26 1"/>
                <a:gd name="f118" fmla="*/ f91 f26 1"/>
                <a:gd name="f119" fmla="*/ f92 f27 1"/>
                <a:gd name="f120" fmla="*/ f93 f26 1"/>
                <a:gd name="f121" fmla="*/ f94 f27 1"/>
                <a:gd name="f122" fmla="*/ f95 f26 1"/>
                <a:gd name="f123" fmla="*/ f96 f27 1"/>
                <a:gd name="f124" fmla="*/ f97 f26 1"/>
                <a:gd name="f125" fmla="*/ f98 f27 1"/>
                <a:gd name="f126" fmla="*/ f99 f26 1"/>
                <a:gd name="f127" fmla="*/ f100 f27 1"/>
                <a:gd name="f128" fmla="*/ f101 f27 1"/>
                <a:gd name="f129" fmla="*/ f102 f27 1"/>
                <a:gd name="f130" fmla="*/ f103 f27 1"/>
                <a:gd name="f131" fmla="*/ f104 f27 1"/>
                <a:gd name="f132" fmla="*/ f105 f27 1"/>
                <a:gd name="f133" fmla="*/ f106 f26 1"/>
                <a:gd name="f134" fmla="*/ f107 f26 1"/>
                <a:gd name="f135" fmla="*/ f108 f26 1"/>
                <a:gd name="f136" fmla="*/ f109 f26 1"/>
                <a:gd name="f137" fmla="*/ f110 f26 1"/>
              </a:gdLst>
              <a:ahLst/>
              <a:cxnLst>
                <a:cxn ang="3cd4">
                  <a:pos x="hc" y="t"/>
                </a:cxn>
                <a:cxn ang="0">
                  <a:pos x="r" y="vc"/>
                </a:cxn>
                <a:cxn ang="cd4">
                  <a:pos x="hc" y="b"/>
                </a:cxn>
                <a:cxn ang="cd2">
                  <a:pos x="l" y="vc"/>
                </a:cxn>
                <a:cxn ang="f60">
                  <a:pos x="f115" y="f116"/>
                </a:cxn>
                <a:cxn ang="f60">
                  <a:pos x="f117" y="f116"/>
                </a:cxn>
                <a:cxn ang="f60">
                  <a:pos x="f118" y="f119"/>
                </a:cxn>
                <a:cxn ang="f60">
                  <a:pos x="f120" y="f121"/>
                </a:cxn>
                <a:cxn ang="f60">
                  <a:pos x="f122" y="f123"/>
                </a:cxn>
                <a:cxn ang="f60">
                  <a:pos x="f124" y="f125"/>
                </a:cxn>
                <a:cxn ang="f60">
                  <a:pos x="f126" y="f127"/>
                </a:cxn>
                <a:cxn ang="f60">
                  <a:pos x="f124" y="f128"/>
                </a:cxn>
                <a:cxn ang="f60">
                  <a:pos x="f122" y="f129"/>
                </a:cxn>
                <a:cxn ang="f60">
                  <a:pos x="f120" y="f130"/>
                </a:cxn>
                <a:cxn ang="f60">
                  <a:pos x="f118" y="f131"/>
                </a:cxn>
                <a:cxn ang="f60">
                  <a:pos x="f117" y="f132"/>
                </a:cxn>
                <a:cxn ang="f60">
                  <a:pos x="f115" y="f132"/>
                </a:cxn>
                <a:cxn ang="f60">
                  <a:pos x="f133" y="f131"/>
                </a:cxn>
                <a:cxn ang="f60">
                  <a:pos x="f134" y="f130"/>
                </a:cxn>
                <a:cxn ang="f60">
                  <a:pos x="f135" y="f129"/>
                </a:cxn>
                <a:cxn ang="f60">
                  <a:pos x="f136" y="f128"/>
                </a:cxn>
                <a:cxn ang="f60">
                  <a:pos x="f137" y="f127"/>
                </a:cxn>
                <a:cxn ang="f60">
                  <a:pos x="f136" y="f125"/>
                </a:cxn>
                <a:cxn ang="f60">
                  <a:pos x="f135" y="f123"/>
                </a:cxn>
                <a:cxn ang="f60">
                  <a:pos x="f134" y="f121"/>
                </a:cxn>
                <a:cxn ang="f60">
                  <a:pos x="f133" y="f119"/>
                </a:cxn>
                <a:cxn ang="f60">
                  <a:pos x="f115" y="f116"/>
                </a:cxn>
              </a:cxnLst>
              <a:rect l="f111" t="f114" r="f112" b="f113"/>
              <a:pathLst>
                <a:path w="219" h="98">
                  <a:moveTo>
                    <a:pt x="f8" y="f5"/>
                  </a:moveTo>
                  <a:lnTo>
                    <a:pt x="f9" y="f5"/>
                  </a:lnTo>
                  <a:lnTo>
                    <a:pt x="f10" y="f11"/>
                  </a:lnTo>
                  <a:lnTo>
                    <a:pt x="f12" y="f13"/>
                  </a:lnTo>
                  <a:lnTo>
                    <a:pt x="f14" y="f15"/>
                  </a:lnTo>
                  <a:lnTo>
                    <a:pt x="f16" y="f17"/>
                  </a:lnTo>
                  <a:lnTo>
                    <a:pt x="f6" y="f8"/>
                  </a:lnTo>
                  <a:lnTo>
                    <a:pt x="f16" y="f18"/>
                  </a:lnTo>
                  <a:lnTo>
                    <a:pt x="f14" y="f19"/>
                  </a:lnTo>
                  <a:lnTo>
                    <a:pt x="f12" y="f20"/>
                  </a:lnTo>
                  <a:lnTo>
                    <a:pt x="f10" y="f21"/>
                  </a:lnTo>
                  <a:lnTo>
                    <a:pt x="f9" y="f7"/>
                  </a:lnTo>
                  <a:lnTo>
                    <a:pt x="f8" y="f7"/>
                  </a:lnTo>
                  <a:lnTo>
                    <a:pt x="f17" y="f21"/>
                  </a:lnTo>
                  <a:lnTo>
                    <a:pt x="f22" y="f20"/>
                  </a:lnTo>
                  <a:lnTo>
                    <a:pt x="f23" y="f19"/>
                  </a:lnTo>
                  <a:lnTo>
                    <a:pt x="f24" y="f18"/>
                  </a:lnTo>
                  <a:lnTo>
                    <a:pt x="f5" y="f8"/>
                  </a:lnTo>
                  <a:lnTo>
                    <a:pt x="f24" y="f17"/>
                  </a:lnTo>
                  <a:lnTo>
                    <a:pt x="f23" y="f15"/>
                  </a:lnTo>
                  <a:lnTo>
                    <a:pt x="f22" y="f13"/>
                  </a:lnTo>
                  <a:lnTo>
                    <a:pt x="f17" y="f11"/>
                  </a:lnTo>
                  <a:lnTo>
                    <a:pt x="f8" y="f5"/>
                  </a:lnTo>
                  <a:close/>
                </a:path>
              </a:pathLst>
            </a:custGeom>
            <a:gr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Light"/>
                <a:cs typeface="Miriam Libre"/>
              </a:endParaRPr>
            </a:p>
          </p:txBody>
        </p:sp>
        <p:sp>
          <p:nvSpPr>
            <p:cNvPr id="104" name="Freeform 118">
              <a:extLst>
                <a:ext uri="{FF2B5EF4-FFF2-40B4-BE49-F238E27FC236}">
                  <a16:creationId xmlns:a16="http://schemas.microsoft.com/office/drawing/2014/main" id="{0DC3A115-F94D-4CA9-9ADC-AF9B03F15C56}"/>
                </a:ext>
              </a:extLst>
            </p:cNvPr>
            <p:cNvSpPr/>
            <p:nvPr/>
          </p:nvSpPr>
          <p:spPr>
            <a:xfrm>
              <a:off x="1825672" y="5119323"/>
              <a:ext cx="91394" cy="160230"/>
            </a:xfrm>
            <a:custGeom>
              <a:avLst/>
              <a:gdLst>
                <a:gd name="f0" fmla="val 10800000"/>
                <a:gd name="f1" fmla="val 5400000"/>
                <a:gd name="f2" fmla="val 180"/>
                <a:gd name="f3" fmla="val w"/>
                <a:gd name="f4" fmla="val h"/>
                <a:gd name="f5" fmla="val 0"/>
                <a:gd name="f6" fmla="val 342"/>
                <a:gd name="f7" fmla="val 593"/>
                <a:gd name="f8" fmla="val 170"/>
                <a:gd name="f9" fmla="val 186"/>
                <a:gd name="f10" fmla="val 2"/>
                <a:gd name="f11" fmla="val 199"/>
                <a:gd name="f12" fmla="val 9"/>
                <a:gd name="f13" fmla="val 210"/>
                <a:gd name="f14" fmla="val 20"/>
                <a:gd name="f15" fmla="val 218"/>
                <a:gd name="f16" fmla="val 33"/>
                <a:gd name="f17" fmla="val 220"/>
                <a:gd name="f18" fmla="val 48"/>
                <a:gd name="f19" fmla="val 79"/>
                <a:gd name="f20" fmla="val 267"/>
                <a:gd name="f21" fmla="val 283"/>
                <a:gd name="f22" fmla="val 82"/>
                <a:gd name="f23" fmla="val 296"/>
                <a:gd name="f24" fmla="val 89"/>
                <a:gd name="f25" fmla="val 307"/>
                <a:gd name="f26" fmla="val 100"/>
                <a:gd name="f27" fmla="val 313"/>
                <a:gd name="f28" fmla="val 113"/>
                <a:gd name="f29" fmla="val 316"/>
                <a:gd name="f30" fmla="val 128"/>
                <a:gd name="f31" fmla="val 144"/>
                <a:gd name="f32" fmla="val 157"/>
                <a:gd name="f33" fmla="val 168"/>
                <a:gd name="f34" fmla="val 175"/>
                <a:gd name="f35" fmla="val 177"/>
                <a:gd name="f36" fmla="val 133"/>
                <a:gd name="f37" fmla="val 118"/>
                <a:gd name="f38" fmla="val 108"/>
                <a:gd name="f39" fmla="val 187"/>
                <a:gd name="f40" fmla="val 98"/>
                <a:gd name="f41" fmla="val 212"/>
                <a:gd name="f42" fmla="val 226"/>
                <a:gd name="f43" fmla="val 237"/>
                <a:gd name="f44" fmla="val 244"/>
                <a:gd name="f45" fmla="val 247"/>
                <a:gd name="f46" fmla="val 209"/>
                <a:gd name="f47" fmla="val 239"/>
                <a:gd name="f48" fmla="val 251"/>
                <a:gd name="f49" fmla="val 261"/>
                <a:gd name="f50" fmla="val 293"/>
                <a:gd name="f51" fmla="val 277"/>
                <a:gd name="f52" fmla="val 297"/>
                <a:gd name="f53" fmla="val 329"/>
                <a:gd name="f54" fmla="val 321"/>
                <a:gd name="f55" fmla="val 338"/>
                <a:gd name="f56" fmla="val 349"/>
                <a:gd name="f57" fmla="val 379"/>
                <a:gd name="f58" fmla="val 408"/>
                <a:gd name="f59" fmla="val 436"/>
                <a:gd name="f60" fmla="val 459"/>
                <a:gd name="f61" fmla="val 480"/>
                <a:gd name="f62" fmla="val 273"/>
                <a:gd name="f63" fmla="val 495"/>
                <a:gd name="f64" fmla="val 248"/>
                <a:gd name="f65" fmla="val 506"/>
                <a:gd name="f66" fmla="val 512"/>
                <a:gd name="f67" fmla="val 545"/>
                <a:gd name="f68" fmla="val 561"/>
                <a:gd name="f69" fmla="val 574"/>
                <a:gd name="f70" fmla="val 584"/>
                <a:gd name="f71" fmla="val 591"/>
                <a:gd name="f72" fmla="val 156"/>
                <a:gd name="f73" fmla="val 141"/>
                <a:gd name="f74" fmla="val 132"/>
                <a:gd name="f75" fmla="val 124"/>
                <a:gd name="f76" fmla="val 122"/>
                <a:gd name="f77" fmla="val 71"/>
                <a:gd name="f78" fmla="val 57"/>
                <a:gd name="f79" fmla="val 510"/>
                <a:gd name="f80" fmla="val 43"/>
                <a:gd name="f81" fmla="val 503"/>
                <a:gd name="f82" fmla="val 493"/>
                <a:gd name="f83" fmla="val 25"/>
                <a:gd name="f84" fmla="val 23"/>
                <a:gd name="f85" fmla="val 464"/>
                <a:gd name="f86" fmla="val 448"/>
                <a:gd name="f87" fmla="val 435"/>
                <a:gd name="f88" fmla="val 424"/>
                <a:gd name="f89" fmla="val 418"/>
                <a:gd name="f90" fmla="val 414"/>
                <a:gd name="f91" fmla="val 222"/>
                <a:gd name="f92" fmla="val 412"/>
                <a:gd name="f93" fmla="val 233"/>
                <a:gd name="f94" fmla="val 405"/>
                <a:gd name="f95" fmla="val 242"/>
                <a:gd name="f96" fmla="val 394"/>
                <a:gd name="f97" fmla="val 366"/>
                <a:gd name="f98" fmla="val 355"/>
                <a:gd name="f99" fmla="val 348"/>
                <a:gd name="f100" fmla="val 345"/>
                <a:gd name="f101" fmla="val 101"/>
                <a:gd name="f102" fmla="val 74"/>
                <a:gd name="f103" fmla="val 331"/>
                <a:gd name="f104" fmla="val 50"/>
                <a:gd name="f105" fmla="val 315"/>
                <a:gd name="f106" fmla="val 29"/>
                <a:gd name="f107" fmla="val 295"/>
                <a:gd name="f108" fmla="val 13"/>
                <a:gd name="f109" fmla="val 270"/>
                <a:gd name="f110" fmla="val 4"/>
                <a:gd name="f111" fmla="val 243"/>
                <a:gd name="f112" fmla="val 183"/>
                <a:gd name="f113" fmla="val 12"/>
                <a:gd name="f114" fmla="val 27"/>
                <a:gd name="f115" fmla="val 46"/>
                <a:gd name="f116" fmla="val 112"/>
                <a:gd name="f117" fmla="val 68"/>
                <a:gd name="f118" fmla="val 96"/>
                <a:gd name="f119" fmla="val 94"/>
                <a:gd name="f120" fmla="val 85"/>
                <a:gd name="f121" fmla="val 81"/>
                <a:gd name="f122" fmla="+- 0 0 -90"/>
                <a:gd name="f123" fmla="*/ f3 1 342"/>
                <a:gd name="f124" fmla="*/ f4 1 593"/>
                <a:gd name="f125" fmla="val f5"/>
                <a:gd name="f126" fmla="val f6"/>
                <a:gd name="f127" fmla="val f7"/>
                <a:gd name="f128" fmla="*/ f122 f0 1"/>
                <a:gd name="f129" fmla="+- f127 0 f125"/>
                <a:gd name="f130" fmla="+- f126 0 f125"/>
                <a:gd name="f131" fmla="*/ f128 1 f2"/>
                <a:gd name="f132" fmla="*/ f130 1 342"/>
                <a:gd name="f133" fmla="*/ f129 1 593"/>
                <a:gd name="f134" fmla="*/ 186 f130 1"/>
                <a:gd name="f135" fmla="*/ 2 f129 1"/>
                <a:gd name="f136" fmla="*/ 210 f130 1"/>
                <a:gd name="f137" fmla="*/ 20 f129 1"/>
                <a:gd name="f138" fmla="*/ 220 f130 1"/>
                <a:gd name="f139" fmla="*/ 48 f129 1"/>
                <a:gd name="f140" fmla="*/ 267 f130 1"/>
                <a:gd name="f141" fmla="*/ 79 f129 1"/>
                <a:gd name="f142" fmla="*/ 296 f130 1"/>
                <a:gd name="f143" fmla="*/ 89 f129 1"/>
                <a:gd name="f144" fmla="*/ 313 f130 1"/>
                <a:gd name="f145" fmla="*/ 113 f129 1"/>
                <a:gd name="f146" fmla="*/ 144 f129 1"/>
                <a:gd name="f147" fmla="*/ 168 f129 1"/>
                <a:gd name="f148" fmla="*/ 177 f129 1"/>
                <a:gd name="f149" fmla="*/ 118 f130 1"/>
                <a:gd name="f150" fmla="*/ 180 f129 1"/>
                <a:gd name="f151" fmla="*/ 100 f130 1"/>
                <a:gd name="f152" fmla="*/ 199 f129 1"/>
                <a:gd name="f153" fmla="*/ 226 f129 1"/>
                <a:gd name="f154" fmla="*/ 244 f129 1"/>
                <a:gd name="f155" fmla="*/ 209 f130 1"/>
                <a:gd name="f156" fmla="*/ 247 f129 1"/>
                <a:gd name="f157" fmla="*/ 261 f129 1"/>
                <a:gd name="f158" fmla="*/ 297 f129 1"/>
                <a:gd name="f159" fmla="*/ 338 f130 1"/>
                <a:gd name="f160" fmla="*/ 349 f129 1"/>
                <a:gd name="f161" fmla="*/ 408 f129 1"/>
                <a:gd name="f162" fmla="*/ 316 f130 1"/>
                <a:gd name="f163" fmla="*/ 459 f129 1"/>
                <a:gd name="f164" fmla="*/ 273 f130 1"/>
                <a:gd name="f165" fmla="*/ 495 f129 1"/>
                <a:gd name="f166" fmla="*/ 512 f129 1"/>
                <a:gd name="f167" fmla="*/ 218 f130 1"/>
                <a:gd name="f168" fmla="*/ 561 f129 1"/>
                <a:gd name="f169" fmla="*/ 199 f130 1"/>
                <a:gd name="f170" fmla="*/ 584 f129 1"/>
                <a:gd name="f171" fmla="*/ 170 f130 1"/>
                <a:gd name="f172" fmla="*/ 593 f129 1"/>
                <a:gd name="f173" fmla="*/ 141 f130 1"/>
                <a:gd name="f174" fmla="*/ 124 f130 1"/>
                <a:gd name="f175" fmla="*/ 122 f130 1"/>
                <a:gd name="f176" fmla="*/ 57 f130 1"/>
                <a:gd name="f177" fmla="*/ 510 f129 1"/>
                <a:gd name="f178" fmla="*/ 33 f130 1"/>
                <a:gd name="f179" fmla="*/ 493 f129 1"/>
                <a:gd name="f180" fmla="*/ 23 f130 1"/>
                <a:gd name="f181" fmla="*/ 464 f129 1"/>
                <a:gd name="f182" fmla="*/ 435 f129 1"/>
                <a:gd name="f183" fmla="*/ 418 f129 1"/>
                <a:gd name="f184" fmla="*/ 414 f129 1"/>
                <a:gd name="f185" fmla="*/ 233 f130 1"/>
                <a:gd name="f186" fmla="*/ 405 f129 1"/>
                <a:gd name="f187" fmla="*/ 244 f130 1"/>
                <a:gd name="f188" fmla="*/ 379 f129 1"/>
                <a:gd name="f189" fmla="*/ 355 f129 1"/>
                <a:gd name="f190" fmla="*/ 345 f129 1"/>
                <a:gd name="f191" fmla="*/ 101 f130 1"/>
                <a:gd name="f192" fmla="*/ 342 f129 1"/>
                <a:gd name="f193" fmla="*/ 50 f130 1"/>
                <a:gd name="f194" fmla="*/ 315 f129 1"/>
                <a:gd name="f195" fmla="*/ 13 f130 1"/>
                <a:gd name="f196" fmla="*/ 270 f129 1"/>
                <a:gd name="f197" fmla="*/ 0 f130 1"/>
                <a:gd name="f198" fmla="*/ 212 f129 1"/>
                <a:gd name="f199" fmla="*/ 12 f130 1"/>
                <a:gd name="f200" fmla="*/ 157 f129 1"/>
                <a:gd name="f201" fmla="*/ 46 f130 1"/>
                <a:gd name="f202" fmla="*/ 112 f129 1"/>
                <a:gd name="f203" fmla="*/ 94 f130 1"/>
                <a:gd name="f204" fmla="*/ 85 f129 1"/>
                <a:gd name="f205" fmla="*/ 132 f130 1"/>
                <a:gd name="f206" fmla="*/ 156 f130 1"/>
                <a:gd name="f207" fmla="+- f131 0 f1"/>
                <a:gd name="f208" fmla="*/ f134 1 342"/>
                <a:gd name="f209" fmla="*/ f135 1 593"/>
                <a:gd name="f210" fmla="*/ f136 1 342"/>
                <a:gd name="f211" fmla="*/ f137 1 593"/>
                <a:gd name="f212" fmla="*/ f138 1 342"/>
                <a:gd name="f213" fmla="*/ f139 1 593"/>
                <a:gd name="f214" fmla="*/ f140 1 342"/>
                <a:gd name="f215" fmla="*/ f141 1 593"/>
                <a:gd name="f216" fmla="*/ f142 1 342"/>
                <a:gd name="f217" fmla="*/ f143 1 593"/>
                <a:gd name="f218" fmla="*/ f144 1 342"/>
                <a:gd name="f219" fmla="*/ f145 1 593"/>
                <a:gd name="f220" fmla="*/ f146 1 593"/>
                <a:gd name="f221" fmla="*/ f147 1 593"/>
                <a:gd name="f222" fmla="*/ f148 1 593"/>
                <a:gd name="f223" fmla="*/ f149 1 342"/>
                <a:gd name="f224" fmla="*/ f150 1 593"/>
                <a:gd name="f225" fmla="*/ f151 1 342"/>
                <a:gd name="f226" fmla="*/ f152 1 593"/>
                <a:gd name="f227" fmla="*/ f153 1 593"/>
                <a:gd name="f228" fmla="*/ f154 1 593"/>
                <a:gd name="f229" fmla="*/ f155 1 342"/>
                <a:gd name="f230" fmla="*/ f156 1 593"/>
                <a:gd name="f231" fmla="*/ f157 1 593"/>
                <a:gd name="f232" fmla="*/ f158 1 593"/>
                <a:gd name="f233" fmla="*/ f159 1 342"/>
                <a:gd name="f234" fmla="*/ f160 1 593"/>
                <a:gd name="f235" fmla="*/ f161 1 593"/>
                <a:gd name="f236" fmla="*/ f162 1 342"/>
                <a:gd name="f237" fmla="*/ f163 1 593"/>
                <a:gd name="f238" fmla="*/ f164 1 342"/>
                <a:gd name="f239" fmla="*/ f165 1 593"/>
                <a:gd name="f240" fmla="*/ f166 1 593"/>
                <a:gd name="f241" fmla="*/ f167 1 342"/>
                <a:gd name="f242" fmla="*/ f168 1 593"/>
                <a:gd name="f243" fmla="*/ f169 1 342"/>
                <a:gd name="f244" fmla="*/ f170 1 593"/>
                <a:gd name="f245" fmla="*/ f171 1 342"/>
                <a:gd name="f246" fmla="*/ f172 1 593"/>
                <a:gd name="f247" fmla="*/ f173 1 342"/>
                <a:gd name="f248" fmla="*/ f174 1 342"/>
                <a:gd name="f249" fmla="*/ f175 1 342"/>
                <a:gd name="f250" fmla="*/ f176 1 342"/>
                <a:gd name="f251" fmla="*/ f177 1 593"/>
                <a:gd name="f252" fmla="*/ f178 1 342"/>
                <a:gd name="f253" fmla="*/ f179 1 593"/>
                <a:gd name="f254" fmla="*/ f180 1 342"/>
                <a:gd name="f255" fmla="*/ f181 1 593"/>
                <a:gd name="f256" fmla="*/ f182 1 593"/>
                <a:gd name="f257" fmla="*/ f183 1 593"/>
                <a:gd name="f258" fmla="*/ f184 1 593"/>
                <a:gd name="f259" fmla="*/ f185 1 342"/>
                <a:gd name="f260" fmla="*/ f186 1 593"/>
                <a:gd name="f261" fmla="*/ f187 1 342"/>
                <a:gd name="f262" fmla="*/ f188 1 593"/>
                <a:gd name="f263" fmla="*/ f189 1 593"/>
                <a:gd name="f264" fmla="*/ f190 1 593"/>
                <a:gd name="f265" fmla="*/ f191 1 342"/>
                <a:gd name="f266" fmla="*/ f192 1 593"/>
                <a:gd name="f267" fmla="*/ f193 1 342"/>
                <a:gd name="f268" fmla="*/ f194 1 593"/>
                <a:gd name="f269" fmla="*/ f195 1 342"/>
                <a:gd name="f270" fmla="*/ f196 1 593"/>
                <a:gd name="f271" fmla="*/ f197 1 342"/>
                <a:gd name="f272" fmla="*/ f198 1 593"/>
                <a:gd name="f273" fmla="*/ f199 1 342"/>
                <a:gd name="f274" fmla="*/ f200 1 593"/>
                <a:gd name="f275" fmla="*/ f201 1 342"/>
                <a:gd name="f276" fmla="*/ f202 1 593"/>
                <a:gd name="f277" fmla="*/ f203 1 342"/>
                <a:gd name="f278" fmla="*/ f204 1 593"/>
                <a:gd name="f279" fmla="*/ f205 1 342"/>
                <a:gd name="f280" fmla="*/ f206 1 342"/>
                <a:gd name="f281" fmla="*/ 0 1 f132"/>
                <a:gd name="f282" fmla="*/ f126 1 f132"/>
                <a:gd name="f283" fmla="*/ 0 1 f133"/>
                <a:gd name="f284" fmla="*/ f127 1 f133"/>
                <a:gd name="f285" fmla="*/ f208 1 f132"/>
                <a:gd name="f286" fmla="*/ f209 1 f133"/>
                <a:gd name="f287" fmla="*/ f210 1 f132"/>
                <a:gd name="f288" fmla="*/ f211 1 f133"/>
                <a:gd name="f289" fmla="*/ f212 1 f132"/>
                <a:gd name="f290" fmla="*/ f213 1 f133"/>
                <a:gd name="f291" fmla="*/ f214 1 f132"/>
                <a:gd name="f292" fmla="*/ f215 1 f133"/>
                <a:gd name="f293" fmla="*/ f216 1 f132"/>
                <a:gd name="f294" fmla="*/ f217 1 f133"/>
                <a:gd name="f295" fmla="*/ f218 1 f132"/>
                <a:gd name="f296" fmla="*/ f219 1 f133"/>
                <a:gd name="f297" fmla="*/ f220 1 f133"/>
                <a:gd name="f298" fmla="*/ f221 1 f133"/>
                <a:gd name="f299" fmla="*/ f222 1 f133"/>
                <a:gd name="f300" fmla="*/ f223 1 f132"/>
                <a:gd name="f301" fmla="*/ f224 1 f133"/>
                <a:gd name="f302" fmla="*/ f225 1 f132"/>
                <a:gd name="f303" fmla="*/ f226 1 f133"/>
                <a:gd name="f304" fmla="*/ f227 1 f133"/>
                <a:gd name="f305" fmla="*/ f228 1 f133"/>
                <a:gd name="f306" fmla="*/ f229 1 f132"/>
                <a:gd name="f307" fmla="*/ f230 1 f133"/>
                <a:gd name="f308" fmla="*/ f231 1 f133"/>
                <a:gd name="f309" fmla="*/ f232 1 f133"/>
                <a:gd name="f310" fmla="*/ f233 1 f132"/>
                <a:gd name="f311" fmla="*/ f234 1 f133"/>
                <a:gd name="f312" fmla="*/ f235 1 f133"/>
                <a:gd name="f313" fmla="*/ f236 1 f132"/>
                <a:gd name="f314" fmla="*/ f237 1 f133"/>
                <a:gd name="f315" fmla="*/ f238 1 f132"/>
                <a:gd name="f316" fmla="*/ f239 1 f133"/>
                <a:gd name="f317" fmla="*/ f240 1 f133"/>
                <a:gd name="f318" fmla="*/ f241 1 f132"/>
                <a:gd name="f319" fmla="*/ f242 1 f133"/>
                <a:gd name="f320" fmla="*/ f243 1 f132"/>
                <a:gd name="f321" fmla="*/ f244 1 f133"/>
                <a:gd name="f322" fmla="*/ f245 1 f132"/>
                <a:gd name="f323" fmla="*/ f246 1 f133"/>
                <a:gd name="f324" fmla="*/ f247 1 f132"/>
                <a:gd name="f325" fmla="*/ f248 1 f132"/>
                <a:gd name="f326" fmla="*/ f249 1 f132"/>
                <a:gd name="f327" fmla="*/ f250 1 f132"/>
                <a:gd name="f328" fmla="*/ f251 1 f133"/>
                <a:gd name="f329" fmla="*/ f252 1 f132"/>
                <a:gd name="f330" fmla="*/ f253 1 f133"/>
                <a:gd name="f331" fmla="*/ f254 1 f132"/>
                <a:gd name="f332" fmla="*/ f255 1 f133"/>
                <a:gd name="f333" fmla="*/ f256 1 f133"/>
                <a:gd name="f334" fmla="*/ f257 1 f133"/>
                <a:gd name="f335" fmla="*/ f258 1 f133"/>
                <a:gd name="f336" fmla="*/ f259 1 f132"/>
                <a:gd name="f337" fmla="*/ f260 1 f133"/>
                <a:gd name="f338" fmla="*/ f261 1 f132"/>
                <a:gd name="f339" fmla="*/ f262 1 f133"/>
                <a:gd name="f340" fmla="*/ f263 1 f133"/>
                <a:gd name="f341" fmla="*/ f264 1 f133"/>
                <a:gd name="f342" fmla="*/ f265 1 f132"/>
                <a:gd name="f343" fmla="*/ f266 1 f133"/>
                <a:gd name="f344" fmla="*/ f267 1 f132"/>
                <a:gd name="f345" fmla="*/ f268 1 f133"/>
                <a:gd name="f346" fmla="*/ f269 1 f132"/>
                <a:gd name="f347" fmla="*/ f270 1 f133"/>
                <a:gd name="f348" fmla="*/ f271 1 f132"/>
                <a:gd name="f349" fmla="*/ f272 1 f133"/>
                <a:gd name="f350" fmla="*/ f273 1 f132"/>
                <a:gd name="f351" fmla="*/ f274 1 f133"/>
                <a:gd name="f352" fmla="*/ f275 1 f132"/>
                <a:gd name="f353" fmla="*/ f276 1 f133"/>
                <a:gd name="f354" fmla="*/ f277 1 f132"/>
                <a:gd name="f355" fmla="*/ f278 1 f133"/>
                <a:gd name="f356" fmla="*/ f279 1 f132"/>
                <a:gd name="f357" fmla="*/ f280 1 f132"/>
                <a:gd name="f358" fmla="*/ f281 f123 1"/>
                <a:gd name="f359" fmla="*/ f282 f123 1"/>
                <a:gd name="f360" fmla="*/ f284 f124 1"/>
                <a:gd name="f361" fmla="*/ f283 f124 1"/>
                <a:gd name="f362" fmla="*/ f285 f123 1"/>
                <a:gd name="f363" fmla="*/ f286 f124 1"/>
                <a:gd name="f364" fmla="*/ f287 f123 1"/>
                <a:gd name="f365" fmla="*/ f288 f124 1"/>
                <a:gd name="f366" fmla="*/ f289 f123 1"/>
                <a:gd name="f367" fmla="*/ f290 f124 1"/>
                <a:gd name="f368" fmla="*/ f291 f123 1"/>
                <a:gd name="f369" fmla="*/ f292 f124 1"/>
                <a:gd name="f370" fmla="*/ f293 f123 1"/>
                <a:gd name="f371" fmla="*/ f294 f124 1"/>
                <a:gd name="f372" fmla="*/ f295 f123 1"/>
                <a:gd name="f373" fmla="*/ f296 f124 1"/>
                <a:gd name="f374" fmla="*/ f297 f124 1"/>
                <a:gd name="f375" fmla="*/ f298 f124 1"/>
                <a:gd name="f376" fmla="*/ f299 f124 1"/>
                <a:gd name="f377" fmla="*/ f300 f123 1"/>
                <a:gd name="f378" fmla="*/ f301 f124 1"/>
                <a:gd name="f379" fmla="*/ f302 f123 1"/>
                <a:gd name="f380" fmla="*/ f303 f124 1"/>
                <a:gd name="f381" fmla="*/ f304 f124 1"/>
                <a:gd name="f382" fmla="*/ f305 f124 1"/>
                <a:gd name="f383" fmla="*/ f306 f123 1"/>
                <a:gd name="f384" fmla="*/ f307 f124 1"/>
                <a:gd name="f385" fmla="*/ f308 f124 1"/>
                <a:gd name="f386" fmla="*/ f309 f124 1"/>
                <a:gd name="f387" fmla="*/ f310 f123 1"/>
                <a:gd name="f388" fmla="*/ f311 f124 1"/>
                <a:gd name="f389" fmla="*/ f312 f124 1"/>
                <a:gd name="f390" fmla="*/ f313 f123 1"/>
                <a:gd name="f391" fmla="*/ f314 f124 1"/>
                <a:gd name="f392" fmla="*/ f315 f123 1"/>
                <a:gd name="f393" fmla="*/ f316 f124 1"/>
                <a:gd name="f394" fmla="*/ f317 f124 1"/>
                <a:gd name="f395" fmla="*/ f318 f123 1"/>
                <a:gd name="f396" fmla="*/ f319 f124 1"/>
                <a:gd name="f397" fmla="*/ f320 f123 1"/>
                <a:gd name="f398" fmla="*/ f321 f124 1"/>
                <a:gd name="f399" fmla="*/ f322 f123 1"/>
                <a:gd name="f400" fmla="*/ f323 f124 1"/>
                <a:gd name="f401" fmla="*/ f324 f123 1"/>
                <a:gd name="f402" fmla="*/ f325 f123 1"/>
                <a:gd name="f403" fmla="*/ f326 f123 1"/>
                <a:gd name="f404" fmla="*/ f327 f123 1"/>
                <a:gd name="f405" fmla="*/ f328 f124 1"/>
                <a:gd name="f406" fmla="*/ f329 f123 1"/>
                <a:gd name="f407" fmla="*/ f330 f124 1"/>
                <a:gd name="f408" fmla="*/ f331 f123 1"/>
                <a:gd name="f409" fmla="*/ f332 f124 1"/>
                <a:gd name="f410" fmla="*/ f333 f124 1"/>
                <a:gd name="f411" fmla="*/ f334 f124 1"/>
                <a:gd name="f412" fmla="*/ f335 f124 1"/>
                <a:gd name="f413" fmla="*/ f336 f123 1"/>
                <a:gd name="f414" fmla="*/ f337 f124 1"/>
                <a:gd name="f415" fmla="*/ f338 f123 1"/>
                <a:gd name="f416" fmla="*/ f339 f124 1"/>
                <a:gd name="f417" fmla="*/ f340 f124 1"/>
                <a:gd name="f418" fmla="*/ f341 f124 1"/>
                <a:gd name="f419" fmla="*/ f342 f123 1"/>
                <a:gd name="f420" fmla="*/ f343 f124 1"/>
                <a:gd name="f421" fmla="*/ f344 f123 1"/>
                <a:gd name="f422" fmla="*/ f345 f124 1"/>
                <a:gd name="f423" fmla="*/ f346 f123 1"/>
                <a:gd name="f424" fmla="*/ f347 f124 1"/>
                <a:gd name="f425" fmla="*/ f348 f123 1"/>
                <a:gd name="f426" fmla="*/ f349 f124 1"/>
                <a:gd name="f427" fmla="*/ f350 f123 1"/>
                <a:gd name="f428" fmla="*/ f351 f124 1"/>
                <a:gd name="f429" fmla="*/ f352 f123 1"/>
                <a:gd name="f430" fmla="*/ f353 f124 1"/>
                <a:gd name="f431" fmla="*/ f354 f123 1"/>
                <a:gd name="f432" fmla="*/ f355 f124 1"/>
                <a:gd name="f433" fmla="*/ f356 f123 1"/>
                <a:gd name="f434" fmla="*/ f357 f123 1"/>
              </a:gdLst>
              <a:ahLst/>
              <a:cxnLst>
                <a:cxn ang="3cd4">
                  <a:pos x="hc" y="t"/>
                </a:cxn>
                <a:cxn ang="0">
                  <a:pos x="r" y="vc"/>
                </a:cxn>
                <a:cxn ang="cd4">
                  <a:pos x="hc" y="b"/>
                </a:cxn>
                <a:cxn ang="cd2">
                  <a:pos x="l" y="vc"/>
                </a:cxn>
                <a:cxn ang="f207">
                  <a:pos x="f362" y="f363"/>
                </a:cxn>
                <a:cxn ang="f207">
                  <a:pos x="f364" y="f365"/>
                </a:cxn>
                <a:cxn ang="f207">
                  <a:pos x="f366" y="f367"/>
                </a:cxn>
                <a:cxn ang="f207">
                  <a:pos x="f368" y="f369"/>
                </a:cxn>
                <a:cxn ang="f207">
                  <a:pos x="f370" y="f371"/>
                </a:cxn>
                <a:cxn ang="f207">
                  <a:pos x="f372" y="f373"/>
                </a:cxn>
                <a:cxn ang="f207">
                  <a:pos x="f372" y="f374"/>
                </a:cxn>
                <a:cxn ang="f207">
                  <a:pos x="f370" y="f375"/>
                </a:cxn>
                <a:cxn ang="f207">
                  <a:pos x="f368" y="f376"/>
                </a:cxn>
                <a:cxn ang="f207">
                  <a:pos x="f377" y="f378"/>
                </a:cxn>
                <a:cxn ang="f207">
                  <a:pos x="f379" y="f380"/>
                </a:cxn>
                <a:cxn ang="f207">
                  <a:pos x="f379" y="f381"/>
                </a:cxn>
                <a:cxn ang="f207">
                  <a:pos x="f377" y="f382"/>
                </a:cxn>
                <a:cxn ang="f207">
                  <a:pos x="f383" y="f384"/>
                </a:cxn>
                <a:cxn ang="f207">
                  <a:pos x="f368" y="f385"/>
                </a:cxn>
                <a:cxn ang="f207">
                  <a:pos x="f372" y="f386"/>
                </a:cxn>
                <a:cxn ang="f207">
                  <a:pos x="f387" y="f388"/>
                </a:cxn>
                <a:cxn ang="f207">
                  <a:pos x="f387" y="f389"/>
                </a:cxn>
                <a:cxn ang="f207">
                  <a:pos x="f390" y="f391"/>
                </a:cxn>
                <a:cxn ang="f207">
                  <a:pos x="f392" y="f393"/>
                </a:cxn>
                <a:cxn ang="f207">
                  <a:pos x="f366" y="f394"/>
                </a:cxn>
                <a:cxn ang="f207">
                  <a:pos x="f395" y="f396"/>
                </a:cxn>
                <a:cxn ang="f207">
                  <a:pos x="f397" y="f398"/>
                </a:cxn>
                <a:cxn ang="f207">
                  <a:pos x="f399" y="f400"/>
                </a:cxn>
                <a:cxn ang="f207">
                  <a:pos x="f401" y="f398"/>
                </a:cxn>
                <a:cxn ang="f207">
                  <a:pos x="f402" y="f396"/>
                </a:cxn>
                <a:cxn ang="f207">
                  <a:pos x="f403" y="f394"/>
                </a:cxn>
                <a:cxn ang="f207">
                  <a:pos x="f404" y="f405"/>
                </a:cxn>
                <a:cxn ang="f207">
                  <a:pos x="f406" y="f407"/>
                </a:cxn>
                <a:cxn ang="f207">
                  <a:pos x="f408" y="f409"/>
                </a:cxn>
                <a:cxn ang="f207">
                  <a:pos x="f406" y="f410"/>
                </a:cxn>
                <a:cxn ang="f207">
                  <a:pos x="f404" y="f411"/>
                </a:cxn>
                <a:cxn ang="f207">
                  <a:pos x="f383" y="f412"/>
                </a:cxn>
                <a:cxn ang="f207">
                  <a:pos x="f413" y="f414"/>
                </a:cxn>
                <a:cxn ang="f207">
                  <a:pos x="f415" y="f416"/>
                </a:cxn>
                <a:cxn ang="f207">
                  <a:pos x="f413" y="f417"/>
                </a:cxn>
                <a:cxn ang="f207">
                  <a:pos x="f383" y="f418"/>
                </a:cxn>
                <a:cxn ang="f207">
                  <a:pos x="f419" y="f420"/>
                </a:cxn>
                <a:cxn ang="f207">
                  <a:pos x="f421" y="f422"/>
                </a:cxn>
                <a:cxn ang="f207">
                  <a:pos x="f423" y="f424"/>
                </a:cxn>
                <a:cxn ang="f207">
                  <a:pos x="f425" y="f426"/>
                </a:cxn>
                <a:cxn ang="f207">
                  <a:pos x="f427" y="f428"/>
                </a:cxn>
                <a:cxn ang="f207">
                  <a:pos x="f429" y="f430"/>
                </a:cxn>
                <a:cxn ang="f207">
                  <a:pos x="f431" y="f432"/>
                </a:cxn>
                <a:cxn ang="f207">
                  <a:pos x="f403" y="f367"/>
                </a:cxn>
                <a:cxn ang="f207">
                  <a:pos x="f433" y="f365"/>
                </a:cxn>
                <a:cxn ang="f207">
                  <a:pos x="f434" y="f363"/>
                </a:cxn>
              </a:cxnLst>
              <a:rect l="f358" t="f361" r="f359" b="f360"/>
              <a:pathLst>
                <a:path w="342" h="593">
                  <a:moveTo>
                    <a:pt x="f8" y="f5"/>
                  </a:moveTo>
                  <a:lnTo>
                    <a:pt x="f9" y="f10"/>
                  </a:lnTo>
                  <a:lnTo>
                    <a:pt x="f11" y="f12"/>
                  </a:lnTo>
                  <a:lnTo>
                    <a:pt x="f13" y="f14"/>
                  </a:lnTo>
                  <a:lnTo>
                    <a:pt x="f15" y="f16"/>
                  </a:lnTo>
                  <a:lnTo>
                    <a:pt x="f17" y="f18"/>
                  </a:lnTo>
                  <a:lnTo>
                    <a:pt x="f17" y="f19"/>
                  </a:lnTo>
                  <a:lnTo>
                    <a:pt x="f20" y="f19"/>
                  </a:lnTo>
                  <a:lnTo>
                    <a:pt x="f21" y="f22"/>
                  </a:lnTo>
                  <a:lnTo>
                    <a:pt x="f23" y="f24"/>
                  </a:lnTo>
                  <a:lnTo>
                    <a:pt x="f25" y="f26"/>
                  </a:lnTo>
                  <a:lnTo>
                    <a:pt x="f27" y="f28"/>
                  </a:lnTo>
                  <a:lnTo>
                    <a:pt x="f29" y="f30"/>
                  </a:lnTo>
                  <a:lnTo>
                    <a:pt x="f27" y="f31"/>
                  </a:lnTo>
                  <a:lnTo>
                    <a:pt x="f25" y="f32"/>
                  </a:lnTo>
                  <a:lnTo>
                    <a:pt x="f23" y="f33"/>
                  </a:lnTo>
                  <a:lnTo>
                    <a:pt x="f21" y="f34"/>
                  </a:lnTo>
                  <a:lnTo>
                    <a:pt x="f20" y="f35"/>
                  </a:lnTo>
                  <a:lnTo>
                    <a:pt x="f36" y="f35"/>
                  </a:lnTo>
                  <a:lnTo>
                    <a:pt x="f37" y="f2"/>
                  </a:lnTo>
                  <a:lnTo>
                    <a:pt x="f38" y="f39"/>
                  </a:lnTo>
                  <a:lnTo>
                    <a:pt x="f26" y="f11"/>
                  </a:lnTo>
                  <a:lnTo>
                    <a:pt x="f40" y="f41"/>
                  </a:lnTo>
                  <a:lnTo>
                    <a:pt x="f26" y="f42"/>
                  </a:lnTo>
                  <a:lnTo>
                    <a:pt x="f38" y="f43"/>
                  </a:lnTo>
                  <a:lnTo>
                    <a:pt x="f37" y="f44"/>
                  </a:lnTo>
                  <a:lnTo>
                    <a:pt x="f36" y="f45"/>
                  </a:lnTo>
                  <a:lnTo>
                    <a:pt x="f46" y="f45"/>
                  </a:lnTo>
                  <a:lnTo>
                    <a:pt x="f47" y="f48"/>
                  </a:lnTo>
                  <a:lnTo>
                    <a:pt x="f20" y="f49"/>
                  </a:lnTo>
                  <a:lnTo>
                    <a:pt x="f50" y="f51"/>
                  </a:lnTo>
                  <a:lnTo>
                    <a:pt x="f27" y="f52"/>
                  </a:lnTo>
                  <a:lnTo>
                    <a:pt x="f53" y="f54"/>
                  </a:lnTo>
                  <a:lnTo>
                    <a:pt x="f55" y="f56"/>
                  </a:lnTo>
                  <a:lnTo>
                    <a:pt x="f6" y="f57"/>
                  </a:lnTo>
                  <a:lnTo>
                    <a:pt x="f55" y="f58"/>
                  </a:lnTo>
                  <a:lnTo>
                    <a:pt x="f53" y="f59"/>
                  </a:lnTo>
                  <a:lnTo>
                    <a:pt x="f29" y="f60"/>
                  </a:lnTo>
                  <a:lnTo>
                    <a:pt x="f23" y="f61"/>
                  </a:lnTo>
                  <a:lnTo>
                    <a:pt x="f62" y="f63"/>
                  </a:lnTo>
                  <a:lnTo>
                    <a:pt x="f64" y="f65"/>
                  </a:lnTo>
                  <a:lnTo>
                    <a:pt x="f17" y="f66"/>
                  </a:lnTo>
                  <a:lnTo>
                    <a:pt x="f17" y="f67"/>
                  </a:lnTo>
                  <a:lnTo>
                    <a:pt x="f15" y="f68"/>
                  </a:lnTo>
                  <a:lnTo>
                    <a:pt x="f13" y="f69"/>
                  </a:lnTo>
                  <a:lnTo>
                    <a:pt x="f11" y="f70"/>
                  </a:lnTo>
                  <a:lnTo>
                    <a:pt x="f9" y="f71"/>
                  </a:lnTo>
                  <a:lnTo>
                    <a:pt x="f8" y="f7"/>
                  </a:lnTo>
                  <a:lnTo>
                    <a:pt x="f72" y="f71"/>
                  </a:lnTo>
                  <a:lnTo>
                    <a:pt x="f73" y="f70"/>
                  </a:lnTo>
                  <a:lnTo>
                    <a:pt x="f74" y="f69"/>
                  </a:lnTo>
                  <a:lnTo>
                    <a:pt x="f75" y="f68"/>
                  </a:lnTo>
                  <a:lnTo>
                    <a:pt x="f76" y="f67"/>
                  </a:lnTo>
                  <a:lnTo>
                    <a:pt x="f76" y="f66"/>
                  </a:lnTo>
                  <a:lnTo>
                    <a:pt x="f77" y="f66"/>
                  </a:lnTo>
                  <a:lnTo>
                    <a:pt x="f78" y="f79"/>
                  </a:lnTo>
                  <a:lnTo>
                    <a:pt x="f80" y="f81"/>
                  </a:lnTo>
                  <a:lnTo>
                    <a:pt x="f16" y="f82"/>
                  </a:lnTo>
                  <a:lnTo>
                    <a:pt x="f83" y="f61"/>
                  </a:lnTo>
                  <a:lnTo>
                    <a:pt x="f84" y="f85"/>
                  </a:lnTo>
                  <a:lnTo>
                    <a:pt x="f83" y="f86"/>
                  </a:lnTo>
                  <a:lnTo>
                    <a:pt x="f16" y="f87"/>
                  </a:lnTo>
                  <a:lnTo>
                    <a:pt x="f80" y="f88"/>
                  </a:lnTo>
                  <a:lnTo>
                    <a:pt x="f78" y="f89"/>
                  </a:lnTo>
                  <a:lnTo>
                    <a:pt x="f77" y="f90"/>
                  </a:lnTo>
                  <a:lnTo>
                    <a:pt x="f46" y="f90"/>
                  </a:lnTo>
                  <a:lnTo>
                    <a:pt x="f91" y="f92"/>
                  </a:lnTo>
                  <a:lnTo>
                    <a:pt x="f93" y="f94"/>
                  </a:lnTo>
                  <a:lnTo>
                    <a:pt x="f95" y="f96"/>
                  </a:lnTo>
                  <a:lnTo>
                    <a:pt x="f44" y="f57"/>
                  </a:lnTo>
                  <a:lnTo>
                    <a:pt x="f95" y="f97"/>
                  </a:lnTo>
                  <a:lnTo>
                    <a:pt x="f93" y="f98"/>
                  </a:lnTo>
                  <a:lnTo>
                    <a:pt x="f91" y="f99"/>
                  </a:lnTo>
                  <a:lnTo>
                    <a:pt x="f46" y="f100"/>
                  </a:lnTo>
                  <a:lnTo>
                    <a:pt x="f36" y="f100"/>
                  </a:lnTo>
                  <a:lnTo>
                    <a:pt x="f101" y="f6"/>
                  </a:lnTo>
                  <a:lnTo>
                    <a:pt x="f102" y="f103"/>
                  </a:lnTo>
                  <a:lnTo>
                    <a:pt x="f104" y="f105"/>
                  </a:lnTo>
                  <a:lnTo>
                    <a:pt x="f106" y="f107"/>
                  </a:lnTo>
                  <a:lnTo>
                    <a:pt x="f108" y="f109"/>
                  </a:lnTo>
                  <a:lnTo>
                    <a:pt x="f110" y="f111"/>
                  </a:lnTo>
                  <a:lnTo>
                    <a:pt x="f5" y="f41"/>
                  </a:lnTo>
                  <a:lnTo>
                    <a:pt x="f110" y="f112"/>
                  </a:lnTo>
                  <a:lnTo>
                    <a:pt x="f113" y="f32"/>
                  </a:lnTo>
                  <a:lnTo>
                    <a:pt x="f114" y="f36"/>
                  </a:lnTo>
                  <a:lnTo>
                    <a:pt x="f115" y="f116"/>
                  </a:lnTo>
                  <a:lnTo>
                    <a:pt x="f117" y="f118"/>
                  </a:lnTo>
                  <a:lnTo>
                    <a:pt x="f119" y="f120"/>
                  </a:lnTo>
                  <a:lnTo>
                    <a:pt x="f76" y="f121"/>
                  </a:lnTo>
                  <a:lnTo>
                    <a:pt x="f76" y="f18"/>
                  </a:lnTo>
                  <a:lnTo>
                    <a:pt x="f75" y="f16"/>
                  </a:lnTo>
                  <a:lnTo>
                    <a:pt x="f74" y="f14"/>
                  </a:lnTo>
                  <a:lnTo>
                    <a:pt x="f73" y="f12"/>
                  </a:lnTo>
                  <a:lnTo>
                    <a:pt x="f72" y="f10"/>
                  </a:lnTo>
                  <a:lnTo>
                    <a:pt x="f8" y="f5"/>
                  </a:lnTo>
                  <a:close/>
                </a:path>
              </a:pathLst>
            </a:custGeom>
            <a:gr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Light"/>
                <a:cs typeface="Miriam Libre"/>
              </a:endParaRPr>
            </a:p>
          </p:txBody>
        </p:sp>
      </p:grpSp>
      <p:sp>
        <p:nvSpPr>
          <p:cNvPr id="105" name="TextBox 93">
            <a:extLst>
              <a:ext uri="{FF2B5EF4-FFF2-40B4-BE49-F238E27FC236}">
                <a16:creationId xmlns:a16="http://schemas.microsoft.com/office/drawing/2014/main" id="{123CF6ED-2573-4D61-BF2E-D11A4AEB4E79}"/>
              </a:ext>
            </a:extLst>
          </p:cNvPr>
          <p:cNvSpPr txBox="1"/>
          <p:nvPr/>
        </p:nvSpPr>
        <p:spPr>
          <a:xfrm>
            <a:off x="1895166" y="5545953"/>
            <a:ext cx="970617" cy="276999"/>
          </a:xfrm>
          <a:prstGeom prst="rect">
            <a:avLst/>
          </a:prstGeom>
          <a:noFill/>
          <a:ln cap="flat">
            <a:noFill/>
          </a:ln>
        </p:spPr>
        <p:txBody>
          <a:bodyPr vert="horz" wrap="square" lIns="0" tIns="0" rIns="0" bIns="0" anchor="b" anchorCtr="1" compatLnSpc="1">
            <a:spAutoFit/>
          </a:bodyPr>
          <a:lstStyle/>
          <a:p>
            <a:pPr lvl="0" algn="ctr" defTabSz="829177">
              <a:spcBef>
                <a:spcPts val="500"/>
              </a:spcBef>
              <a:defRPr sz="1800" b="0" i="0" u="none" strike="noStrike" kern="0" cap="none" spc="0" baseline="0">
                <a:solidFill>
                  <a:srgbClr val="000000"/>
                </a:solidFill>
                <a:uFillTx/>
              </a:defRPr>
            </a:pPr>
            <a:r>
              <a:rPr lang="en-US" sz="1800">
                <a:solidFill>
                  <a:srgbClr val="414041"/>
                </a:solidFill>
                <a:cs typeface="Miriam Libre"/>
              </a:rPr>
              <a:t>310 268</a:t>
            </a:r>
            <a:endParaRPr lang="en-US" sz="1800" dirty="0">
              <a:solidFill>
                <a:srgbClr val="414041"/>
              </a:solidFill>
              <a:cs typeface="Miriam Libre"/>
            </a:endParaRPr>
          </a:p>
        </p:txBody>
      </p:sp>
      <p:grpSp>
        <p:nvGrpSpPr>
          <p:cNvPr id="106" name="Group 94">
            <a:extLst>
              <a:ext uri="{FF2B5EF4-FFF2-40B4-BE49-F238E27FC236}">
                <a16:creationId xmlns:a16="http://schemas.microsoft.com/office/drawing/2014/main" id="{71793227-765D-4303-A285-705B2BD375C5}"/>
              </a:ext>
            </a:extLst>
          </p:cNvPr>
          <p:cNvGrpSpPr/>
          <p:nvPr/>
        </p:nvGrpSpPr>
        <p:grpSpPr>
          <a:xfrm>
            <a:off x="2891350" y="5546611"/>
            <a:ext cx="416866" cy="403350"/>
            <a:chOff x="2392637" y="5750588"/>
            <a:chExt cx="416866" cy="403350"/>
          </a:xfrm>
        </p:grpSpPr>
        <p:sp>
          <p:nvSpPr>
            <p:cNvPr id="107" name="Flowchart: Connector 95">
              <a:extLst>
                <a:ext uri="{FF2B5EF4-FFF2-40B4-BE49-F238E27FC236}">
                  <a16:creationId xmlns:a16="http://schemas.microsoft.com/office/drawing/2014/main" id="{30147D45-3862-40ED-8D17-25F6C185C275}"/>
                </a:ext>
              </a:extLst>
            </p:cNvPr>
            <p:cNvSpPr/>
            <p:nvPr/>
          </p:nvSpPr>
          <p:spPr>
            <a:xfrm>
              <a:off x="2392637" y="5797661"/>
              <a:ext cx="357164" cy="3562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5F636A"/>
              </a:solidFill>
              <a:prstDash val="solid"/>
              <a:miter/>
            </a:ln>
          </p:spPr>
          <p:txBody>
            <a:bodyPr vert="horz" wrap="square" lIns="99550" tIns="49770" rIns="99550" bIns="4977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414041"/>
                </a:solidFill>
                <a:uFillTx/>
                <a:latin typeface="Calibri Light"/>
                <a:cs typeface="Miriam Libre"/>
              </a:endParaRPr>
            </a:p>
          </p:txBody>
        </p:sp>
        <p:cxnSp>
          <p:nvCxnSpPr>
            <p:cNvPr id="108" name="Straight Connector 96">
              <a:extLst>
                <a:ext uri="{FF2B5EF4-FFF2-40B4-BE49-F238E27FC236}">
                  <a16:creationId xmlns:a16="http://schemas.microsoft.com/office/drawing/2014/main" id="{8C64BB48-DECF-45D6-859A-041113CA2680}"/>
                </a:ext>
              </a:extLst>
            </p:cNvPr>
            <p:cNvCxnSpPr/>
            <p:nvPr/>
          </p:nvCxnSpPr>
          <p:spPr>
            <a:xfrm>
              <a:off x="2749792" y="5758744"/>
              <a:ext cx="59711" cy="0"/>
            </a:xfrm>
            <a:prstGeom prst="straightConnector1">
              <a:avLst/>
            </a:prstGeom>
            <a:noFill/>
            <a:ln w="28575" cap="flat">
              <a:solidFill>
                <a:srgbClr val="5F636A"/>
              </a:solidFill>
              <a:prstDash val="solid"/>
              <a:miter/>
            </a:ln>
          </p:spPr>
        </p:cxnSp>
        <p:cxnSp>
          <p:nvCxnSpPr>
            <p:cNvPr id="109" name="Straight Connector 97">
              <a:extLst>
                <a:ext uri="{FF2B5EF4-FFF2-40B4-BE49-F238E27FC236}">
                  <a16:creationId xmlns:a16="http://schemas.microsoft.com/office/drawing/2014/main" id="{BC9AF57C-C97D-43B0-9154-F6494B98EF84}"/>
                </a:ext>
              </a:extLst>
            </p:cNvPr>
            <p:cNvCxnSpPr/>
            <p:nvPr/>
          </p:nvCxnSpPr>
          <p:spPr>
            <a:xfrm>
              <a:off x="2802251" y="5750588"/>
              <a:ext cx="0" cy="65050"/>
            </a:xfrm>
            <a:prstGeom prst="straightConnector1">
              <a:avLst/>
            </a:prstGeom>
            <a:noFill/>
            <a:ln w="28575" cap="flat">
              <a:solidFill>
                <a:srgbClr val="5F636A"/>
              </a:solidFill>
              <a:prstDash val="solid"/>
              <a:miter/>
            </a:ln>
          </p:spPr>
        </p:cxnSp>
        <p:cxnSp>
          <p:nvCxnSpPr>
            <p:cNvPr id="110" name="Straight Connector 98">
              <a:extLst>
                <a:ext uri="{FF2B5EF4-FFF2-40B4-BE49-F238E27FC236}">
                  <a16:creationId xmlns:a16="http://schemas.microsoft.com/office/drawing/2014/main" id="{96CB2744-B40F-4908-8D53-15CB52295682}"/>
                </a:ext>
              </a:extLst>
            </p:cNvPr>
            <p:cNvCxnSpPr/>
            <p:nvPr/>
          </p:nvCxnSpPr>
          <p:spPr>
            <a:xfrm flipH="1">
              <a:off x="2704594" y="5763234"/>
              <a:ext cx="90406" cy="102642"/>
            </a:xfrm>
            <a:prstGeom prst="straightConnector1">
              <a:avLst/>
            </a:prstGeom>
            <a:noFill/>
            <a:ln w="28575" cap="flat">
              <a:solidFill>
                <a:srgbClr val="5F636A"/>
              </a:solidFill>
              <a:prstDash val="solid"/>
              <a:miter/>
            </a:ln>
          </p:spPr>
        </p:cxnSp>
      </p:grpSp>
      <p:grpSp>
        <p:nvGrpSpPr>
          <p:cNvPr id="111" name="Group 99">
            <a:extLst>
              <a:ext uri="{FF2B5EF4-FFF2-40B4-BE49-F238E27FC236}">
                <a16:creationId xmlns:a16="http://schemas.microsoft.com/office/drawing/2014/main" id="{6829274C-6B7A-4005-AD47-733E5521FEB8}"/>
              </a:ext>
            </a:extLst>
          </p:cNvPr>
          <p:cNvGrpSpPr/>
          <p:nvPr/>
        </p:nvGrpSpPr>
        <p:grpSpPr>
          <a:xfrm>
            <a:off x="3382227" y="5557474"/>
            <a:ext cx="357164" cy="501914"/>
            <a:chOff x="2883514" y="5761451"/>
            <a:chExt cx="357164" cy="501914"/>
          </a:xfrm>
        </p:grpSpPr>
        <p:sp>
          <p:nvSpPr>
            <p:cNvPr id="112" name="Flowchart: Connector 100">
              <a:extLst>
                <a:ext uri="{FF2B5EF4-FFF2-40B4-BE49-F238E27FC236}">
                  <a16:creationId xmlns:a16="http://schemas.microsoft.com/office/drawing/2014/main" id="{B24B1407-1C89-47E7-8BDB-5D4E8CD7C84A}"/>
                </a:ext>
              </a:extLst>
            </p:cNvPr>
            <p:cNvSpPr/>
            <p:nvPr/>
          </p:nvSpPr>
          <p:spPr>
            <a:xfrm>
              <a:off x="2883514" y="5761451"/>
              <a:ext cx="357164" cy="3562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0E97C1"/>
              </a:solidFill>
              <a:prstDash val="solid"/>
              <a:miter/>
            </a:ln>
          </p:spPr>
          <p:txBody>
            <a:bodyPr vert="horz" wrap="square" lIns="99550" tIns="49770" rIns="99550" bIns="4977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414041"/>
                </a:solidFill>
                <a:uFillTx/>
                <a:latin typeface="Calibri Light"/>
                <a:cs typeface="Miriam Libre"/>
              </a:endParaRPr>
            </a:p>
          </p:txBody>
        </p:sp>
        <p:cxnSp>
          <p:nvCxnSpPr>
            <p:cNvPr id="113" name="Straight Connector 101">
              <a:extLst>
                <a:ext uri="{FF2B5EF4-FFF2-40B4-BE49-F238E27FC236}">
                  <a16:creationId xmlns:a16="http://schemas.microsoft.com/office/drawing/2014/main" id="{B5D055A3-AC58-4114-A3A2-5DFA833012E2}"/>
                </a:ext>
              </a:extLst>
            </p:cNvPr>
            <p:cNvCxnSpPr>
              <a:stCxn id="112" idx="2"/>
            </p:cNvCxnSpPr>
            <p:nvPr/>
          </p:nvCxnSpPr>
          <p:spPr>
            <a:xfrm>
              <a:off x="3062106" y="6117729"/>
              <a:ext cx="0" cy="145636"/>
            </a:xfrm>
            <a:prstGeom prst="straightConnector1">
              <a:avLst/>
            </a:prstGeom>
            <a:noFill/>
            <a:ln w="28575" cap="flat">
              <a:solidFill>
                <a:srgbClr val="0E97C1"/>
              </a:solidFill>
              <a:prstDash val="solid"/>
              <a:miter/>
            </a:ln>
          </p:spPr>
        </p:cxnSp>
        <p:cxnSp>
          <p:nvCxnSpPr>
            <p:cNvPr id="114" name="Straight Connector 102">
              <a:extLst>
                <a:ext uri="{FF2B5EF4-FFF2-40B4-BE49-F238E27FC236}">
                  <a16:creationId xmlns:a16="http://schemas.microsoft.com/office/drawing/2014/main" id="{18995D76-A011-4C55-AD02-4C2EA93076F5}"/>
                </a:ext>
              </a:extLst>
            </p:cNvPr>
            <p:cNvCxnSpPr/>
            <p:nvPr/>
          </p:nvCxnSpPr>
          <p:spPr>
            <a:xfrm>
              <a:off x="3013423" y="6199632"/>
              <a:ext cx="98207" cy="0"/>
            </a:xfrm>
            <a:prstGeom prst="straightConnector1">
              <a:avLst/>
            </a:prstGeom>
            <a:noFill/>
            <a:ln w="28575" cap="flat">
              <a:solidFill>
                <a:srgbClr val="0E97C1"/>
              </a:solidFill>
              <a:prstDash val="solid"/>
              <a:miter/>
            </a:ln>
          </p:spPr>
        </p:cxnSp>
      </p:grpSp>
      <p:sp>
        <p:nvSpPr>
          <p:cNvPr id="115" name="TextBox 103">
            <a:extLst>
              <a:ext uri="{FF2B5EF4-FFF2-40B4-BE49-F238E27FC236}">
                <a16:creationId xmlns:a16="http://schemas.microsoft.com/office/drawing/2014/main" id="{C946742E-506C-4097-BFE0-286FDF29E8F4}"/>
              </a:ext>
            </a:extLst>
          </p:cNvPr>
          <p:cNvSpPr txBox="1"/>
          <p:nvPr/>
        </p:nvSpPr>
        <p:spPr>
          <a:xfrm>
            <a:off x="1928697" y="5808074"/>
            <a:ext cx="970617" cy="276999"/>
          </a:xfrm>
          <a:prstGeom prst="rect">
            <a:avLst/>
          </a:prstGeom>
          <a:noFill/>
          <a:ln cap="flat">
            <a:noFill/>
          </a:ln>
        </p:spPr>
        <p:txBody>
          <a:bodyPr vert="horz" wrap="square" lIns="0" tIns="0" rIns="0" bIns="0" anchor="b" anchorCtr="1" compatLnSpc="1">
            <a:spAutoFit/>
          </a:bodyPr>
          <a:lstStyle/>
          <a:p>
            <a:pPr lvl="0" algn="ctr" defTabSz="829177">
              <a:spcBef>
                <a:spcPts val="500"/>
              </a:spcBef>
              <a:defRPr sz="1800" b="0" i="0" u="none" strike="noStrike" kern="0" cap="none" spc="0" baseline="0">
                <a:solidFill>
                  <a:srgbClr val="000000"/>
                </a:solidFill>
                <a:uFillTx/>
              </a:defRPr>
            </a:pPr>
            <a:r>
              <a:rPr lang="en-US" sz="1800">
                <a:solidFill>
                  <a:srgbClr val="414041"/>
                </a:solidFill>
                <a:cs typeface="Miriam Libre"/>
              </a:rPr>
              <a:t>ZAR</a:t>
            </a:r>
            <a:endParaRPr lang="en-US" sz="1800" b="0" i="0" u="none" strike="noStrike" kern="1200" cap="none" spc="0" baseline="0" dirty="0">
              <a:solidFill>
                <a:srgbClr val="414041"/>
              </a:solidFill>
              <a:uFillTx/>
              <a:latin typeface="Calibri"/>
              <a:cs typeface="Miriam Libre"/>
            </a:endParaRPr>
          </a:p>
        </p:txBody>
      </p:sp>
      <p:sp>
        <p:nvSpPr>
          <p:cNvPr id="116" name="TextBox 104">
            <a:extLst>
              <a:ext uri="{FF2B5EF4-FFF2-40B4-BE49-F238E27FC236}">
                <a16:creationId xmlns:a16="http://schemas.microsoft.com/office/drawing/2014/main" id="{CBD3DF21-BC1E-4D1D-9523-6B9C73299032}"/>
              </a:ext>
            </a:extLst>
          </p:cNvPr>
          <p:cNvSpPr txBox="1"/>
          <p:nvPr/>
        </p:nvSpPr>
        <p:spPr>
          <a:xfrm>
            <a:off x="3764017" y="5545953"/>
            <a:ext cx="970617" cy="276999"/>
          </a:xfrm>
          <a:prstGeom prst="rect">
            <a:avLst/>
          </a:prstGeom>
          <a:noFill/>
          <a:ln cap="flat">
            <a:noFill/>
          </a:ln>
        </p:spPr>
        <p:txBody>
          <a:bodyPr vert="horz" wrap="square" lIns="0" tIns="0" rIns="0" bIns="0" anchor="b" anchorCtr="1" compatLnSpc="1">
            <a:spAutoFit/>
          </a:bodyPr>
          <a:lstStyle/>
          <a:p>
            <a:pPr lvl="0" algn="ctr" defTabSz="829177">
              <a:spcBef>
                <a:spcPts val="500"/>
              </a:spcBef>
              <a:defRPr sz="1800" b="0" i="0" u="none" strike="noStrike" kern="0" cap="none" spc="0" baseline="0">
                <a:solidFill>
                  <a:srgbClr val="000000"/>
                </a:solidFill>
                <a:uFillTx/>
              </a:defRPr>
            </a:pPr>
            <a:r>
              <a:rPr lang="en-US" sz="1800">
                <a:solidFill>
                  <a:srgbClr val="000000"/>
                </a:solidFill>
                <a:cs typeface="Miriam Libre"/>
              </a:rPr>
              <a:t>266 223</a:t>
            </a:r>
            <a:endParaRPr lang="en-US" sz="1800" dirty="0">
              <a:solidFill>
                <a:srgbClr val="000000"/>
              </a:solidFill>
              <a:cs typeface="Miriam Libre"/>
            </a:endParaRPr>
          </a:p>
        </p:txBody>
      </p:sp>
      <p:sp>
        <p:nvSpPr>
          <p:cNvPr id="117" name="TextBox 105">
            <a:extLst>
              <a:ext uri="{FF2B5EF4-FFF2-40B4-BE49-F238E27FC236}">
                <a16:creationId xmlns:a16="http://schemas.microsoft.com/office/drawing/2014/main" id="{F9B7EA0B-32EE-4AEA-B32B-9D7A8CF21CC7}"/>
              </a:ext>
            </a:extLst>
          </p:cNvPr>
          <p:cNvSpPr txBox="1"/>
          <p:nvPr/>
        </p:nvSpPr>
        <p:spPr>
          <a:xfrm>
            <a:off x="3767071" y="5808074"/>
            <a:ext cx="970617" cy="276999"/>
          </a:xfrm>
          <a:prstGeom prst="rect">
            <a:avLst/>
          </a:prstGeom>
          <a:noFill/>
          <a:ln cap="flat">
            <a:noFill/>
          </a:ln>
        </p:spPr>
        <p:txBody>
          <a:bodyPr vert="horz" wrap="square" lIns="0" tIns="0" rIns="0" bIns="0" anchor="b" anchorCtr="1" compatLnSpc="1">
            <a:spAutoFit/>
          </a:bodyPr>
          <a:lstStyle/>
          <a:p>
            <a:pPr lvl="0" algn="ctr" defTabSz="829177">
              <a:spcBef>
                <a:spcPts val="500"/>
              </a:spcBef>
              <a:defRPr sz="1800" b="0" i="0" u="none" strike="noStrike" kern="0" cap="none" spc="0" baseline="0">
                <a:solidFill>
                  <a:srgbClr val="000000"/>
                </a:solidFill>
                <a:uFillTx/>
              </a:defRPr>
            </a:pPr>
            <a:r>
              <a:rPr lang="en-US" sz="1800">
                <a:solidFill>
                  <a:srgbClr val="414041"/>
                </a:solidFill>
                <a:cs typeface="Miriam Libre"/>
              </a:rPr>
              <a:t>ZAR</a:t>
            </a:r>
            <a:endParaRPr lang="en-US" sz="1800" b="0" i="0" u="none" strike="noStrike" kern="1200" cap="none" spc="0" baseline="0" dirty="0">
              <a:solidFill>
                <a:srgbClr val="414041"/>
              </a:solidFill>
              <a:uFillTx/>
              <a:latin typeface="Calibri"/>
              <a:cs typeface="Miriam Libre"/>
            </a:endParaRPr>
          </a:p>
        </p:txBody>
      </p:sp>
      <p:sp>
        <p:nvSpPr>
          <p:cNvPr id="118" name="TextBox 138">
            <a:extLst>
              <a:ext uri="{FF2B5EF4-FFF2-40B4-BE49-F238E27FC236}">
                <a16:creationId xmlns:a16="http://schemas.microsoft.com/office/drawing/2014/main" id="{BA7B44AC-3A64-4E53-B3AD-F1B527E9306F}"/>
              </a:ext>
            </a:extLst>
          </p:cNvPr>
          <p:cNvSpPr txBox="1"/>
          <p:nvPr/>
        </p:nvSpPr>
        <p:spPr>
          <a:xfrm>
            <a:off x="7235260" y="2905849"/>
            <a:ext cx="4452423" cy="296563"/>
          </a:xfrm>
          <a:prstGeom prst="rect">
            <a:avLst/>
          </a:prstGeom>
          <a:noFill/>
          <a:ln cap="flat">
            <a:noFill/>
          </a:ln>
        </p:spPr>
        <p:txBody>
          <a:bodyPr vert="horz" wrap="square" lIns="99550" tIns="49770" rIns="99550" bIns="49770" anchor="ctr" anchorCtr="0" compatLnSpc="1">
            <a:noAutofit/>
          </a:bodyPr>
          <a:lstStyle/>
          <a:p>
            <a:pPr marL="171450" lvl="0" indent="-171450" defTabSz="914400">
              <a:lnSpc>
                <a:spcPct val="150000"/>
              </a:lnSpc>
              <a:buSzPct val="100000"/>
              <a:buFont typeface="Arial" pitchFamily="34"/>
              <a:buChar char="•"/>
              <a:defRPr sz="1800" b="0" i="0" u="none" strike="noStrike" kern="0" cap="none" spc="0" baseline="0">
                <a:solidFill>
                  <a:srgbClr val="000000"/>
                </a:solidFill>
                <a:uFillTx/>
              </a:defRPr>
            </a:pPr>
            <a:r>
              <a:rPr lang="es-MX" sz="1200" b="0" i="0" u="none" strike="noStrike" kern="1200" cap="none" spc="0" baseline="0" dirty="0" err="1">
                <a:solidFill>
                  <a:srgbClr val="000000"/>
                </a:solidFill>
                <a:uFillTx/>
                <a:latin typeface="Calibri"/>
              </a:rPr>
              <a:t>University</a:t>
            </a:r>
            <a:r>
              <a:rPr lang="es-MX" sz="1200" b="0" i="0" u="none" strike="noStrike" kern="1200" cap="none" spc="0" baseline="0" dirty="0">
                <a:solidFill>
                  <a:srgbClr val="000000"/>
                </a:solidFill>
                <a:uFillTx/>
                <a:latin typeface="Calibri"/>
              </a:rPr>
              <a:t> </a:t>
            </a:r>
            <a:r>
              <a:rPr lang="es-MX" sz="1200" b="0" i="0" u="none" strike="noStrike" kern="1200" cap="none" spc="0" baseline="0" dirty="0" err="1">
                <a:solidFill>
                  <a:srgbClr val="000000"/>
                </a:solidFill>
                <a:uFillTx/>
                <a:latin typeface="Calibri"/>
              </a:rPr>
              <a:t>satisfaction</a:t>
            </a:r>
            <a:r>
              <a:rPr lang="es-MX" sz="1200" b="0" i="0" u="none" strike="noStrike" kern="1200" cap="none" spc="0" baseline="0">
                <a:solidFill>
                  <a:srgbClr val="000000"/>
                </a:solidFill>
                <a:uFillTx/>
                <a:latin typeface="Calibri"/>
              </a:rPr>
              <a:t>: </a:t>
            </a:r>
            <a:r>
              <a:rPr lang="es-MX" sz="1200" b="1">
                <a:solidFill>
                  <a:srgbClr val="000000"/>
                </a:solidFill>
              </a:rPr>
              <a:t>8,2  (0,1)</a:t>
            </a:r>
            <a:endParaRPr lang="es-MX" sz="1200" b="1" i="0" u="none" strike="noStrike" kern="1200" cap="none" spc="0" baseline="0" dirty="0">
              <a:solidFill>
                <a:srgbClr val="000000"/>
              </a:solidFill>
              <a:uFillTx/>
              <a:latin typeface="Calibri"/>
              <a:cs typeface="Calibri"/>
            </a:endParaRPr>
          </a:p>
        </p:txBody>
      </p:sp>
      <p:sp>
        <p:nvSpPr>
          <p:cNvPr id="119" name="TextBox 139">
            <a:extLst>
              <a:ext uri="{FF2B5EF4-FFF2-40B4-BE49-F238E27FC236}">
                <a16:creationId xmlns:a16="http://schemas.microsoft.com/office/drawing/2014/main" id="{D17F830C-6FB4-48F3-8AC3-2FE0730D668F}"/>
              </a:ext>
            </a:extLst>
          </p:cNvPr>
          <p:cNvSpPr txBox="1"/>
          <p:nvPr/>
        </p:nvSpPr>
        <p:spPr>
          <a:xfrm>
            <a:off x="7243002" y="3586888"/>
            <a:ext cx="4175936" cy="279650"/>
          </a:xfrm>
          <a:prstGeom prst="rect">
            <a:avLst/>
          </a:prstGeom>
          <a:noFill/>
          <a:ln cap="flat">
            <a:noFill/>
          </a:ln>
        </p:spPr>
        <p:txBody>
          <a:bodyPr vert="horz" wrap="square" lIns="99550" tIns="49770" rIns="99550" bIns="49770" anchor="ctr" anchorCtr="0" compatLnSpc="1">
            <a:noAutofit/>
          </a:bodyPr>
          <a:lstStyle/>
          <a:p>
            <a:pPr marL="171450" indent="-171450" defTabSz="914400">
              <a:lnSpc>
                <a:spcPct val="150000"/>
              </a:lnSpc>
              <a:buSzPct val="100000"/>
              <a:buFont typeface="Arial" pitchFamily="34"/>
              <a:buChar char="•"/>
              <a:defRPr sz="1800" b="0" i="0" u="none" strike="noStrike" kern="0" cap="none" spc="0" baseline="0">
                <a:solidFill>
                  <a:srgbClr val="000000"/>
                </a:solidFill>
                <a:uFillTx/>
              </a:defRPr>
            </a:pPr>
            <a:r>
              <a:rPr lang="es-MX" sz="1200" b="1">
                <a:solidFill>
                  <a:srgbClr val="000000"/>
                </a:solidFill>
              </a:rPr>
              <a:t>84% </a:t>
            </a:r>
            <a:r>
              <a:rPr lang="es-MX" sz="1200" dirty="0">
                <a:solidFill>
                  <a:srgbClr val="000000"/>
                </a:solidFill>
                <a:latin typeface="Calibri"/>
              </a:rPr>
              <a:t>of </a:t>
            </a:r>
            <a:r>
              <a:rPr lang="es-MX" sz="1200" dirty="0" err="1">
                <a:solidFill>
                  <a:srgbClr val="000000"/>
                </a:solidFill>
                <a:latin typeface="Calibri"/>
              </a:rPr>
              <a:t>your</a:t>
            </a:r>
            <a:r>
              <a:rPr lang="es-MX" sz="1200" dirty="0">
                <a:solidFill>
                  <a:srgbClr val="000000"/>
                </a:solidFill>
                <a:latin typeface="Calibri"/>
              </a:rPr>
              <a:t> </a:t>
            </a:r>
            <a:r>
              <a:rPr lang="es-MX" sz="1200" dirty="0" err="1">
                <a:solidFill>
                  <a:srgbClr val="000000"/>
                </a:solidFill>
                <a:latin typeface="Calibri"/>
              </a:rPr>
              <a:t>students</a:t>
            </a:r>
            <a:r>
              <a:rPr lang="es-MX" sz="1200" dirty="0">
                <a:solidFill>
                  <a:srgbClr val="000000"/>
                </a:solidFill>
                <a:latin typeface="Calibri"/>
              </a:rPr>
              <a:t> use </a:t>
            </a:r>
            <a:r>
              <a:rPr lang="es-MX" sz="1200" dirty="0" err="1">
                <a:solidFill>
                  <a:srgbClr val="000000"/>
                </a:solidFill>
                <a:latin typeface="Calibri"/>
              </a:rPr>
              <a:t>your</a:t>
            </a:r>
            <a:r>
              <a:rPr lang="es-MX" sz="1200" dirty="0">
                <a:solidFill>
                  <a:srgbClr val="000000"/>
                </a:solidFill>
                <a:latin typeface="Calibri"/>
              </a:rPr>
              <a:t> </a:t>
            </a:r>
            <a:r>
              <a:rPr lang="es-MX" sz="1200" dirty="0" err="1">
                <a:solidFill>
                  <a:srgbClr val="000000"/>
                </a:solidFill>
                <a:latin typeface="Calibri"/>
              </a:rPr>
              <a:t>career</a:t>
            </a:r>
            <a:r>
              <a:rPr lang="es-MX" sz="1200" dirty="0">
                <a:solidFill>
                  <a:srgbClr val="000000"/>
                </a:solidFill>
                <a:latin typeface="Calibri"/>
              </a:rPr>
              <a:t> </a:t>
            </a:r>
            <a:r>
              <a:rPr lang="es-MX" sz="1200" dirty="0" err="1">
                <a:solidFill>
                  <a:srgbClr val="000000"/>
                </a:solidFill>
                <a:latin typeface="Calibri"/>
              </a:rPr>
              <a:t>services</a:t>
            </a:r>
            <a:endParaRPr lang="en-US" sz="1200" b="0" i="0" u="none" strike="noStrike" cap="none" spc="0" baseline="0" dirty="0">
              <a:solidFill>
                <a:srgbClr val="000000"/>
              </a:solidFill>
              <a:uFillTx/>
              <a:latin typeface="Calibri"/>
              <a:cs typeface="Calibri"/>
            </a:endParaRPr>
          </a:p>
        </p:txBody>
      </p:sp>
      <p:sp>
        <p:nvSpPr>
          <p:cNvPr id="120" name="TextBox 140">
            <a:extLst>
              <a:ext uri="{FF2B5EF4-FFF2-40B4-BE49-F238E27FC236}">
                <a16:creationId xmlns:a16="http://schemas.microsoft.com/office/drawing/2014/main" id="{630D16B4-8B20-4478-BD5C-B30A784550CA}"/>
              </a:ext>
            </a:extLst>
          </p:cNvPr>
          <p:cNvSpPr txBox="1"/>
          <p:nvPr/>
        </p:nvSpPr>
        <p:spPr>
          <a:xfrm>
            <a:off x="7234741" y="4999897"/>
            <a:ext cx="4315785" cy="439723"/>
          </a:xfrm>
          <a:prstGeom prst="rect">
            <a:avLst/>
          </a:prstGeom>
          <a:noFill/>
          <a:ln cap="flat">
            <a:noFill/>
          </a:ln>
        </p:spPr>
        <p:txBody>
          <a:bodyPr vert="horz" wrap="square" lIns="99550" tIns="49770" rIns="99550" bIns="49770" anchor="ctr" anchorCtr="0" compatLnSpc="1">
            <a:noAutofit/>
          </a:bodyPr>
          <a:lstStyle/>
          <a:p>
            <a:pPr marL="171450" indent="-171450" defTabSz="914400">
              <a:buSzPct val="100000"/>
              <a:buFont typeface="Arial" pitchFamily="34"/>
              <a:buChar char="•"/>
              <a:defRPr sz="1800" b="0" i="0" u="none" strike="noStrike" kern="0" cap="none" spc="0" baseline="0">
                <a:solidFill>
                  <a:srgbClr val="000000"/>
                </a:solidFill>
                <a:uFillTx/>
              </a:defRPr>
            </a:pPr>
            <a:r>
              <a:rPr lang="es-MX" sz="1200" dirty="0" err="1">
                <a:solidFill>
                  <a:srgbClr val="000000"/>
                </a:solidFill>
                <a:latin typeface="Calibri"/>
              </a:rPr>
              <a:t>Your</a:t>
            </a:r>
            <a:r>
              <a:rPr lang="es-MX" sz="1200" dirty="0">
                <a:solidFill>
                  <a:srgbClr val="000000"/>
                </a:solidFill>
                <a:latin typeface="Calibri"/>
              </a:rPr>
              <a:t> </a:t>
            </a:r>
            <a:r>
              <a:rPr lang="es-MX" sz="1200" dirty="0" err="1">
                <a:solidFill>
                  <a:srgbClr val="000000"/>
                </a:solidFill>
                <a:latin typeface="Calibri"/>
              </a:rPr>
              <a:t>female</a:t>
            </a:r>
            <a:r>
              <a:rPr lang="es-MX" sz="1200" dirty="0">
                <a:solidFill>
                  <a:srgbClr val="000000"/>
                </a:solidFill>
                <a:latin typeface="Calibri"/>
              </a:rPr>
              <a:t> </a:t>
            </a:r>
            <a:r>
              <a:rPr lang="es-MX" sz="1200" dirty="0" err="1">
                <a:solidFill>
                  <a:srgbClr val="000000"/>
                </a:solidFill>
                <a:latin typeface="Calibri"/>
              </a:rPr>
              <a:t>students</a:t>
            </a:r>
            <a:r>
              <a:rPr lang="es-MX" sz="1200" dirty="0">
                <a:solidFill>
                  <a:srgbClr val="000000"/>
                </a:solidFill>
                <a:latin typeface="Calibri"/>
              </a:rPr>
              <a:t> </a:t>
            </a:r>
            <a:r>
              <a:rPr lang="es-MX" sz="1200" dirty="0" err="1">
                <a:solidFill>
                  <a:srgbClr val="000000"/>
                </a:solidFill>
                <a:latin typeface="Calibri"/>
              </a:rPr>
              <a:t>salary</a:t>
            </a:r>
            <a:r>
              <a:rPr lang="es-MX" sz="1200" dirty="0">
                <a:solidFill>
                  <a:srgbClr val="000000"/>
                </a:solidFill>
                <a:latin typeface="Calibri"/>
              </a:rPr>
              <a:t> </a:t>
            </a:r>
            <a:r>
              <a:rPr lang="es-MX" sz="1200" dirty="0" err="1">
                <a:solidFill>
                  <a:srgbClr val="000000"/>
                </a:solidFill>
                <a:latin typeface="Calibri"/>
              </a:rPr>
              <a:t>expectation</a:t>
            </a:r>
            <a:r>
              <a:rPr lang="es-MX" sz="1200" dirty="0">
                <a:solidFill>
                  <a:srgbClr val="000000"/>
                </a:solidFill>
                <a:latin typeface="Calibri"/>
              </a:rPr>
              <a:t> </a:t>
            </a:r>
            <a:r>
              <a:rPr lang="es-MX" sz="1200" err="1">
                <a:solidFill>
                  <a:srgbClr val="000000"/>
                </a:solidFill>
                <a:latin typeface="Calibri"/>
              </a:rPr>
              <a:t>is</a:t>
            </a:r>
            <a:r>
              <a:rPr lang="es-MX" sz="1200">
                <a:solidFill>
                  <a:srgbClr val="000000"/>
                </a:solidFill>
                <a:latin typeface="Calibri"/>
              </a:rPr>
              <a:t> </a:t>
            </a:r>
            <a:r>
              <a:rPr lang="es-MX" sz="1200" b="1">
                <a:solidFill>
                  <a:srgbClr val="000000"/>
                </a:solidFill>
              </a:rPr>
              <a:t>14% </a:t>
            </a:r>
            <a:r>
              <a:rPr lang="es-MX" sz="1200" dirty="0" err="1">
                <a:solidFill>
                  <a:srgbClr val="000000"/>
                </a:solidFill>
                <a:latin typeface="Calibri"/>
              </a:rPr>
              <a:t>lower</a:t>
            </a:r>
            <a:r>
              <a:rPr lang="es-MX" sz="1200" dirty="0">
                <a:solidFill>
                  <a:srgbClr val="000000"/>
                </a:solidFill>
                <a:latin typeface="Calibri"/>
              </a:rPr>
              <a:t> </a:t>
            </a:r>
            <a:r>
              <a:rPr lang="es-MX" sz="1200" dirty="0" err="1">
                <a:solidFill>
                  <a:srgbClr val="000000"/>
                </a:solidFill>
                <a:latin typeface="Calibri"/>
              </a:rPr>
              <a:t>than</a:t>
            </a:r>
            <a:r>
              <a:rPr lang="es-MX" sz="1200" dirty="0">
                <a:solidFill>
                  <a:srgbClr val="000000"/>
                </a:solidFill>
                <a:latin typeface="Calibri"/>
              </a:rPr>
              <a:t> </a:t>
            </a:r>
            <a:r>
              <a:rPr lang="es-MX" sz="1200" dirty="0" err="1">
                <a:solidFill>
                  <a:srgbClr val="000000"/>
                </a:solidFill>
                <a:latin typeface="Calibri"/>
              </a:rPr>
              <a:t>your</a:t>
            </a:r>
            <a:r>
              <a:rPr lang="es-MX" sz="1200" dirty="0">
                <a:solidFill>
                  <a:srgbClr val="000000"/>
                </a:solidFill>
                <a:latin typeface="Calibri"/>
              </a:rPr>
              <a:t> </a:t>
            </a:r>
            <a:r>
              <a:rPr lang="es-MX" sz="1200" dirty="0" err="1">
                <a:solidFill>
                  <a:srgbClr val="000000"/>
                </a:solidFill>
                <a:latin typeface="Calibri"/>
              </a:rPr>
              <a:t>male</a:t>
            </a:r>
            <a:r>
              <a:rPr lang="es-MX" sz="1200" dirty="0">
                <a:solidFill>
                  <a:srgbClr val="000000"/>
                </a:solidFill>
                <a:latin typeface="Calibri"/>
              </a:rPr>
              <a:t> </a:t>
            </a:r>
            <a:r>
              <a:rPr lang="es-MX" sz="1200" dirty="0" err="1">
                <a:solidFill>
                  <a:srgbClr val="000000"/>
                </a:solidFill>
                <a:latin typeface="Calibri"/>
              </a:rPr>
              <a:t>students</a:t>
            </a:r>
            <a:endParaRPr lang="es-MX" sz="1200" b="0" i="0" u="none" strike="noStrike" kern="1200" cap="none" spc="0" baseline="0" dirty="0">
              <a:solidFill>
                <a:srgbClr val="000000"/>
              </a:solidFill>
              <a:uFillTx/>
              <a:latin typeface="Calibri"/>
              <a:cs typeface="Calibri"/>
            </a:endParaRPr>
          </a:p>
        </p:txBody>
      </p:sp>
      <p:sp>
        <p:nvSpPr>
          <p:cNvPr id="122" name="TextBox 142">
            <a:extLst>
              <a:ext uri="{FF2B5EF4-FFF2-40B4-BE49-F238E27FC236}">
                <a16:creationId xmlns:a16="http://schemas.microsoft.com/office/drawing/2014/main" id="{AE7E3E8D-7909-4B1B-811B-C8C69B792C90}"/>
              </a:ext>
            </a:extLst>
          </p:cNvPr>
          <p:cNvSpPr txBox="1"/>
          <p:nvPr/>
        </p:nvSpPr>
        <p:spPr>
          <a:xfrm>
            <a:off x="6112544" y="2538593"/>
            <a:ext cx="1177198" cy="680100"/>
          </a:xfrm>
          <a:prstGeom prst="rect">
            <a:avLst/>
          </a:prstGeom>
          <a:noFill/>
          <a:ln cap="flat">
            <a:noFill/>
          </a:ln>
        </p:spPr>
        <p:txBody>
          <a:bodyPr vert="horz" wrap="square" lIns="99550" tIns="49770" rIns="99550" bIns="4977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300" b="1" i="0" u="none" strike="noStrike" kern="1200" cap="none" spc="0" baseline="0">
                <a:solidFill>
                  <a:srgbClr val="000000"/>
                </a:solidFill>
                <a:uFillTx/>
                <a:latin typeface="Calibri Light"/>
              </a:rPr>
              <a:t>University </a:t>
            </a:r>
            <a:r>
              <a:rPr lang="de-DE" sz="1300" b="1">
                <a:solidFill>
                  <a:srgbClr val="000000"/>
                </a:solidFill>
                <a:latin typeface="Calibri Light"/>
              </a:rPr>
              <a:t>B</a:t>
            </a:r>
            <a:r>
              <a:rPr lang="de-DE" sz="1300" b="1" i="0" u="none" strike="noStrike" kern="1200" cap="none" spc="0" baseline="0">
                <a:solidFill>
                  <a:srgbClr val="000000"/>
                </a:solidFill>
                <a:uFillTx/>
                <a:latin typeface="Calibri Light"/>
              </a:rPr>
              <a:t>rand </a:t>
            </a:r>
            <a:r>
              <a:rPr lang="de-DE" sz="1300" b="1">
                <a:solidFill>
                  <a:srgbClr val="000000"/>
                </a:solidFill>
                <a:latin typeface="Calibri Light"/>
              </a:rPr>
              <a:t>P</a:t>
            </a:r>
            <a:r>
              <a:rPr lang="de-DE" sz="1300" b="1" i="0" u="none" strike="noStrike" kern="1200" cap="none" spc="0" baseline="0">
                <a:solidFill>
                  <a:srgbClr val="000000"/>
                </a:solidFill>
                <a:uFillTx/>
                <a:latin typeface="Calibri Light"/>
              </a:rPr>
              <a:t>erception</a:t>
            </a:r>
            <a:endParaRPr lang="en-US" sz="1300" b="1" i="0" u="none" strike="noStrike" kern="1200" cap="none" spc="0" baseline="0">
              <a:solidFill>
                <a:srgbClr val="000000"/>
              </a:solidFill>
              <a:uFillTx/>
              <a:latin typeface="Calibri Light"/>
            </a:endParaRPr>
          </a:p>
        </p:txBody>
      </p:sp>
      <p:sp>
        <p:nvSpPr>
          <p:cNvPr id="123" name="TextBox 143">
            <a:extLst>
              <a:ext uri="{FF2B5EF4-FFF2-40B4-BE49-F238E27FC236}">
                <a16:creationId xmlns:a16="http://schemas.microsoft.com/office/drawing/2014/main" id="{68AE9642-F90B-428F-9C73-26498B4CC99B}"/>
              </a:ext>
            </a:extLst>
          </p:cNvPr>
          <p:cNvSpPr txBox="1"/>
          <p:nvPr/>
        </p:nvSpPr>
        <p:spPr>
          <a:xfrm>
            <a:off x="6177704" y="4060870"/>
            <a:ext cx="1032842" cy="475990"/>
          </a:xfrm>
          <a:prstGeom prst="rect">
            <a:avLst/>
          </a:prstGeom>
          <a:noFill/>
          <a:ln cap="flat">
            <a:noFill/>
          </a:ln>
        </p:spPr>
        <p:txBody>
          <a:bodyPr vert="horz" wrap="square" lIns="99550" tIns="49770" rIns="99550" bIns="4977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300" b="1" i="0" u="none" strike="noStrike" kern="1200" cap="none" spc="0" baseline="0" dirty="0">
                <a:solidFill>
                  <a:srgbClr val="000000"/>
                </a:solidFill>
                <a:uFillTx/>
                <a:latin typeface="Calibri Light"/>
              </a:rPr>
              <a:t>Career Services</a:t>
            </a:r>
            <a:endParaRPr lang="en-US" sz="1300" b="1" i="0" u="none" strike="noStrike" kern="1200" cap="none" spc="0" baseline="0" dirty="0">
              <a:solidFill>
                <a:srgbClr val="000000"/>
              </a:solidFill>
              <a:uFillTx/>
              <a:latin typeface="Calibri Light"/>
            </a:endParaRPr>
          </a:p>
        </p:txBody>
      </p:sp>
      <p:sp>
        <p:nvSpPr>
          <p:cNvPr id="124" name="AutoShape 12">
            <a:extLst>
              <a:ext uri="{FF2B5EF4-FFF2-40B4-BE49-F238E27FC236}">
                <a16:creationId xmlns:a16="http://schemas.microsoft.com/office/drawing/2014/main" id="{2CC50A5A-7EDE-465F-956D-88BE3EBD4E58}"/>
              </a:ext>
            </a:extLst>
          </p:cNvPr>
          <p:cNvSpPr/>
          <p:nvPr/>
        </p:nvSpPr>
        <p:spPr>
          <a:xfrm>
            <a:off x="1351198" y="318058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5" name="AutoShape 14">
            <a:extLst>
              <a:ext uri="{FF2B5EF4-FFF2-40B4-BE49-F238E27FC236}">
                <a16:creationId xmlns:a16="http://schemas.microsoft.com/office/drawing/2014/main" id="{8ABA4E6C-427F-4CD7-B711-55B5546A1256}"/>
              </a:ext>
            </a:extLst>
          </p:cNvPr>
          <p:cNvSpPr/>
          <p:nvPr/>
        </p:nvSpPr>
        <p:spPr>
          <a:xfrm>
            <a:off x="1956878" y="3020492"/>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6" name="AutoShape 16">
            <a:extLst>
              <a:ext uri="{FF2B5EF4-FFF2-40B4-BE49-F238E27FC236}">
                <a16:creationId xmlns:a16="http://schemas.microsoft.com/office/drawing/2014/main" id="{F559EF36-4395-4377-A584-A8AC473D1757}"/>
              </a:ext>
            </a:extLst>
          </p:cNvPr>
          <p:cNvSpPr/>
          <p:nvPr/>
        </p:nvSpPr>
        <p:spPr>
          <a:xfrm>
            <a:off x="2109282" y="317289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pic>
        <p:nvPicPr>
          <p:cNvPr id="127" name="Graphic 147" descr="Briefcase">
            <a:extLst>
              <a:ext uri="{FF2B5EF4-FFF2-40B4-BE49-F238E27FC236}">
                <a16:creationId xmlns:a16="http://schemas.microsoft.com/office/drawing/2014/main" id="{F2961C41-BE98-4E96-9BF2-1BD7182D5E7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415551" y="4974409"/>
            <a:ext cx="582244" cy="582244"/>
          </a:xfrm>
          <a:prstGeom prst="rect">
            <a:avLst/>
          </a:prstGeom>
          <a:noFill/>
          <a:ln cap="flat">
            <a:noFill/>
          </a:ln>
        </p:spPr>
      </p:pic>
      <p:sp>
        <p:nvSpPr>
          <p:cNvPr id="128" name="TextBox 148">
            <a:extLst>
              <a:ext uri="{FF2B5EF4-FFF2-40B4-BE49-F238E27FC236}">
                <a16:creationId xmlns:a16="http://schemas.microsoft.com/office/drawing/2014/main" id="{9E782F1D-A6D4-4497-986A-0BF578B71A8A}"/>
              </a:ext>
            </a:extLst>
          </p:cNvPr>
          <p:cNvSpPr txBox="1"/>
          <p:nvPr/>
        </p:nvSpPr>
        <p:spPr>
          <a:xfrm>
            <a:off x="6057873" y="5424465"/>
            <a:ext cx="1290044" cy="633706"/>
          </a:xfrm>
          <a:prstGeom prst="rect">
            <a:avLst/>
          </a:prstGeom>
          <a:noFill/>
          <a:ln cap="flat">
            <a:noFill/>
          </a:ln>
        </p:spPr>
        <p:txBody>
          <a:bodyPr vert="horz" wrap="square" lIns="99550" tIns="49770" rIns="99550" bIns="49770" anchor="ctr" anchorCtr="1" compatLnSpc="1">
            <a:norm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de-DE" sz="1300" b="1" i="0" u="none" strike="noStrike" kern="1200" cap="none" spc="0" baseline="0" dirty="0">
                <a:solidFill>
                  <a:srgbClr val="000000"/>
                </a:solidFill>
                <a:uFillTx/>
                <a:latin typeface="Calibri Light"/>
              </a:rPr>
              <a:t>Career Preferences</a:t>
            </a:r>
            <a:endParaRPr lang="en-US" sz="1300" b="1" i="0" u="none" strike="noStrike" kern="1200" cap="none" spc="0" baseline="0" dirty="0">
              <a:solidFill>
                <a:srgbClr val="000000"/>
              </a:solidFill>
              <a:uFillTx/>
              <a:latin typeface="Calibri Light"/>
            </a:endParaRPr>
          </a:p>
        </p:txBody>
      </p:sp>
      <p:pic>
        <p:nvPicPr>
          <p:cNvPr id="129" name="Graphic 150" descr="Boardroom">
            <a:extLst>
              <a:ext uri="{FF2B5EF4-FFF2-40B4-BE49-F238E27FC236}">
                <a16:creationId xmlns:a16="http://schemas.microsoft.com/office/drawing/2014/main" id="{AC077004-CC88-44DC-84CE-BE7AC8192086}"/>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324919" y="3457364"/>
            <a:ext cx="742812" cy="742812"/>
          </a:xfrm>
          <a:prstGeom prst="rect">
            <a:avLst/>
          </a:prstGeom>
          <a:noFill/>
          <a:ln cap="flat">
            <a:noFill/>
          </a:ln>
        </p:spPr>
      </p:pic>
      <p:grpSp>
        <p:nvGrpSpPr>
          <p:cNvPr id="135" name="Group 77">
            <a:extLst>
              <a:ext uri="{FF2B5EF4-FFF2-40B4-BE49-F238E27FC236}">
                <a16:creationId xmlns:a16="http://schemas.microsoft.com/office/drawing/2014/main" id="{2CE2C1B2-A853-4EAF-B94E-083DAE3F3901}"/>
              </a:ext>
            </a:extLst>
          </p:cNvPr>
          <p:cNvGrpSpPr/>
          <p:nvPr/>
        </p:nvGrpSpPr>
        <p:grpSpPr>
          <a:xfrm>
            <a:off x="1878536" y="2564246"/>
            <a:ext cx="357164" cy="501914"/>
            <a:chOff x="2879226" y="1642948"/>
            <a:chExt cx="357164" cy="501914"/>
          </a:xfrm>
        </p:grpSpPr>
        <p:sp>
          <p:nvSpPr>
            <p:cNvPr id="136" name="Flowchart: Connector 78">
              <a:extLst>
                <a:ext uri="{FF2B5EF4-FFF2-40B4-BE49-F238E27FC236}">
                  <a16:creationId xmlns:a16="http://schemas.microsoft.com/office/drawing/2014/main" id="{237E840D-93D1-49D3-9E68-07FFF3EE8FC2}"/>
                </a:ext>
              </a:extLst>
            </p:cNvPr>
            <p:cNvSpPr/>
            <p:nvPr/>
          </p:nvSpPr>
          <p:spPr>
            <a:xfrm>
              <a:off x="2879226" y="1642948"/>
              <a:ext cx="357164" cy="3562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0E97C1"/>
              </a:solidFill>
              <a:prstDash val="solid"/>
              <a:miter/>
            </a:ln>
          </p:spPr>
          <p:txBody>
            <a:bodyPr vert="horz" wrap="square" lIns="99550" tIns="49770" rIns="99550" bIns="4977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414041"/>
                </a:solidFill>
                <a:uFillTx/>
                <a:latin typeface="Calibri Light"/>
                <a:cs typeface="Miriam Libre"/>
              </a:endParaRPr>
            </a:p>
          </p:txBody>
        </p:sp>
        <p:cxnSp>
          <p:nvCxnSpPr>
            <p:cNvPr id="137" name="Straight Connector 79">
              <a:extLst>
                <a:ext uri="{FF2B5EF4-FFF2-40B4-BE49-F238E27FC236}">
                  <a16:creationId xmlns:a16="http://schemas.microsoft.com/office/drawing/2014/main" id="{90CA51ED-91DF-471B-9296-A82973E190F3}"/>
                </a:ext>
              </a:extLst>
            </p:cNvPr>
            <p:cNvCxnSpPr>
              <a:stCxn id="136" idx="2"/>
            </p:cNvCxnSpPr>
            <p:nvPr/>
          </p:nvCxnSpPr>
          <p:spPr>
            <a:xfrm>
              <a:off x="3057808" y="1999225"/>
              <a:ext cx="0" cy="145637"/>
            </a:xfrm>
            <a:prstGeom prst="straightConnector1">
              <a:avLst/>
            </a:prstGeom>
            <a:noFill/>
            <a:ln w="28575" cap="flat">
              <a:solidFill>
                <a:srgbClr val="0E97C1"/>
              </a:solidFill>
              <a:prstDash val="solid"/>
              <a:miter/>
            </a:ln>
          </p:spPr>
        </p:cxnSp>
        <p:cxnSp>
          <p:nvCxnSpPr>
            <p:cNvPr id="138" name="Straight Connector 80">
              <a:extLst>
                <a:ext uri="{FF2B5EF4-FFF2-40B4-BE49-F238E27FC236}">
                  <a16:creationId xmlns:a16="http://schemas.microsoft.com/office/drawing/2014/main" id="{1294D2DE-5A17-49AF-83C3-AD89911B01D3}"/>
                </a:ext>
              </a:extLst>
            </p:cNvPr>
            <p:cNvCxnSpPr/>
            <p:nvPr/>
          </p:nvCxnSpPr>
          <p:spPr>
            <a:xfrm>
              <a:off x="3009125" y="2081119"/>
              <a:ext cx="98216" cy="0"/>
            </a:xfrm>
            <a:prstGeom prst="straightConnector1">
              <a:avLst/>
            </a:prstGeom>
            <a:noFill/>
            <a:ln w="28575" cap="flat">
              <a:solidFill>
                <a:srgbClr val="0E97C1"/>
              </a:solidFill>
              <a:prstDash val="solid"/>
              <a:miter/>
            </a:ln>
          </p:spPr>
        </p:cxnSp>
      </p:grpSp>
      <p:grpSp>
        <p:nvGrpSpPr>
          <p:cNvPr id="130" name="Group 70">
            <a:extLst>
              <a:ext uri="{FF2B5EF4-FFF2-40B4-BE49-F238E27FC236}">
                <a16:creationId xmlns:a16="http://schemas.microsoft.com/office/drawing/2014/main" id="{519253E7-B8C8-4E22-8C0B-276C41081543}"/>
              </a:ext>
            </a:extLst>
          </p:cNvPr>
          <p:cNvGrpSpPr/>
          <p:nvPr/>
        </p:nvGrpSpPr>
        <p:grpSpPr>
          <a:xfrm>
            <a:off x="1381382" y="2519335"/>
            <a:ext cx="416866" cy="403351"/>
            <a:chOff x="2388348" y="1632075"/>
            <a:chExt cx="416866" cy="403351"/>
          </a:xfrm>
        </p:grpSpPr>
        <p:sp>
          <p:nvSpPr>
            <p:cNvPr id="131" name="Flowchart: Connector 71">
              <a:extLst>
                <a:ext uri="{FF2B5EF4-FFF2-40B4-BE49-F238E27FC236}">
                  <a16:creationId xmlns:a16="http://schemas.microsoft.com/office/drawing/2014/main" id="{E8D0EA97-1B4E-40FB-BE9A-C684721C6E01}"/>
                </a:ext>
              </a:extLst>
            </p:cNvPr>
            <p:cNvSpPr/>
            <p:nvPr/>
          </p:nvSpPr>
          <p:spPr>
            <a:xfrm>
              <a:off x="2388348" y="1679149"/>
              <a:ext cx="357164" cy="3562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5F636A"/>
              </a:solidFill>
              <a:prstDash val="solid"/>
              <a:miter/>
            </a:ln>
          </p:spPr>
          <p:txBody>
            <a:bodyPr vert="horz" wrap="square" lIns="99550" tIns="49770" rIns="99550" bIns="4977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414041"/>
                </a:solidFill>
                <a:uFillTx/>
                <a:latin typeface="Calibri Light"/>
                <a:cs typeface="Miriam Libre"/>
              </a:endParaRPr>
            </a:p>
          </p:txBody>
        </p:sp>
        <p:cxnSp>
          <p:nvCxnSpPr>
            <p:cNvPr id="132" name="Straight Connector 72">
              <a:extLst>
                <a:ext uri="{FF2B5EF4-FFF2-40B4-BE49-F238E27FC236}">
                  <a16:creationId xmlns:a16="http://schemas.microsoft.com/office/drawing/2014/main" id="{103EF937-B270-4B76-ACF3-F68AF9B282F7}"/>
                </a:ext>
              </a:extLst>
            </p:cNvPr>
            <p:cNvCxnSpPr/>
            <p:nvPr/>
          </p:nvCxnSpPr>
          <p:spPr>
            <a:xfrm>
              <a:off x="2745504" y="1640232"/>
              <a:ext cx="59710" cy="0"/>
            </a:xfrm>
            <a:prstGeom prst="straightConnector1">
              <a:avLst/>
            </a:prstGeom>
            <a:noFill/>
            <a:ln w="28575" cap="flat">
              <a:solidFill>
                <a:srgbClr val="5F636A"/>
              </a:solidFill>
              <a:prstDash val="solid"/>
              <a:miter/>
            </a:ln>
          </p:spPr>
        </p:cxnSp>
        <p:cxnSp>
          <p:nvCxnSpPr>
            <p:cNvPr id="133" name="Straight Connector 75">
              <a:extLst>
                <a:ext uri="{FF2B5EF4-FFF2-40B4-BE49-F238E27FC236}">
                  <a16:creationId xmlns:a16="http://schemas.microsoft.com/office/drawing/2014/main" id="{6E3B8957-D8B9-4406-B59C-102D4269EFF9}"/>
                </a:ext>
              </a:extLst>
            </p:cNvPr>
            <p:cNvCxnSpPr/>
            <p:nvPr/>
          </p:nvCxnSpPr>
          <p:spPr>
            <a:xfrm>
              <a:off x="2797963" y="1632075"/>
              <a:ext cx="0" cy="65060"/>
            </a:xfrm>
            <a:prstGeom prst="straightConnector1">
              <a:avLst/>
            </a:prstGeom>
            <a:noFill/>
            <a:ln w="28575" cap="flat">
              <a:solidFill>
                <a:srgbClr val="5F636A"/>
              </a:solidFill>
              <a:prstDash val="solid"/>
              <a:miter/>
            </a:ln>
          </p:spPr>
        </p:cxnSp>
        <p:cxnSp>
          <p:nvCxnSpPr>
            <p:cNvPr id="134" name="Straight Connector 76">
              <a:extLst>
                <a:ext uri="{FF2B5EF4-FFF2-40B4-BE49-F238E27FC236}">
                  <a16:creationId xmlns:a16="http://schemas.microsoft.com/office/drawing/2014/main" id="{36831AD5-D7F9-4F2B-9424-F3059F10AC3A}"/>
                </a:ext>
              </a:extLst>
            </p:cNvPr>
            <p:cNvCxnSpPr/>
            <p:nvPr/>
          </p:nvCxnSpPr>
          <p:spPr>
            <a:xfrm flipH="1">
              <a:off x="2700296" y="1644731"/>
              <a:ext cx="90416" cy="102641"/>
            </a:xfrm>
            <a:prstGeom prst="straightConnector1">
              <a:avLst/>
            </a:prstGeom>
            <a:noFill/>
            <a:ln w="28575" cap="flat">
              <a:solidFill>
                <a:srgbClr val="5F636A"/>
              </a:solidFill>
              <a:prstDash val="solid"/>
              <a:miter/>
            </a:ln>
          </p:spPr>
        </p:cxnSp>
      </p:grpSp>
      <p:sp>
        <p:nvSpPr>
          <p:cNvPr id="140" name="textruta 38">
            <a:extLst>
              <a:ext uri="{FF2B5EF4-FFF2-40B4-BE49-F238E27FC236}">
                <a16:creationId xmlns:a16="http://schemas.microsoft.com/office/drawing/2014/main" id="{72B46463-898E-4403-ADD4-C4448F410A5C}"/>
              </a:ext>
            </a:extLst>
          </p:cNvPr>
          <p:cNvSpPr txBox="1"/>
          <p:nvPr/>
        </p:nvSpPr>
        <p:spPr>
          <a:xfrm>
            <a:off x="2052296" y="5251653"/>
            <a:ext cx="720108" cy="246220"/>
          </a:xfrm>
          <a:prstGeom prst="rect">
            <a:avLst/>
          </a:prstGeom>
          <a:noFill/>
          <a:ln cap="flat">
            <a:noFill/>
          </a:ln>
        </p:spPr>
        <p:txBody>
          <a:bodyPr vert="horz" wrap="square" lIns="91440" tIns="45720" rIns="91440" bIns="45720" anchor="t" anchorCtr="0" compatLnSpc="1">
            <a:spAutoFit/>
          </a:bodyPr>
          <a:lstStyle/>
          <a:p>
            <a:pPr marL="0" marR="0" lvl="0" indent="0" algn="ctr" defTabSz="45136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dirty="0">
                <a:solidFill>
                  <a:srgbClr val="414041"/>
                </a:solidFill>
                <a:latin typeface="Calibri"/>
                <a:cs typeface="Miriam Libre"/>
              </a:rPr>
              <a:t>Male</a:t>
            </a:r>
            <a:endParaRPr lang="en-GB" sz="1000" b="0" i="0" u="none" strike="noStrike" kern="1200" cap="none" spc="0" baseline="0" dirty="0">
              <a:solidFill>
                <a:srgbClr val="414041"/>
              </a:solidFill>
              <a:uFillTx/>
              <a:latin typeface="Calibri"/>
              <a:cs typeface="Miriam Libre"/>
            </a:endParaRPr>
          </a:p>
        </p:txBody>
      </p:sp>
      <p:sp>
        <p:nvSpPr>
          <p:cNvPr id="141" name="textruta 38">
            <a:extLst>
              <a:ext uri="{FF2B5EF4-FFF2-40B4-BE49-F238E27FC236}">
                <a16:creationId xmlns:a16="http://schemas.microsoft.com/office/drawing/2014/main" id="{D323D07F-0915-439D-AF98-C7F9C5702A31}"/>
              </a:ext>
            </a:extLst>
          </p:cNvPr>
          <p:cNvSpPr txBox="1"/>
          <p:nvPr/>
        </p:nvSpPr>
        <p:spPr>
          <a:xfrm>
            <a:off x="3865917" y="5251653"/>
            <a:ext cx="744861" cy="246220"/>
          </a:xfrm>
          <a:prstGeom prst="rect">
            <a:avLst/>
          </a:prstGeom>
          <a:noFill/>
          <a:ln cap="flat">
            <a:noFill/>
          </a:ln>
        </p:spPr>
        <p:txBody>
          <a:bodyPr vert="horz" wrap="square" lIns="91440" tIns="45720" rIns="91440" bIns="45720" anchor="t" anchorCtr="0" compatLnSpc="1">
            <a:spAutoFit/>
          </a:bodyPr>
          <a:lstStyle/>
          <a:p>
            <a:pPr marL="0" marR="0" lvl="0" indent="0" algn="ctr" defTabSz="45136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a:solidFill>
                  <a:srgbClr val="414041"/>
                </a:solidFill>
                <a:latin typeface="Calibri"/>
                <a:cs typeface="Miriam Libre"/>
              </a:rPr>
              <a:t>Female</a:t>
            </a:r>
            <a:endParaRPr lang="en-US"/>
          </a:p>
        </p:txBody>
      </p:sp>
      <p:sp>
        <p:nvSpPr>
          <p:cNvPr id="10" name="AutoShape 12">
            <a:extLst>
              <a:ext uri="{FF2B5EF4-FFF2-40B4-BE49-F238E27FC236}">
                <a16:creationId xmlns:a16="http://schemas.microsoft.com/office/drawing/2014/main" id="{9CA7734E-416C-4267-8702-93DC1A022FB0}"/>
              </a:ext>
            </a:extLst>
          </p:cNvPr>
          <p:cNvSpPr/>
          <p:nvPr/>
        </p:nvSpPr>
        <p:spPr>
          <a:xfrm>
            <a:off x="3886885" y="3293406"/>
            <a:ext cx="2121968" cy="663232"/>
          </a:xfrm>
          <a:prstGeom prst="rect">
            <a:avLst/>
          </a:prstGeom>
        </p:spPr>
        <p:txBody>
          <a:bodyPr vert="horz" lIns="99551" tIns="49775" rIns="99551" bIns="49775" rtlCol="0" anchor="t">
            <a:normAutofit/>
          </a:bodyPr>
          <a:lstStyle/>
          <a:p>
            <a:pPr defTabSz="451331">
              <a:spcBef>
                <a:spcPct val="0"/>
              </a:spcBef>
            </a:pPr>
            <a:r>
              <a:rPr lang="sv-SE" sz="1300" b="1" dirty="0">
                <a:solidFill>
                  <a:srgbClr val="000000"/>
                </a:solidFill>
                <a:latin typeface="Calibri Light" panose="020F0302020204030204" pitchFamily="34" charset="0"/>
                <a:ea typeface="+mj-ea"/>
                <a:cs typeface="Calibri Light" panose="020F0302020204030204" pitchFamily="34" charset="0"/>
              </a:rPr>
              <a:t>Main communication channels for career services</a:t>
            </a:r>
            <a:endParaRPr lang="en-GB" sz="1300" b="1" dirty="0">
              <a:solidFill>
                <a:srgbClr val="000000"/>
              </a:solidFill>
              <a:latin typeface="Calibri Light" panose="020F0302020204030204" pitchFamily="34" charset="0"/>
              <a:ea typeface="+mj-ea"/>
              <a:cs typeface="Calibri Light" panose="020F0302020204030204" pitchFamily="34" charset="0"/>
            </a:endParaRPr>
          </a:p>
        </p:txBody>
      </p:sp>
      <p:sp>
        <p:nvSpPr>
          <p:cNvPr id="3" name="AutoShape 12">
            <a:extLst>
              <a:ext uri="{FF2B5EF4-FFF2-40B4-BE49-F238E27FC236}">
                <a16:creationId xmlns:a16="http://schemas.microsoft.com/office/drawing/2014/main" id="{D367163A-A37F-4854-AE07-28BAF270DE57}"/>
              </a:ext>
            </a:extLst>
          </p:cNvPr>
          <p:cNvSpPr/>
          <p:nvPr/>
        </p:nvSpPr>
        <p:spPr>
          <a:xfrm>
            <a:off x="1400717" y="2167349"/>
            <a:ext cx="1669215" cy="200055"/>
          </a:xfrm>
          <a:prstGeom prst="rect">
            <a:avLst/>
          </a:prstGeom>
          <a:noFill/>
          <a:ln cap="flat">
            <a:noFill/>
            <a:prstDash val="solid"/>
          </a:ln>
        </p:spPr>
        <p:txBody>
          <a:bodyPr vert="horz" wrap="square" lIns="0" tIns="0" rIns="0" bIns="0" anchor="t" anchorCtr="0" compatLnSpc="1">
            <a:spAutoFit/>
          </a:bodyPr>
          <a:lstStyle/>
          <a:p>
            <a:pPr marL="164107" marR="0" lvl="0" indent="-164107"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300" b="1">
                <a:solidFill>
                  <a:srgbClr val="000000"/>
                </a:solidFill>
                <a:latin typeface="Calibri Light"/>
                <a:cs typeface="Miriam Libre"/>
              </a:rPr>
              <a:t>G</a:t>
            </a:r>
            <a:r>
              <a:rPr lang="en-GB" sz="1300" b="1">
                <a:solidFill>
                  <a:srgbClr val="000000"/>
                </a:solidFill>
                <a:latin typeface="Calibri Light"/>
                <a:cs typeface="Miriam Libre"/>
              </a:rPr>
              <a:t>ender split</a:t>
            </a:r>
            <a:endParaRPr lang="en-GB" sz="1300" b="1" i="0" u="none" strike="noStrike" kern="1200" cap="none" spc="0" baseline="0">
              <a:solidFill>
                <a:srgbClr val="000000"/>
              </a:solidFill>
              <a:uFillTx/>
              <a:latin typeface="Calibri Light"/>
              <a:cs typeface="Miriam Libre"/>
            </a:endParaRPr>
          </a:p>
        </p:txBody>
      </p:sp>
      <p:sp>
        <p:nvSpPr>
          <p:cNvPr id="70" name="TextBox 138">
            <a:extLst>
              <a:ext uri="{FF2B5EF4-FFF2-40B4-BE49-F238E27FC236}">
                <a16:creationId xmlns:a16="http://schemas.microsoft.com/office/drawing/2014/main" id="{BA7B44AC-3A64-4E53-B3AD-F1B527E9306F}"/>
              </a:ext>
            </a:extLst>
          </p:cNvPr>
          <p:cNvSpPr txBox="1"/>
          <p:nvPr/>
        </p:nvSpPr>
        <p:spPr>
          <a:xfrm>
            <a:off x="7239376" y="2061123"/>
            <a:ext cx="4452423" cy="301336"/>
          </a:xfrm>
          <a:prstGeom prst="rect">
            <a:avLst/>
          </a:prstGeom>
          <a:noFill/>
          <a:ln cap="flat">
            <a:noFill/>
          </a:ln>
        </p:spPr>
        <p:txBody>
          <a:bodyPr vert="horz" wrap="square" lIns="99550" tIns="49770" rIns="99550" bIns="49770" anchor="ctr" anchorCtr="0" compatLnSpc="1">
            <a:noAutofit/>
          </a:bodyPr>
          <a:lstStyle/>
          <a:p>
            <a:pPr marL="171450" indent="-171450" defTabSz="914400">
              <a:lnSpc>
                <a:spcPct val="150000"/>
              </a:lnSpc>
              <a:buSzPct val="100000"/>
              <a:buFont typeface="Arial" pitchFamily="34"/>
              <a:buChar char="•"/>
              <a:defRPr sz="1800" b="0" i="0" u="none" strike="noStrike" kern="0" cap="none" spc="0" baseline="0">
                <a:solidFill>
                  <a:srgbClr val="000000"/>
                </a:solidFill>
                <a:uFillTx/>
              </a:defRPr>
            </a:pPr>
            <a:r>
              <a:rPr lang="es-MX" sz="1200" dirty="0" err="1">
                <a:solidFill>
                  <a:srgbClr val="000000"/>
                </a:solidFill>
              </a:rPr>
              <a:t>The</a:t>
            </a:r>
            <a:r>
              <a:rPr lang="es-MX" sz="1200" dirty="0">
                <a:solidFill>
                  <a:srgbClr val="000000"/>
                </a:solidFill>
              </a:rPr>
              <a:t> </a:t>
            </a:r>
            <a:r>
              <a:rPr lang="es-MX" sz="1200" dirty="0" err="1">
                <a:solidFill>
                  <a:srgbClr val="000000"/>
                </a:solidFill>
              </a:rPr>
              <a:t>most</a:t>
            </a:r>
            <a:r>
              <a:rPr lang="es-MX" sz="1200" dirty="0">
                <a:solidFill>
                  <a:srgbClr val="000000"/>
                </a:solidFill>
              </a:rPr>
              <a:t> </a:t>
            </a:r>
            <a:r>
              <a:rPr lang="es-MX" sz="1200" dirty="0" err="1">
                <a:solidFill>
                  <a:srgbClr val="000000"/>
                </a:solidFill>
              </a:rPr>
              <a:t>associated</a:t>
            </a:r>
            <a:r>
              <a:rPr lang="es-MX" sz="1200" dirty="0">
                <a:solidFill>
                  <a:srgbClr val="000000"/>
                </a:solidFill>
              </a:rPr>
              <a:t> driver</a:t>
            </a:r>
            <a:r>
              <a:rPr lang="es-MX" sz="1200">
                <a:solidFill>
                  <a:srgbClr val="000000"/>
                </a:solidFill>
              </a:rPr>
              <a:t>: Culture  Offering   </a:t>
            </a:r>
            <a:endParaRPr lang="en-US" sz="1200" b="0" i="0" u="none" strike="noStrike" kern="0" cap="none" spc="0" baseline="0" dirty="0">
              <a:solidFill>
                <a:srgbClr val="000000"/>
              </a:solidFill>
              <a:uFillTx/>
              <a:latin typeface="Calibri"/>
            </a:endParaRPr>
          </a:p>
        </p:txBody>
      </p:sp>
      <p:sp>
        <p:nvSpPr>
          <p:cNvPr id="71" name="TextBox 138">
            <a:extLst>
              <a:ext uri="{FF2B5EF4-FFF2-40B4-BE49-F238E27FC236}">
                <a16:creationId xmlns:a16="http://schemas.microsoft.com/office/drawing/2014/main" id="{BA7B44AC-3A64-4E53-B3AD-F1B527E9306F}"/>
              </a:ext>
            </a:extLst>
          </p:cNvPr>
          <p:cNvSpPr txBox="1"/>
          <p:nvPr/>
        </p:nvSpPr>
        <p:spPr>
          <a:xfrm>
            <a:off x="7236704" y="2374817"/>
            <a:ext cx="4319168" cy="245566"/>
          </a:xfrm>
          <a:prstGeom prst="rect">
            <a:avLst/>
          </a:prstGeom>
          <a:noFill/>
          <a:ln cap="flat">
            <a:noFill/>
          </a:ln>
        </p:spPr>
        <p:txBody>
          <a:bodyPr vert="horz" wrap="square" lIns="99550" tIns="49770" rIns="99550" bIns="49770" anchor="ctr" anchorCtr="0" compatLnSpc="1">
            <a:noAutofit/>
          </a:bodyPr>
          <a:lstStyle/>
          <a:p>
            <a:pPr marL="171450" indent="-171450" defTabSz="914400">
              <a:lnSpc>
                <a:spcPct val="150000"/>
              </a:lnSpc>
              <a:buSzPct val="100000"/>
              <a:buFont typeface="Arial" pitchFamily="34"/>
              <a:buChar char="•"/>
              <a:defRPr sz="1800" b="0" i="0" u="none" strike="noStrike" kern="0" cap="none" spc="0" baseline="0">
                <a:solidFill>
                  <a:srgbClr val="000000"/>
                </a:solidFill>
                <a:uFillTx/>
              </a:defRPr>
            </a:pPr>
            <a:r>
              <a:rPr lang="en-US" sz="1200" dirty="0">
                <a:solidFill>
                  <a:srgbClr val="000000"/>
                </a:solidFill>
              </a:rPr>
              <a:t>Main local competitor</a:t>
            </a:r>
            <a:r>
              <a:rPr lang="en-US" sz="1200">
                <a:solidFill>
                  <a:srgbClr val="000000"/>
                </a:solidFill>
              </a:rPr>
              <a:t>: </a:t>
            </a:r>
            <a:r>
              <a:rPr lang="es-MX" sz="1200">
                <a:solidFill>
                  <a:srgbClr val="000000"/>
                </a:solidFill>
              </a:rPr>
              <a:t>University of Pretoria (UP) </a:t>
            </a:r>
            <a:endParaRPr lang="es-MX" sz="1200" dirty="0">
              <a:solidFill>
                <a:srgbClr val="000000"/>
              </a:solidFill>
            </a:endParaRPr>
          </a:p>
        </p:txBody>
      </p:sp>
      <p:sp>
        <p:nvSpPr>
          <p:cNvPr id="72" name="TextBox 138">
            <a:extLst>
              <a:ext uri="{FF2B5EF4-FFF2-40B4-BE49-F238E27FC236}">
                <a16:creationId xmlns:a16="http://schemas.microsoft.com/office/drawing/2014/main" id="{BA7B44AC-3A64-4E53-B3AD-F1B527E9306F}"/>
              </a:ext>
            </a:extLst>
          </p:cNvPr>
          <p:cNvSpPr txBox="1"/>
          <p:nvPr/>
        </p:nvSpPr>
        <p:spPr>
          <a:xfrm>
            <a:off x="7239376" y="2638080"/>
            <a:ext cx="5216235" cy="259891"/>
          </a:xfrm>
          <a:prstGeom prst="rect">
            <a:avLst/>
          </a:prstGeom>
          <a:noFill/>
          <a:ln cap="flat">
            <a:noFill/>
          </a:ln>
        </p:spPr>
        <p:txBody>
          <a:bodyPr vert="horz" wrap="square" lIns="99550" tIns="49770" rIns="99550" bIns="49770" anchor="ctr" anchorCtr="0" compatLnSpc="1">
            <a:noAutofit/>
          </a:bodyPr>
          <a:lstStyle/>
          <a:p>
            <a:pPr marL="171450" indent="-171450" defTabSz="914400">
              <a:lnSpc>
                <a:spcPct val="150000"/>
              </a:lnSpc>
              <a:buSzPct val="100000"/>
              <a:buFont typeface="Arial" pitchFamily="34"/>
              <a:buChar char="•"/>
              <a:defRPr sz="1800" b="0" i="0" u="none" strike="noStrike" kern="0" cap="none" spc="0" baseline="0">
                <a:solidFill>
                  <a:srgbClr val="000000"/>
                </a:solidFill>
                <a:uFillTx/>
              </a:defRPr>
            </a:pPr>
            <a:r>
              <a:rPr lang="es-MX" sz="1200" b="1">
                <a:solidFill>
                  <a:srgbClr val="000000"/>
                </a:solidFill>
              </a:rPr>
              <a:t>60% </a:t>
            </a:r>
            <a:r>
              <a:rPr lang="es-MX" sz="1200" b="0" i="0" u="none" strike="noStrike" kern="1200" cap="none" spc="0" baseline="0" dirty="0">
                <a:solidFill>
                  <a:srgbClr val="000000"/>
                </a:solidFill>
                <a:uFillTx/>
                <a:latin typeface="Calibri"/>
              </a:rPr>
              <a:t>of </a:t>
            </a:r>
            <a:r>
              <a:rPr lang="es-MX" sz="1200" b="0" i="0" u="none" strike="noStrike" kern="1200" cap="none" spc="0" baseline="0" dirty="0" err="1">
                <a:solidFill>
                  <a:srgbClr val="000000"/>
                </a:solidFill>
                <a:uFillTx/>
                <a:latin typeface="Calibri"/>
              </a:rPr>
              <a:t>your</a:t>
            </a:r>
            <a:r>
              <a:rPr lang="es-MX" sz="1200" b="0" i="0" u="none" strike="noStrike" kern="1200" cap="none" spc="0" baseline="0" dirty="0">
                <a:solidFill>
                  <a:srgbClr val="000000"/>
                </a:solidFill>
                <a:uFillTx/>
                <a:latin typeface="Calibri"/>
              </a:rPr>
              <a:t> </a:t>
            </a:r>
            <a:r>
              <a:rPr lang="es-MX" sz="1200" b="0" i="0" u="none" strike="noStrike" kern="1200" cap="none" spc="0" baseline="0" dirty="0" err="1">
                <a:solidFill>
                  <a:srgbClr val="000000"/>
                </a:solidFill>
                <a:uFillTx/>
                <a:latin typeface="Calibri"/>
              </a:rPr>
              <a:t>students</a:t>
            </a:r>
            <a:r>
              <a:rPr lang="es-MX" sz="1200" b="0" i="0" u="none" strike="noStrike" kern="1200" cap="none" spc="0" baseline="0" dirty="0">
                <a:solidFill>
                  <a:srgbClr val="000000"/>
                </a:solidFill>
                <a:uFillTx/>
                <a:latin typeface="Calibri"/>
              </a:rPr>
              <a:t> </a:t>
            </a:r>
            <a:r>
              <a:rPr lang="es-MX" sz="1200" b="0" i="0" u="none" strike="noStrike" kern="1200" cap="none" spc="0" baseline="0" dirty="0" err="1">
                <a:solidFill>
                  <a:srgbClr val="000000"/>
                </a:solidFill>
                <a:uFillTx/>
                <a:latin typeface="Calibri"/>
              </a:rPr>
              <a:t>would</a:t>
            </a:r>
            <a:r>
              <a:rPr lang="es-MX" sz="1200" b="0" i="0" u="none" strike="noStrike" kern="1200" cap="none" spc="0" baseline="0" dirty="0">
                <a:solidFill>
                  <a:srgbClr val="000000"/>
                </a:solidFill>
                <a:uFillTx/>
                <a:latin typeface="Calibri"/>
              </a:rPr>
              <a:t> </a:t>
            </a:r>
            <a:r>
              <a:rPr lang="es-MX" sz="1200" b="0" i="0" u="none" strike="noStrike" kern="1200" cap="none" spc="0" baseline="0" dirty="0" err="1">
                <a:solidFill>
                  <a:srgbClr val="000000"/>
                </a:solidFill>
                <a:uFillTx/>
                <a:latin typeface="Calibri"/>
              </a:rPr>
              <a:t>study</a:t>
            </a:r>
            <a:r>
              <a:rPr lang="es-MX" sz="1200" b="0" i="0" u="none" strike="noStrike" kern="1200" cap="none" spc="0" baseline="0" dirty="0">
                <a:solidFill>
                  <a:srgbClr val="000000"/>
                </a:solidFill>
                <a:uFillTx/>
                <a:latin typeface="Calibri"/>
              </a:rPr>
              <a:t> </a:t>
            </a:r>
            <a:r>
              <a:rPr lang="es-MX" sz="1200" dirty="0">
                <a:solidFill>
                  <a:srgbClr val="000000"/>
                </a:solidFill>
                <a:latin typeface="Calibri"/>
              </a:rPr>
              <a:t>at</a:t>
            </a:r>
            <a:r>
              <a:rPr lang="es-MX" sz="1200" b="0" i="0" u="none" strike="noStrike" kern="1200" cap="none" spc="0" baseline="0" dirty="0">
                <a:solidFill>
                  <a:srgbClr val="000000"/>
                </a:solidFill>
                <a:uFillTx/>
                <a:latin typeface="Calibri"/>
              </a:rPr>
              <a:t> </a:t>
            </a:r>
            <a:r>
              <a:rPr lang="es-MX" sz="1200" b="0" i="0" u="none" strike="noStrike" kern="1200" cap="none" spc="0" baseline="0" dirty="0" err="1">
                <a:solidFill>
                  <a:srgbClr val="000000"/>
                </a:solidFill>
                <a:uFillTx/>
                <a:latin typeface="Calibri"/>
              </a:rPr>
              <a:t>your</a:t>
            </a:r>
            <a:r>
              <a:rPr lang="es-MX" sz="1200" b="0" i="0" u="none" strike="noStrike" kern="1200" cap="none" spc="0" baseline="0" dirty="0">
                <a:solidFill>
                  <a:srgbClr val="000000"/>
                </a:solidFill>
                <a:uFillTx/>
                <a:latin typeface="Calibri"/>
              </a:rPr>
              <a:t> </a:t>
            </a:r>
            <a:r>
              <a:rPr lang="es-MX" sz="1200" b="0" i="0" u="none" strike="noStrike" kern="1200" cap="none" spc="0" baseline="0" dirty="0" err="1">
                <a:solidFill>
                  <a:srgbClr val="000000"/>
                </a:solidFill>
                <a:uFillTx/>
                <a:latin typeface="Calibri"/>
              </a:rPr>
              <a:t>university</a:t>
            </a:r>
            <a:r>
              <a:rPr lang="es-MX" sz="1200" b="0" i="0" u="none" strike="noStrike" kern="1200" cap="none" spc="0" baseline="0" dirty="0">
                <a:solidFill>
                  <a:srgbClr val="000000"/>
                </a:solidFill>
                <a:uFillTx/>
                <a:latin typeface="Calibri"/>
              </a:rPr>
              <a:t> </a:t>
            </a:r>
            <a:r>
              <a:rPr lang="es-MX" sz="1200" b="0" i="0" u="none" strike="noStrike" kern="1200" cap="none" spc="0" baseline="0" err="1">
                <a:solidFill>
                  <a:srgbClr val="000000"/>
                </a:solidFill>
                <a:uFillTx/>
                <a:latin typeface="Calibri"/>
              </a:rPr>
              <a:t>again</a:t>
            </a:r>
            <a:r>
              <a:rPr lang="es-MX" sz="1200" b="0" i="0" u="none" strike="noStrike" kern="1200" cap="none" spc="0" baseline="0">
                <a:solidFill>
                  <a:srgbClr val="000000"/>
                </a:solidFill>
                <a:uFillTx/>
                <a:latin typeface="Calibri"/>
              </a:rPr>
              <a:t> </a:t>
            </a:r>
            <a:endParaRPr lang="es-MX" sz="1200" dirty="0">
              <a:solidFill>
                <a:srgbClr val="000000"/>
              </a:solidFill>
            </a:endParaRPr>
          </a:p>
        </p:txBody>
      </p:sp>
      <p:sp>
        <p:nvSpPr>
          <p:cNvPr id="73" name="TextBox 139">
            <a:extLst>
              <a:ext uri="{FF2B5EF4-FFF2-40B4-BE49-F238E27FC236}">
                <a16:creationId xmlns:a16="http://schemas.microsoft.com/office/drawing/2014/main" id="{D17F830C-6FB4-48F3-8AC3-2FE0730D668F}"/>
              </a:ext>
            </a:extLst>
          </p:cNvPr>
          <p:cNvSpPr txBox="1"/>
          <p:nvPr/>
        </p:nvSpPr>
        <p:spPr>
          <a:xfrm>
            <a:off x="7234760" y="3949657"/>
            <a:ext cx="4751293" cy="414205"/>
          </a:xfrm>
          <a:prstGeom prst="rect">
            <a:avLst/>
          </a:prstGeom>
          <a:noFill/>
          <a:ln cap="flat">
            <a:noFill/>
          </a:ln>
        </p:spPr>
        <p:txBody>
          <a:bodyPr vert="horz" wrap="square" lIns="99550" tIns="49770" rIns="99550" bIns="49770" anchor="ctr" anchorCtr="0" compatLnSpc="1">
            <a:noAutofit/>
          </a:bodyPr>
          <a:lstStyle/>
          <a:p>
            <a:pPr marL="171450" indent="-171450" defTabSz="914400">
              <a:lnSpc>
                <a:spcPct val="150000"/>
              </a:lnSpc>
              <a:buSzPct val="100000"/>
              <a:buFont typeface="Arial" pitchFamily="34"/>
              <a:buChar char="•"/>
              <a:defRPr sz="1800" b="0" i="0" u="none" strike="noStrike" kern="0" cap="none" spc="0" baseline="0">
                <a:solidFill>
                  <a:srgbClr val="000000"/>
                </a:solidFill>
                <a:uFillTx/>
              </a:defRPr>
            </a:pPr>
            <a:r>
              <a:rPr lang="en-US" sz="1200" dirty="0">
                <a:solidFill>
                  <a:srgbClr val="000000"/>
                </a:solidFill>
                <a:latin typeface="Calibri"/>
              </a:rPr>
              <a:t>Important career services that are less used by your students</a:t>
            </a:r>
            <a:r>
              <a:rPr lang="en-US" sz="1200" b="0" i="0" u="none" strike="noStrike" kern="1200" cap="none" spc="0" baseline="0">
                <a:solidFill>
                  <a:srgbClr val="000000"/>
                </a:solidFill>
                <a:uFillTx/>
                <a:latin typeface="Calibri"/>
              </a:rPr>
              <a:t>: </a:t>
            </a:r>
            <a:r>
              <a:rPr lang="en-US" sz="1200">
                <a:solidFill>
                  <a:srgbClr val="000000"/>
                </a:solidFill>
              </a:rPr>
              <a:t>Visiting companies/organisations </a:t>
            </a:r>
            <a:endParaRPr lang="en-US" sz="1200" b="0" i="0" u="none" strike="noStrike" cap="none" spc="0" baseline="0" dirty="0">
              <a:solidFill>
                <a:srgbClr val="000000"/>
              </a:solidFill>
              <a:uFillTx/>
              <a:latin typeface="Calibri"/>
              <a:cs typeface="Calibri"/>
            </a:endParaRPr>
          </a:p>
        </p:txBody>
      </p:sp>
      <p:sp>
        <p:nvSpPr>
          <p:cNvPr id="74" name="TextBox 139">
            <a:extLst>
              <a:ext uri="{FF2B5EF4-FFF2-40B4-BE49-F238E27FC236}">
                <a16:creationId xmlns:a16="http://schemas.microsoft.com/office/drawing/2014/main" id="{D17F830C-6FB4-48F3-8AC3-2FE0730D668F}"/>
              </a:ext>
            </a:extLst>
          </p:cNvPr>
          <p:cNvSpPr txBox="1"/>
          <p:nvPr/>
        </p:nvSpPr>
        <p:spPr>
          <a:xfrm>
            <a:off x="7238877" y="4388576"/>
            <a:ext cx="4175936" cy="227818"/>
          </a:xfrm>
          <a:prstGeom prst="rect">
            <a:avLst/>
          </a:prstGeom>
          <a:noFill/>
          <a:ln cap="flat">
            <a:noFill/>
          </a:ln>
        </p:spPr>
        <p:txBody>
          <a:bodyPr vert="horz" wrap="square" lIns="99550" tIns="49770" rIns="99550" bIns="49770" anchor="ctr" anchorCtr="0" compatLnSpc="1">
            <a:noAutofit/>
          </a:bodyPr>
          <a:lstStyle/>
          <a:p>
            <a:pPr marL="171450" lvl="0" indent="-171450" defTabSz="914400">
              <a:lnSpc>
                <a:spcPct val="150000"/>
              </a:lnSpc>
              <a:buSzPct val="100000"/>
              <a:buFont typeface="Arial" pitchFamily="34"/>
              <a:buChar char="•"/>
              <a:defRPr sz="1800" b="0" i="0" u="none" strike="noStrike" kern="0" cap="none" spc="0" baseline="0">
                <a:solidFill>
                  <a:srgbClr val="000000"/>
                </a:solidFill>
                <a:uFillTx/>
              </a:defRPr>
            </a:pPr>
            <a:r>
              <a:rPr lang="es-MX" sz="1200" b="0" i="0" u="none" strike="noStrike" kern="1200" cap="none" spc="0" baseline="0" dirty="0">
                <a:solidFill>
                  <a:srgbClr val="000000"/>
                </a:solidFill>
                <a:uFillTx/>
                <a:latin typeface="Calibri"/>
              </a:rPr>
              <a:t>Career </a:t>
            </a:r>
            <a:r>
              <a:rPr lang="es-MX" sz="1200" dirty="0" err="1">
                <a:solidFill>
                  <a:srgbClr val="000000"/>
                </a:solidFill>
                <a:latin typeface="Calibri"/>
              </a:rPr>
              <a:t>s</a:t>
            </a:r>
            <a:r>
              <a:rPr lang="es-MX" sz="1200" b="0" i="0" u="none" strike="noStrike" kern="1200" cap="none" spc="0" baseline="0" dirty="0" err="1">
                <a:solidFill>
                  <a:srgbClr val="000000"/>
                </a:solidFill>
                <a:uFillTx/>
                <a:latin typeface="Calibri"/>
              </a:rPr>
              <a:t>ervices</a:t>
            </a:r>
            <a:r>
              <a:rPr lang="es-MX" sz="1200" b="0" i="0" u="none" strike="noStrike" kern="1200" cap="none" spc="0" baseline="0" dirty="0">
                <a:solidFill>
                  <a:srgbClr val="000000"/>
                </a:solidFill>
                <a:uFillTx/>
                <a:latin typeface="Calibri"/>
              </a:rPr>
              <a:t> </a:t>
            </a:r>
            <a:r>
              <a:rPr lang="es-MX" sz="1200" b="0" i="0" u="none" strike="noStrike" kern="1200" cap="none" spc="0" baseline="0" dirty="0" err="1">
                <a:solidFill>
                  <a:srgbClr val="000000"/>
                </a:solidFill>
                <a:uFillTx/>
                <a:latin typeface="Calibri"/>
              </a:rPr>
              <a:t>satisfaction</a:t>
            </a:r>
            <a:r>
              <a:rPr lang="es-MX" sz="1200" b="0" i="0" u="none" strike="noStrike" kern="1200" cap="none" spc="0" baseline="0">
                <a:solidFill>
                  <a:srgbClr val="000000"/>
                </a:solidFill>
                <a:uFillTx/>
                <a:latin typeface="Calibri"/>
              </a:rPr>
              <a:t>: </a:t>
            </a:r>
            <a:r>
              <a:rPr lang="es-MX" sz="1200" b="1">
                <a:solidFill>
                  <a:srgbClr val="000000"/>
                </a:solidFill>
              </a:rPr>
              <a:t>7,2 (0,3)</a:t>
            </a:r>
            <a:endParaRPr lang="es-MX" sz="1200" b="1" dirty="0">
              <a:solidFill>
                <a:srgbClr val="000000"/>
              </a:solidFill>
            </a:endParaRPr>
          </a:p>
        </p:txBody>
      </p:sp>
      <p:sp>
        <p:nvSpPr>
          <p:cNvPr id="75" name="TextBox 140">
            <a:extLst>
              <a:ext uri="{FF2B5EF4-FFF2-40B4-BE49-F238E27FC236}">
                <a16:creationId xmlns:a16="http://schemas.microsoft.com/office/drawing/2014/main" id="{630D16B4-8B20-4478-BD5C-B30A784550CA}"/>
              </a:ext>
            </a:extLst>
          </p:cNvPr>
          <p:cNvSpPr txBox="1"/>
          <p:nvPr/>
        </p:nvSpPr>
        <p:spPr>
          <a:xfrm>
            <a:off x="7238857" y="5430153"/>
            <a:ext cx="4315785" cy="273082"/>
          </a:xfrm>
          <a:prstGeom prst="rect">
            <a:avLst/>
          </a:prstGeom>
          <a:noFill/>
          <a:ln cap="flat">
            <a:noFill/>
          </a:ln>
        </p:spPr>
        <p:txBody>
          <a:bodyPr vert="horz" wrap="square" lIns="99550" tIns="49770" rIns="99550" bIns="49770" anchor="ctr" anchorCtr="0" compatLnSpc="1">
            <a:noAutofit/>
          </a:bodyPr>
          <a:lstStyle/>
          <a:p>
            <a:pPr marL="171450" indent="-171450" defTabSz="914400">
              <a:lnSpc>
                <a:spcPct val="150000"/>
              </a:lnSpc>
              <a:buSzPct val="100000"/>
              <a:buFont typeface="Arial" pitchFamily="34"/>
              <a:buChar char="•"/>
              <a:defRPr sz="1800" b="0" i="0" u="none" strike="noStrike" kern="0" cap="none" spc="0" baseline="0">
                <a:solidFill>
                  <a:srgbClr val="000000"/>
                </a:solidFill>
                <a:uFillTx/>
              </a:defRPr>
            </a:pPr>
            <a:r>
              <a:rPr lang="en-US" sz="1200" dirty="0">
                <a:solidFill>
                  <a:srgbClr val="000000"/>
                </a:solidFill>
                <a:latin typeface="Calibri"/>
              </a:rPr>
              <a:t>Your students </a:t>
            </a:r>
            <a:r>
              <a:rPr lang="en-US" sz="1200">
                <a:solidFill>
                  <a:srgbClr val="000000"/>
                </a:solidFill>
                <a:latin typeface="Calibri"/>
              </a:rPr>
              <a:t>prefer </a:t>
            </a:r>
            <a:r>
              <a:rPr lang="en-US" sz="1200">
                <a:solidFill>
                  <a:srgbClr val="000000"/>
                </a:solidFill>
              </a:rPr>
              <a:t>National Companies </a:t>
            </a:r>
            <a:endParaRPr lang="en-US" sz="1200" dirty="0">
              <a:solidFill>
                <a:srgbClr val="000000"/>
              </a:solidFill>
              <a:cs typeface="Calibri"/>
            </a:endParaRPr>
          </a:p>
        </p:txBody>
      </p:sp>
      <p:sp>
        <p:nvSpPr>
          <p:cNvPr id="77" name="TextBox 140">
            <a:extLst>
              <a:ext uri="{FF2B5EF4-FFF2-40B4-BE49-F238E27FC236}">
                <a16:creationId xmlns:a16="http://schemas.microsoft.com/office/drawing/2014/main" id="{630D16B4-8B20-4478-BD5C-B30A784550CA}"/>
              </a:ext>
            </a:extLst>
          </p:cNvPr>
          <p:cNvSpPr txBox="1"/>
          <p:nvPr/>
        </p:nvSpPr>
        <p:spPr>
          <a:xfrm>
            <a:off x="7242973" y="5745866"/>
            <a:ext cx="4533015" cy="344551"/>
          </a:xfrm>
          <a:prstGeom prst="rect">
            <a:avLst/>
          </a:prstGeom>
          <a:noFill/>
          <a:ln cap="flat">
            <a:noFill/>
          </a:ln>
        </p:spPr>
        <p:txBody>
          <a:bodyPr vert="horz" wrap="square" lIns="99550" tIns="49770" rIns="99550" bIns="49770" anchor="ctr" anchorCtr="0" compatLnSpc="1">
            <a:noAutofit/>
          </a:bodyPr>
          <a:lstStyle/>
          <a:p>
            <a:pPr marL="171450" indent="-171450" defTabSz="914400">
              <a:lnSpc>
                <a:spcPct val="150000"/>
              </a:lnSpc>
              <a:buSzPct val="100000"/>
              <a:buFont typeface="Arial" pitchFamily="34"/>
              <a:buChar char="•"/>
              <a:defRPr sz="1800" b="0" i="0" u="none" strike="noStrike" kern="0" cap="none" spc="0" baseline="0">
                <a:solidFill>
                  <a:srgbClr val="000000"/>
                </a:solidFill>
                <a:uFillTx/>
              </a:defRPr>
            </a:pPr>
            <a:r>
              <a:rPr lang="en-US" sz="1200" dirty="0">
                <a:solidFill>
                  <a:srgbClr val="000000"/>
                </a:solidFill>
                <a:latin typeface="Calibri"/>
              </a:rPr>
              <a:t>The </a:t>
            </a:r>
            <a:r>
              <a:rPr lang="en-US" sz="1200" kern="0" dirty="0">
                <a:solidFill>
                  <a:srgbClr val="000000"/>
                </a:solidFill>
                <a:latin typeface="Calibri"/>
              </a:rPr>
              <a:t>most important attribute in an Employer</a:t>
            </a:r>
            <a:r>
              <a:rPr lang="en-US" sz="1200" b="0" i="0" u="none" strike="noStrike" kern="0" cap="none" spc="0" baseline="0">
                <a:solidFill>
                  <a:srgbClr val="000000"/>
                </a:solidFill>
                <a:uFillTx/>
                <a:latin typeface="Calibri"/>
              </a:rPr>
              <a:t>: </a:t>
            </a:r>
            <a:r>
              <a:rPr lang="en-US" sz="1200">
                <a:solidFill>
                  <a:srgbClr val="000000"/>
                </a:solidFill>
              </a:rPr>
              <a:t>Ethical standards</a:t>
            </a:r>
            <a:endParaRPr lang="en-US" sz="1200" dirty="0">
              <a:solidFill>
                <a:srgbClr val="000000"/>
              </a:solidFill>
            </a:endParaRPr>
          </a:p>
        </p:txBody>
      </p:sp>
      <p:sp>
        <p:nvSpPr>
          <p:cNvPr id="78" name="Text Placeholder 2"/>
          <p:cNvSpPr txBox="1">
            <a:spLocks/>
          </p:cNvSpPr>
          <p:nvPr/>
        </p:nvSpPr>
        <p:spPr>
          <a:xfrm>
            <a:off x="5654357" y="27296"/>
            <a:ext cx="3495683" cy="591518"/>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6302341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88EFB-5AFB-45CE-A2C7-2502A60AF3CF}"/>
              </a:ext>
            </a:extLst>
          </p:cNvPr>
          <p:cNvSpPr>
            <a:spLocks noGrp="1"/>
          </p:cNvSpPr>
          <p:nvPr>
            <p:ph type="title" idx="4294967295"/>
          </p:nvPr>
        </p:nvSpPr>
        <p:spPr>
          <a:xfrm>
            <a:off x="2373405" y="4102842"/>
            <a:ext cx="7445189" cy="768301"/>
          </a:xfrm>
        </p:spPr>
        <p:txBody>
          <a:bodyPr/>
          <a:lstStyle/>
          <a:p>
            <a:pPr algn="ctr"/>
            <a:r>
              <a:rPr lang="en-GB"/>
              <a:t>Thank you!</a:t>
            </a:r>
          </a:p>
        </p:txBody>
      </p:sp>
    </p:spTree>
    <p:extLst>
      <p:ext uri="{BB962C8B-B14F-4D97-AF65-F5344CB8AC3E}">
        <p14:creationId xmlns:p14="http://schemas.microsoft.com/office/powerpoint/2010/main" val="1764280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85165" tIns="42582" rIns="85165" bIns="42582" rtlCol="0" anchor="t">
            <a:normAutofit/>
          </a:bodyPr>
          <a:lstStyle/>
          <a:p>
            <a:r>
              <a:rPr lang="en-US" dirty="0"/>
              <a:t>The Universum CareerTest 2021</a:t>
            </a:r>
          </a:p>
        </p:txBody>
      </p:sp>
      <p:sp>
        <p:nvSpPr>
          <p:cNvPr id="2" name="Text Placeholder 1"/>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sp>
        <p:nvSpPr>
          <p:cNvPr id="51" name="Rectangle: Rounded Corners 50">
            <a:extLst>
              <a:ext uri="{FF2B5EF4-FFF2-40B4-BE49-F238E27FC236}">
                <a16:creationId xmlns:a16="http://schemas.microsoft.com/office/drawing/2014/main" id="{A6429908-6063-4374-A6FE-44CA6177B37D}"/>
              </a:ext>
            </a:extLst>
          </p:cNvPr>
          <p:cNvSpPr/>
          <p:nvPr/>
        </p:nvSpPr>
        <p:spPr>
          <a:xfrm>
            <a:off x="566670" y="5057345"/>
            <a:ext cx="5235266"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BB55266F-A6E9-4C6A-A74D-3BB4D87F532A}"/>
              </a:ext>
            </a:extLst>
          </p:cNvPr>
          <p:cNvSpPr/>
          <p:nvPr/>
        </p:nvSpPr>
        <p:spPr>
          <a:xfrm>
            <a:off x="573926" y="4304742"/>
            <a:ext cx="5228009"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54" name="Group 16">
            <a:extLst>
              <a:ext uri="{FF2B5EF4-FFF2-40B4-BE49-F238E27FC236}">
                <a16:creationId xmlns:a16="http://schemas.microsoft.com/office/drawing/2014/main" id="{B3C2981D-40ED-4D59-B411-E68F6D9E0A59}"/>
              </a:ext>
            </a:extLst>
          </p:cNvPr>
          <p:cNvGrpSpPr>
            <a:grpSpLocks noChangeAspect="1"/>
          </p:cNvGrpSpPr>
          <p:nvPr/>
        </p:nvGrpSpPr>
        <p:grpSpPr bwMode="auto">
          <a:xfrm>
            <a:off x="687068" y="4340803"/>
            <a:ext cx="518308" cy="508851"/>
            <a:chOff x="1046" y="421"/>
            <a:chExt cx="548" cy="538"/>
          </a:xfrm>
          <a:solidFill>
            <a:schemeClr val="tx1"/>
          </a:solidFill>
        </p:grpSpPr>
        <p:sp>
          <p:nvSpPr>
            <p:cNvPr id="55" name="Freeform 18">
              <a:extLst>
                <a:ext uri="{FF2B5EF4-FFF2-40B4-BE49-F238E27FC236}">
                  <a16:creationId xmlns:a16="http://schemas.microsoft.com/office/drawing/2014/main" id="{1E4D75E9-E44C-4ACD-B3D7-5E9266016B5D}"/>
                </a:ext>
              </a:extLst>
            </p:cNvPr>
            <p:cNvSpPr>
              <a:spLocks noEditPoints="1"/>
            </p:cNvSpPr>
            <p:nvPr/>
          </p:nvSpPr>
          <p:spPr bwMode="auto">
            <a:xfrm>
              <a:off x="1046" y="421"/>
              <a:ext cx="548" cy="538"/>
            </a:xfrm>
            <a:custGeom>
              <a:avLst/>
              <a:gdLst>
                <a:gd name="T0" fmla="*/ 2643 w 2738"/>
                <a:gd name="T1" fmla="*/ 2595 h 2690"/>
                <a:gd name="T2" fmla="*/ 945 w 2738"/>
                <a:gd name="T3" fmla="*/ 0 h 2690"/>
                <a:gd name="T4" fmla="*/ 1063 w 2738"/>
                <a:gd name="T5" fmla="*/ 33 h 2690"/>
                <a:gd name="T6" fmla="*/ 1148 w 2738"/>
                <a:gd name="T7" fmla="*/ 118 h 2690"/>
                <a:gd name="T8" fmla="*/ 1180 w 2738"/>
                <a:gd name="T9" fmla="*/ 236 h 2690"/>
                <a:gd name="T10" fmla="*/ 1148 w 2738"/>
                <a:gd name="T11" fmla="*/ 355 h 2690"/>
                <a:gd name="T12" fmla="*/ 1063 w 2738"/>
                <a:gd name="T13" fmla="*/ 439 h 2690"/>
                <a:gd name="T14" fmla="*/ 945 w 2738"/>
                <a:gd name="T15" fmla="*/ 472 h 2690"/>
                <a:gd name="T16" fmla="*/ 906 w 2738"/>
                <a:gd name="T17" fmla="*/ 453 h 2690"/>
                <a:gd name="T18" fmla="*/ 900 w 2738"/>
                <a:gd name="T19" fmla="*/ 410 h 2690"/>
                <a:gd name="T20" fmla="*/ 930 w 2738"/>
                <a:gd name="T21" fmla="*/ 380 h 2690"/>
                <a:gd name="T22" fmla="*/ 1006 w 2738"/>
                <a:gd name="T23" fmla="*/ 363 h 2690"/>
                <a:gd name="T24" fmla="*/ 1072 w 2738"/>
                <a:gd name="T25" fmla="*/ 298 h 2690"/>
                <a:gd name="T26" fmla="*/ 1082 w 2738"/>
                <a:gd name="T27" fmla="*/ 204 h 2690"/>
                <a:gd name="T28" fmla="*/ 1033 w 2738"/>
                <a:gd name="T29" fmla="*/ 126 h 2690"/>
                <a:gd name="T30" fmla="*/ 945 w 2738"/>
                <a:gd name="T31" fmla="*/ 95 h 2690"/>
                <a:gd name="T32" fmla="*/ 862 w 2738"/>
                <a:gd name="T33" fmla="*/ 121 h 2690"/>
                <a:gd name="T34" fmla="*/ 812 w 2738"/>
                <a:gd name="T35" fmla="*/ 189 h 2690"/>
                <a:gd name="T36" fmla="*/ 925 w 2738"/>
                <a:gd name="T37" fmla="*/ 198 h 2690"/>
                <a:gd name="T38" fmla="*/ 945 w 2738"/>
                <a:gd name="T39" fmla="*/ 236 h 2690"/>
                <a:gd name="T40" fmla="*/ 925 w 2738"/>
                <a:gd name="T41" fmla="*/ 274 h 2690"/>
                <a:gd name="T42" fmla="*/ 96 w 2738"/>
                <a:gd name="T43" fmla="*/ 283 h 2690"/>
                <a:gd name="T44" fmla="*/ 2643 w 2738"/>
                <a:gd name="T45" fmla="*/ 283 h 2690"/>
                <a:gd name="T46" fmla="*/ 1995 w 2738"/>
                <a:gd name="T47" fmla="*/ 358 h 2690"/>
                <a:gd name="T48" fmla="*/ 1911 w 2738"/>
                <a:gd name="T49" fmla="*/ 441 h 2690"/>
                <a:gd name="T50" fmla="*/ 1793 w 2738"/>
                <a:gd name="T51" fmla="*/ 472 h 2690"/>
                <a:gd name="T52" fmla="*/ 1756 w 2738"/>
                <a:gd name="T53" fmla="*/ 453 h 2690"/>
                <a:gd name="T54" fmla="*/ 1749 w 2738"/>
                <a:gd name="T55" fmla="*/ 410 h 2690"/>
                <a:gd name="T56" fmla="*/ 1779 w 2738"/>
                <a:gd name="T57" fmla="*/ 380 h 2690"/>
                <a:gd name="T58" fmla="*/ 1856 w 2738"/>
                <a:gd name="T59" fmla="*/ 363 h 2690"/>
                <a:gd name="T60" fmla="*/ 1920 w 2738"/>
                <a:gd name="T61" fmla="*/ 298 h 2690"/>
                <a:gd name="T62" fmla="*/ 1931 w 2738"/>
                <a:gd name="T63" fmla="*/ 204 h 2690"/>
                <a:gd name="T64" fmla="*/ 1882 w 2738"/>
                <a:gd name="T65" fmla="*/ 126 h 2690"/>
                <a:gd name="T66" fmla="*/ 1793 w 2738"/>
                <a:gd name="T67" fmla="*/ 95 h 2690"/>
                <a:gd name="T68" fmla="*/ 1756 w 2738"/>
                <a:gd name="T69" fmla="*/ 75 h 2690"/>
                <a:gd name="T70" fmla="*/ 1749 w 2738"/>
                <a:gd name="T71" fmla="*/ 33 h 2690"/>
                <a:gd name="T72" fmla="*/ 1779 w 2738"/>
                <a:gd name="T73" fmla="*/ 3 h 2690"/>
                <a:gd name="T74" fmla="*/ 1874 w 2738"/>
                <a:gd name="T75" fmla="*/ 15 h 2690"/>
                <a:gd name="T76" fmla="*/ 1972 w 2738"/>
                <a:gd name="T77" fmla="*/ 82 h 2690"/>
                <a:gd name="T78" fmla="*/ 2024 w 2738"/>
                <a:gd name="T79" fmla="*/ 189 h 2690"/>
                <a:gd name="T80" fmla="*/ 0 w 2738"/>
                <a:gd name="T81" fmla="*/ 2690 h 2690"/>
                <a:gd name="T82" fmla="*/ 725 w 2738"/>
                <a:gd name="T83" fmla="*/ 150 h 2690"/>
                <a:gd name="T84" fmla="*/ 795 w 2738"/>
                <a:gd name="T85" fmla="*/ 55 h 2690"/>
                <a:gd name="T86" fmla="*/ 902 w 2738"/>
                <a:gd name="T87" fmla="*/ 4 h 2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8" h="2690">
                  <a:moveTo>
                    <a:pt x="96" y="802"/>
                  </a:moveTo>
                  <a:lnTo>
                    <a:pt x="96" y="2595"/>
                  </a:lnTo>
                  <a:lnTo>
                    <a:pt x="2643" y="2595"/>
                  </a:lnTo>
                  <a:lnTo>
                    <a:pt x="2643" y="802"/>
                  </a:lnTo>
                  <a:lnTo>
                    <a:pt x="96" y="802"/>
                  </a:lnTo>
                  <a:close/>
                  <a:moveTo>
                    <a:pt x="945" y="0"/>
                  </a:moveTo>
                  <a:lnTo>
                    <a:pt x="987" y="4"/>
                  </a:lnTo>
                  <a:lnTo>
                    <a:pt x="1027" y="15"/>
                  </a:lnTo>
                  <a:lnTo>
                    <a:pt x="1063" y="33"/>
                  </a:lnTo>
                  <a:lnTo>
                    <a:pt x="1097" y="56"/>
                  </a:lnTo>
                  <a:lnTo>
                    <a:pt x="1125" y="84"/>
                  </a:lnTo>
                  <a:lnTo>
                    <a:pt x="1148" y="118"/>
                  </a:lnTo>
                  <a:lnTo>
                    <a:pt x="1166" y="154"/>
                  </a:lnTo>
                  <a:lnTo>
                    <a:pt x="1177" y="194"/>
                  </a:lnTo>
                  <a:lnTo>
                    <a:pt x="1180" y="236"/>
                  </a:lnTo>
                  <a:lnTo>
                    <a:pt x="1177" y="279"/>
                  </a:lnTo>
                  <a:lnTo>
                    <a:pt x="1166" y="318"/>
                  </a:lnTo>
                  <a:lnTo>
                    <a:pt x="1148" y="355"/>
                  </a:lnTo>
                  <a:lnTo>
                    <a:pt x="1125" y="389"/>
                  </a:lnTo>
                  <a:lnTo>
                    <a:pt x="1097" y="416"/>
                  </a:lnTo>
                  <a:lnTo>
                    <a:pt x="1063" y="439"/>
                  </a:lnTo>
                  <a:lnTo>
                    <a:pt x="1027" y="458"/>
                  </a:lnTo>
                  <a:lnTo>
                    <a:pt x="987" y="468"/>
                  </a:lnTo>
                  <a:lnTo>
                    <a:pt x="945" y="472"/>
                  </a:lnTo>
                  <a:lnTo>
                    <a:pt x="930" y="470"/>
                  </a:lnTo>
                  <a:lnTo>
                    <a:pt x="917" y="464"/>
                  </a:lnTo>
                  <a:lnTo>
                    <a:pt x="906" y="453"/>
                  </a:lnTo>
                  <a:lnTo>
                    <a:pt x="900" y="439"/>
                  </a:lnTo>
                  <a:lnTo>
                    <a:pt x="897" y="425"/>
                  </a:lnTo>
                  <a:lnTo>
                    <a:pt x="900" y="410"/>
                  </a:lnTo>
                  <a:lnTo>
                    <a:pt x="906" y="397"/>
                  </a:lnTo>
                  <a:lnTo>
                    <a:pt x="917" y="387"/>
                  </a:lnTo>
                  <a:lnTo>
                    <a:pt x="930" y="380"/>
                  </a:lnTo>
                  <a:lnTo>
                    <a:pt x="945" y="378"/>
                  </a:lnTo>
                  <a:lnTo>
                    <a:pt x="977" y="374"/>
                  </a:lnTo>
                  <a:lnTo>
                    <a:pt x="1006" y="363"/>
                  </a:lnTo>
                  <a:lnTo>
                    <a:pt x="1033" y="346"/>
                  </a:lnTo>
                  <a:lnTo>
                    <a:pt x="1055" y="325"/>
                  </a:lnTo>
                  <a:lnTo>
                    <a:pt x="1072" y="298"/>
                  </a:lnTo>
                  <a:lnTo>
                    <a:pt x="1082" y="269"/>
                  </a:lnTo>
                  <a:lnTo>
                    <a:pt x="1086" y="236"/>
                  </a:lnTo>
                  <a:lnTo>
                    <a:pt x="1082" y="204"/>
                  </a:lnTo>
                  <a:lnTo>
                    <a:pt x="1072" y="175"/>
                  </a:lnTo>
                  <a:lnTo>
                    <a:pt x="1055" y="148"/>
                  </a:lnTo>
                  <a:lnTo>
                    <a:pt x="1033" y="126"/>
                  </a:lnTo>
                  <a:lnTo>
                    <a:pt x="1006" y="109"/>
                  </a:lnTo>
                  <a:lnTo>
                    <a:pt x="977" y="98"/>
                  </a:lnTo>
                  <a:lnTo>
                    <a:pt x="945" y="95"/>
                  </a:lnTo>
                  <a:lnTo>
                    <a:pt x="914" y="98"/>
                  </a:lnTo>
                  <a:lnTo>
                    <a:pt x="887" y="107"/>
                  </a:lnTo>
                  <a:lnTo>
                    <a:pt x="862" y="121"/>
                  </a:lnTo>
                  <a:lnTo>
                    <a:pt x="841" y="141"/>
                  </a:lnTo>
                  <a:lnTo>
                    <a:pt x="824" y="163"/>
                  </a:lnTo>
                  <a:lnTo>
                    <a:pt x="812" y="189"/>
                  </a:lnTo>
                  <a:lnTo>
                    <a:pt x="897" y="189"/>
                  </a:lnTo>
                  <a:lnTo>
                    <a:pt x="912" y="192"/>
                  </a:lnTo>
                  <a:lnTo>
                    <a:pt x="925" y="198"/>
                  </a:lnTo>
                  <a:lnTo>
                    <a:pt x="935" y="208"/>
                  </a:lnTo>
                  <a:lnTo>
                    <a:pt x="942" y="222"/>
                  </a:lnTo>
                  <a:lnTo>
                    <a:pt x="945" y="236"/>
                  </a:lnTo>
                  <a:lnTo>
                    <a:pt x="942" y="251"/>
                  </a:lnTo>
                  <a:lnTo>
                    <a:pt x="935" y="264"/>
                  </a:lnTo>
                  <a:lnTo>
                    <a:pt x="925" y="274"/>
                  </a:lnTo>
                  <a:lnTo>
                    <a:pt x="912" y="281"/>
                  </a:lnTo>
                  <a:lnTo>
                    <a:pt x="897" y="283"/>
                  </a:lnTo>
                  <a:lnTo>
                    <a:pt x="96" y="283"/>
                  </a:lnTo>
                  <a:lnTo>
                    <a:pt x="96" y="708"/>
                  </a:lnTo>
                  <a:lnTo>
                    <a:pt x="2643" y="708"/>
                  </a:lnTo>
                  <a:lnTo>
                    <a:pt x="2643" y="283"/>
                  </a:lnTo>
                  <a:lnTo>
                    <a:pt x="2024" y="283"/>
                  </a:lnTo>
                  <a:lnTo>
                    <a:pt x="2013" y="322"/>
                  </a:lnTo>
                  <a:lnTo>
                    <a:pt x="1995" y="358"/>
                  </a:lnTo>
                  <a:lnTo>
                    <a:pt x="1972" y="391"/>
                  </a:lnTo>
                  <a:lnTo>
                    <a:pt x="1943" y="418"/>
                  </a:lnTo>
                  <a:lnTo>
                    <a:pt x="1911" y="441"/>
                  </a:lnTo>
                  <a:lnTo>
                    <a:pt x="1874" y="458"/>
                  </a:lnTo>
                  <a:lnTo>
                    <a:pt x="1836" y="468"/>
                  </a:lnTo>
                  <a:lnTo>
                    <a:pt x="1793" y="472"/>
                  </a:lnTo>
                  <a:lnTo>
                    <a:pt x="1779" y="470"/>
                  </a:lnTo>
                  <a:lnTo>
                    <a:pt x="1766" y="464"/>
                  </a:lnTo>
                  <a:lnTo>
                    <a:pt x="1756" y="453"/>
                  </a:lnTo>
                  <a:lnTo>
                    <a:pt x="1749" y="439"/>
                  </a:lnTo>
                  <a:lnTo>
                    <a:pt x="1746" y="425"/>
                  </a:lnTo>
                  <a:lnTo>
                    <a:pt x="1749" y="410"/>
                  </a:lnTo>
                  <a:lnTo>
                    <a:pt x="1756" y="397"/>
                  </a:lnTo>
                  <a:lnTo>
                    <a:pt x="1766" y="387"/>
                  </a:lnTo>
                  <a:lnTo>
                    <a:pt x="1779" y="380"/>
                  </a:lnTo>
                  <a:lnTo>
                    <a:pt x="1793" y="378"/>
                  </a:lnTo>
                  <a:lnTo>
                    <a:pt x="1826" y="374"/>
                  </a:lnTo>
                  <a:lnTo>
                    <a:pt x="1856" y="363"/>
                  </a:lnTo>
                  <a:lnTo>
                    <a:pt x="1882" y="346"/>
                  </a:lnTo>
                  <a:lnTo>
                    <a:pt x="1905" y="325"/>
                  </a:lnTo>
                  <a:lnTo>
                    <a:pt x="1920" y="298"/>
                  </a:lnTo>
                  <a:lnTo>
                    <a:pt x="1931" y="269"/>
                  </a:lnTo>
                  <a:lnTo>
                    <a:pt x="1935" y="236"/>
                  </a:lnTo>
                  <a:lnTo>
                    <a:pt x="1931" y="204"/>
                  </a:lnTo>
                  <a:lnTo>
                    <a:pt x="1920" y="175"/>
                  </a:lnTo>
                  <a:lnTo>
                    <a:pt x="1905" y="148"/>
                  </a:lnTo>
                  <a:lnTo>
                    <a:pt x="1882" y="126"/>
                  </a:lnTo>
                  <a:lnTo>
                    <a:pt x="1856" y="109"/>
                  </a:lnTo>
                  <a:lnTo>
                    <a:pt x="1826" y="98"/>
                  </a:lnTo>
                  <a:lnTo>
                    <a:pt x="1793" y="95"/>
                  </a:lnTo>
                  <a:lnTo>
                    <a:pt x="1779" y="92"/>
                  </a:lnTo>
                  <a:lnTo>
                    <a:pt x="1766" y="85"/>
                  </a:lnTo>
                  <a:lnTo>
                    <a:pt x="1756" y="75"/>
                  </a:lnTo>
                  <a:lnTo>
                    <a:pt x="1749" y="62"/>
                  </a:lnTo>
                  <a:lnTo>
                    <a:pt x="1746" y="48"/>
                  </a:lnTo>
                  <a:lnTo>
                    <a:pt x="1749" y="33"/>
                  </a:lnTo>
                  <a:lnTo>
                    <a:pt x="1756" y="20"/>
                  </a:lnTo>
                  <a:lnTo>
                    <a:pt x="1766" y="9"/>
                  </a:lnTo>
                  <a:lnTo>
                    <a:pt x="1779" y="3"/>
                  </a:lnTo>
                  <a:lnTo>
                    <a:pt x="1793" y="0"/>
                  </a:lnTo>
                  <a:lnTo>
                    <a:pt x="1836" y="4"/>
                  </a:lnTo>
                  <a:lnTo>
                    <a:pt x="1874" y="15"/>
                  </a:lnTo>
                  <a:lnTo>
                    <a:pt x="1911" y="32"/>
                  </a:lnTo>
                  <a:lnTo>
                    <a:pt x="1943" y="55"/>
                  </a:lnTo>
                  <a:lnTo>
                    <a:pt x="1972" y="82"/>
                  </a:lnTo>
                  <a:lnTo>
                    <a:pt x="1995" y="114"/>
                  </a:lnTo>
                  <a:lnTo>
                    <a:pt x="2013" y="150"/>
                  </a:lnTo>
                  <a:lnTo>
                    <a:pt x="2024" y="189"/>
                  </a:lnTo>
                  <a:lnTo>
                    <a:pt x="2738" y="189"/>
                  </a:lnTo>
                  <a:lnTo>
                    <a:pt x="2738" y="2690"/>
                  </a:lnTo>
                  <a:lnTo>
                    <a:pt x="0" y="2690"/>
                  </a:lnTo>
                  <a:lnTo>
                    <a:pt x="0" y="189"/>
                  </a:lnTo>
                  <a:lnTo>
                    <a:pt x="714" y="189"/>
                  </a:lnTo>
                  <a:lnTo>
                    <a:pt x="725" y="150"/>
                  </a:lnTo>
                  <a:lnTo>
                    <a:pt x="743" y="114"/>
                  </a:lnTo>
                  <a:lnTo>
                    <a:pt x="766" y="82"/>
                  </a:lnTo>
                  <a:lnTo>
                    <a:pt x="795" y="55"/>
                  </a:lnTo>
                  <a:lnTo>
                    <a:pt x="827" y="32"/>
                  </a:lnTo>
                  <a:lnTo>
                    <a:pt x="864" y="15"/>
                  </a:lnTo>
                  <a:lnTo>
                    <a:pt x="902" y="4"/>
                  </a:lnTo>
                  <a:lnTo>
                    <a:pt x="9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6" name="Freeform 19">
              <a:extLst>
                <a:ext uri="{FF2B5EF4-FFF2-40B4-BE49-F238E27FC236}">
                  <a16:creationId xmlns:a16="http://schemas.microsoft.com/office/drawing/2014/main" id="{FDBED516-4D99-47E8-A93D-0722AB5C21E9}"/>
                </a:ext>
              </a:extLst>
            </p:cNvPr>
            <p:cNvSpPr>
              <a:spLocks/>
            </p:cNvSpPr>
            <p:nvPr/>
          </p:nvSpPr>
          <p:spPr bwMode="auto">
            <a:xfrm>
              <a:off x="1282" y="421"/>
              <a:ext cx="57" cy="94"/>
            </a:xfrm>
            <a:custGeom>
              <a:avLst/>
              <a:gdLst>
                <a:gd name="T0" fmla="*/ 48 w 283"/>
                <a:gd name="T1" fmla="*/ 0 h 472"/>
                <a:gd name="T2" fmla="*/ 90 w 283"/>
                <a:gd name="T3" fmla="*/ 4 h 472"/>
                <a:gd name="T4" fmla="*/ 130 w 283"/>
                <a:gd name="T5" fmla="*/ 15 h 472"/>
                <a:gd name="T6" fmla="*/ 166 w 283"/>
                <a:gd name="T7" fmla="*/ 33 h 472"/>
                <a:gd name="T8" fmla="*/ 200 w 283"/>
                <a:gd name="T9" fmla="*/ 56 h 472"/>
                <a:gd name="T10" fmla="*/ 228 w 283"/>
                <a:gd name="T11" fmla="*/ 84 h 472"/>
                <a:gd name="T12" fmla="*/ 251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1 w 283"/>
                <a:gd name="T25" fmla="*/ 355 h 472"/>
                <a:gd name="T26" fmla="*/ 228 w 283"/>
                <a:gd name="T27" fmla="*/ 389 h 472"/>
                <a:gd name="T28" fmla="*/ 200 w 283"/>
                <a:gd name="T29" fmla="*/ 416 h 472"/>
                <a:gd name="T30" fmla="*/ 166 w 283"/>
                <a:gd name="T31" fmla="*/ 439 h 472"/>
                <a:gd name="T32" fmla="*/ 130 w 283"/>
                <a:gd name="T33" fmla="*/ 458 h 472"/>
                <a:gd name="T34" fmla="*/ 90 w 283"/>
                <a:gd name="T35" fmla="*/ 468 h 472"/>
                <a:gd name="T36" fmla="*/ 48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8 w 283"/>
                <a:gd name="T57" fmla="*/ 378 h 472"/>
                <a:gd name="T58" fmla="*/ 80 w 283"/>
                <a:gd name="T59" fmla="*/ 374 h 472"/>
                <a:gd name="T60" fmla="*/ 109 w 283"/>
                <a:gd name="T61" fmla="*/ 363 h 472"/>
                <a:gd name="T62" fmla="*/ 136 w 283"/>
                <a:gd name="T63" fmla="*/ 346 h 472"/>
                <a:gd name="T64" fmla="*/ 158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8 w 283"/>
                <a:gd name="T77" fmla="*/ 148 h 472"/>
                <a:gd name="T78" fmla="*/ 136 w 283"/>
                <a:gd name="T79" fmla="*/ 126 h 472"/>
                <a:gd name="T80" fmla="*/ 109 w 283"/>
                <a:gd name="T81" fmla="*/ 109 h 472"/>
                <a:gd name="T82" fmla="*/ 80 w 283"/>
                <a:gd name="T83" fmla="*/ 98 h 472"/>
                <a:gd name="T84" fmla="*/ 48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8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8" y="0"/>
                  </a:moveTo>
                  <a:lnTo>
                    <a:pt x="90" y="4"/>
                  </a:lnTo>
                  <a:lnTo>
                    <a:pt x="130" y="15"/>
                  </a:lnTo>
                  <a:lnTo>
                    <a:pt x="166" y="33"/>
                  </a:lnTo>
                  <a:lnTo>
                    <a:pt x="200" y="56"/>
                  </a:lnTo>
                  <a:lnTo>
                    <a:pt x="228" y="84"/>
                  </a:lnTo>
                  <a:lnTo>
                    <a:pt x="251" y="118"/>
                  </a:lnTo>
                  <a:lnTo>
                    <a:pt x="269" y="154"/>
                  </a:lnTo>
                  <a:lnTo>
                    <a:pt x="280" y="194"/>
                  </a:lnTo>
                  <a:lnTo>
                    <a:pt x="283" y="236"/>
                  </a:lnTo>
                  <a:lnTo>
                    <a:pt x="280" y="279"/>
                  </a:lnTo>
                  <a:lnTo>
                    <a:pt x="269" y="318"/>
                  </a:lnTo>
                  <a:lnTo>
                    <a:pt x="251" y="355"/>
                  </a:lnTo>
                  <a:lnTo>
                    <a:pt x="228" y="389"/>
                  </a:lnTo>
                  <a:lnTo>
                    <a:pt x="200" y="416"/>
                  </a:lnTo>
                  <a:lnTo>
                    <a:pt x="166" y="439"/>
                  </a:lnTo>
                  <a:lnTo>
                    <a:pt x="130" y="458"/>
                  </a:lnTo>
                  <a:lnTo>
                    <a:pt x="90" y="468"/>
                  </a:lnTo>
                  <a:lnTo>
                    <a:pt x="48" y="472"/>
                  </a:lnTo>
                  <a:lnTo>
                    <a:pt x="33" y="470"/>
                  </a:lnTo>
                  <a:lnTo>
                    <a:pt x="20" y="464"/>
                  </a:lnTo>
                  <a:lnTo>
                    <a:pt x="10" y="453"/>
                  </a:lnTo>
                  <a:lnTo>
                    <a:pt x="3" y="439"/>
                  </a:lnTo>
                  <a:lnTo>
                    <a:pt x="0" y="425"/>
                  </a:lnTo>
                  <a:lnTo>
                    <a:pt x="3" y="410"/>
                  </a:lnTo>
                  <a:lnTo>
                    <a:pt x="10" y="397"/>
                  </a:lnTo>
                  <a:lnTo>
                    <a:pt x="20" y="387"/>
                  </a:lnTo>
                  <a:lnTo>
                    <a:pt x="33" y="380"/>
                  </a:lnTo>
                  <a:lnTo>
                    <a:pt x="48" y="378"/>
                  </a:lnTo>
                  <a:lnTo>
                    <a:pt x="80" y="374"/>
                  </a:lnTo>
                  <a:lnTo>
                    <a:pt x="109" y="363"/>
                  </a:lnTo>
                  <a:lnTo>
                    <a:pt x="136" y="346"/>
                  </a:lnTo>
                  <a:lnTo>
                    <a:pt x="158" y="325"/>
                  </a:lnTo>
                  <a:lnTo>
                    <a:pt x="174" y="298"/>
                  </a:lnTo>
                  <a:lnTo>
                    <a:pt x="185" y="269"/>
                  </a:lnTo>
                  <a:lnTo>
                    <a:pt x="189" y="236"/>
                  </a:lnTo>
                  <a:lnTo>
                    <a:pt x="185" y="204"/>
                  </a:lnTo>
                  <a:lnTo>
                    <a:pt x="174" y="175"/>
                  </a:lnTo>
                  <a:lnTo>
                    <a:pt x="158" y="148"/>
                  </a:lnTo>
                  <a:lnTo>
                    <a:pt x="136" y="126"/>
                  </a:lnTo>
                  <a:lnTo>
                    <a:pt x="109" y="109"/>
                  </a:lnTo>
                  <a:lnTo>
                    <a:pt x="80" y="98"/>
                  </a:lnTo>
                  <a:lnTo>
                    <a:pt x="48" y="95"/>
                  </a:lnTo>
                  <a:lnTo>
                    <a:pt x="33" y="92"/>
                  </a:lnTo>
                  <a:lnTo>
                    <a:pt x="20" y="85"/>
                  </a:lnTo>
                  <a:lnTo>
                    <a:pt x="10" y="75"/>
                  </a:lnTo>
                  <a:lnTo>
                    <a:pt x="3" y="62"/>
                  </a:lnTo>
                  <a:lnTo>
                    <a:pt x="0" y="48"/>
                  </a:lnTo>
                  <a:lnTo>
                    <a:pt x="3" y="33"/>
                  </a:lnTo>
                  <a:lnTo>
                    <a:pt x="10" y="20"/>
                  </a:lnTo>
                  <a:lnTo>
                    <a:pt x="20" y="9"/>
                  </a:lnTo>
                  <a:lnTo>
                    <a:pt x="33" y="3"/>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7" name="Freeform 20">
              <a:extLst>
                <a:ext uri="{FF2B5EF4-FFF2-40B4-BE49-F238E27FC236}">
                  <a16:creationId xmlns:a16="http://schemas.microsoft.com/office/drawing/2014/main" id="{A29A00EE-9D14-4C35-BA90-0C1822AD34CF}"/>
                </a:ext>
              </a:extLst>
            </p:cNvPr>
            <p:cNvSpPr>
              <a:spLocks/>
            </p:cNvSpPr>
            <p:nvPr/>
          </p:nvSpPr>
          <p:spPr bwMode="auto">
            <a:xfrm>
              <a:off x="1339" y="421"/>
              <a:ext cx="56" cy="94"/>
            </a:xfrm>
            <a:custGeom>
              <a:avLst/>
              <a:gdLst>
                <a:gd name="T0" fmla="*/ 47 w 283"/>
                <a:gd name="T1" fmla="*/ 0 h 472"/>
                <a:gd name="T2" fmla="*/ 90 w 283"/>
                <a:gd name="T3" fmla="*/ 4 h 472"/>
                <a:gd name="T4" fmla="*/ 130 w 283"/>
                <a:gd name="T5" fmla="*/ 15 h 472"/>
                <a:gd name="T6" fmla="*/ 167 w 283"/>
                <a:gd name="T7" fmla="*/ 33 h 472"/>
                <a:gd name="T8" fmla="*/ 200 w 283"/>
                <a:gd name="T9" fmla="*/ 56 h 472"/>
                <a:gd name="T10" fmla="*/ 228 w 283"/>
                <a:gd name="T11" fmla="*/ 84 h 472"/>
                <a:gd name="T12" fmla="*/ 252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2 w 283"/>
                <a:gd name="T25" fmla="*/ 355 h 472"/>
                <a:gd name="T26" fmla="*/ 228 w 283"/>
                <a:gd name="T27" fmla="*/ 389 h 472"/>
                <a:gd name="T28" fmla="*/ 200 w 283"/>
                <a:gd name="T29" fmla="*/ 416 h 472"/>
                <a:gd name="T30" fmla="*/ 167 w 283"/>
                <a:gd name="T31" fmla="*/ 439 h 472"/>
                <a:gd name="T32" fmla="*/ 130 w 283"/>
                <a:gd name="T33" fmla="*/ 458 h 472"/>
                <a:gd name="T34" fmla="*/ 90 w 283"/>
                <a:gd name="T35" fmla="*/ 468 h 472"/>
                <a:gd name="T36" fmla="*/ 47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7 w 283"/>
                <a:gd name="T57" fmla="*/ 378 h 472"/>
                <a:gd name="T58" fmla="*/ 80 w 283"/>
                <a:gd name="T59" fmla="*/ 374 h 472"/>
                <a:gd name="T60" fmla="*/ 110 w 283"/>
                <a:gd name="T61" fmla="*/ 363 h 472"/>
                <a:gd name="T62" fmla="*/ 136 w 283"/>
                <a:gd name="T63" fmla="*/ 346 h 472"/>
                <a:gd name="T64" fmla="*/ 157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7 w 283"/>
                <a:gd name="T77" fmla="*/ 148 h 472"/>
                <a:gd name="T78" fmla="*/ 136 w 283"/>
                <a:gd name="T79" fmla="*/ 126 h 472"/>
                <a:gd name="T80" fmla="*/ 110 w 283"/>
                <a:gd name="T81" fmla="*/ 109 h 472"/>
                <a:gd name="T82" fmla="*/ 80 w 283"/>
                <a:gd name="T83" fmla="*/ 98 h 472"/>
                <a:gd name="T84" fmla="*/ 47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7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7" y="0"/>
                  </a:moveTo>
                  <a:lnTo>
                    <a:pt x="90" y="4"/>
                  </a:lnTo>
                  <a:lnTo>
                    <a:pt x="130" y="15"/>
                  </a:lnTo>
                  <a:lnTo>
                    <a:pt x="167" y="33"/>
                  </a:lnTo>
                  <a:lnTo>
                    <a:pt x="200" y="56"/>
                  </a:lnTo>
                  <a:lnTo>
                    <a:pt x="228" y="84"/>
                  </a:lnTo>
                  <a:lnTo>
                    <a:pt x="252" y="118"/>
                  </a:lnTo>
                  <a:lnTo>
                    <a:pt x="269" y="154"/>
                  </a:lnTo>
                  <a:lnTo>
                    <a:pt x="280" y="194"/>
                  </a:lnTo>
                  <a:lnTo>
                    <a:pt x="283" y="236"/>
                  </a:lnTo>
                  <a:lnTo>
                    <a:pt x="280" y="279"/>
                  </a:lnTo>
                  <a:lnTo>
                    <a:pt x="269" y="318"/>
                  </a:lnTo>
                  <a:lnTo>
                    <a:pt x="252" y="355"/>
                  </a:lnTo>
                  <a:lnTo>
                    <a:pt x="228" y="389"/>
                  </a:lnTo>
                  <a:lnTo>
                    <a:pt x="200" y="416"/>
                  </a:lnTo>
                  <a:lnTo>
                    <a:pt x="167" y="439"/>
                  </a:lnTo>
                  <a:lnTo>
                    <a:pt x="130" y="458"/>
                  </a:lnTo>
                  <a:lnTo>
                    <a:pt x="90" y="468"/>
                  </a:lnTo>
                  <a:lnTo>
                    <a:pt x="47" y="472"/>
                  </a:lnTo>
                  <a:lnTo>
                    <a:pt x="33" y="470"/>
                  </a:lnTo>
                  <a:lnTo>
                    <a:pt x="20" y="464"/>
                  </a:lnTo>
                  <a:lnTo>
                    <a:pt x="10" y="453"/>
                  </a:lnTo>
                  <a:lnTo>
                    <a:pt x="3" y="439"/>
                  </a:lnTo>
                  <a:lnTo>
                    <a:pt x="0" y="425"/>
                  </a:lnTo>
                  <a:lnTo>
                    <a:pt x="3" y="410"/>
                  </a:lnTo>
                  <a:lnTo>
                    <a:pt x="10" y="397"/>
                  </a:lnTo>
                  <a:lnTo>
                    <a:pt x="20" y="387"/>
                  </a:lnTo>
                  <a:lnTo>
                    <a:pt x="33" y="380"/>
                  </a:lnTo>
                  <a:lnTo>
                    <a:pt x="47" y="378"/>
                  </a:lnTo>
                  <a:lnTo>
                    <a:pt x="80" y="374"/>
                  </a:lnTo>
                  <a:lnTo>
                    <a:pt x="110" y="363"/>
                  </a:lnTo>
                  <a:lnTo>
                    <a:pt x="136" y="346"/>
                  </a:lnTo>
                  <a:lnTo>
                    <a:pt x="157" y="325"/>
                  </a:lnTo>
                  <a:lnTo>
                    <a:pt x="174" y="298"/>
                  </a:lnTo>
                  <a:lnTo>
                    <a:pt x="185" y="269"/>
                  </a:lnTo>
                  <a:lnTo>
                    <a:pt x="189" y="236"/>
                  </a:lnTo>
                  <a:lnTo>
                    <a:pt x="185" y="204"/>
                  </a:lnTo>
                  <a:lnTo>
                    <a:pt x="174" y="175"/>
                  </a:lnTo>
                  <a:lnTo>
                    <a:pt x="157" y="148"/>
                  </a:lnTo>
                  <a:lnTo>
                    <a:pt x="136" y="126"/>
                  </a:lnTo>
                  <a:lnTo>
                    <a:pt x="110" y="109"/>
                  </a:lnTo>
                  <a:lnTo>
                    <a:pt x="80" y="98"/>
                  </a:lnTo>
                  <a:lnTo>
                    <a:pt x="47" y="95"/>
                  </a:lnTo>
                  <a:lnTo>
                    <a:pt x="33" y="92"/>
                  </a:lnTo>
                  <a:lnTo>
                    <a:pt x="20" y="85"/>
                  </a:lnTo>
                  <a:lnTo>
                    <a:pt x="10" y="75"/>
                  </a:lnTo>
                  <a:lnTo>
                    <a:pt x="3" y="62"/>
                  </a:lnTo>
                  <a:lnTo>
                    <a:pt x="0" y="48"/>
                  </a:lnTo>
                  <a:lnTo>
                    <a:pt x="3" y="33"/>
                  </a:lnTo>
                  <a:lnTo>
                    <a:pt x="10" y="20"/>
                  </a:lnTo>
                  <a:lnTo>
                    <a:pt x="20"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8" name="Freeform 21">
              <a:extLst>
                <a:ext uri="{FF2B5EF4-FFF2-40B4-BE49-F238E27FC236}">
                  <a16:creationId xmlns:a16="http://schemas.microsoft.com/office/drawing/2014/main" id="{233005B0-49E6-434E-93CB-DA353B7671D6}"/>
                </a:ext>
              </a:extLst>
            </p:cNvPr>
            <p:cNvSpPr>
              <a:spLocks/>
            </p:cNvSpPr>
            <p:nvPr/>
          </p:nvSpPr>
          <p:spPr bwMode="auto">
            <a:xfrm>
              <a:off x="1245" y="638"/>
              <a:ext cx="18" cy="19"/>
            </a:xfrm>
            <a:custGeom>
              <a:avLst/>
              <a:gdLst>
                <a:gd name="T0" fmla="*/ 47 w 94"/>
                <a:gd name="T1" fmla="*/ 0 h 94"/>
                <a:gd name="T2" fmla="*/ 61 w 94"/>
                <a:gd name="T3" fmla="*/ 2 h 94"/>
                <a:gd name="T4" fmla="*/ 75 w 94"/>
                <a:gd name="T5" fmla="*/ 10 h 94"/>
                <a:gd name="T6" fmla="*/ 84 w 94"/>
                <a:gd name="T7" fmla="*/ 19 h 94"/>
                <a:gd name="T8" fmla="*/ 92 w 94"/>
                <a:gd name="T9" fmla="*/ 33 h 94"/>
                <a:gd name="T10" fmla="*/ 94 w 94"/>
                <a:gd name="T11" fmla="*/ 47 h 94"/>
                <a:gd name="T12" fmla="*/ 92 w 94"/>
                <a:gd name="T13" fmla="*/ 63 h 94"/>
                <a:gd name="T14" fmla="*/ 84 w 94"/>
                <a:gd name="T15" fmla="*/ 75 h 94"/>
                <a:gd name="T16" fmla="*/ 75 w 94"/>
                <a:gd name="T17" fmla="*/ 86 h 94"/>
                <a:gd name="T18" fmla="*/ 61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10"/>
                  </a:lnTo>
                  <a:lnTo>
                    <a:pt x="84" y="19"/>
                  </a:lnTo>
                  <a:lnTo>
                    <a:pt x="92" y="33"/>
                  </a:lnTo>
                  <a:lnTo>
                    <a:pt x="94" y="47"/>
                  </a:lnTo>
                  <a:lnTo>
                    <a:pt x="92" y="63"/>
                  </a:lnTo>
                  <a:lnTo>
                    <a:pt x="84" y="75"/>
                  </a:lnTo>
                  <a:lnTo>
                    <a:pt x="75" y="86"/>
                  </a:lnTo>
                  <a:lnTo>
                    <a:pt x="61"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9" name="Freeform 22">
              <a:extLst>
                <a:ext uri="{FF2B5EF4-FFF2-40B4-BE49-F238E27FC236}">
                  <a16:creationId xmlns:a16="http://schemas.microsoft.com/office/drawing/2014/main" id="{74DA9726-9B33-41EF-873C-C8AD96C29972}"/>
                </a:ext>
              </a:extLst>
            </p:cNvPr>
            <p:cNvSpPr>
              <a:spLocks/>
            </p:cNvSpPr>
            <p:nvPr/>
          </p:nvSpPr>
          <p:spPr bwMode="auto">
            <a:xfrm>
              <a:off x="1311" y="638"/>
              <a:ext cx="18" cy="19"/>
            </a:xfrm>
            <a:custGeom>
              <a:avLst/>
              <a:gdLst>
                <a:gd name="T0" fmla="*/ 47 w 94"/>
                <a:gd name="T1" fmla="*/ 0 h 94"/>
                <a:gd name="T2" fmla="*/ 62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2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10"/>
                  </a:lnTo>
                  <a:lnTo>
                    <a:pt x="86" y="19"/>
                  </a:lnTo>
                  <a:lnTo>
                    <a:pt x="92" y="33"/>
                  </a:lnTo>
                  <a:lnTo>
                    <a:pt x="94" y="47"/>
                  </a:lnTo>
                  <a:lnTo>
                    <a:pt x="92" y="63"/>
                  </a:lnTo>
                  <a:lnTo>
                    <a:pt x="86" y="75"/>
                  </a:lnTo>
                  <a:lnTo>
                    <a:pt x="75" y="86"/>
                  </a:lnTo>
                  <a:lnTo>
                    <a:pt x="62"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0" name="Freeform 23">
              <a:extLst>
                <a:ext uri="{FF2B5EF4-FFF2-40B4-BE49-F238E27FC236}">
                  <a16:creationId xmlns:a16="http://schemas.microsoft.com/office/drawing/2014/main" id="{D29251F7-DD78-4448-A003-76F221B5D69F}"/>
                </a:ext>
              </a:extLst>
            </p:cNvPr>
            <p:cNvSpPr>
              <a:spLocks/>
            </p:cNvSpPr>
            <p:nvPr/>
          </p:nvSpPr>
          <p:spPr bwMode="auto">
            <a:xfrm>
              <a:off x="1377"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1" name="Freeform 24">
              <a:extLst>
                <a:ext uri="{FF2B5EF4-FFF2-40B4-BE49-F238E27FC236}">
                  <a16:creationId xmlns:a16="http://schemas.microsoft.com/office/drawing/2014/main" id="{5DDA6420-C606-4A0B-8F0A-A34D85B0B13D}"/>
                </a:ext>
              </a:extLst>
            </p:cNvPr>
            <p:cNvSpPr>
              <a:spLocks/>
            </p:cNvSpPr>
            <p:nvPr/>
          </p:nvSpPr>
          <p:spPr bwMode="auto">
            <a:xfrm>
              <a:off x="1443"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2" name="Freeform 25">
              <a:extLst>
                <a:ext uri="{FF2B5EF4-FFF2-40B4-BE49-F238E27FC236}">
                  <a16:creationId xmlns:a16="http://schemas.microsoft.com/office/drawing/2014/main" id="{576006F0-882F-4D53-963C-04AACCC37FD6}"/>
                </a:ext>
              </a:extLst>
            </p:cNvPr>
            <p:cNvSpPr>
              <a:spLocks/>
            </p:cNvSpPr>
            <p:nvPr/>
          </p:nvSpPr>
          <p:spPr bwMode="auto">
            <a:xfrm>
              <a:off x="1509" y="638"/>
              <a:ext cx="19" cy="19"/>
            </a:xfrm>
            <a:custGeom>
              <a:avLst/>
              <a:gdLst>
                <a:gd name="T0" fmla="*/ 47 w 96"/>
                <a:gd name="T1" fmla="*/ 0 h 94"/>
                <a:gd name="T2" fmla="*/ 63 w 96"/>
                <a:gd name="T3" fmla="*/ 2 h 94"/>
                <a:gd name="T4" fmla="*/ 76 w 96"/>
                <a:gd name="T5" fmla="*/ 10 h 94"/>
                <a:gd name="T6" fmla="*/ 86 w 96"/>
                <a:gd name="T7" fmla="*/ 19 h 94"/>
                <a:gd name="T8" fmla="*/ 93 w 96"/>
                <a:gd name="T9" fmla="*/ 33 h 94"/>
                <a:gd name="T10" fmla="*/ 96 w 96"/>
                <a:gd name="T11" fmla="*/ 47 h 94"/>
                <a:gd name="T12" fmla="*/ 93 w 96"/>
                <a:gd name="T13" fmla="*/ 63 h 94"/>
                <a:gd name="T14" fmla="*/ 86 w 96"/>
                <a:gd name="T15" fmla="*/ 75 h 94"/>
                <a:gd name="T16" fmla="*/ 76 w 96"/>
                <a:gd name="T17" fmla="*/ 86 h 94"/>
                <a:gd name="T18" fmla="*/ 63 w 96"/>
                <a:gd name="T19" fmla="*/ 92 h 94"/>
                <a:gd name="T20" fmla="*/ 47 w 96"/>
                <a:gd name="T21" fmla="*/ 94 h 94"/>
                <a:gd name="T22" fmla="*/ 33 w 96"/>
                <a:gd name="T23" fmla="*/ 92 h 94"/>
                <a:gd name="T24" fmla="*/ 19 w 96"/>
                <a:gd name="T25" fmla="*/ 86 h 94"/>
                <a:gd name="T26" fmla="*/ 10 w 96"/>
                <a:gd name="T27" fmla="*/ 75 h 94"/>
                <a:gd name="T28" fmla="*/ 3 w 96"/>
                <a:gd name="T29" fmla="*/ 63 h 94"/>
                <a:gd name="T30" fmla="*/ 0 w 96"/>
                <a:gd name="T31" fmla="*/ 47 h 94"/>
                <a:gd name="T32" fmla="*/ 3 w 96"/>
                <a:gd name="T33" fmla="*/ 33 h 94"/>
                <a:gd name="T34" fmla="*/ 10 w 96"/>
                <a:gd name="T35" fmla="*/ 19 h 94"/>
                <a:gd name="T36" fmla="*/ 19 w 96"/>
                <a:gd name="T37" fmla="*/ 10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10"/>
                  </a:lnTo>
                  <a:lnTo>
                    <a:pt x="86" y="19"/>
                  </a:lnTo>
                  <a:lnTo>
                    <a:pt x="93" y="33"/>
                  </a:lnTo>
                  <a:lnTo>
                    <a:pt x="96" y="47"/>
                  </a:lnTo>
                  <a:lnTo>
                    <a:pt x="93" y="63"/>
                  </a:lnTo>
                  <a:lnTo>
                    <a:pt x="86" y="75"/>
                  </a:lnTo>
                  <a:lnTo>
                    <a:pt x="76" y="86"/>
                  </a:lnTo>
                  <a:lnTo>
                    <a:pt x="63" y="92"/>
                  </a:lnTo>
                  <a:lnTo>
                    <a:pt x="47" y="94"/>
                  </a:lnTo>
                  <a:lnTo>
                    <a:pt x="33" y="92"/>
                  </a:lnTo>
                  <a:lnTo>
                    <a:pt x="19" y="86"/>
                  </a:lnTo>
                  <a:lnTo>
                    <a:pt x="10" y="75"/>
                  </a:lnTo>
                  <a:lnTo>
                    <a:pt x="3" y="63"/>
                  </a:lnTo>
                  <a:lnTo>
                    <a:pt x="0" y="47"/>
                  </a:lnTo>
                  <a:lnTo>
                    <a:pt x="3"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3" name="Freeform 26">
              <a:extLst>
                <a:ext uri="{FF2B5EF4-FFF2-40B4-BE49-F238E27FC236}">
                  <a16:creationId xmlns:a16="http://schemas.microsoft.com/office/drawing/2014/main" id="{51A8EAB5-F6F4-4C6D-9956-3B8E6180556A}"/>
                </a:ext>
              </a:extLst>
            </p:cNvPr>
            <p:cNvSpPr>
              <a:spLocks/>
            </p:cNvSpPr>
            <p:nvPr/>
          </p:nvSpPr>
          <p:spPr bwMode="auto">
            <a:xfrm>
              <a:off x="1113" y="714"/>
              <a:ext cx="18" cy="18"/>
            </a:xfrm>
            <a:custGeom>
              <a:avLst/>
              <a:gdLst>
                <a:gd name="T0" fmla="*/ 47 w 94"/>
                <a:gd name="T1" fmla="*/ 0 h 94"/>
                <a:gd name="T2" fmla="*/ 61 w 94"/>
                <a:gd name="T3" fmla="*/ 3 h 94"/>
                <a:gd name="T4" fmla="*/ 75 w 94"/>
                <a:gd name="T5" fmla="*/ 9 h 94"/>
                <a:gd name="T6" fmla="*/ 84 w 94"/>
                <a:gd name="T7" fmla="*/ 19 h 94"/>
                <a:gd name="T8" fmla="*/ 91 w 94"/>
                <a:gd name="T9" fmla="*/ 32 h 94"/>
                <a:gd name="T10" fmla="*/ 94 w 94"/>
                <a:gd name="T11" fmla="*/ 48 h 94"/>
                <a:gd name="T12" fmla="*/ 91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1" y="32"/>
                  </a:lnTo>
                  <a:lnTo>
                    <a:pt x="94" y="48"/>
                  </a:lnTo>
                  <a:lnTo>
                    <a:pt x="91"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4" name="Freeform 27">
              <a:extLst>
                <a:ext uri="{FF2B5EF4-FFF2-40B4-BE49-F238E27FC236}">
                  <a16:creationId xmlns:a16="http://schemas.microsoft.com/office/drawing/2014/main" id="{344BA490-C22C-4341-8DA9-F2281EB8C2F4}"/>
                </a:ext>
              </a:extLst>
            </p:cNvPr>
            <p:cNvSpPr>
              <a:spLocks/>
            </p:cNvSpPr>
            <p:nvPr/>
          </p:nvSpPr>
          <p:spPr bwMode="auto">
            <a:xfrm>
              <a:off x="1179"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5" name="Freeform 28">
              <a:extLst>
                <a:ext uri="{FF2B5EF4-FFF2-40B4-BE49-F238E27FC236}">
                  <a16:creationId xmlns:a16="http://schemas.microsoft.com/office/drawing/2014/main" id="{57D894C2-0141-45AA-B4F5-CEB217E817F8}"/>
                </a:ext>
              </a:extLst>
            </p:cNvPr>
            <p:cNvSpPr>
              <a:spLocks/>
            </p:cNvSpPr>
            <p:nvPr/>
          </p:nvSpPr>
          <p:spPr bwMode="auto">
            <a:xfrm>
              <a:off x="1245"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6" name="Freeform 29">
              <a:extLst>
                <a:ext uri="{FF2B5EF4-FFF2-40B4-BE49-F238E27FC236}">
                  <a16:creationId xmlns:a16="http://schemas.microsoft.com/office/drawing/2014/main" id="{5ABEFB0D-676F-407D-823D-D463EBC5FE9E}"/>
                </a:ext>
              </a:extLst>
            </p:cNvPr>
            <p:cNvSpPr>
              <a:spLocks/>
            </p:cNvSpPr>
            <p:nvPr/>
          </p:nvSpPr>
          <p:spPr bwMode="auto">
            <a:xfrm>
              <a:off x="1311" y="714"/>
              <a:ext cx="18" cy="18"/>
            </a:xfrm>
            <a:custGeom>
              <a:avLst/>
              <a:gdLst>
                <a:gd name="T0" fmla="*/ 47 w 94"/>
                <a:gd name="T1" fmla="*/ 0 h 94"/>
                <a:gd name="T2" fmla="*/ 62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2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3"/>
                  </a:lnTo>
                  <a:lnTo>
                    <a:pt x="75" y="9"/>
                  </a:lnTo>
                  <a:lnTo>
                    <a:pt x="86" y="19"/>
                  </a:lnTo>
                  <a:lnTo>
                    <a:pt x="92" y="32"/>
                  </a:lnTo>
                  <a:lnTo>
                    <a:pt x="94" y="48"/>
                  </a:lnTo>
                  <a:lnTo>
                    <a:pt x="92" y="62"/>
                  </a:lnTo>
                  <a:lnTo>
                    <a:pt x="86" y="75"/>
                  </a:lnTo>
                  <a:lnTo>
                    <a:pt x="75" y="85"/>
                  </a:lnTo>
                  <a:lnTo>
                    <a:pt x="62"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7" name="Freeform 30">
              <a:extLst>
                <a:ext uri="{FF2B5EF4-FFF2-40B4-BE49-F238E27FC236}">
                  <a16:creationId xmlns:a16="http://schemas.microsoft.com/office/drawing/2014/main" id="{9BF168BF-5F2F-4D7D-BBD6-D4099849A8D2}"/>
                </a:ext>
              </a:extLst>
            </p:cNvPr>
            <p:cNvSpPr>
              <a:spLocks/>
            </p:cNvSpPr>
            <p:nvPr/>
          </p:nvSpPr>
          <p:spPr bwMode="auto">
            <a:xfrm>
              <a:off x="1377"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8" name="Freeform 31">
              <a:extLst>
                <a:ext uri="{FF2B5EF4-FFF2-40B4-BE49-F238E27FC236}">
                  <a16:creationId xmlns:a16="http://schemas.microsoft.com/office/drawing/2014/main" id="{2112EF56-A4E8-41F5-AE51-2321A9A0D312}"/>
                </a:ext>
              </a:extLst>
            </p:cNvPr>
            <p:cNvSpPr>
              <a:spLocks/>
            </p:cNvSpPr>
            <p:nvPr/>
          </p:nvSpPr>
          <p:spPr bwMode="auto">
            <a:xfrm>
              <a:off x="1443"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9" name="Freeform 32">
              <a:extLst>
                <a:ext uri="{FF2B5EF4-FFF2-40B4-BE49-F238E27FC236}">
                  <a16:creationId xmlns:a16="http://schemas.microsoft.com/office/drawing/2014/main" id="{FE68344D-C3D1-4BDD-808E-9263200408F7}"/>
                </a:ext>
              </a:extLst>
            </p:cNvPr>
            <p:cNvSpPr>
              <a:spLocks/>
            </p:cNvSpPr>
            <p:nvPr/>
          </p:nvSpPr>
          <p:spPr bwMode="auto">
            <a:xfrm>
              <a:off x="1509" y="714"/>
              <a:ext cx="19" cy="18"/>
            </a:xfrm>
            <a:custGeom>
              <a:avLst/>
              <a:gdLst>
                <a:gd name="T0" fmla="*/ 47 w 96"/>
                <a:gd name="T1" fmla="*/ 0 h 94"/>
                <a:gd name="T2" fmla="*/ 63 w 96"/>
                <a:gd name="T3" fmla="*/ 3 h 94"/>
                <a:gd name="T4" fmla="*/ 76 w 96"/>
                <a:gd name="T5" fmla="*/ 9 h 94"/>
                <a:gd name="T6" fmla="*/ 86 w 96"/>
                <a:gd name="T7" fmla="*/ 19 h 94"/>
                <a:gd name="T8" fmla="*/ 93 w 96"/>
                <a:gd name="T9" fmla="*/ 32 h 94"/>
                <a:gd name="T10" fmla="*/ 96 w 96"/>
                <a:gd name="T11" fmla="*/ 48 h 94"/>
                <a:gd name="T12" fmla="*/ 93 w 96"/>
                <a:gd name="T13" fmla="*/ 62 h 94"/>
                <a:gd name="T14" fmla="*/ 86 w 96"/>
                <a:gd name="T15" fmla="*/ 75 h 94"/>
                <a:gd name="T16" fmla="*/ 76 w 96"/>
                <a:gd name="T17" fmla="*/ 85 h 94"/>
                <a:gd name="T18" fmla="*/ 63 w 96"/>
                <a:gd name="T19" fmla="*/ 91 h 94"/>
                <a:gd name="T20" fmla="*/ 47 w 96"/>
                <a:gd name="T21" fmla="*/ 94 h 94"/>
                <a:gd name="T22" fmla="*/ 33 w 96"/>
                <a:gd name="T23" fmla="*/ 91 h 94"/>
                <a:gd name="T24" fmla="*/ 19 w 96"/>
                <a:gd name="T25" fmla="*/ 85 h 94"/>
                <a:gd name="T26" fmla="*/ 10 w 96"/>
                <a:gd name="T27" fmla="*/ 75 h 94"/>
                <a:gd name="T28" fmla="*/ 3 w 96"/>
                <a:gd name="T29" fmla="*/ 62 h 94"/>
                <a:gd name="T30" fmla="*/ 0 w 96"/>
                <a:gd name="T31" fmla="*/ 48 h 94"/>
                <a:gd name="T32" fmla="*/ 3 w 96"/>
                <a:gd name="T33" fmla="*/ 32 h 94"/>
                <a:gd name="T34" fmla="*/ 10 w 96"/>
                <a:gd name="T35" fmla="*/ 19 h 94"/>
                <a:gd name="T36" fmla="*/ 19 w 96"/>
                <a:gd name="T37" fmla="*/ 9 h 94"/>
                <a:gd name="T38" fmla="*/ 33 w 96"/>
                <a:gd name="T39" fmla="*/ 3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3"/>
                  </a:lnTo>
                  <a:lnTo>
                    <a:pt x="76" y="9"/>
                  </a:lnTo>
                  <a:lnTo>
                    <a:pt x="86" y="19"/>
                  </a:lnTo>
                  <a:lnTo>
                    <a:pt x="93" y="32"/>
                  </a:lnTo>
                  <a:lnTo>
                    <a:pt x="96" y="48"/>
                  </a:lnTo>
                  <a:lnTo>
                    <a:pt x="93" y="62"/>
                  </a:lnTo>
                  <a:lnTo>
                    <a:pt x="86" y="75"/>
                  </a:lnTo>
                  <a:lnTo>
                    <a:pt x="76" y="85"/>
                  </a:lnTo>
                  <a:lnTo>
                    <a:pt x="63" y="91"/>
                  </a:lnTo>
                  <a:lnTo>
                    <a:pt x="47" y="94"/>
                  </a:lnTo>
                  <a:lnTo>
                    <a:pt x="33" y="91"/>
                  </a:lnTo>
                  <a:lnTo>
                    <a:pt x="19" y="85"/>
                  </a:lnTo>
                  <a:lnTo>
                    <a:pt x="10" y="75"/>
                  </a:lnTo>
                  <a:lnTo>
                    <a:pt x="3" y="62"/>
                  </a:lnTo>
                  <a:lnTo>
                    <a:pt x="0" y="48"/>
                  </a:lnTo>
                  <a:lnTo>
                    <a:pt x="3"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0" name="Freeform 33">
              <a:extLst>
                <a:ext uri="{FF2B5EF4-FFF2-40B4-BE49-F238E27FC236}">
                  <a16:creationId xmlns:a16="http://schemas.microsoft.com/office/drawing/2014/main" id="{AD034DB1-AB2E-48AE-8AAB-68229AFAF08E}"/>
                </a:ext>
              </a:extLst>
            </p:cNvPr>
            <p:cNvSpPr>
              <a:spLocks/>
            </p:cNvSpPr>
            <p:nvPr/>
          </p:nvSpPr>
          <p:spPr bwMode="auto">
            <a:xfrm>
              <a:off x="1113" y="780"/>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1" name="Freeform 34">
              <a:extLst>
                <a:ext uri="{FF2B5EF4-FFF2-40B4-BE49-F238E27FC236}">
                  <a16:creationId xmlns:a16="http://schemas.microsoft.com/office/drawing/2014/main" id="{E12E2851-8FAE-4A35-87A2-4DD2905ED1D6}"/>
                </a:ext>
              </a:extLst>
            </p:cNvPr>
            <p:cNvSpPr>
              <a:spLocks/>
            </p:cNvSpPr>
            <p:nvPr/>
          </p:nvSpPr>
          <p:spPr bwMode="auto">
            <a:xfrm>
              <a:off x="1179"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2" name="Freeform 35">
              <a:extLst>
                <a:ext uri="{FF2B5EF4-FFF2-40B4-BE49-F238E27FC236}">
                  <a16:creationId xmlns:a16="http://schemas.microsoft.com/office/drawing/2014/main" id="{8294C929-1718-4D95-9D25-1927C630C625}"/>
                </a:ext>
              </a:extLst>
            </p:cNvPr>
            <p:cNvSpPr>
              <a:spLocks/>
            </p:cNvSpPr>
            <p:nvPr/>
          </p:nvSpPr>
          <p:spPr bwMode="auto">
            <a:xfrm>
              <a:off x="1245"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3" name="Freeform 36">
              <a:extLst>
                <a:ext uri="{FF2B5EF4-FFF2-40B4-BE49-F238E27FC236}">
                  <a16:creationId xmlns:a16="http://schemas.microsoft.com/office/drawing/2014/main" id="{B11899F9-2094-4FCD-8F63-542B14EC9573}"/>
                </a:ext>
              </a:extLst>
            </p:cNvPr>
            <p:cNvSpPr>
              <a:spLocks/>
            </p:cNvSpPr>
            <p:nvPr/>
          </p:nvSpPr>
          <p:spPr bwMode="auto">
            <a:xfrm>
              <a:off x="1311" y="780"/>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4" name="Freeform 37">
              <a:extLst>
                <a:ext uri="{FF2B5EF4-FFF2-40B4-BE49-F238E27FC236}">
                  <a16:creationId xmlns:a16="http://schemas.microsoft.com/office/drawing/2014/main" id="{7CFBA3E8-E392-488A-A930-4F276F618CBD}"/>
                </a:ext>
              </a:extLst>
            </p:cNvPr>
            <p:cNvSpPr>
              <a:spLocks/>
            </p:cNvSpPr>
            <p:nvPr/>
          </p:nvSpPr>
          <p:spPr bwMode="auto">
            <a:xfrm>
              <a:off x="1377"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5" name="Freeform 38">
              <a:extLst>
                <a:ext uri="{FF2B5EF4-FFF2-40B4-BE49-F238E27FC236}">
                  <a16:creationId xmlns:a16="http://schemas.microsoft.com/office/drawing/2014/main" id="{8044164A-A1E2-4E90-B3C5-F2D6FA495D65}"/>
                </a:ext>
              </a:extLst>
            </p:cNvPr>
            <p:cNvSpPr>
              <a:spLocks/>
            </p:cNvSpPr>
            <p:nvPr/>
          </p:nvSpPr>
          <p:spPr bwMode="auto">
            <a:xfrm>
              <a:off x="1443"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6" name="Freeform 39">
              <a:extLst>
                <a:ext uri="{FF2B5EF4-FFF2-40B4-BE49-F238E27FC236}">
                  <a16:creationId xmlns:a16="http://schemas.microsoft.com/office/drawing/2014/main" id="{1C24C4BB-3F3E-4327-8D54-C833C410F3B7}"/>
                </a:ext>
              </a:extLst>
            </p:cNvPr>
            <p:cNvSpPr>
              <a:spLocks/>
            </p:cNvSpPr>
            <p:nvPr/>
          </p:nvSpPr>
          <p:spPr bwMode="auto">
            <a:xfrm>
              <a:off x="1509" y="780"/>
              <a:ext cx="19" cy="19"/>
            </a:xfrm>
            <a:custGeom>
              <a:avLst/>
              <a:gdLst>
                <a:gd name="T0" fmla="*/ 47 w 96"/>
                <a:gd name="T1" fmla="*/ 0 h 94"/>
                <a:gd name="T2" fmla="*/ 63 w 96"/>
                <a:gd name="T3" fmla="*/ 2 h 94"/>
                <a:gd name="T4" fmla="*/ 76 w 96"/>
                <a:gd name="T5" fmla="*/ 8 h 94"/>
                <a:gd name="T6" fmla="*/ 86 w 96"/>
                <a:gd name="T7" fmla="*/ 19 h 94"/>
                <a:gd name="T8" fmla="*/ 93 w 96"/>
                <a:gd name="T9" fmla="*/ 31 h 94"/>
                <a:gd name="T10" fmla="*/ 96 w 96"/>
                <a:gd name="T11" fmla="*/ 47 h 94"/>
                <a:gd name="T12" fmla="*/ 93 w 96"/>
                <a:gd name="T13" fmla="*/ 61 h 94"/>
                <a:gd name="T14" fmla="*/ 86 w 96"/>
                <a:gd name="T15" fmla="*/ 75 h 94"/>
                <a:gd name="T16" fmla="*/ 76 w 96"/>
                <a:gd name="T17" fmla="*/ 84 h 94"/>
                <a:gd name="T18" fmla="*/ 63 w 96"/>
                <a:gd name="T19" fmla="*/ 91 h 94"/>
                <a:gd name="T20" fmla="*/ 47 w 96"/>
                <a:gd name="T21" fmla="*/ 94 h 94"/>
                <a:gd name="T22" fmla="*/ 33 w 96"/>
                <a:gd name="T23" fmla="*/ 91 h 94"/>
                <a:gd name="T24" fmla="*/ 19 w 96"/>
                <a:gd name="T25" fmla="*/ 84 h 94"/>
                <a:gd name="T26" fmla="*/ 10 w 96"/>
                <a:gd name="T27" fmla="*/ 75 h 94"/>
                <a:gd name="T28" fmla="*/ 3 w 96"/>
                <a:gd name="T29" fmla="*/ 61 h 94"/>
                <a:gd name="T30" fmla="*/ 0 w 96"/>
                <a:gd name="T31" fmla="*/ 47 h 94"/>
                <a:gd name="T32" fmla="*/ 3 w 96"/>
                <a:gd name="T33" fmla="*/ 31 h 94"/>
                <a:gd name="T34" fmla="*/ 10 w 96"/>
                <a:gd name="T35" fmla="*/ 19 h 94"/>
                <a:gd name="T36" fmla="*/ 19 w 96"/>
                <a:gd name="T37" fmla="*/ 8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8"/>
                  </a:lnTo>
                  <a:lnTo>
                    <a:pt x="86" y="19"/>
                  </a:lnTo>
                  <a:lnTo>
                    <a:pt x="93" y="31"/>
                  </a:lnTo>
                  <a:lnTo>
                    <a:pt x="96" y="47"/>
                  </a:lnTo>
                  <a:lnTo>
                    <a:pt x="93" y="61"/>
                  </a:lnTo>
                  <a:lnTo>
                    <a:pt x="86" y="75"/>
                  </a:lnTo>
                  <a:lnTo>
                    <a:pt x="76" y="84"/>
                  </a:lnTo>
                  <a:lnTo>
                    <a:pt x="63" y="91"/>
                  </a:lnTo>
                  <a:lnTo>
                    <a:pt x="47" y="94"/>
                  </a:lnTo>
                  <a:lnTo>
                    <a:pt x="33" y="91"/>
                  </a:lnTo>
                  <a:lnTo>
                    <a:pt x="19" y="84"/>
                  </a:lnTo>
                  <a:lnTo>
                    <a:pt x="10" y="75"/>
                  </a:lnTo>
                  <a:lnTo>
                    <a:pt x="3" y="61"/>
                  </a:lnTo>
                  <a:lnTo>
                    <a:pt x="0" y="47"/>
                  </a:lnTo>
                  <a:lnTo>
                    <a:pt x="3"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7" name="Freeform 40">
              <a:extLst>
                <a:ext uri="{FF2B5EF4-FFF2-40B4-BE49-F238E27FC236}">
                  <a16:creationId xmlns:a16="http://schemas.microsoft.com/office/drawing/2014/main" id="{3E70BCC4-EDB6-4BAB-A75F-F5210A05D1FD}"/>
                </a:ext>
              </a:extLst>
            </p:cNvPr>
            <p:cNvSpPr>
              <a:spLocks/>
            </p:cNvSpPr>
            <p:nvPr/>
          </p:nvSpPr>
          <p:spPr bwMode="auto">
            <a:xfrm>
              <a:off x="1113" y="855"/>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8" name="Freeform 41">
              <a:extLst>
                <a:ext uri="{FF2B5EF4-FFF2-40B4-BE49-F238E27FC236}">
                  <a16:creationId xmlns:a16="http://schemas.microsoft.com/office/drawing/2014/main" id="{CE025A58-890E-44E0-840D-E77C8B59515F}"/>
                </a:ext>
              </a:extLst>
            </p:cNvPr>
            <p:cNvSpPr>
              <a:spLocks/>
            </p:cNvSpPr>
            <p:nvPr/>
          </p:nvSpPr>
          <p:spPr bwMode="auto">
            <a:xfrm>
              <a:off x="1179"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9" name="Freeform 42">
              <a:extLst>
                <a:ext uri="{FF2B5EF4-FFF2-40B4-BE49-F238E27FC236}">
                  <a16:creationId xmlns:a16="http://schemas.microsoft.com/office/drawing/2014/main" id="{EBA4C977-4EDC-458D-A4AE-49EDE6CD0137}"/>
                </a:ext>
              </a:extLst>
            </p:cNvPr>
            <p:cNvSpPr>
              <a:spLocks/>
            </p:cNvSpPr>
            <p:nvPr/>
          </p:nvSpPr>
          <p:spPr bwMode="auto">
            <a:xfrm>
              <a:off x="1245"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0" name="Freeform 43">
              <a:extLst>
                <a:ext uri="{FF2B5EF4-FFF2-40B4-BE49-F238E27FC236}">
                  <a16:creationId xmlns:a16="http://schemas.microsoft.com/office/drawing/2014/main" id="{7C93C94A-DA8F-454B-96E3-AF9B848108EE}"/>
                </a:ext>
              </a:extLst>
            </p:cNvPr>
            <p:cNvSpPr>
              <a:spLocks/>
            </p:cNvSpPr>
            <p:nvPr/>
          </p:nvSpPr>
          <p:spPr bwMode="auto">
            <a:xfrm>
              <a:off x="1311" y="855"/>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1" name="Freeform 44">
              <a:extLst>
                <a:ext uri="{FF2B5EF4-FFF2-40B4-BE49-F238E27FC236}">
                  <a16:creationId xmlns:a16="http://schemas.microsoft.com/office/drawing/2014/main" id="{51A6937C-F53C-4BC0-AA96-A88BCF3DD5A1}"/>
                </a:ext>
              </a:extLst>
            </p:cNvPr>
            <p:cNvSpPr>
              <a:spLocks/>
            </p:cNvSpPr>
            <p:nvPr/>
          </p:nvSpPr>
          <p:spPr bwMode="auto">
            <a:xfrm>
              <a:off x="1377" y="855"/>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2 h 94"/>
                <a:gd name="T20" fmla="*/ 47 w 94"/>
                <a:gd name="T21" fmla="*/ 94 h 94"/>
                <a:gd name="T22" fmla="*/ 33 w 94"/>
                <a:gd name="T23" fmla="*/ 92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2"/>
                  </a:lnTo>
                  <a:lnTo>
                    <a:pt x="47" y="94"/>
                  </a:lnTo>
                  <a:lnTo>
                    <a:pt x="33" y="92"/>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82" name="Group 81">
            <a:extLst>
              <a:ext uri="{FF2B5EF4-FFF2-40B4-BE49-F238E27FC236}">
                <a16:creationId xmlns:a16="http://schemas.microsoft.com/office/drawing/2014/main" id="{E30EEE89-5746-43D5-A3FB-6B4C13838D7A}"/>
              </a:ext>
            </a:extLst>
          </p:cNvPr>
          <p:cNvGrpSpPr/>
          <p:nvPr/>
        </p:nvGrpSpPr>
        <p:grpSpPr>
          <a:xfrm>
            <a:off x="708907" y="5119269"/>
            <a:ext cx="504511" cy="504508"/>
            <a:chOff x="5699126" y="3032126"/>
            <a:chExt cx="793750" cy="793750"/>
          </a:xfrm>
          <a:solidFill>
            <a:schemeClr val="tx2"/>
          </a:solidFill>
        </p:grpSpPr>
        <p:sp>
          <p:nvSpPr>
            <p:cNvPr id="83" name="Freeform 96">
              <a:extLst>
                <a:ext uri="{FF2B5EF4-FFF2-40B4-BE49-F238E27FC236}">
                  <a16:creationId xmlns:a16="http://schemas.microsoft.com/office/drawing/2014/main" id="{34F2BDEA-8DB4-4A0F-9684-6031FCC6A346}"/>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4" name="Freeform 97">
              <a:extLst>
                <a:ext uri="{FF2B5EF4-FFF2-40B4-BE49-F238E27FC236}">
                  <a16:creationId xmlns:a16="http://schemas.microsoft.com/office/drawing/2014/main" id="{8EAB3AEF-9BE8-4228-BC02-13E7A8826754}"/>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5" name="Freeform 98">
              <a:extLst>
                <a:ext uri="{FF2B5EF4-FFF2-40B4-BE49-F238E27FC236}">
                  <a16:creationId xmlns:a16="http://schemas.microsoft.com/office/drawing/2014/main" id="{55D174BB-E931-458A-AE10-73854924A272}"/>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6" name="Freeform 99">
              <a:extLst>
                <a:ext uri="{FF2B5EF4-FFF2-40B4-BE49-F238E27FC236}">
                  <a16:creationId xmlns:a16="http://schemas.microsoft.com/office/drawing/2014/main" id="{52972BE5-63B9-4225-AE4A-77C9FBD4F767}"/>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7" name="Freeform 100">
              <a:extLst>
                <a:ext uri="{FF2B5EF4-FFF2-40B4-BE49-F238E27FC236}">
                  <a16:creationId xmlns:a16="http://schemas.microsoft.com/office/drawing/2014/main" id="{FE0BF74A-5730-4E5F-BC9E-6C81020259A0}"/>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8" name="Freeform 101">
              <a:extLst>
                <a:ext uri="{FF2B5EF4-FFF2-40B4-BE49-F238E27FC236}">
                  <a16:creationId xmlns:a16="http://schemas.microsoft.com/office/drawing/2014/main" id="{CD526FCA-2601-4779-BDE8-3B4F1A89BD6F}"/>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9" name="Freeform 102">
              <a:extLst>
                <a:ext uri="{FF2B5EF4-FFF2-40B4-BE49-F238E27FC236}">
                  <a16:creationId xmlns:a16="http://schemas.microsoft.com/office/drawing/2014/main" id="{B05F8042-3A23-44F8-AEBE-407DE9382394}"/>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0" name="Freeform 103">
              <a:extLst>
                <a:ext uri="{FF2B5EF4-FFF2-40B4-BE49-F238E27FC236}">
                  <a16:creationId xmlns:a16="http://schemas.microsoft.com/office/drawing/2014/main" id="{63A9EFD0-A468-421E-9529-2D02D87A6665}"/>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1" name="Freeform 104">
              <a:extLst>
                <a:ext uri="{FF2B5EF4-FFF2-40B4-BE49-F238E27FC236}">
                  <a16:creationId xmlns:a16="http://schemas.microsoft.com/office/drawing/2014/main" id="{2EA9A690-121D-4DA0-BABD-4B2BF3745E67}"/>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2" name="Freeform 105">
              <a:extLst>
                <a:ext uri="{FF2B5EF4-FFF2-40B4-BE49-F238E27FC236}">
                  <a16:creationId xmlns:a16="http://schemas.microsoft.com/office/drawing/2014/main" id="{7B9A38E1-5F1D-47A7-A786-5ECBAB98EE26}"/>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3" name="Freeform 106">
              <a:extLst>
                <a:ext uri="{FF2B5EF4-FFF2-40B4-BE49-F238E27FC236}">
                  <a16:creationId xmlns:a16="http://schemas.microsoft.com/office/drawing/2014/main" id="{B3F39965-E184-4AB4-8A00-34B097350B59}"/>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4" name="Freeform 107">
              <a:extLst>
                <a:ext uri="{FF2B5EF4-FFF2-40B4-BE49-F238E27FC236}">
                  <a16:creationId xmlns:a16="http://schemas.microsoft.com/office/drawing/2014/main" id="{735D0C97-A589-448A-9EA5-5818DFAF478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5" name="Freeform 108">
              <a:extLst>
                <a:ext uri="{FF2B5EF4-FFF2-40B4-BE49-F238E27FC236}">
                  <a16:creationId xmlns:a16="http://schemas.microsoft.com/office/drawing/2014/main" id="{4D22C2DE-6AFB-4976-A0AE-674538A925A1}"/>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6" name="Freeform 109">
              <a:extLst>
                <a:ext uri="{FF2B5EF4-FFF2-40B4-BE49-F238E27FC236}">
                  <a16:creationId xmlns:a16="http://schemas.microsoft.com/office/drawing/2014/main" id="{5381EEB1-8EBD-4F33-81D6-C871EDA96B65}"/>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7" name="Freeform 110">
              <a:extLst>
                <a:ext uri="{FF2B5EF4-FFF2-40B4-BE49-F238E27FC236}">
                  <a16:creationId xmlns:a16="http://schemas.microsoft.com/office/drawing/2014/main" id="{E8DA30CC-AC06-426D-BABA-3F8C4E90ADA9}"/>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8" name="Freeform 111">
              <a:extLst>
                <a:ext uri="{FF2B5EF4-FFF2-40B4-BE49-F238E27FC236}">
                  <a16:creationId xmlns:a16="http://schemas.microsoft.com/office/drawing/2014/main" id="{DC456ADC-8FBD-41F9-A9E0-11C0686C788C}"/>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9" name="Freeform 112">
              <a:extLst>
                <a:ext uri="{FF2B5EF4-FFF2-40B4-BE49-F238E27FC236}">
                  <a16:creationId xmlns:a16="http://schemas.microsoft.com/office/drawing/2014/main" id="{96C8FD25-168D-403D-872F-BE8E6ADF9C14}"/>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0" name="Freeform 113">
              <a:extLst>
                <a:ext uri="{FF2B5EF4-FFF2-40B4-BE49-F238E27FC236}">
                  <a16:creationId xmlns:a16="http://schemas.microsoft.com/office/drawing/2014/main" id="{3C8EF225-2A27-4B76-AD16-717D5F7B9DCD}"/>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1" name="Freeform 114">
              <a:extLst>
                <a:ext uri="{FF2B5EF4-FFF2-40B4-BE49-F238E27FC236}">
                  <a16:creationId xmlns:a16="http://schemas.microsoft.com/office/drawing/2014/main" id="{2B44EB73-BB04-49D8-8459-D043A26A0433}"/>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2" name="Freeform 115">
              <a:extLst>
                <a:ext uri="{FF2B5EF4-FFF2-40B4-BE49-F238E27FC236}">
                  <a16:creationId xmlns:a16="http://schemas.microsoft.com/office/drawing/2014/main" id="{D2249A4D-06B3-4BBD-AEB5-0E3EB5B9C664}"/>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3" name="Freeform 116">
              <a:extLst>
                <a:ext uri="{FF2B5EF4-FFF2-40B4-BE49-F238E27FC236}">
                  <a16:creationId xmlns:a16="http://schemas.microsoft.com/office/drawing/2014/main" id="{AE155707-7741-4020-A6DC-06CD2DD0A84C}"/>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4" name="Freeform 117">
              <a:extLst>
                <a:ext uri="{FF2B5EF4-FFF2-40B4-BE49-F238E27FC236}">
                  <a16:creationId xmlns:a16="http://schemas.microsoft.com/office/drawing/2014/main" id="{B51D083C-C366-438E-9871-8FBFACF2E06C}"/>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5" name="Freeform 118">
              <a:extLst>
                <a:ext uri="{FF2B5EF4-FFF2-40B4-BE49-F238E27FC236}">
                  <a16:creationId xmlns:a16="http://schemas.microsoft.com/office/drawing/2014/main" id="{5942C8B8-7F37-4044-A9BD-ADB886BBC7AE}"/>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1" name="TextBox 107"/>
          <p:cNvSpPr txBox="1"/>
          <p:nvPr/>
        </p:nvSpPr>
        <p:spPr>
          <a:xfrm>
            <a:off x="1413298" y="5090842"/>
            <a:ext cx="2917719"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Survey participants</a:t>
            </a:r>
          </a:p>
        </p:txBody>
      </p:sp>
      <p:sp>
        <p:nvSpPr>
          <p:cNvPr id="12" name="Rektangel 1"/>
          <p:cNvSpPr/>
          <p:nvPr/>
        </p:nvSpPr>
        <p:spPr>
          <a:xfrm>
            <a:off x="3482204" y="5128383"/>
            <a:ext cx="1917506" cy="427168"/>
          </a:xfrm>
          <a:prstGeom prst="rect">
            <a:avLst/>
          </a:prstGeom>
        </p:spPr>
        <p:txBody>
          <a:bodyPr wrap="square">
            <a:spAutoFit/>
          </a:bodyPr>
          <a:lstStyle/>
          <a:p>
            <a:pPr algn="r"/>
            <a:r>
              <a:rPr lang="en-GB" sz="2176">
                <a:solidFill>
                  <a:srgbClr val="414041"/>
                </a:solidFill>
                <a:latin typeface="Calibri" pitchFamily="34" charset="0"/>
                <a:cs typeface="Calibri" pitchFamily="34" charset="0"/>
              </a:rPr>
              <a:t>38 435</a:t>
            </a:r>
            <a:endParaRPr lang="en-GB" sz="2176" dirty="0">
              <a:solidFill>
                <a:srgbClr val="414041"/>
              </a:solidFill>
              <a:latin typeface="Calibri" pitchFamily="34" charset="0"/>
              <a:cs typeface="Calibri" pitchFamily="34" charset="0"/>
            </a:endParaRPr>
          </a:p>
        </p:txBody>
      </p:sp>
      <p:sp>
        <p:nvSpPr>
          <p:cNvPr id="14" name="TextBox 94"/>
          <p:cNvSpPr txBox="1"/>
          <p:nvPr/>
        </p:nvSpPr>
        <p:spPr>
          <a:xfrm>
            <a:off x="1411419" y="4347571"/>
            <a:ext cx="3392230" cy="510909"/>
          </a:xfrm>
          <a:prstGeom prst="rect">
            <a:avLst/>
          </a:prstGeom>
          <a:noFill/>
        </p:spPr>
        <p:txBody>
          <a:bodyPr wrap="square" rtlCol="0">
            <a:spAutoFit/>
          </a:bodyPr>
          <a:lstStyle/>
          <a:p>
            <a:pPr defTabSz="782246">
              <a:defRPr/>
            </a:pPr>
            <a:r>
              <a:rPr lang="en-GB" sz="1360" b="1" kern="0" cap="all" dirty="0">
                <a:solidFill>
                  <a:srgbClr val="414041"/>
                </a:solidFill>
                <a:latin typeface="Calibri" pitchFamily="34" charset="0"/>
                <a:cs typeface="Calibri" pitchFamily="34" charset="0"/>
              </a:rPr>
              <a:t>FIELD PERIOD</a:t>
            </a:r>
          </a:p>
          <a:p>
            <a:pPr defTabSz="782246">
              <a:defRPr/>
            </a:pPr>
            <a:r>
              <a:rPr lang="en-US" sz="1360" kern="0">
                <a:solidFill>
                  <a:srgbClr val="414041"/>
                </a:solidFill>
                <a:latin typeface="Calibri" pitchFamily="34" charset="0"/>
                <a:cs typeface="Calibri" pitchFamily="34" charset="0"/>
              </a:rPr>
              <a:t>September 2020 - February 2021</a:t>
            </a:r>
            <a:endParaRPr lang="en-US" sz="1360" kern="0" dirty="0">
              <a:solidFill>
                <a:srgbClr val="414041"/>
              </a:solidFill>
              <a:latin typeface="Calibri" pitchFamily="34" charset="0"/>
              <a:cs typeface="Calibri" pitchFamily="34" charset="0"/>
            </a:endParaRPr>
          </a:p>
        </p:txBody>
      </p:sp>
      <p:sp>
        <p:nvSpPr>
          <p:cNvPr id="19" name="TextBox 18"/>
          <p:cNvSpPr txBox="1"/>
          <p:nvPr/>
        </p:nvSpPr>
        <p:spPr>
          <a:xfrm>
            <a:off x="6372447" y="3947480"/>
            <a:ext cx="5504479" cy="288230"/>
          </a:xfrm>
          <a:prstGeom prst="rect">
            <a:avLst/>
          </a:prstGeom>
          <a:noFill/>
        </p:spPr>
        <p:txBody>
          <a:bodyPr wrap="square" lIns="78177" tIns="39089" rIns="78177" bIns="39089" rtlCol="0">
            <a:spAutoFit/>
          </a:bodyPr>
          <a:lstStyle/>
          <a:p>
            <a:r>
              <a:rPr lang="sv-SE" sz="1360" b="1" kern="0" cap="all" dirty="0">
                <a:solidFill>
                  <a:srgbClr val="414041"/>
                </a:solidFill>
                <a:cs typeface="Calibri" pitchFamily="34" charset="0"/>
              </a:rPr>
              <a:t>Number of survey participants in this report</a:t>
            </a:r>
            <a:endParaRPr lang="en-US" sz="1360" b="1" kern="0" cap="all" dirty="0">
              <a:solidFill>
                <a:srgbClr val="414041"/>
              </a:solidFill>
              <a:cs typeface="Calibri" pitchFamily="34" charset="0"/>
            </a:endParaRPr>
          </a:p>
        </p:txBody>
      </p:sp>
      <p:sp>
        <p:nvSpPr>
          <p:cNvPr id="107" name="Rectangle: Rounded Corners 106">
            <a:extLst>
              <a:ext uri="{FF2B5EF4-FFF2-40B4-BE49-F238E27FC236}">
                <a16:creationId xmlns:a16="http://schemas.microsoft.com/office/drawing/2014/main" id="{7F268D09-BA63-4F09-8734-E30FE067959F}"/>
              </a:ext>
            </a:extLst>
          </p:cNvPr>
          <p:cNvSpPr/>
          <p:nvPr/>
        </p:nvSpPr>
        <p:spPr>
          <a:xfrm>
            <a:off x="6372445" y="4304742"/>
            <a:ext cx="5227200" cy="600203"/>
          </a:xfrm>
          <a:prstGeom prst="round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2" name="AutoShape 4"/>
          <p:cNvSpPr>
            <a:spLocks noChangeArrowheads="1"/>
          </p:cNvSpPr>
          <p:nvPr/>
        </p:nvSpPr>
        <p:spPr bwMode="auto">
          <a:xfrm>
            <a:off x="9219330" y="4362044"/>
            <a:ext cx="2060719" cy="497518"/>
          </a:xfrm>
          <a:prstGeom prst="rect">
            <a:avLst/>
          </a:prstGeom>
          <a:noFill/>
          <a:ln>
            <a:noFill/>
          </a:ln>
          <a:effectLst/>
        </p:spPr>
        <p:txBody>
          <a:bodyPr wrap="square" lIns="78177" tIns="39089" rIns="78177" bIns="39089" anchor="ctr">
            <a:spAutoFit/>
          </a:bodyPr>
          <a:lstStyle/>
          <a:p>
            <a:pPr marL="76004" algn="r"/>
            <a:r>
              <a:rPr lang="sv-SE" sz="2720">
                <a:solidFill>
                  <a:prstClr val="white"/>
                </a:solidFill>
                <a:latin typeface="Calibri" pitchFamily="34" charset="0"/>
                <a:cs typeface="Calibri" pitchFamily="34" charset="0"/>
              </a:rPr>
              <a:t>2 833</a:t>
            </a:r>
            <a:endParaRPr lang="sv-SE" sz="2720" dirty="0">
              <a:solidFill>
                <a:prstClr val="white"/>
              </a:solidFill>
              <a:latin typeface="Calibri" pitchFamily="34" charset="0"/>
              <a:cs typeface="Calibri" pitchFamily="34" charset="0"/>
            </a:endParaRPr>
          </a:p>
        </p:txBody>
      </p:sp>
      <p:sp>
        <p:nvSpPr>
          <p:cNvPr id="23" name="AutoShape 4"/>
          <p:cNvSpPr>
            <a:spLocks noChangeArrowheads="1"/>
          </p:cNvSpPr>
          <p:nvPr/>
        </p:nvSpPr>
        <p:spPr bwMode="auto">
          <a:xfrm>
            <a:off x="6422152" y="4404284"/>
            <a:ext cx="3074034" cy="332088"/>
          </a:xfrm>
          <a:prstGeom prst="rect">
            <a:avLst/>
          </a:prstGeom>
          <a:noFill/>
          <a:ln>
            <a:noFill/>
          </a:ln>
          <a:effectLst/>
        </p:spPr>
        <p:txBody>
          <a:bodyPr wrap="square" lIns="78177" tIns="39089" rIns="78177" bIns="39089" anchor="t">
            <a:spAutoFit/>
          </a:bodyPr>
          <a:lstStyle/>
          <a:p>
            <a:pPr>
              <a:spcAft>
                <a:spcPts val="513"/>
              </a:spcAft>
            </a:pPr>
            <a:r>
              <a:rPr lang="en-US" sz="1645">
                <a:solidFill>
                  <a:prstClr val="white"/>
                </a:solidFill>
                <a:latin typeface="Calibri" pitchFamily="34" charset="0"/>
                <a:cs typeface="Calibri" pitchFamily="34" charset="0"/>
              </a:rPr>
              <a:t>Your alumni</a:t>
            </a:r>
            <a:endParaRPr lang="en-US" sz="1645" dirty="0">
              <a:solidFill>
                <a:prstClr val="white"/>
              </a:solidFill>
              <a:latin typeface="Calibri" pitchFamily="34" charset="0"/>
              <a:cs typeface="Calibri" pitchFamily="34" charset="0"/>
            </a:endParaRPr>
          </a:p>
        </p:txBody>
      </p:sp>
      <p:sp>
        <p:nvSpPr>
          <p:cNvPr id="108" name="Rectangle: Rounded Corners 107">
            <a:extLst>
              <a:ext uri="{FF2B5EF4-FFF2-40B4-BE49-F238E27FC236}">
                <a16:creationId xmlns:a16="http://schemas.microsoft.com/office/drawing/2014/main" id="{E7C5D39E-1A1E-4F28-AE7E-D7D576D0707F}"/>
              </a:ext>
            </a:extLst>
          </p:cNvPr>
          <p:cNvSpPr/>
          <p:nvPr/>
        </p:nvSpPr>
        <p:spPr>
          <a:xfrm>
            <a:off x="6372446" y="5057345"/>
            <a:ext cx="5219984" cy="600203"/>
          </a:xfrm>
          <a:prstGeom prst="round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7" name="AutoShape 4"/>
          <p:cNvSpPr>
            <a:spLocks noChangeArrowheads="1"/>
          </p:cNvSpPr>
          <p:nvPr/>
        </p:nvSpPr>
        <p:spPr bwMode="auto">
          <a:xfrm>
            <a:off x="9112423" y="5122777"/>
            <a:ext cx="2165216" cy="497518"/>
          </a:xfrm>
          <a:prstGeom prst="rect">
            <a:avLst/>
          </a:prstGeom>
          <a:noFill/>
          <a:ln>
            <a:noFill/>
          </a:ln>
          <a:effectLst/>
        </p:spPr>
        <p:txBody>
          <a:bodyPr wrap="square" lIns="78177" tIns="39089" rIns="78177" bIns="39089" anchor="ctr">
            <a:spAutoFit/>
          </a:bodyPr>
          <a:lstStyle/>
          <a:p>
            <a:pPr marL="76004" algn="r"/>
            <a:r>
              <a:rPr lang="sv-SE" sz="2720">
                <a:solidFill>
                  <a:prstClr val="white"/>
                </a:solidFill>
                <a:latin typeface="Calibri" pitchFamily="34" charset="0"/>
                <a:cs typeface="Calibri" pitchFamily="34" charset="0"/>
              </a:rPr>
              <a:t>38 435</a:t>
            </a:r>
            <a:endParaRPr lang="sv-SE" sz="2720" dirty="0">
              <a:solidFill>
                <a:prstClr val="white"/>
              </a:solidFill>
              <a:latin typeface="Calibri" pitchFamily="34" charset="0"/>
              <a:cs typeface="Calibri" pitchFamily="34" charset="0"/>
            </a:endParaRPr>
          </a:p>
        </p:txBody>
      </p:sp>
      <p:sp>
        <p:nvSpPr>
          <p:cNvPr id="28" name="AutoShape 4"/>
          <p:cNvSpPr>
            <a:spLocks noChangeArrowheads="1"/>
          </p:cNvSpPr>
          <p:nvPr/>
        </p:nvSpPr>
        <p:spPr bwMode="auto">
          <a:xfrm>
            <a:off x="6424671" y="5184264"/>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a:solidFill>
                  <a:prstClr val="white"/>
                </a:solidFill>
                <a:latin typeface="Calibri" pitchFamily="34" charset="0"/>
                <a:cs typeface="Calibri" pitchFamily="34" charset="0"/>
              </a:rPr>
              <a:t>All professionals</a:t>
            </a:r>
            <a:endParaRPr lang="en-US" sz="1645" dirty="0">
              <a:solidFill>
                <a:prstClr val="white"/>
              </a:solidFill>
              <a:latin typeface="Calibri" pitchFamily="34" charset="0"/>
              <a:cs typeface="Calibri" pitchFamily="34" charset="0"/>
            </a:endParaRPr>
          </a:p>
        </p:txBody>
      </p:sp>
      <p:grpSp>
        <p:nvGrpSpPr>
          <p:cNvPr id="5" name="Group 4">
            <a:extLst>
              <a:ext uri="{FF2B5EF4-FFF2-40B4-BE49-F238E27FC236}">
                <a16:creationId xmlns:a16="http://schemas.microsoft.com/office/drawing/2014/main" id="{4A439F4C-42FC-4CBD-98A4-2C0130576F5F}"/>
              </a:ext>
            </a:extLst>
          </p:cNvPr>
          <p:cNvGrpSpPr/>
          <p:nvPr/>
        </p:nvGrpSpPr>
        <p:grpSpPr>
          <a:xfrm>
            <a:off x="426215" y="1247282"/>
            <a:ext cx="11339572" cy="2746556"/>
            <a:chOff x="628878" y="1138062"/>
            <a:chExt cx="5270405" cy="2746556"/>
          </a:xfrm>
        </p:grpSpPr>
        <p:sp>
          <p:nvSpPr>
            <p:cNvPr id="9" name="Rectangle 23"/>
            <p:cNvSpPr/>
            <p:nvPr/>
          </p:nvSpPr>
          <p:spPr>
            <a:xfrm>
              <a:off x="694159" y="1384389"/>
              <a:ext cx="4973423" cy="946413"/>
            </a:xfrm>
            <a:prstGeom prst="rect">
              <a:avLst/>
            </a:prstGeom>
          </p:spPr>
          <p:txBody>
            <a:bodyPr wrap="square">
              <a:spAutoFit/>
            </a:bodyPr>
            <a:lstStyle/>
            <a:p>
              <a:pPr>
                <a:lnSpc>
                  <a:spcPts val="2100"/>
                </a:lnSpc>
                <a:spcBef>
                  <a:spcPct val="25000"/>
                </a:spcBef>
              </a:pPr>
              <a:r>
                <a:rPr lang="en-GB" sz="1200" dirty="0">
                  <a:solidFill>
                    <a:srgbClr val="414041"/>
                  </a:solidFill>
                  <a:latin typeface="Calibri" pitchFamily="34" charset="0"/>
                  <a:cs typeface="Calibri" pitchFamily="34" charset="0"/>
                </a:rPr>
                <a:t>Our survey is conducted </a:t>
              </a:r>
              <a:r>
                <a:rPr lang="en-GB" sz="1200" b="1" dirty="0">
                  <a:solidFill>
                    <a:srgbClr val="414041"/>
                  </a:solidFill>
                  <a:latin typeface="Calibri" pitchFamily="34" charset="0"/>
                  <a:cs typeface="Calibri" pitchFamily="34" charset="0"/>
                </a:rPr>
                <a:t>online</a:t>
              </a:r>
              <a:r>
                <a:rPr lang="en-GB" sz="1200" dirty="0">
                  <a:solidFill>
                    <a:srgbClr val="414041"/>
                  </a:solidFill>
                  <a:latin typeface="Calibri" pitchFamily="34" charset="0"/>
                  <a:cs typeface="Calibri" pitchFamily="34" charset="0"/>
                </a:rPr>
                <a:t>. The link was distributed via university and talent-networks, alumni communities, the Universum Panel and various other local and global partners.</a:t>
              </a:r>
            </a:p>
            <a:p>
              <a:pPr>
                <a:lnSpc>
                  <a:spcPts val="2100"/>
                </a:lnSpc>
                <a:spcBef>
                  <a:spcPct val="25000"/>
                </a:spcBef>
              </a:pPr>
              <a:endParaRPr lang="en-GB" sz="1200" dirty="0">
                <a:solidFill>
                  <a:srgbClr val="414041"/>
                </a:solidFill>
                <a:latin typeface="Calibri" pitchFamily="34" charset="0"/>
                <a:cs typeface="Calibri" pitchFamily="34" charset="0"/>
              </a:endParaRPr>
            </a:p>
          </p:txBody>
        </p:sp>
        <p:sp>
          <p:nvSpPr>
            <p:cNvPr id="24" name="Rektangel 7"/>
            <p:cNvSpPr/>
            <p:nvPr/>
          </p:nvSpPr>
          <p:spPr>
            <a:xfrm>
              <a:off x="694159" y="3053621"/>
              <a:ext cx="5109146" cy="830997"/>
            </a:xfrm>
            <a:prstGeom prst="rect">
              <a:avLst/>
            </a:prstGeom>
          </p:spPr>
          <p:txBody>
            <a:bodyPr wrap="square">
              <a:spAutoFit/>
            </a:bodyPr>
            <a:lstStyle/>
            <a:p>
              <a:pPr>
                <a:spcBef>
                  <a:spcPct val="0"/>
                </a:spcBef>
              </a:pPr>
              <a:r>
                <a:rPr lang="en-US" sz="1200" b="1" dirty="0">
                  <a:solidFill>
                    <a:srgbClr val="414041"/>
                  </a:solidFill>
                  <a:latin typeface="Calibri" pitchFamily="34" charset="0"/>
                  <a:cs typeface="Calibri" pitchFamily="34" charset="0"/>
                </a:rPr>
                <a:t>Professionals with an academic degree</a:t>
              </a: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p:txBody>
        </p:sp>
        <p:sp>
          <p:nvSpPr>
            <p:cNvPr id="25" name="Rectangle 23"/>
            <p:cNvSpPr/>
            <p:nvPr/>
          </p:nvSpPr>
          <p:spPr>
            <a:xfrm>
              <a:off x="694159" y="1138062"/>
              <a:ext cx="4446968" cy="301621"/>
            </a:xfrm>
            <a:prstGeom prst="rect">
              <a:avLst/>
            </a:prstGeom>
          </p:spPr>
          <p:txBody>
            <a:bodyPr wrap="square">
              <a:spAutoFit/>
            </a:bodyPr>
            <a:lstStyle/>
            <a:p>
              <a:pPr defTabSz="782246">
                <a:defRPr/>
              </a:pPr>
              <a:r>
                <a:rPr lang="en-GB" sz="1360" b="1" kern="0" cap="all" dirty="0">
                  <a:solidFill>
                    <a:srgbClr val="414041"/>
                  </a:solidFill>
                  <a:latin typeface="Calibri" pitchFamily="34" charset="0"/>
                  <a:cs typeface="Calibri" pitchFamily="34" charset="0"/>
                </a:rPr>
                <a:t>The</a:t>
              </a:r>
              <a:r>
                <a:rPr lang="en-GB" sz="1360" b="1" kern="0" cap="all" dirty="0">
                  <a:solidFill>
                    <a:prstClr val="white"/>
                  </a:solidFill>
                  <a:latin typeface="Calibri" pitchFamily="34" charset="0"/>
                  <a:cs typeface="Calibri" pitchFamily="34" charset="0"/>
                </a:rPr>
                <a:t> </a:t>
              </a:r>
              <a:r>
                <a:rPr lang="en-GB" sz="1360" b="1" kern="0" cap="all" dirty="0">
                  <a:solidFill>
                    <a:srgbClr val="414041"/>
                  </a:solidFill>
                  <a:latin typeface="Calibri" pitchFamily="34" charset="0"/>
                  <a:cs typeface="Calibri" pitchFamily="34" charset="0"/>
                </a:rPr>
                <a:t>Questionnaire</a:t>
              </a:r>
              <a:endParaRPr lang="en-GB" sz="1360" b="1" dirty="0">
                <a:solidFill>
                  <a:srgbClr val="414041"/>
                </a:solidFill>
                <a:latin typeface="Calibri" pitchFamily="34" charset="0"/>
                <a:cs typeface="Calibri" pitchFamily="34" charset="0"/>
              </a:endParaRPr>
            </a:p>
          </p:txBody>
        </p:sp>
        <p:sp>
          <p:nvSpPr>
            <p:cNvPr id="26" name="Rektangel 7"/>
            <p:cNvSpPr/>
            <p:nvPr/>
          </p:nvSpPr>
          <p:spPr>
            <a:xfrm>
              <a:off x="694159" y="2637456"/>
              <a:ext cx="4270474" cy="301621"/>
            </a:xfrm>
            <a:prstGeom prst="rect">
              <a:avLst/>
            </a:prstGeom>
          </p:spPr>
          <p:txBody>
            <a:bodyPr wrap="square">
              <a:spAutoFit/>
            </a:bodyPr>
            <a:lstStyle/>
            <a:p>
              <a:r>
                <a:rPr lang="en-GB" sz="1360" b="1" kern="0" cap="all" dirty="0">
                  <a:solidFill>
                    <a:srgbClr val="414041"/>
                  </a:solidFill>
                  <a:latin typeface="Calibri" pitchFamily="34" charset="0"/>
                  <a:cs typeface="Calibri" pitchFamily="34" charset="0"/>
                </a:rPr>
                <a:t>Survey participants</a:t>
              </a:r>
            </a:p>
          </p:txBody>
        </p:sp>
        <p:cxnSp>
          <p:nvCxnSpPr>
            <p:cNvPr id="106" name="Straight Connector 105">
              <a:extLst>
                <a:ext uri="{FF2B5EF4-FFF2-40B4-BE49-F238E27FC236}">
                  <a16:creationId xmlns:a16="http://schemas.microsoft.com/office/drawing/2014/main" id="{9F509002-9C62-4E9A-AD0E-243A8E7E91F1}"/>
                </a:ext>
              </a:extLst>
            </p:cNvPr>
            <p:cNvCxnSpPr/>
            <p:nvPr/>
          </p:nvCxnSpPr>
          <p:spPr>
            <a:xfrm flipH="1">
              <a:off x="628878" y="2294088"/>
              <a:ext cx="52704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11"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pic>
        <p:nvPicPr>
          <p:cNvPr id="110" name="Picture 109">
            <a:extLst>
              <a:ext uri="{FF2B5EF4-FFF2-40B4-BE49-F238E27FC236}">
                <a16:creationId xmlns:a16="http://schemas.microsoft.com/office/drawing/2014/main" id="{C8179EE1-5546-4F2A-A7E0-50568593EF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7493078" y="2749471"/>
            <a:ext cx="2978717" cy="674341"/>
          </a:xfrm>
          <a:prstGeom prst="rect">
            <a:avLst/>
          </a:prstGeom>
        </p:spPr>
      </p:pic>
      <p:sp>
        <p:nvSpPr>
          <p:cNvPr id="1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09" name="Rectangle: Rounded Corners 108">
            <a:extLst>
              <a:ext uri="{FF2B5EF4-FFF2-40B4-BE49-F238E27FC236}">
                <a16:creationId xmlns:a16="http://schemas.microsoft.com/office/drawing/2014/main" id="{08DF3AD6-50A5-4CD4-BEB1-216A62EA613C}"/>
              </a:ext>
            </a:extLst>
          </p:cNvPr>
          <p:cNvSpPr/>
          <p:nvPr/>
        </p:nvSpPr>
        <p:spPr>
          <a:xfrm>
            <a:off x="566670" y="5816472"/>
            <a:ext cx="5235266" cy="600203"/>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112" name="Group 111">
            <a:extLst>
              <a:ext uri="{FF2B5EF4-FFF2-40B4-BE49-F238E27FC236}">
                <a16:creationId xmlns:a16="http://schemas.microsoft.com/office/drawing/2014/main" id="{1EC1908F-FCF2-48E3-B563-E7A3AA1805CB}"/>
              </a:ext>
            </a:extLst>
          </p:cNvPr>
          <p:cNvGrpSpPr/>
          <p:nvPr/>
        </p:nvGrpSpPr>
        <p:grpSpPr>
          <a:xfrm>
            <a:off x="708907" y="5878396"/>
            <a:ext cx="504511" cy="504508"/>
            <a:chOff x="5699126" y="3032126"/>
            <a:chExt cx="793750" cy="793750"/>
          </a:xfrm>
          <a:solidFill>
            <a:schemeClr val="tx2"/>
          </a:solidFill>
        </p:grpSpPr>
        <p:sp>
          <p:nvSpPr>
            <p:cNvPr id="114" name="Freeform 96">
              <a:extLst>
                <a:ext uri="{FF2B5EF4-FFF2-40B4-BE49-F238E27FC236}">
                  <a16:creationId xmlns:a16="http://schemas.microsoft.com/office/drawing/2014/main" id="{916670D2-239A-47A3-B646-45A651728295}"/>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5" name="Freeform 97">
              <a:extLst>
                <a:ext uri="{FF2B5EF4-FFF2-40B4-BE49-F238E27FC236}">
                  <a16:creationId xmlns:a16="http://schemas.microsoft.com/office/drawing/2014/main" id="{E7D4E74C-E162-433F-A4A1-FFBF2DE3C7FD}"/>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6" name="Freeform 98">
              <a:extLst>
                <a:ext uri="{FF2B5EF4-FFF2-40B4-BE49-F238E27FC236}">
                  <a16:creationId xmlns:a16="http://schemas.microsoft.com/office/drawing/2014/main" id="{EA3D8CCE-EF6C-4864-95E4-FE216CB469F5}"/>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7" name="Freeform 99">
              <a:extLst>
                <a:ext uri="{FF2B5EF4-FFF2-40B4-BE49-F238E27FC236}">
                  <a16:creationId xmlns:a16="http://schemas.microsoft.com/office/drawing/2014/main" id="{CBDC1470-E835-49E3-B92B-B590271076CE}"/>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8" name="Freeform 100">
              <a:extLst>
                <a:ext uri="{FF2B5EF4-FFF2-40B4-BE49-F238E27FC236}">
                  <a16:creationId xmlns:a16="http://schemas.microsoft.com/office/drawing/2014/main" id="{142D58B3-4037-413E-8547-D13AB9B9C0D8}"/>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9" name="Freeform 101">
              <a:extLst>
                <a:ext uri="{FF2B5EF4-FFF2-40B4-BE49-F238E27FC236}">
                  <a16:creationId xmlns:a16="http://schemas.microsoft.com/office/drawing/2014/main" id="{A7939957-CF65-45F9-8295-7526A7C21051}"/>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0" name="Freeform 102">
              <a:extLst>
                <a:ext uri="{FF2B5EF4-FFF2-40B4-BE49-F238E27FC236}">
                  <a16:creationId xmlns:a16="http://schemas.microsoft.com/office/drawing/2014/main" id="{F7485C2C-1485-417B-BF57-BF2A329851CC}"/>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1" name="Freeform 103">
              <a:extLst>
                <a:ext uri="{FF2B5EF4-FFF2-40B4-BE49-F238E27FC236}">
                  <a16:creationId xmlns:a16="http://schemas.microsoft.com/office/drawing/2014/main" id="{7B3DFBA5-EA6B-4590-B39C-7D38845BE07A}"/>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2" name="Freeform 104">
              <a:extLst>
                <a:ext uri="{FF2B5EF4-FFF2-40B4-BE49-F238E27FC236}">
                  <a16:creationId xmlns:a16="http://schemas.microsoft.com/office/drawing/2014/main" id="{4EF44AB8-975B-400F-AAB6-79A66D5AD09A}"/>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3" name="Freeform 105">
              <a:extLst>
                <a:ext uri="{FF2B5EF4-FFF2-40B4-BE49-F238E27FC236}">
                  <a16:creationId xmlns:a16="http://schemas.microsoft.com/office/drawing/2014/main" id="{69C99B46-537A-4053-8CEE-CA34A1728208}"/>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4" name="Freeform 106">
              <a:extLst>
                <a:ext uri="{FF2B5EF4-FFF2-40B4-BE49-F238E27FC236}">
                  <a16:creationId xmlns:a16="http://schemas.microsoft.com/office/drawing/2014/main" id="{D0EDA72D-2E35-49FD-971D-288E4CABA448}"/>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5" name="Freeform 107">
              <a:extLst>
                <a:ext uri="{FF2B5EF4-FFF2-40B4-BE49-F238E27FC236}">
                  <a16:creationId xmlns:a16="http://schemas.microsoft.com/office/drawing/2014/main" id="{C54621FD-1EDD-4C6A-8FF5-EC2DB3A19E9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6" name="Freeform 108">
              <a:extLst>
                <a:ext uri="{FF2B5EF4-FFF2-40B4-BE49-F238E27FC236}">
                  <a16:creationId xmlns:a16="http://schemas.microsoft.com/office/drawing/2014/main" id="{F8193698-7F84-4E9D-941B-ACF4C90E5564}"/>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7" name="Freeform 109">
              <a:extLst>
                <a:ext uri="{FF2B5EF4-FFF2-40B4-BE49-F238E27FC236}">
                  <a16:creationId xmlns:a16="http://schemas.microsoft.com/office/drawing/2014/main" id="{B186E0AF-EA12-4EF3-A783-8705EF955C89}"/>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8" name="Freeform 110">
              <a:extLst>
                <a:ext uri="{FF2B5EF4-FFF2-40B4-BE49-F238E27FC236}">
                  <a16:creationId xmlns:a16="http://schemas.microsoft.com/office/drawing/2014/main" id="{7ADAB717-9B24-431F-8EC8-F7543E9D0974}"/>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9" name="Freeform 111">
              <a:extLst>
                <a:ext uri="{FF2B5EF4-FFF2-40B4-BE49-F238E27FC236}">
                  <a16:creationId xmlns:a16="http://schemas.microsoft.com/office/drawing/2014/main" id="{B831C82C-4DC1-4C0E-86D1-05BA4BBC9203}"/>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0" name="Freeform 112">
              <a:extLst>
                <a:ext uri="{FF2B5EF4-FFF2-40B4-BE49-F238E27FC236}">
                  <a16:creationId xmlns:a16="http://schemas.microsoft.com/office/drawing/2014/main" id="{05791E2B-9C40-4861-A304-A2A864C9CDBF}"/>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1" name="Freeform 113">
              <a:extLst>
                <a:ext uri="{FF2B5EF4-FFF2-40B4-BE49-F238E27FC236}">
                  <a16:creationId xmlns:a16="http://schemas.microsoft.com/office/drawing/2014/main" id="{40B47A8E-A8EC-4FB0-94CC-58600FD63B90}"/>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2" name="Freeform 114">
              <a:extLst>
                <a:ext uri="{FF2B5EF4-FFF2-40B4-BE49-F238E27FC236}">
                  <a16:creationId xmlns:a16="http://schemas.microsoft.com/office/drawing/2014/main" id="{48E6AFDB-30CE-41F2-98DE-55EA83FBB1D5}"/>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3" name="Freeform 115">
              <a:extLst>
                <a:ext uri="{FF2B5EF4-FFF2-40B4-BE49-F238E27FC236}">
                  <a16:creationId xmlns:a16="http://schemas.microsoft.com/office/drawing/2014/main" id="{8F10038C-CDE5-4CFE-BECF-6EFC2E108B92}"/>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4" name="Freeform 116">
              <a:extLst>
                <a:ext uri="{FF2B5EF4-FFF2-40B4-BE49-F238E27FC236}">
                  <a16:creationId xmlns:a16="http://schemas.microsoft.com/office/drawing/2014/main" id="{D1F3B5D3-6DC4-4091-8DCA-E7F2A4E98D00}"/>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5" name="Freeform 117">
              <a:extLst>
                <a:ext uri="{FF2B5EF4-FFF2-40B4-BE49-F238E27FC236}">
                  <a16:creationId xmlns:a16="http://schemas.microsoft.com/office/drawing/2014/main" id="{C5BFAD0D-9DDB-4EB7-A920-A4C3163BAE5B}"/>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6" name="Freeform 118">
              <a:extLst>
                <a:ext uri="{FF2B5EF4-FFF2-40B4-BE49-F238E27FC236}">
                  <a16:creationId xmlns:a16="http://schemas.microsoft.com/office/drawing/2014/main" id="{69D94BDD-D1F4-4CE1-8EF9-7FF208DF6F5A}"/>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37" name="TextBox 107">
            <a:extLst>
              <a:ext uri="{FF2B5EF4-FFF2-40B4-BE49-F238E27FC236}">
                <a16:creationId xmlns:a16="http://schemas.microsoft.com/office/drawing/2014/main" id="{2BDEA772-795F-4F0D-9215-421E34BC601A}"/>
              </a:ext>
            </a:extLst>
          </p:cNvPr>
          <p:cNvSpPr txBox="1"/>
          <p:nvPr/>
        </p:nvSpPr>
        <p:spPr>
          <a:xfrm>
            <a:off x="1413298" y="5849969"/>
            <a:ext cx="3092954"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Survey participants </a:t>
            </a:r>
            <a:r>
              <a:rPr lang="en-GB" sz="1360" b="1" kern="0" dirty="0">
                <a:solidFill>
                  <a:srgbClr val="414041"/>
                </a:solidFill>
                <a:latin typeface="Calibri" pitchFamily="34" charset="0"/>
                <a:cs typeface="Calibri" pitchFamily="34" charset="0"/>
              </a:rPr>
              <a:t>last year</a:t>
            </a:r>
          </a:p>
        </p:txBody>
      </p:sp>
      <p:sp>
        <p:nvSpPr>
          <p:cNvPr id="138" name="Rektangel 1">
            <a:extLst>
              <a:ext uri="{FF2B5EF4-FFF2-40B4-BE49-F238E27FC236}">
                <a16:creationId xmlns:a16="http://schemas.microsoft.com/office/drawing/2014/main" id="{59546D5F-0F85-4019-9FFC-E2DB94692254}"/>
              </a:ext>
            </a:extLst>
          </p:cNvPr>
          <p:cNvSpPr/>
          <p:nvPr/>
        </p:nvSpPr>
        <p:spPr>
          <a:xfrm>
            <a:off x="3482204" y="5887510"/>
            <a:ext cx="1917506" cy="427168"/>
          </a:xfrm>
          <a:prstGeom prst="rect">
            <a:avLst/>
          </a:prstGeom>
        </p:spPr>
        <p:txBody>
          <a:bodyPr wrap="square">
            <a:spAutoFit/>
          </a:bodyPr>
          <a:lstStyle/>
          <a:p>
            <a:pPr algn="r"/>
            <a:r>
              <a:rPr lang="en-GB" sz="2176">
                <a:solidFill>
                  <a:srgbClr val="414041"/>
                </a:solidFill>
                <a:latin typeface="Calibri" pitchFamily="34" charset="0"/>
                <a:cs typeface="Calibri" pitchFamily="34" charset="0"/>
              </a:rPr>
              <a:t>25 759</a:t>
            </a:r>
            <a:endParaRPr lang="en-GB" sz="2176" dirty="0">
              <a:solidFill>
                <a:srgbClr val="414041"/>
              </a:solidFill>
              <a:latin typeface="Calibri" pitchFamily="34" charset="0"/>
              <a:cs typeface="Calibri" pitchFamily="34" charset="0"/>
            </a:endParaRPr>
          </a:p>
        </p:txBody>
      </p:sp>
      <p:sp>
        <p:nvSpPr>
          <p:cNvPr id="4" name="Rectangle: Rounded Corners 3">
            <a:extLst>
              <a:ext uri="{FF2B5EF4-FFF2-40B4-BE49-F238E27FC236}">
                <a16:creationId xmlns:a16="http://schemas.microsoft.com/office/drawing/2014/main" id="{D109EDFE-34B3-42AC-B711-152DF32B83A1}"/>
              </a:ext>
            </a:extLst>
          </p:cNvPr>
          <p:cNvSpPr/>
          <p:nvPr/>
        </p:nvSpPr>
        <p:spPr>
          <a:xfrm>
            <a:off x="6372445" y="5816472"/>
            <a:ext cx="5219984" cy="600203"/>
          </a:xfrm>
          <a:prstGeom prst="roundRect">
            <a:avLst/>
          </a:prstGeom>
          <a:solidFill>
            <a:srgbClr val="CACCC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6" name="AutoShape 4">
            <a:extLst>
              <a:ext uri="{FF2B5EF4-FFF2-40B4-BE49-F238E27FC236}">
                <a16:creationId xmlns:a16="http://schemas.microsoft.com/office/drawing/2014/main" id="{6C775579-8D9F-4389-B3A5-007A981182A2}"/>
              </a:ext>
            </a:extLst>
          </p:cNvPr>
          <p:cNvSpPr>
            <a:spLocks noChangeArrowheads="1"/>
          </p:cNvSpPr>
          <p:nvPr/>
        </p:nvSpPr>
        <p:spPr bwMode="auto">
          <a:xfrm>
            <a:off x="9112422" y="5881904"/>
            <a:ext cx="2165216" cy="497518"/>
          </a:xfrm>
          <a:prstGeom prst="rect">
            <a:avLst/>
          </a:prstGeom>
          <a:noFill/>
          <a:ln>
            <a:noFill/>
          </a:ln>
          <a:effectLst/>
        </p:spPr>
        <p:txBody>
          <a:bodyPr wrap="square" lIns="78177" tIns="39089" rIns="78177" bIns="39089" anchor="ctr">
            <a:spAutoFit/>
          </a:bodyPr>
          <a:lstStyle/>
          <a:p>
            <a:pPr marL="76004" algn="r"/>
            <a:r>
              <a:rPr lang="sv-SE" sz="2720">
                <a:latin typeface="Calibri" pitchFamily="34" charset="0"/>
                <a:cs typeface="Calibri" pitchFamily="34" charset="0"/>
              </a:rPr>
              <a:t>814</a:t>
            </a:r>
            <a:endParaRPr lang="sv-SE" sz="2720" dirty="0">
              <a:latin typeface="Calibri" pitchFamily="34" charset="0"/>
              <a:cs typeface="Calibri" pitchFamily="34" charset="0"/>
            </a:endParaRPr>
          </a:p>
        </p:txBody>
      </p:sp>
      <p:sp>
        <p:nvSpPr>
          <p:cNvPr id="8" name="AutoShape 4">
            <a:extLst>
              <a:ext uri="{FF2B5EF4-FFF2-40B4-BE49-F238E27FC236}">
                <a16:creationId xmlns:a16="http://schemas.microsoft.com/office/drawing/2014/main" id="{97B24A29-83BE-4DA4-8DE4-924862F34B1B}"/>
              </a:ext>
            </a:extLst>
          </p:cNvPr>
          <p:cNvSpPr>
            <a:spLocks noChangeArrowheads="1"/>
          </p:cNvSpPr>
          <p:nvPr/>
        </p:nvSpPr>
        <p:spPr bwMode="auto">
          <a:xfrm>
            <a:off x="6424670" y="5943391"/>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dirty="0">
                <a:latin typeface="Calibri" pitchFamily="34" charset="0"/>
                <a:cs typeface="Calibri" pitchFamily="34" charset="0"/>
              </a:rPr>
              <a:t>Your alumni </a:t>
            </a:r>
            <a:r>
              <a:rPr lang="en-US" sz="1645" b="1" dirty="0">
                <a:latin typeface="Calibri" pitchFamily="34" charset="0"/>
                <a:cs typeface="Calibri" pitchFamily="34" charset="0"/>
              </a:rPr>
              <a:t>last year</a:t>
            </a:r>
          </a:p>
        </p:txBody>
      </p:sp>
      <p:sp>
        <p:nvSpPr>
          <p:cNvPr id="139"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4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3652410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556C39BC-8B8F-424F-AD17-9AC227015D49}"/>
              </a:ext>
            </a:extLst>
          </p:cNvPr>
          <p:cNvSpPr>
            <a:spLocks noGrp="1"/>
          </p:cNvSpPr>
          <p:nvPr>
            <p:ph type="title"/>
          </p:nvPr>
        </p:nvSpPr>
        <p:spPr/>
        <p:txBody>
          <a:bodyPr/>
          <a:lstStyle/>
          <a:p>
            <a:r>
              <a:rPr lang="en-US" dirty="0"/>
              <a:t>Demographic profile of talent covered in this report</a:t>
            </a:r>
            <a:endParaRPr lang="en-GB" dirty="0"/>
          </a:p>
        </p:txBody>
      </p:sp>
      <p:sp>
        <p:nvSpPr>
          <p:cNvPr id="29" name="Text Placeholder 28">
            <a:extLst>
              <a:ext uri="{FF2B5EF4-FFF2-40B4-BE49-F238E27FC236}">
                <a16:creationId xmlns:a16="http://schemas.microsoft.com/office/drawing/2014/main" id="{511117CA-9495-46AA-BB40-A4BB83E0CFED}"/>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cxnSp>
        <p:nvCxnSpPr>
          <p:cNvPr id="3" name="Straight Connector 2">
            <a:extLst>
              <a:ext uri="{FF2B5EF4-FFF2-40B4-BE49-F238E27FC236}">
                <a16:creationId xmlns:a16="http://schemas.microsoft.com/office/drawing/2014/main" id="{53883EE8-8F01-408E-A8F6-80A9E2DA931D}"/>
              </a:ext>
            </a:extLst>
          </p:cNvPr>
          <p:cNvCxnSpPr>
            <a:cxnSpLocks/>
          </p:cNvCxnSpPr>
          <p:nvPr/>
        </p:nvCxnSpPr>
        <p:spPr>
          <a:xfrm>
            <a:off x="698989" y="4465484"/>
            <a:ext cx="10857212" cy="0"/>
          </a:xfrm>
          <a:prstGeom prst="line">
            <a:avLst/>
          </a:prstGeom>
          <a:ln/>
        </p:spPr>
        <p:style>
          <a:lnRef idx="1">
            <a:schemeClr val="accent6"/>
          </a:lnRef>
          <a:fillRef idx="0">
            <a:schemeClr val="accent6"/>
          </a:fillRef>
          <a:effectRef idx="0">
            <a:schemeClr val="accent6"/>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600" y="4727920"/>
            <a:ext cx="3322334" cy="143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200" y="1094836"/>
            <a:ext cx="3322334" cy="174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650" y="4727920"/>
            <a:ext cx="3322334" cy="155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391341" y="3597810"/>
            <a:ext cx="75600" cy="75069"/>
          </a:xfrm>
          <a:prstGeom prst="rect">
            <a:avLst/>
          </a:prstGeom>
          <a:solidFill>
            <a:srgbClr val="5F636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41" name="Rectangle 40"/>
          <p:cNvSpPr/>
          <p:nvPr/>
        </p:nvSpPr>
        <p:spPr>
          <a:xfrm>
            <a:off x="2335178" y="3597810"/>
            <a:ext cx="75600" cy="75069"/>
          </a:xfrm>
          <a:prstGeom prst="rect">
            <a:avLst/>
          </a:prstGeom>
          <a:solidFill>
            <a:srgbClr val="7EC17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44" name="TextBox 43"/>
          <p:cNvSpPr txBox="1"/>
          <p:nvPr/>
        </p:nvSpPr>
        <p:spPr>
          <a:xfrm>
            <a:off x="3474216" y="3555285"/>
            <a:ext cx="1101590" cy="160118"/>
          </a:xfrm>
          <a:prstGeom prst="rect">
            <a:avLst/>
          </a:prstGeom>
        </p:spPr>
        <p:txBody>
          <a:bodyPr vert="horz" wrap="square" lIns="99551" tIns="49775" rIns="99551" bIns="49775" rtlCol="0" anchor="ctr">
            <a:noAutofit/>
          </a:bodyPr>
          <a:lstStyle/>
          <a:p>
            <a:r>
              <a:rPr lang="sv-SE" sz="1100" dirty="0">
                <a:solidFill>
                  <a:srgbClr val="5F636A"/>
                </a:solidFill>
                <a:latin typeface="Calibri Light" panose="020F0302020204030204" pitchFamily="34" charset="0"/>
              </a:rPr>
              <a:t>Men</a:t>
            </a:r>
            <a:endParaRPr lang="en-US" sz="1100" dirty="0">
              <a:solidFill>
                <a:srgbClr val="5F636A"/>
              </a:solidFill>
              <a:latin typeface="Calibri Light" panose="020F0302020204030204" pitchFamily="34" charset="0"/>
            </a:endParaRPr>
          </a:p>
        </p:txBody>
      </p:sp>
      <p:sp>
        <p:nvSpPr>
          <p:cNvPr id="45" name="TextBox 44"/>
          <p:cNvSpPr txBox="1"/>
          <p:nvPr/>
        </p:nvSpPr>
        <p:spPr>
          <a:xfrm>
            <a:off x="2415404" y="3576304"/>
            <a:ext cx="977845" cy="118080"/>
          </a:xfrm>
          <a:prstGeom prst="rect">
            <a:avLst/>
          </a:prstGeom>
        </p:spPr>
        <p:txBody>
          <a:bodyPr vert="horz" wrap="square" lIns="99551" tIns="49775" rIns="99551" bIns="49775" rtlCol="0" anchor="ctr">
            <a:noAutofit/>
          </a:bodyPr>
          <a:lstStyle/>
          <a:p>
            <a:r>
              <a:rPr lang="sv-SE" sz="1100" dirty="0">
                <a:solidFill>
                  <a:srgbClr val="7EC170"/>
                </a:solidFill>
                <a:latin typeface="Calibri Light" panose="020F0302020204030204" pitchFamily="34" charset="0"/>
                <a:cs typeface="Calibri" pitchFamily="34" charset="0"/>
              </a:rPr>
              <a:t>Women</a:t>
            </a:r>
            <a:endParaRPr lang="sv-SE" sz="1100" dirty="0">
              <a:solidFill>
                <a:srgbClr val="7EC170"/>
              </a:solidFill>
              <a:latin typeface="Calibri Light" panose="020F0302020204030204" pitchFamily="34" charset="0"/>
            </a:endParaRPr>
          </a:p>
        </p:txBody>
      </p:sp>
      <p:sp>
        <p:nvSpPr>
          <p:cNvPr id="27" name="textruta 38">
            <a:extLst>
              <a:ext uri="{FF2B5EF4-FFF2-40B4-BE49-F238E27FC236}">
                <a16:creationId xmlns:a16="http://schemas.microsoft.com/office/drawing/2014/main" id="{0BB2A148-B2C0-4B1C-9950-268657AA5A8A}"/>
              </a:ext>
            </a:extLst>
          </p:cNvPr>
          <p:cNvSpPr txBox="1"/>
          <p:nvPr/>
        </p:nvSpPr>
        <p:spPr>
          <a:xfrm>
            <a:off x="1456919" y="1259046"/>
            <a:ext cx="3240812" cy="276999"/>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14041"/>
                </a:solidFill>
                <a:effectLst/>
                <a:uLnTx/>
                <a:uFillTx/>
                <a:latin typeface="Calibri" pitchFamily="34" charset="0"/>
                <a:ea typeface="+mn-ea"/>
                <a:cs typeface="Calibri" pitchFamily="34" charset="0"/>
              </a:rPr>
              <a:t>Gender</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400" y="1483200"/>
            <a:ext cx="3567112"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172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D8E88-DE1C-4AE7-B836-ECDB5E42C702}"/>
              </a:ext>
            </a:extLst>
          </p:cNvPr>
          <p:cNvSpPr>
            <a:spLocks noGrp="1"/>
          </p:cNvSpPr>
          <p:nvPr>
            <p:ph type="body" sz="quarter" idx="12"/>
          </p:nvPr>
        </p:nvSpPr>
        <p:spPr/>
        <p:txBody>
          <a:bodyPr/>
          <a:lstStyle/>
          <a:p>
            <a:r>
              <a:rPr lang="en-US"/>
              <a:t>What's the highest educational qualification or degree that you've earned?</a:t>
            </a:r>
            <a:endParaRPr lang="en-US" dirty="0"/>
          </a:p>
        </p:txBody>
      </p:sp>
      <p:sp>
        <p:nvSpPr>
          <p:cNvPr id="5" name="Title 4">
            <a:extLst>
              <a:ext uri="{FF2B5EF4-FFF2-40B4-BE49-F238E27FC236}">
                <a16:creationId xmlns:a16="http://schemas.microsoft.com/office/drawing/2014/main" id="{46BDA231-DDDC-4A9C-B477-B28B5760A064}"/>
              </a:ext>
            </a:extLst>
          </p:cNvPr>
          <p:cNvSpPr>
            <a:spLocks noGrp="1"/>
          </p:cNvSpPr>
          <p:nvPr>
            <p:ph type="title"/>
          </p:nvPr>
        </p:nvSpPr>
        <p:spPr/>
        <p:txBody>
          <a:bodyPr/>
          <a:lstStyle/>
          <a:p>
            <a:r>
              <a:rPr lang="en-US"/>
              <a:t>Highest educational qualification</a:t>
            </a:r>
            <a:endParaRPr lang="en-ZA" dirty="0"/>
          </a:p>
        </p:txBody>
      </p:sp>
      <p:sp>
        <p:nvSpPr>
          <p:cNvPr id="2" name="Text Placeholder 1">
            <a:extLst>
              <a:ext uri="{FF2B5EF4-FFF2-40B4-BE49-F238E27FC236}">
                <a16:creationId xmlns:a16="http://schemas.microsoft.com/office/drawing/2014/main" id="{41CBD221-7441-44C5-99B5-D29EE66785C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5"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7" name="Oval 16">
            <a:extLst>
              <a:ext uri="{FF2B5EF4-FFF2-40B4-BE49-F238E27FC236}">
                <a16:creationId xmlns:a16="http://schemas.microsoft.com/office/drawing/2014/main" id="{D9FA9E2D-93E1-4B86-89DF-6998E8A08DFC}"/>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Oval 17">
            <a:extLst>
              <a:ext uri="{FF2B5EF4-FFF2-40B4-BE49-F238E27FC236}">
                <a16:creationId xmlns:a16="http://schemas.microsoft.com/office/drawing/2014/main" id="{2A82BB0D-6EA3-4C77-8EE4-9A5103AD9CB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20" name="TextBox 19">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1" name="TextBox 20">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800" y="1350000"/>
            <a:ext cx="8632825"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tar: 5 Points 11">
            <a:extLst>
              <a:ext uri="{FF2B5EF4-FFF2-40B4-BE49-F238E27FC236}">
                <a16:creationId xmlns:a16="http://schemas.microsoft.com/office/drawing/2014/main" id="{4FEE762D-37F9-4F0F-92CB-F11EC86A55AD}"/>
              </a:ext>
            </a:extLst>
          </p:cNvPr>
          <p:cNvSpPr/>
          <p:nvPr/>
        </p:nvSpPr>
        <p:spPr>
          <a:xfrm>
            <a:off x="6811302" y="168430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534032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latin typeface="+mn-lt"/>
              </a:rPr>
              <a:t>2021 </a:t>
            </a:r>
            <a:r>
              <a:rPr lang="en-US">
                <a:latin typeface="+mn-lt"/>
              </a:rPr>
              <a:t>| South Africa | Students | All main fields of study</a:t>
            </a:r>
            <a:endParaRPr lang="en-US" dirty="0">
              <a:latin typeface="+mn-lt"/>
            </a:endParaRPr>
          </a:p>
        </p:txBody>
      </p:sp>
      <p:sp>
        <p:nvSpPr>
          <p:cNvPr id="2" name="Rectangle: Rounded Corners 1">
            <a:extLst>
              <a:ext uri="{FF2B5EF4-FFF2-40B4-BE49-F238E27FC236}">
                <a16:creationId xmlns:a16="http://schemas.microsoft.com/office/drawing/2014/main" id="{6DFCDFED-615A-4144-8F70-2679B04DA33A}"/>
              </a:ext>
            </a:extLst>
          </p:cNvPr>
          <p:cNvSpPr/>
          <p:nvPr/>
        </p:nvSpPr>
        <p:spPr>
          <a:xfrm>
            <a:off x="3572255" y="948690"/>
            <a:ext cx="4674029" cy="56776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14041"/>
                </a:solidFill>
                <a:effectLst/>
                <a:uLnTx/>
                <a:uFillTx/>
                <a:latin typeface="Calibri"/>
                <a:ea typeface="+mn-ea"/>
                <a:cs typeface="+mn-cs"/>
              </a:rPr>
              <a:t>The Universum Career Profiles</a:t>
            </a:r>
          </a:p>
        </p:txBody>
      </p:sp>
      <p:cxnSp>
        <p:nvCxnSpPr>
          <p:cNvPr id="30" name="Straight Connector 29">
            <a:extLst>
              <a:ext uri="{FF2B5EF4-FFF2-40B4-BE49-F238E27FC236}">
                <a16:creationId xmlns:a16="http://schemas.microsoft.com/office/drawing/2014/main" id="{063FE53C-D7F1-45C3-A73F-19A452E09C0D}"/>
              </a:ext>
            </a:extLst>
          </p:cNvPr>
          <p:cNvCxnSpPr>
            <a:cxnSpLocks/>
          </p:cNvCxnSpPr>
          <p:nvPr/>
        </p:nvCxnSpPr>
        <p:spPr>
          <a:xfrm flipH="1" flipV="1">
            <a:off x="6109729" y="4702947"/>
            <a:ext cx="3858795" cy="12957"/>
          </a:xfrm>
          <a:prstGeom prst="line">
            <a:avLst/>
          </a:prstGeom>
          <a:noFill/>
          <a:ln w="9525" cap="flat" cmpd="sng" algn="ctr">
            <a:solidFill>
              <a:srgbClr val="E2E3E4">
                <a:shade val="95000"/>
                <a:satMod val="105000"/>
              </a:srgbClr>
            </a:solidFill>
            <a:prstDash val="dash"/>
          </a:ln>
          <a:effectLst/>
        </p:spPr>
      </p:cxnSp>
      <p:cxnSp>
        <p:nvCxnSpPr>
          <p:cNvPr id="34" name="Straight Connector 33">
            <a:extLst>
              <a:ext uri="{FF2B5EF4-FFF2-40B4-BE49-F238E27FC236}">
                <a16:creationId xmlns:a16="http://schemas.microsoft.com/office/drawing/2014/main" id="{A4B32D4C-2725-4479-962E-D2AE40D8F6BA}"/>
              </a:ext>
            </a:extLst>
          </p:cNvPr>
          <p:cNvCxnSpPr>
            <a:cxnSpLocks/>
          </p:cNvCxnSpPr>
          <p:nvPr/>
        </p:nvCxnSpPr>
        <p:spPr>
          <a:xfrm flipV="1">
            <a:off x="2282951" y="4702947"/>
            <a:ext cx="3826778" cy="3614"/>
          </a:xfrm>
          <a:prstGeom prst="line">
            <a:avLst/>
          </a:prstGeom>
          <a:noFill/>
          <a:ln w="9525" cap="flat" cmpd="sng" algn="ctr">
            <a:solidFill>
              <a:srgbClr val="E2E3E4">
                <a:shade val="95000"/>
                <a:satMod val="105000"/>
              </a:srgbClr>
            </a:solidFill>
            <a:prstDash val="dash"/>
          </a:ln>
          <a:effectLst/>
        </p:spPr>
      </p:cxnSp>
      <p:cxnSp>
        <p:nvCxnSpPr>
          <p:cNvPr id="37" name="Straight Connector 36">
            <a:extLst>
              <a:ext uri="{FF2B5EF4-FFF2-40B4-BE49-F238E27FC236}">
                <a16:creationId xmlns:a16="http://schemas.microsoft.com/office/drawing/2014/main" id="{B58960F4-6781-4F8D-A8DF-E8C8F11B4663}"/>
              </a:ext>
            </a:extLst>
          </p:cNvPr>
          <p:cNvCxnSpPr>
            <a:cxnSpLocks/>
          </p:cNvCxnSpPr>
          <p:nvPr/>
        </p:nvCxnSpPr>
        <p:spPr>
          <a:xfrm flipH="1" flipV="1">
            <a:off x="3611879" y="2264062"/>
            <a:ext cx="6356645" cy="2046306"/>
          </a:xfrm>
          <a:prstGeom prst="line">
            <a:avLst/>
          </a:prstGeom>
          <a:noFill/>
          <a:ln w="9525" cap="flat" cmpd="sng" algn="ctr">
            <a:solidFill>
              <a:srgbClr val="E2E3E4">
                <a:shade val="95000"/>
                <a:satMod val="105000"/>
              </a:srgbClr>
            </a:solidFill>
            <a:prstDash val="dash"/>
          </a:ln>
          <a:effectLst/>
        </p:spPr>
      </p:cxnSp>
      <p:cxnSp>
        <p:nvCxnSpPr>
          <p:cNvPr id="43" name="Straight Connector 42">
            <a:extLst>
              <a:ext uri="{FF2B5EF4-FFF2-40B4-BE49-F238E27FC236}">
                <a16:creationId xmlns:a16="http://schemas.microsoft.com/office/drawing/2014/main" id="{3A799004-5DE5-4351-8F14-588E7B3A3D36}"/>
              </a:ext>
            </a:extLst>
          </p:cNvPr>
          <p:cNvCxnSpPr>
            <a:cxnSpLocks/>
          </p:cNvCxnSpPr>
          <p:nvPr/>
        </p:nvCxnSpPr>
        <p:spPr>
          <a:xfrm flipH="1" flipV="1">
            <a:off x="8511615" y="2268477"/>
            <a:ext cx="1456909" cy="2041891"/>
          </a:xfrm>
          <a:prstGeom prst="line">
            <a:avLst/>
          </a:prstGeom>
          <a:noFill/>
          <a:ln w="9525" cap="flat" cmpd="sng" algn="ctr">
            <a:solidFill>
              <a:srgbClr val="E2E3E4">
                <a:shade val="95000"/>
                <a:satMod val="105000"/>
              </a:srgbClr>
            </a:solidFill>
            <a:prstDash val="dash"/>
          </a:ln>
          <a:effectLst/>
        </p:spPr>
      </p:cxnSp>
      <p:cxnSp>
        <p:nvCxnSpPr>
          <p:cNvPr id="44" name="Straight Connector 43">
            <a:extLst>
              <a:ext uri="{FF2B5EF4-FFF2-40B4-BE49-F238E27FC236}">
                <a16:creationId xmlns:a16="http://schemas.microsoft.com/office/drawing/2014/main" id="{7CF6D04A-0BDA-49E5-A1DE-EB36D0280AAA}"/>
              </a:ext>
            </a:extLst>
          </p:cNvPr>
          <p:cNvCxnSpPr>
            <a:cxnSpLocks/>
          </p:cNvCxnSpPr>
          <p:nvPr/>
        </p:nvCxnSpPr>
        <p:spPr>
          <a:xfrm flipH="1" flipV="1">
            <a:off x="3611879" y="2264062"/>
            <a:ext cx="2497850" cy="2033349"/>
          </a:xfrm>
          <a:prstGeom prst="line">
            <a:avLst/>
          </a:prstGeom>
          <a:noFill/>
          <a:ln w="9525" cap="flat" cmpd="sng" algn="ctr">
            <a:solidFill>
              <a:srgbClr val="E2E3E4">
                <a:shade val="95000"/>
                <a:satMod val="105000"/>
              </a:srgbClr>
            </a:solidFill>
            <a:prstDash val="dash"/>
          </a:ln>
          <a:effectLst/>
        </p:spPr>
      </p:cxnSp>
      <p:cxnSp>
        <p:nvCxnSpPr>
          <p:cNvPr id="46" name="Straight Connector 45">
            <a:extLst>
              <a:ext uri="{FF2B5EF4-FFF2-40B4-BE49-F238E27FC236}">
                <a16:creationId xmlns:a16="http://schemas.microsoft.com/office/drawing/2014/main" id="{B1A91B11-5178-4FA9-B1F5-EA8655204B77}"/>
              </a:ext>
            </a:extLst>
          </p:cNvPr>
          <p:cNvCxnSpPr>
            <a:cxnSpLocks/>
          </p:cNvCxnSpPr>
          <p:nvPr/>
        </p:nvCxnSpPr>
        <p:spPr>
          <a:xfrm flipV="1">
            <a:off x="6109729" y="2268477"/>
            <a:ext cx="2401886" cy="2028934"/>
          </a:xfrm>
          <a:prstGeom prst="line">
            <a:avLst/>
          </a:prstGeom>
          <a:noFill/>
          <a:ln w="9525" cap="flat" cmpd="sng" algn="ctr">
            <a:solidFill>
              <a:srgbClr val="E2E3E4">
                <a:shade val="95000"/>
                <a:satMod val="105000"/>
              </a:srgbClr>
            </a:solidFill>
            <a:prstDash val="dash"/>
          </a:ln>
          <a:effectLst/>
        </p:spPr>
      </p:cxnSp>
      <p:cxnSp>
        <p:nvCxnSpPr>
          <p:cNvPr id="47" name="Straight Connector 46">
            <a:extLst>
              <a:ext uri="{FF2B5EF4-FFF2-40B4-BE49-F238E27FC236}">
                <a16:creationId xmlns:a16="http://schemas.microsoft.com/office/drawing/2014/main" id="{8154EAAB-6610-478C-9590-65F342F8461C}"/>
              </a:ext>
            </a:extLst>
          </p:cNvPr>
          <p:cNvCxnSpPr>
            <a:cxnSpLocks/>
          </p:cNvCxnSpPr>
          <p:nvPr/>
        </p:nvCxnSpPr>
        <p:spPr>
          <a:xfrm>
            <a:off x="3611879" y="2264062"/>
            <a:ext cx="4899736" cy="4415"/>
          </a:xfrm>
          <a:prstGeom prst="line">
            <a:avLst/>
          </a:prstGeom>
          <a:noFill/>
          <a:ln w="9525" cap="flat" cmpd="sng" algn="ctr">
            <a:solidFill>
              <a:srgbClr val="E2E3E4">
                <a:shade val="95000"/>
                <a:satMod val="105000"/>
              </a:srgbClr>
            </a:solidFill>
            <a:prstDash val="dash"/>
          </a:ln>
          <a:effectLst/>
        </p:spPr>
      </p:cxnSp>
      <p:cxnSp>
        <p:nvCxnSpPr>
          <p:cNvPr id="48" name="Straight Connector 47">
            <a:extLst>
              <a:ext uri="{FF2B5EF4-FFF2-40B4-BE49-F238E27FC236}">
                <a16:creationId xmlns:a16="http://schemas.microsoft.com/office/drawing/2014/main" id="{BD12AD06-44DD-4980-89F3-5502E51BBF49}"/>
              </a:ext>
            </a:extLst>
          </p:cNvPr>
          <p:cNvCxnSpPr>
            <a:cxnSpLocks/>
          </p:cNvCxnSpPr>
          <p:nvPr/>
        </p:nvCxnSpPr>
        <p:spPr>
          <a:xfrm flipV="1">
            <a:off x="2282951" y="2268477"/>
            <a:ext cx="6228664" cy="2025321"/>
          </a:xfrm>
          <a:prstGeom prst="line">
            <a:avLst/>
          </a:prstGeom>
          <a:noFill/>
          <a:ln w="9525" cap="flat" cmpd="sng" algn="ctr">
            <a:solidFill>
              <a:srgbClr val="E2E3E4">
                <a:shade val="95000"/>
                <a:satMod val="105000"/>
              </a:srgbClr>
            </a:solidFill>
            <a:prstDash val="dash"/>
          </a:ln>
          <a:effectLst/>
        </p:spPr>
      </p:cxnSp>
      <p:cxnSp>
        <p:nvCxnSpPr>
          <p:cNvPr id="49" name="Straight Connector 48">
            <a:extLst>
              <a:ext uri="{FF2B5EF4-FFF2-40B4-BE49-F238E27FC236}">
                <a16:creationId xmlns:a16="http://schemas.microsoft.com/office/drawing/2014/main" id="{F89345DB-E0E6-4194-AD17-5A97C6DF7133}"/>
              </a:ext>
            </a:extLst>
          </p:cNvPr>
          <p:cNvCxnSpPr>
            <a:cxnSpLocks/>
          </p:cNvCxnSpPr>
          <p:nvPr/>
        </p:nvCxnSpPr>
        <p:spPr>
          <a:xfrm flipV="1">
            <a:off x="2282951" y="2264062"/>
            <a:ext cx="1328928" cy="2029736"/>
          </a:xfrm>
          <a:prstGeom prst="line">
            <a:avLst/>
          </a:prstGeom>
          <a:noFill/>
          <a:ln w="9525" cap="flat" cmpd="sng" algn="ctr">
            <a:solidFill>
              <a:srgbClr val="E2E3E4">
                <a:shade val="95000"/>
                <a:satMod val="105000"/>
              </a:srgbClr>
            </a:solidFill>
            <a:prstDash val="dash"/>
          </a:ln>
          <a:effectLst/>
        </p:spPr>
      </p:cxnSp>
      <p:sp>
        <p:nvSpPr>
          <p:cNvPr id="50" name="Rectangle: Rounded Corners 49">
            <a:extLst>
              <a:ext uri="{FF2B5EF4-FFF2-40B4-BE49-F238E27FC236}">
                <a16:creationId xmlns:a16="http://schemas.microsoft.com/office/drawing/2014/main" id="{D1471CD4-2C60-4B38-A0E9-B4D350B71B34}"/>
              </a:ext>
            </a:extLst>
          </p:cNvPr>
          <p:cNvSpPr/>
          <p:nvPr/>
        </p:nvSpPr>
        <p:spPr>
          <a:xfrm>
            <a:off x="2011679" y="2143509"/>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Go-Getter</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Go-Getters have a strong performance orientation. They’re ambitious achievers, hungry to make their mark in successful companies with a reputation for top talent. They’re comfortable taking on high levels of responsibility and tough challenges. In return for their dedicated effort and ability to make things happen, they expect high levels of recognition and fast-track career progress.  </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E216C84F-BF44-47D7-A0CE-C19F4994894C}"/>
              </a:ext>
            </a:extLst>
          </p:cNvPr>
          <p:cNvSpPr/>
          <p:nvPr/>
        </p:nvSpPr>
        <p:spPr>
          <a:xfrm>
            <a:off x="6888479" y="2143509"/>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Globe-Trotter</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Globe-Trotters have a strong international orientation. They have a cosmopolitan outlook, seeking to broaden their horizons in a multi-national company that will provide the opportunity to travel abroad and interact with a diverse international community of colleagues, clients and customers. They see constant change as a positive, broadening their experience and stimulating their learning.</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C21B3E18-1ADC-4237-919D-1A0FE497FBFB}"/>
              </a:ext>
            </a:extLst>
          </p:cNvPr>
          <p:cNvSpPr/>
          <p:nvPr/>
        </p:nvSpPr>
        <p:spPr>
          <a:xfrm>
            <a:off x="682751" y="4514853"/>
            <a:ext cx="3200401" cy="1873438"/>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Ground-Breaker  </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Ground-Breakers have a strong entrepreneurial orientation. They’d ideally prefer to work within a dynamic, team-oriented, start-up environment, with a strong focus on innovation. They’re less interested in working for an established player, and more focused on embracing the latest technologies to create new and exciting products, and lead developments in their chosen field. </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6B66CA8F-1C42-4B81-89CD-8BE0DE585305}"/>
              </a:ext>
            </a:extLst>
          </p:cNvPr>
          <p:cNvSpPr/>
          <p:nvPr/>
        </p:nvSpPr>
        <p:spPr>
          <a:xfrm>
            <a:off x="4486655" y="4514853"/>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Change-Maker</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Change-Makers have a strong purpose orientation. They’re altruistic by nature and seek organisations that serve the common good, through public service, or social enterprise. They’re strong believers in diversity, equity and inclusion, and feel most engaged when they’re serving a higher purpose or simply helping people.</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8796E63B-E889-491E-AE3A-9AADE250E606}"/>
              </a:ext>
            </a:extLst>
          </p:cNvPr>
          <p:cNvSpPr/>
          <p:nvPr/>
        </p:nvSpPr>
        <p:spPr>
          <a:xfrm>
            <a:off x="8308847" y="4514853"/>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Balance-Seeker </a:t>
            </a:r>
            <a:r>
              <a:rPr kumimoji="0" lang="sv-SE" sz="1200" b="1" i="0" u="none" strike="noStrike" kern="0" cap="none" spc="0" normalizeH="0" baseline="0" noProof="0" dirty="0">
                <a:ln>
                  <a:noFill/>
                </a:ln>
                <a:solidFill>
                  <a:srgbClr val="414041"/>
                </a:solidFill>
                <a:effectLst/>
                <a:uLnTx/>
                <a:uFillTx/>
                <a:latin typeface="Calibri"/>
                <a:ea typeface="+mn-ea"/>
                <a:cs typeface="+mn-cs"/>
              </a:rPr>
              <a:t> </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Balance-Seekers have a strong work-life balance orientation. They generally seek well-established, small to medium sized organisations with a friendly, family feel, providing a decent salary and the flexibility for people to balance their responsibilities at work with their wider interests and responsibilities outside of work.  </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5" name="Oval 54">
            <a:extLst>
              <a:ext uri="{FF2B5EF4-FFF2-40B4-BE49-F238E27FC236}">
                <a16:creationId xmlns:a16="http://schemas.microsoft.com/office/drawing/2014/main" id="{067CC817-9044-4B50-8ACD-562002F2C137}"/>
              </a:ext>
            </a:extLst>
          </p:cNvPr>
          <p:cNvSpPr/>
          <p:nvPr/>
        </p:nvSpPr>
        <p:spPr>
          <a:xfrm>
            <a:off x="3393119" y="1890050"/>
            <a:ext cx="405423" cy="401121"/>
          </a:xfrm>
          <a:prstGeom prst="ellipse">
            <a:avLst/>
          </a:prstGeom>
          <a:solidFill>
            <a:srgbClr val="FA531D"/>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sp>
        <p:nvSpPr>
          <p:cNvPr id="56" name="Oval 55">
            <a:extLst>
              <a:ext uri="{FF2B5EF4-FFF2-40B4-BE49-F238E27FC236}">
                <a16:creationId xmlns:a16="http://schemas.microsoft.com/office/drawing/2014/main" id="{C0BB3292-D7F3-4E2A-834D-9ED3EE873E74}"/>
              </a:ext>
            </a:extLst>
          </p:cNvPr>
          <p:cNvSpPr/>
          <p:nvPr/>
        </p:nvSpPr>
        <p:spPr>
          <a:xfrm>
            <a:off x="2071211" y="4297722"/>
            <a:ext cx="405423" cy="401121"/>
          </a:xfrm>
          <a:prstGeom prst="ellipse">
            <a:avLst/>
          </a:prstGeom>
          <a:solidFill>
            <a:srgbClr val="FDC652"/>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pic>
        <p:nvPicPr>
          <p:cNvPr id="57" name="Picture 56">
            <a:extLst>
              <a:ext uri="{FF2B5EF4-FFF2-40B4-BE49-F238E27FC236}">
                <a16:creationId xmlns:a16="http://schemas.microsoft.com/office/drawing/2014/main" id="{F15C03F8-E26B-44C0-8A17-EC36CCC29C41}"/>
              </a:ext>
            </a:extLst>
          </p:cNvPr>
          <p:cNvPicPr>
            <a:picLocks noChangeAspect="1"/>
          </p:cNvPicPr>
          <p:nvPr/>
        </p:nvPicPr>
        <p:blipFill>
          <a:blip r:embed="rId2"/>
          <a:stretch>
            <a:fillRect/>
          </a:stretch>
        </p:blipFill>
        <p:spPr>
          <a:xfrm>
            <a:off x="2179320" y="4392571"/>
            <a:ext cx="194472" cy="186370"/>
          </a:xfrm>
          <a:prstGeom prst="rect">
            <a:avLst/>
          </a:prstGeom>
        </p:spPr>
      </p:pic>
      <p:pic>
        <p:nvPicPr>
          <p:cNvPr id="58" name="Picture 57">
            <a:extLst>
              <a:ext uri="{FF2B5EF4-FFF2-40B4-BE49-F238E27FC236}">
                <a16:creationId xmlns:a16="http://schemas.microsoft.com/office/drawing/2014/main" id="{6251C431-0E41-4FFA-9986-E53FB6A119CE}"/>
              </a:ext>
            </a:extLst>
          </p:cNvPr>
          <p:cNvPicPr>
            <a:picLocks noChangeAspect="1"/>
          </p:cNvPicPr>
          <p:nvPr/>
        </p:nvPicPr>
        <p:blipFill>
          <a:blip r:embed="rId3"/>
          <a:stretch>
            <a:fillRect/>
          </a:stretch>
        </p:blipFill>
        <p:spPr>
          <a:xfrm>
            <a:off x="3497580" y="2005018"/>
            <a:ext cx="188975" cy="188975"/>
          </a:xfrm>
          <a:prstGeom prst="rect">
            <a:avLst/>
          </a:prstGeom>
        </p:spPr>
      </p:pic>
      <p:sp>
        <p:nvSpPr>
          <p:cNvPr id="59" name="Oval 58">
            <a:extLst>
              <a:ext uri="{FF2B5EF4-FFF2-40B4-BE49-F238E27FC236}">
                <a16:creationId xmlns:a16="http://schemas.microsoft.com/office/drawing/2014/main" id="{4E0BD631-9060-4D78-884F-673E477781C6}"/>
              </a:ext>
            </a:extLst>
          </p:cNvPr>
          <p:cNvSpPr/>
          <p:nvPr/>
        </p:nvSpPr>
        <p:spPr>
          <a:xfrm>
            <a:off x="8328734" y="1890050"/>
            <a:ext cx="405423" cy="401121"/>
          </a:xfrm>
          <a:prstGeom prst="ellipse">
            <a:avLst/>
          </a:prstGeom>
          <a:solidFill>
            <a:srgbClr val="20C19B"/>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sp>
        <p:nvSpPr>
          <p:cNvPr id="60" name="Oval 59">
            <a:extLst>
              <a:ext uri="{FF2B5EF4-FFF2-40B4-BE49-F238E27FC236}">
                <a16:creationId xmlns:a16="http://schemas.microsoft.com/office/drawing/2014/main" id="{BEBC32FF-3564-4E1E-A115-10590C392415}"/>
              </a:ext>
            </a:extLst>
          </p:cNvPr>
          <p:cNvSpPr/>
          <p:nvPr/>
        </p:nvSpPr>
        <p:spPr>
          <a:xfrm>
            <a:off x="5906961" y="4297871"/>
            <a:ext cx="405423" cy="401121"/>
          </a:xfrm>
          <a:prstGeom prst="ellipse">
            <a:avLst/>
          </a:prstGeom>
          <a:solidFill>
            <a:srgbClr val="E98DB0"/>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sp>
        <p:nvSpPr>
          <p:cNvPr id="61" name="Oval 60">
            <a:extLst>
              <a:ext uri="{FF2B5EF4-FFF2-40B4-BE49-F238E27FC236}">
                <a16:creationId xmlns:a16="http://schemas.microsoft.com/office/drawing/2014/main" id="{3CBDE78C-0864-4CC4-8157-4B7506FBE086}"/>
              </a:ext>
            </a:extLst>
          </p:cNvPr>
          <p:cNvSpPr/>
          <p:nvPr/>
        </p:nvSpPr>
        <p:spPr>
          <a:xfrm>
            <a:off x="9742711" y="4297722"/>
            <a:ext cx="405423" cy="401121"/>
          </a:xfrm>
          <a:prstGeom prst="ellipse">
            <a:avLst/>
          </a:prstGeom>
          <a:solidFill>
            <a:srgbClr val="89E0CF"/>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2F4AA7DA-CD38-4F19-9609-FA581668B40C}"/>
              </a:ext>
            </a:extLst>
          </p:cNvPr>
          <p:cNvPicPr>
            <a:picLocks noChangeAspect="1"/>
          </p:cNvPicPr>
          <p:nvPr/>
        </p:nvPicPr>
        <p:blipFill>
          <a:blip r:embed="rId4"/>
          <a:stretch>
            <a:fillRect/>
          </a:stretch>
        </p:blipFill>
        <p:spPr>
          <a:xfrm>
            <a:off x="8440409" y="1992364"/>
            <a:ext cx="177810" cy="177810"/>
          </a:xfrm>
          <a:prstGeom prst="rect">
            <a:avLst/>
          </a:prstGeom>
        </p:spPr>
      </p:pic>
      <p:pic>
        <p:nvPicPr>
          <p:cNvPr id="63" name="Picture 62">
            <a:extLst>
              <a:ext uri="{FF2B5EF4-FFF2-40B4-BE49-F238E27FC236}">
                <a16:creationId xmlns:a16="http://schemas.microsoft.com/office/drawing/2014/main" id="{4F6F8FAF-519E-4C87-B98A-312D0D1B1B43}"/>
              </a:ext>
            </a:extLst>
          </p:cNvPr>
          <p:cNvPicPr>
            <a:picLocks noChangeAspect="1"/>
          </p:cNvPicPr>
          <p:nvPr/>
        </p:nvPicPr>
        <p:blipFill>
          <a:blip r:embed="rId5"/>
          <a:stretch>
            <a:fillRect/>
          </a:stretch>
        </p:blipFill>
        <p:spPr>
          <a:xfrm>
            <a:off x="9860280" y="4404256"/>
            <a:ext cx="184354" cy="184354"/>
          </a:xfrm>
          <a:prstGeom prst="rect">
            <a:avLst/>
          </a:prstGeom>
        </p:spPr>
      </p:pic>
      <p:pic>
        <p:nvPicPr>
          <p:cNvPr id="64" name="Picture 63">
            <a:extLst>
              <a:ext uri="{FF2B5EF4-FFF2-40B4-BE49-F238E27FC236}">
                <a16:creationId xmlns:a16="http://schemas.microsoft.com/office/drawing/2014/main" id="{DB37CFB9-9759-434F-9B8C-E6C412203810}"/>
              </a:ext>
            </a:extLst>
          </p:cNvPr>
          <p:cNvPicPr>
            <a:picLocks noChangeAspect="1"/>
          </p:cNvPicPr>
          <p:nvPr/>
        </p:nvPicPr>
        <p:blipFill>
          <a:blip r:embed="rId6"/>
          <a:stretch>
            <a:fillRect/>
          </a:stretch>
        </p:blipFill>
        <p:spPr>
          <a:xfrm>
            <a:off x="6026261" y="4433204"/>
            <a:ext cx="168006" cy="155406"/>
          </a:xfrm>
          <a:prstGeom prst="rect">
            <a:avLst/>
          </a:prstGeom>
        </p:spPr>
      </p:pic>
    </p:spTree>
    <p:extLst>
      <p:ext uri="{BB962C8B-B14F-4D97-AF65-F5344CB8AC3E}">
        <p14:creationId xmlns:p14="http://schemas.microsoft.com/office/powerpoint/2010/main" val="65556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3C231-F673-44A8-A335-506CC884D329}"/>
              </a:ext>
            </a:extLst>
          </p:cNvPr>
          <p:cNvSpPr>
            <a:spLocks noGrp="1"/>
          </p:cNvSpPr>
          <p:nvPr>
            <p:ph type="title"/>
          </p:nvPr>
        </p:nvSpPr>
        <p:spPr/>
        <p:txBody>
          <a:bodyPr/>
          <a:lstStyle/>
          <a:p>
            <a:r>
              <a:rPr lang="en-US" dirty="0"/>
              <a:t>The </a:t>
            </a:r>
            <a:r>
              <a:rPr lang="en-US" dirty="0" err="1"/>
              <a:t>Universum</a:t>
            </a:r>
            <a:r>
              <a:rPr lang="en-US" dirty="0"/>
              <a:t> Career Types</a:t>
            </a:r>
            <a:endParaRPr lang="en-ZA" dirty="0"/>
          </a:p>
        </p:txBody>
      </p:sp>
      <p:sp>
        <p:nvSpPr>
          <p:cNvPr id="2" name="Text Placeholder 1">
            <a:extLst>
              <a:ext uri="{FF2B5EF4-FFF2-40B4-BE49-F238E27FC236}">
                <a16:creationId xmlns:a16="http://schemas.microsoft.com/office/drawing/2014/main" id="{213F8A46-3027-4040-89BB-EFA071005769}"/>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6" name="TextBox 5">
            <a:extLst>
              <a:ext uri="{FF2B5EF4-FFF2-40B4-BE49-F238E27FC236}">
                <a16:creationId xmlns:a16="http://schemas.microsoft.com/office/drawing/2014/main" id="{B4F6CD24-90CA-4467-84A8-59B3A496B14B}"/>
              </a:ext>
            </a:extLst>
          </p:cNvPr>
          <p:cNvSpPr txBox="1"/>
          <p:nvPr/>
        </p:nvSpPr>
        <p:spPr>
          <a:xfrm>
            <a:off x="1645457" y="2229770"/>
            <a:ext cx="2400175" cy="259751"/>
          </a:xfrm>
          <a:prstGeom prst="rect">
            <a:avLst/>
          </a:prstGeom>
          <a:noFill/>
        </p:spPr>
        <p:txBody>
          <a:bodyPr wrap="square" rtlCol="0">
            <a:spAutoFit/>
          </a:bodyPr>
          <a:lstStyle/>
          <a:p>
            <a:pPr defTabSz="829178"/>
            <a:r>
              <a:rPr lang="en-US" sz="1088">
                <a:solidFill>
                  <a:srgbClr val="074B60"/>
                </a:solidFill>
                <a:latin typeface="Calibri" pitchFamily="34" charset="0"/>
                <a:cs typeface="Calibri" pitchFamily="34" charset="0"/>
              </a:rPr>
              <a:t>All students</a:t>
            </a:r>
            <a:endParaRPr lang="en-US" sz="1088" dirty="0">
              <a:solidFill>
                <a:srgbClr val="074B60"/>
              </a:solidFill>
              <a:latin typeface="Calibri" pitchFamily="34" charset="0"/>
              <a:cs typeface="Calibri" pitchFamily="34" charset="0"/>
            </a:endParaRPr>
          </a:p>
        </p:txBody>
      </p:sp>
      <p:cxnSp>
        <p:nvCxnSpPr>
          <p:cNvPr id="7" name="Straight Connector 6">
            <a:extLst>
              <a:ext uri="{FF2B5EF4-FFF2-40B4-BE49-F238E27FC236}">
                <a16:creationId xmlns:a16="http://schemas.microsoft.com/office/drawing/2014/main" id="{F0184FC7-24D8-413D-9060-8788886386EA}"/>
              </a:ext>
            </a:extLst>
          </p:cNvPr>
          <p:cNvCxnSpPr/>
          <p:nvPr/>
        </p:nvCxnSpPr>
        <p:spPr>
          <a:xfrm>
            <a:off x="1369847" y="2103880"/>
            <a:ext cx="293804" cy="0"/>
          </a:xfrm>
          <a:prstGeom prst="line">
            <a:avLst/>
          </a:prstGeom>
          <a:noFill/>
          <a:ln w="28575" cap="flat" cmpd="sng" algn="ctr">
            <a:solidFill>
              <a:srgbClr val="0E97C1"/>
            </a:solidFill>
            <a:prstDash val="dash"/>
          </a:ln>
          <a:effectLst/>
        </p:spPr>
      </p:cxnSp>
      <p:cxnSp>
        <p:nvCxnSpPr>
          <p:cNvPr id="8" name="Straight Connector 7">
            <a:extLst>
              <a:ext uri="{FF2B5EF4-FFF2-40B4-BE49-F238E27FC236}">
                <a16:creationId xmlns:a16="http://schemas.microsoft.com/office/drawing/2014/main" id="{0BA01076-B2A9-425B-81F4-7232C8F36E28}"/>
              </a:ext>
            </a:extLst>
          </p:cNvPr>
          <p:cNvCxnSpPr/>
          <p:nvPr/>
        </p:nvCxnSpPr>
        <p:spPr>
          <a:xfrm>
            <a:off x="1369847" y="2353782"/>
            <a:ext cx="293804" cy="0"/>
          </a:xfrm>
          <a:prstGeom prst="line">
            <a:avLst/>
          </a:prstGeom>
          <a:noFill/>
          <a:ln w="28575" cap="flat" cmpd="sng" algn="ctr">
            <a:solidFill>
              <a:srgbClr val="074B60"/>
            </a:solidFill>
            <a:prstDash val="solid"/>
          </a:ln>
          <a:effectLst/>
        </p:spPr>
      </p:cxnSp>
      <p:sp>
        <p:nvSpPr>
          <p:cNvPr id="9" name="TextBox 8">
            <a:extLst>
              <a:ext uri="{FF2B5EF4-FFF2-40B4-BE49-F238E27FC236}">
                <a16:creationId xmlns:a16="http://schemas.microsoft.com/office/drawing/2014/main" id="{570F0110-92B1-403C-8681-F2E7EA5DAFAD}"/>
              </a:ext>
            </a:extLst>
          </p:cNvPr>
          <p:cNvSpPr txBox="1"/>
          <p:nvPr/>
        </p:nvSpPr>
        <p:spPr>
          <a:xfrm>
            <a:off x="1645457" y="1992245"/>
            <a:ext cx="2400175" cy="259751"/>
          </a:xfrm>
          <a:prstGeom prst="rect">
            <a:avLst/>
          </a:prstGeom>
          <a:noFill/>
        </p:spPr>
        <p:txBody>
          <a:bodyPr wrap="square" rtlCol="0">
            <a:spAutoFit/>
          </a:bodyPr>
          <a:lstStyle/>
          <a:p>
            <a:pPr defTabSz="829178"/>
            <a:r>
              <a:rPr lang="en-US" sz="1088">
                <a:solidFill>
                  <a:srgbClr val="0E97C1"/>
                </a:solidFill>
                <a:latin typeface="Calibri" pitchFamily="34" charset="0"/>
                <a:cs typeface="Calibri" pitchFamily="34" charset="0"/>
              </a:rPr>
              <a:t>Your students</a:t>
            </a:r>
            <a:endParaRPr lang="en-US" sz="1088" dirty="0">
              <a:solidFill>
                <a:srgbClr val="0E97C1"/>
              </a:solidFill>
              <a:latin typeface="Calibri" pitchFamily="34" charset="0"/>
              <a:cs typeface="Calibri" pitchFamily="34" charset="0"/>
            </a:endParaRPr>
          </a:p>
        </p:txBody>
      </p:sp>
      <p:sp>
        <p:nvSpPr>
          <p:cNvPr id="19"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8" name="Rectangle: Rounded Corners 45">
            <a:extLst>
              <a:ext uri="{FF2B5EF4-FFF2-40B4-BE49-F238E27FC236}">
                <a16:creationId xmlns:a16="http://schemas.microsoft.com/office/drawing/2014/main" id="{3638A6CA-458C-4773-BC25-969D3F19AF69}"/>
              </a:ext>
            </a:extLst>
          </p:cNvPr>
          <p:cNvSpPr/>
          <p:nvPr/>
        </p:nvSpPr>
        <p:spPr>
          <a:xfrm>
            <a:off x="8871857" y="870784"/>
            <a:ext cx="2915453" cy="1618737"/>
          </a:xfrm>
          <a:prstGeom prst="roundRect">
            <a:avLst>
              <a:gd name="adj" fmla="val 2767"/>
            </a:avLst>
          </a:prstGeom>
          <a:solidFill>
            <a:srgbClr val="0E97C1"/>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r>
              <a:rPr kumimoji="0" lang="en-GB" sz="1632" b="1" i="0" u="none" strike="noStrike" kern="0" cap="none" spc="0" normalizeH="0" baseline="0" noProof="0" dirty="0">
                <a:ln>
                  <a:noFill/>
                </a:ln>
                <a:solidFill>
                  <a:schemeClr val="bg1"/>
                </a:solidFill>
                <a:effectLst/>
                <a:uLnTx/>
                <a:uFillTx/>
                <a:latin typeface="Calibri Light"/>
                <a:ea typeface="+mn-ea"/>
                <a:cs typeface="+mn-cs"/>
              </a:rPr>
              <a:t>DOMINANT CAREER TYPES:</a:t>
            </a:r>
          </a:p>
          <a:p>
            <a:pPr lvl="0" algn="ctr" defTabSz="829119">
              <a:lnSpc>
                <a:spcPct val="90000"/>
              </a:lnSpc>
              <a:spcAft>
                <a:spcPts val="544"/>
              </a:spcAft>
              <a:defRPr/>
            </a:pPr>
            <a:r>
              <a:rPr lang="en-GB" sz="1632" b="1" kern="0">
                <a:solidFill>
                  <a:schemeClr val="bg1"/>
                </a:solidFill>
                <a:latin typeface="Calibri Light"/>
              </a:rPr>
              <a:t>Your students</a:t>
            </a:r>
            <a:endParaRPr kumimoji="0" lang="en-GB" sz="1632" b="1" i="0" u="none" strike="noStrike" kern="0" cap="none" spc="0" normalizeH="0" baseline="0" noProof="0" dirty="0">
              <a:ln>
                <a:noFill/>
              </a:ln>
              <a:solidFill>
                <a:schemeClr val="bg1"/>
              </a:solidFill>
              <a:effectLst/>
              <a:uLnTx/>
              <a:uFillTx/>
              <a:latin typeface="Calibri Light"/>
              <a:ea typeface="+mn-ea"/>
              <a:cs typeface="+mn-cs"/>
            </a:endParaRP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Change-Maker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Globe-Trotter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Ground-Breaker</a:t>
            </a:r>
            <a:endParaRPr lang="en-GB" sz="1632" b="1" kern="0" dirty="0">
              <a:solidFill>
                <a:schemeClr val="bg1"/>
              </a:solidFill>
              <a:latin typeface="Calibri Light"/>
            </a:endParaRPr>
          </a:p>
        </p:txBody>
      </p:sp>
      <p:sp>
        <p:nvSpPr>
          <p:cNvPr id="21" name="Rectangle: Rounded Corners 45">
            <a:extLst>
              <a:ext uri="{FF2B5EF4-FFF2-40B4-BE49-F238E27FC236}">
                <a16:creationId xmlns:a16="http://schemas.microsoft.com/office/drawing/2014/main" id="{C5984D11-0100-4EA8-8B21-1940E7F05675}"/>
              </a:ext>
            </a:extLst>
          </p:cNvPr>
          <p:cNvSpPr/>
          <p:nvPr/>
        </p:nvSpPr>
        <p:spPr>
          <a:xfrm>
            <a:off x="8871857" y="2735550"/>
            <a:ext cx="2915453" cy="1618737"/>
          </a:xfrm>
          <a:prstGeom prst="roundRect">
            <a:avLst>
              <a:gd name="adj" fmla="val 2767"/>
            </a:avLst>
          </a:prstGeom>
          <a:solidFill>
            <a:srgbClr val="074D63"/>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r>
              <a:rPr kumimoji="0" lang="en-GB" sz="1632" b="1" i="0" u="none" strike="noStrike" kern="0" cap="none" spc="0" normalizeH="0" baseline="0" noProof="0" dirty="0">
                <a:ln>
                  <a:noFill/>
                </a:ln>
                <a:solidFill>
                  <a:schemeClr val="bg1"/>
                </a:solidFill>
                <a:effectLst/>
                <a:uLnTx/>
                <a:uFillTx/>
                <a:latin typeface="Calibri Light"/>
                <a:ea typeface="+mn-ea"/>
                <a:cs typeface="+mn-cs"/>
              </a:rPr>
              <a:t>DOMINANT CAREER TYPES:</a:t>
            </a:r>
          </a:p>
          <a:p>
            <a:pPr lvl="0" algn="ctr" defTabSz="829119">
              <a:lnSpc>
                <a:spcPct val="90000"/>
              </a:lnSpc>
              <a:spcAft>
                <a:spcPts val="544"/>
              </a:spcAft>
              <a:defRPr/>
            </a:pPr>
            <a:r>
              <a:rPr lang="en-GB" sz="1632" b="1" kern="0">
                <a:solidFill>
                  <a:schemeClr val="bg1"/>
                </a:solidFill>
                <a:latin typeface="Calibri Light"/>
              </a:rPr>
              <a:t>All students</a:t>
            </a:r>
            <a:endParaRPr kumimoji="0" lang="en-GB" sz="1632" b="1" i="0" u="none" strike="noStrike" kern="0" cap="none" spc="0" normalizeH="0" baseline="0" noProof="0" dirty="0">
              <a:ln>
                <a:noFill/>
              </a:ln>
              <a:solidFill>
                <a:schemeClr val="bg1"/>
              </a:solidFill>
              <a:effectLst/>
              <a:uLnTx/>
              <a:uFillTx/>
              <a:latin typeface="Calibri Light"/>
              <a:ea typeface="+mn-ea"/>
              <a:cs typeface="+mn-cs"/>
            </a:endParaRP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Change-Maker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Ground-Breaker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Globe-Trotter</a:t>
            </a:r>
            <a:endParaRPr lang="en-GB" sz="1632" b="1" kern="0" dirty="0">
              <a:solidFill>
                <a:schemeClr val="bg1"/>
              </a:solidFill>
              <a:latin typeface="Calibri Light"/>
            </a:endParaRPr>
          </a:p>
        </p:txBody>
      </p:sp>
      <p:pic>
        <p:nvPicPr>
          <p:cNvPr id="17" name="Picture 16">
            <a:extLst>
              <a:ext uri="{FF2B5EF4-FFF2-40B4-BE49-F238E27FC236}">
                <a16:creationId xmlns:a16="http://schemas.microsoft.com/office/drawing/2014/main" id="{7EC8EB88-2D1F-4D12-AAE7-6124634CEE97}"/>
              </a:ext>
            </a:extLst>
          </p:cNvPr>
          <p:cNvPicPr>
            <a:picLocks noChangeAspect="1"/>
          </p:cNvPicPr>
          <p:nvPr/>
        </p:nvPicPr>
        <p:blipFill>
          <a:blip r:embed="rId3"/>
          <a:stretch>
            <a:fillRect/>
          </a:stretch>
        </p:blipFill>
        <p:spPr>
          <a:xfrm>
            <a:off x="3621308" y="5092846"/>
            <a:ext cx="402371" cy="402371"/>
          </a:xfrm>
          <a:prstGeom prst="rect">
            <a:avLst/>
          </a:prstGeom>
        </p:spPr>
      </p:pic>
      <p:pic>
        <p:nvPicPr>
          <p:cNvPr id="22" name="Picture 21">
            <a:extLst>
              <a:ext uri="{FF2B5EF4-FFF2-40B4-BE49-F238E27FC236}">
                <a16:creationId xmlns:a16="http://schemas.microsoft.com/office/drawing/2014/main" id="{AF3EC0E3-2AF6-414E-84C4-5CF4F0D8D7AF}"/>
              </a:ext>
            </a:extLst>
          </p:cNvPr>
          <p:cNvPicPr>
            <a:picLocks noChangeAspect="1"/>
          </p:cNvPicPr>
          <p:nvPr/>
        </p:nvPicPr>
        <p:blipFill>
          <a:blip r:embed="rId4"/>
          <a:stretch>
            <a:fillRect/>
          </a:stretch>
        </p:blipFill>
        <p:spPr>
          <a:xfrm>
            <a:off x="2693932" y="3130654"/>
            <a:ext cx="402371" cy="402371"/>
          </a:xfrm>
          <a:prstGeom prst="rect">
            <a:avLst/>
          </a:prstGeom>
        </p:spPr>
      </p:pic>
      <p:pic>
        <p:nvPicPr>
          <p:cNvPr id="23" name="Picture 22">
            <a:extLst>
              <a:ext uri="{FF2B5EF4-FFF2-40B4-BE49-F238E27FC236}">
                <a16:creationId xmlns:a16="http://schemas.microsoft.com/office/drawing/2014/main" id="{BD28036A-8858-41AE-B8F7-1EB04C84FA68}"/>
              </a:ext>
            </a:extLst>
          </p:cNvPr>
          <p:cNvPicPr>
            <a:picLocks noChangeAspect="1"/>
          </p:cNvPicPr>
          <p:nvPr/>
        </p:nvPicPr>
        <p:blipFill>
          <a:blip r:embed="rId5"/>
          <a:stretch>
            <a:fillRect/>
          </a:stretch>
        </p:blipFill>
        <p:spPr>
          <a:xfrm>
            <a:off x="7530389" y="5092846"/>
            <a:ext cx="408467" cy="402371"/>
          </a:xfrm>
          <a:prstGeom prst="rect">
            <a:avLst/>
          </a:prstGeom>
        </p:spPr>
      </p:pic>
      <p:pic>
        <p:nvPicPr>
          <p:cNvPr id="24" name="Picture 23">
            <a:extLst>
              <a:ext uri="{FF2B5EF4-FFF2-40B4-BE49-F238E27FC236}">
                <a16:creationId xmlns:a16="http://schemas.microsoft.com/office/drawing/2014/main" id="{ED8B9903-2F65-4029-9AC1-DF0A65954B6F}"/>
              </a:ext>
            </a:extLst>
          </p:cNvPr>
          <p:cNvPicPr>
            <a:picLocks noChangeAspect="1"/>
          </p:cNvPicPr>
          <p:nvPr/>
        </p:nvPicPr>
        <p:blipFill>
          <a:blip r:embed="rId6"/>
          <a:stretch>
            <a:fillRect/>
          </a:stretch>
        </p:blipFill>
        <p:spPr>
          <a:xfrm>
            <a:off x="5425686" y="1483596"/>
            <a:ext cx="408467" cy="402371"/>
          </a:xfrm>
          <a:prstGeom prst="rect">
            <a:avLst/>
          </a:prstGeom>
        </p:spPr>
      </p:pic>
      <p:pic>
        <p:nvPicPr>
          <p:cNvPr id="25" name="Picture 24">
            <a:extLst>
              <a:ext uri="{FF2B5EF4-FFF2-40B4-BE49-F238E27FC236}">
                <a16:creationId xmlns:a16="http://schemas.microsoft.com/office/drawing/2014/main" id="{0E46AE8E-F88B-4918-A9F5-DB4BB7CECE9B}"/>
              </a:ext>
            </a:extLst>
          </p:cNvPr>
          <p:cNvPicPr>
            <a:picLocks noChangeAspect="1"/>
          </p:cNvPicPr>
          <p:nvPr/>
        </p:nvPicPr>
        <p:blipFill>
          <a:blip r:embed="rId7"/>
          <a:stretch>
            <a:fillRect/>
          </a:stretch>
        </p:blipFill>
        <p:spPr>
          <a:xfrm>
            <a:off x="8225822" y="3116585"/>
            <a:ext cx="402371" cy="402371"/>
          </a:xfrm>
          <a:prstGeom prst="rect">
            <a:avLst/>
          </a:prstGeom>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8320" y="1776751"/>
            <a:ext cx="6638925"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797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How much do you agree with the following statements?</a:t>
            </a:r>
            <a:endParaRPr lang="en-GB"/>
          </a:p>
          <a:p>
            <a:endParaRPr lang="en-ZA" dirty="0"/>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Your student's soft skills assessment (1/2)</a:t>
            </a:r>
            <a:endParaRPr lang="en-US"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endParaRPr lang="sv-SE"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25" name="Content Placeholder 17">
            <a:extLst>
              <a:ext uri="{FF2B5EF4-FFF2-40B4-BE49-F238E27FC236}">
                <a16:creationId xmlns:a16="http://schemas.microsoft.com/office/drawing/2014/main" id="{58D25C29-EF95-455E-93BE-69AEE3FB5696}"/>
              </a:ext>
            </a:extLst>
          </p:cNvPr>
          <p:cNvSpPr txBox="1">
            <a:spLocks/>
          </p:cNvSpPr>
          <p:nvPr/>
        </p:nvSpPr>
        <p:spPr>
          <a:xfrm>
            <a:off x="6536723" y="1282175"/>
            <a:ext cx="423836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mn-lt"/>
                <a:cs typeface="Calibri" panose="020F0502020204030204" pitchFamily="34" charset="0"/>
              </a:rPr>
              <a:t>I tend to challenge the status quo and create new things</a:t>
            </a:r>
          </a:p>
        </p:txBody>
      </p:sp>
      <p:sp>
        <p:nvSpPr>
          <p:cNvPr id="27" name="Content Placeholder 17">
            <a:extLst>
              <a:ext uri="{FF2B5EF4-FFF2-40B4-BE49-F238E27FC236}">
                <a16:creationId xmlns:a16="http://schemas.microsoft.com/office/drawing/2014/main" id="{5D8CC7AD-8D87-4310-9E62-0988AD27F6A7}"/>
              </a:ext>
            </a:extLst>
          </p:cNvPr>
          <p:cNvSpPr txBox="1">
            <a:spLocks/>
          </p:cNvSpPr>
          <p:nvPr/>
        </p:nvSpPr>
        <p:spPr>
          <a:xfrm>
            <a:off x="790815" y="1282130"/>
            <a:ext cx="497146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I'm able to clearly communicate what I want to say most of the time</a:t>
            </a:r>
          </a:p>
        </p:txBody>
      </p:sp>
      <p:sp>
        <p:nvSpPr>
          <p:cNvPr id="28" name="Content Placeholder 17">
            <a:extLst>
              <a:ext uri="{FF2B5EF4-FFF2-40B4-BE49-F238E27FC236}">
                <a16:creationId xmlns:a16="http://schemas.microsoft.com/office/drawing/2014/main" id="{12425140-C659-486E-8FE7-723CEA630EDA}"/>
              </a:ext>
            </a:extLst>
          </p:cNvPr>
          <p:cNvSpPr txBox="1">
            <a:spLocks/>
          </p:cNvSpPr>
          <p:nvPr/>
        </p:nvSpPr>
        <p:spPr>
          <a:xfrm>
            <a:off x="953290" y="3815738"/>
            <a:ext cx="4808989"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feel confident when I have challenging problems to solve</a:t>
            </a:r>
            <a:endParaRPr lang="en-US" sz="1300" b="1" dirty="0">
              <a:latin typeface="+mn-lt"/>
              <a:cs typeface="Calibri" panose="020F0502020204030204" pitchFamily="34" charset="0"/>
            </a:endParaRPr>
          </a:p>
        </p:txBody>
      </p:sp>
      <p:sp>
        <p:nvSpPr>
          <p:cNvPr id="29" name="Content Placeholder 17">
            <a:extLst>
              <a:ext uri="{FF2B5EF4-FFF2-40B4-BE49-F238E27FC236}">
                <a16:creationId xmlns:a16="http://schemas.microsoft.com/office/drawing/2014/main" id="{5AA85D56-E92F-4526-BFF7-D642A93E0831}"/>
              </a:ext>
            </a:extLst>
          </p:cNvPr>
          <p:cNvSpPr txBox="1">
            <a:spLocks/>
          </p:cNvSpPr>
          <p:nvPr/>
        </p:nvSpPr>
        <p:spPr>
          <a:xfrm>
            <a:off x="6647944" y="3813791"/>
            <a:ext cx="3550948"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work better on my own than in a team</a:t>
            </a:r>
            <a:endParaRPr lang="en-US" sz="1300" dirty="0">
              <a:latin typeface="+mn-lt"/>
              <a:cs typeface="Calibri" panose="020F0502020204030204" pitchFamily="34" charset="0"/>
            </a:endParaRPr>
          </a:p>
        </p:txBody>
      </p:sp>
      <p:sp>
        <p:nvSpPr>
          <p:cNvPr id="49"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grpSp>
        <p:nvGrpSpPr>
          <p:cNvPr id="7" name="Group 6"/>
          <p:cNvGrpSpPr/>
          <p:nvPr/>
        </p:nvGrpSpPr>
        <p:grpSpPr>
          <a:xfrm>
            <a:off x="10656000" y="3168486"/>
            <a:ext cx="1579308" cy="1428243"/>
            <a:chOff x="10954557" y="3168486"/>
            <a:chExt cx="1579308" cy="1428243"/>
          </a:xfrm>
        </p:grpSpPr>
        <p:sp>
          <p:nvSpPr>
            <p:cNvPr id="5" name="Rectangle 4"/>
            <p:cNvSpPr/>
            <p:nvPr/>
          </p:nvSpPr>
          <p:spPr>
            <a:xfrm>
              <a:off x="10954557" y="3172242"/>
              <a:ext cx="327160" cy="176439"/>
            </a:xfrm>
            <a:prstGeom prst="rect">
              <a:avLst/>
            </a:prstGeom>
            <a:solidFill>
              <a:srgbClr val="00482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Rectangle 19"/>
            <p:cNvSpPr/>
            <p:nvPr/>
          </p:nvSpPr>
          <p:spPr>
            <a:xfrm>
              <a:off x="10958673" y="3423498"/>
              <a:ext cx="327160" cy="176439"/>
            </a:xfrm>
            <a:prstGeom prst="rect">
              <a:avLst/>
            </a:prstGeom>
            <a:solidFill>
              <a:srgbClr val="40924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 name="Rectangle 20"/>
            <p:cNvSpPr/>
            <p:nvPr/>
          </p:nvSpPr>
          <p:spPr>
            <a:xfrm>
              <a:off x="10960344" y="3674754"/>
              <a:ext cx="327160" cy="176439"/>
            </a:xfrm>
            <a:prstGeom prst="rect">
              <a:avLst/>
            </a:prstGeom>
            <a:solidFill>
              <a:srgbClr val="89A54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Rectangle 25"/>
            <p:cNvSpPr/>
            <p:nvPr/>
          </p:nvSpPr>
          <p:spPr>
            <a:xfrm>
              <a:off x="10960344" y="4185507"/>
              <a:ext cx="327160" cy="176439"/>
            </a:xfrm>
            <a:prstGeom prst="rect">
              <a:avLst/>
            </a:prstGeom>
            <a:solidFill>
              <a:srgbClr val="FE080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Rectangle 30"/>
            <p:cNvSpPr/>
            <p:nvPr/>
          </p:nvSpPr>
          <p:spPr>
            <a:xfrm>
              <a:off x="10960344" y="3926010"/>
              <a:ext cx="327160" cy="176439"/>
            </a:xfrm>
            <a:prstGeom prst="rect">
              <a:avLst/>
            </a:prstGeom>
            <a:solidFill>
              <a:srgbClr val="F1612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Rectangle 31"/>
            <p:cNvSpPr/>
            <p:nvPr/>
          </p:nvSpPr>
          <p:spPr>
            <a:xfrm>
              <a:off x="10960344" y="4420290"/>
              <a:ext cx="327160" cy="176439"/>
            </a:xfrm>
            <a:prstGeom prst="rect">
              <a:avLst/>
            </a:prstGeom>
            <a:solidFill>
              <a:srgbClr val="A42B1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TextBox 5"/>
            <p:cNvSpPr txBox="1"/>
            <p:nvPr/>
          </p:nvSpPr>
          <p:spPr>
            <a:xfrm>
              <a:off x="11281708" y="3168486"/>
              <a:ext cx="1248041" cy="155481"/>
            </a:xfrm>
            <a:prstGeom prst="rect">
              <a:avLst/>
            </a:prstGeom>
          </p:spPr>
          <p:txBody>
            <a:bodyPr vert="horz" wrap="square" lIns="99551" tIns="49775" rIns="99551" bIns="49775" rtlCol="0" anchor="ctr">
              <a:noAutofit/>
            </a:bodyPr>
            <a:lstStyle/>
            <a:p>
              <a:r>
                <a:rPr lang="en-US" sz="900" dirty="0"/>
                <a:t>Strongly agree</a:t>
              </a:r>
            </a:p>
          </p:txBody>
        </p:sp>
        <p:sp>
          <p:nvSpPr>
            <p:cNvPr id="33" name="TextBox 32"/>
            <p:cNvSpPr txBox="1"/>
            <p:nvPr/>
          </p:nvSpPr>
          <p:spPr>
            <a:xfrm>
              <a:off x="11285824" y="3407385"/>
              <a:ext cx="1248041" cy="155481"/>
            </a:xfrm>
            <a:prstGeom prst="rect">
              <a:avLst/>
            </a:prstGeom>
          </p:spPr>
          <p:txBody>
            <a:bodyPr vert="horz" wrap="square" lIns="99551" tIns="49775" rIns="99551" bIns="49775" rtlCol="0" anchor="ctr">
              <a:noAutofit/>
            </a:bodyPr>
            <a:lstStyle/>
            <a:p>
              <a:r>
                <a:rPr lang="en-US" sz="900" dirty="0"/>
                <a:t>Agree</a:t>
              </a:r>
            </a:p>
          </p:txBody>
        </p:sp>
        <p:sp>
          <p:nvSpPr>
            <p:cNvPr id="34" name="TextBox 33"/>
            <p:cNvSpPr txBox="1"/>
            <p:nvPr/>
          </p:nvSpPr>
          <p:spPr>
            <a:xfrm>
              <a:off x="11277583" y="3646284"/>
              <a:ext cx="1248041" cy="155481"/>
            </a:xfrm>
            <a:prstGeom prst="rect">
              <a:avLst/>
            </a:prstGeom>
          </p:spPr>
          <p:txBody>
            <a:bodyPr vert="horz" wrap="square" lIns="99551" tIns="49775" rIns="99551" bIns="49775" rtlCol="0" anchor="ctr">
              <a:noAutofit/>
            </a:bodyPr>
            <a:lstStyle/>
            <a:p>
              <a:r>
                <a:rPr lang="en-US" sz="900" dirty="0"/>
                <a:t>Slightly agree</a:t>
              </a:r>
            </a:p>
          </p:txBody>
        </p:sp>
        <p:sp>
          <p:nvSpPr>
            <p:cNvPr id="35" name="TextBox 34"/>
            <p:cNvSpPr txBox="1"/>
            <p:nvPr/>
          </p:nvSpPr>
          <p:spPr>
            <a:xfrm>
              <a:off x="11281699" y="3909897"/>
              <a:ext cx="1248041" cy="155481"/>
            </a:xfrm>
            <a:prstGeom prst="rect">
              <a:avLst/>
            </a:prstGeom>
          </p:spPr>
          <p:txBody>
            <a:bodyPr vert="horz" wrap="square" lIns="99551" tIns="49775" rIns="99551" bIns="49775" rtlCol="0" anchor="ctr">
              <a:noAutofit/>
            </a:bodyPr>
            <a:lstStyle/>
            <a:p>
              <a:r>
                <a:rPr lang="en-US" sz="900" dirty="0"/>
                <a:t>Slightly disagree</a:t>
              </a:r>
            </a:p>
          </p:txBody>
        </p:sp>
        <p:sp>
          <p:nvSpPr>
            <p:cNvPr id="36" name="TextBox 35"/>
            <p:cNvSpPr txBox="1"/>
            <p:nvPr/>
          </p:nvSpPr>
          <p:spPr>
            <a:xfrm>
              <a:off x="11285815" y="4173510"/>
              <a:ext cx="1248041" cy="155481"/>
            </a:xfrm>
            <a:prstGeom prst="rect">
              <a:avLst/>
            </a:prstGeom>
          </p:spPr>
          <p:txBody>
            <a:bodyPr vert="horz" wrap="square" lIns="99551" tIns="49775" rIns="99551" bIns="49775" rtlCol="0" anchor="ctr">
              <a:noAutofit/>
            </a:bodyPr>
            <a:lstStyle/>
            <a:p>
              <a:r>
                <a:rPr lang="en-US" sz="900" dirty="0"/>
                <a:t>Disagree</a:t>
              </a:r>
            </a:p>
          </p:txBody>
        </p:sp>
        <p:sp>
          <p:nvSpPr>
            <p:cNvPr id="37" name="TextBox 36"/>
            <p:cNvSpPr txBox="1"/>
            <p:nvPr/>
          </p:nvSpPr>
          <p:spPr>
            <a:xfrm>
              <a:off x="11277574" y="4412409"/>
              <a:ext cx="1248041" cy="155481"/>
            </a:xfrm>
            <a:prstGeom prst="rect">
              <a:avLst/>
            </a:prstGeom>
          </p:spPr>
          <p:txBody>
            <a:bodyPr vert="horz" wrap="square" lIns="99551" tIns="49775" rIns="99551" bIns="49775" rtlCol="0" anchor="ctr">
              <a:noAutofit/>
            </a:bodyPr>
            <a:lstStyle/>
            <a:p>
              <a:r>
                <a:rPr lang="en-US" sz="900" dirty="0"/>
                <a:t>Strongly disagree</a:t>
              </a:r>
            </a:p>
          </p:txBody>
        </p: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27" y="1650188"/>
            <a:ext cx="41624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948" y="16704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084"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2148"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719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How much do you agree with the following statements?</a:t>
            </a:r>
            <a:endParaRPr lang="en-GB"/>
          </a:p>
          <a:p>
            <a:endParaRPr lang="en-ZA"/>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Your student's soft skills assessment (2/2)</a:t>
            </a:r>
            <a:endParaRPr lang="en-US"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endParaRPr lang="sv-SE"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25" name="Content Placeholder 17">
            <a:extLst>
              <a:ext uri="{FF2B5EF4-FFF2-40B4-BE49-F238E27FC236}">
                <a16:creationId xmlns:a16="http://schemas.microsoft.com/office/drawing/2014/main" id="{58D25C29-EF95-455E-93BE-69AEE3FB5696}"/>
              </a:ext>
            </a:extLst>
          </p:cNvPr>
          <p:cNvSpPr txBox="1">
            <a:spLocks/>
          </p:cNvSpPr>
          <p:nvPr/>
        </p:nvSpPr>
        <p:spPr>
          <a:xfrm>
            <a:off x="7092788" y="1282175"/>
            <a:ext cx="423836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mn-lt"/>
                <a:cs typeface="Calibri" panose="020F0502020204030204" pitchFamily="34" charset="0"/>
              </a:rPr>
              <a:t>I tend to take initiatives to make things happen</a:t>
            </a:r>
          </a:p>
        </p:txBody>
      </p:sp>
      <p:sp>
        <p:nvSpPr>
          <p:cNvPr id="27" name="Content Placeholder 17">
            <a:extLst>
              <a:ext uri="{FF2B5EF4-FFF2-40B4-BE49-F238E27FC236}">
                <a16:creationId xmlns:a16="http://schemas.microsoft.com/office/drawing/2014/main" id="{5D8CC7AD-8D87-4310-9E62-0988AD27F6A7}"/>
              </a:ext>
            </a:extLst>
          </p:cNvPr>
          <p:cNvSpPr txBox="1">
            <a:spLocks/>
          </p:cNvSpPr>
          <p:nvPr/>
        </p:nvSpPr>
        <p:spPr>
          <a:xfrm>
            <a:off x="2088300" y="1282130"/>
            <a:ext cx="497146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find it easy to learn new skills</a:t>
            </a:r>
          </a:p>
        </p:txBody>
      </p:sp>
      <p:sp>
        <p:nvSpPr>
          <p:cNvPr id="28" name="Content Placeholder 17">
            <a:extLst>
              <a:ext uri="{FF2B5EF4-FFF2-40B4-BE49-F238E27FC236}">
                <a16:creationId xmlns:a16="http://schemas.microsoft.com/office/drawing/2014/main" id="{12425140-C659-486E-8FE7-723CEA630EDA}"/>
              </a:ext>
            </a:extLst>
          </p:cNvPr>
          <p:cNvSpPr txBox="1">
            <a:spLocks/>
          </p:cNvSpPr>
          <p:nvPr/>
        </p:nvSpPr>
        <p:spPr>
          <a:xfrm>
            <a:off x="2324917" y="3815738"/>
            <a:ext cx="4808989"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like frequent change</a:t>
            </a:r>
            <a:endParaRPr lang="en-US" sz="1300" b="1" dirty="0">
              <a:latin typeface="+mn-lt"/>
              <a:cs typeface="Calibri" panose="020F0502020204030204" pitchFamily="34" charset="0"/>
            </a:endParaRPr>
          </a:p>
        </p:txBody>
      </p:sp>
      <p:sp>
        <p:nvSpPr>
          <p:cNvPr id="29" name="Content Placeholder 17">
            <a:extLst>
              <a:ext uri="{FF2B5EF4-FFF2-40B4-BE49-F238E27FC236}">
                <a16:creationId xmlns:a16="http://schemas.microsoft.com/office/drawing/2014/main" id="{5AA85D56-E92F-4526-BFF7-D642A93E0831}"/>
              </a:ext>
            </a:extLst>
          </p:cNvPr>
          <p:cNvSpPr txBox="1">
            <a:spLocks/>
          </p:cNvSpPr>
          <p:nvPr/>
        </p:nvSpPr>
        <p:spPr>
          <a:xfrm>
            <a:off x="7142224" y="3813791"/>
            <a:ext cx="3550948"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feel most engaged when I'm helping people</a:t>
            </a:r>
            <a:endParaRPr lang="en-US" sz="1300" dirty="0">
              <a:latin typeface="+mn-lt"/>
              <a:cs typeface="Calibri" panose="020F0502020204030204" pitchFamily="34" charset="0"/>
            </a:endParaRPr>
          </a:p>
        </p:txBody>
      </p:sp>
      <p:sp>
        <p:nvSpPr>
          <p:cNvPr id="18"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grpSp>
        <p:nvGrpSpPr>
          <p:cNvPr id="31" name="Group 30"/>
          <p:cNvGrpSpPr/>
          <p:nvPr/>
        </p:nvGrpSpPr>
        <p:grpSpPr>
          <a:xfrm>
            <a:off x="10656000" y="3168486"/>
            <a:ext cx="1579308" cy="1428243"/>
            <a:chOff x="10954557" y="3168486"/>
            <a:chExt cx="1579308" cy="1428243"/>
          </a:xfrm>
        </p:grpSpPr>
        <p:sp>
          <p:nvSpPr>
            <p:cNvPr id="32" name="Rectangle 31"/>
            <p:cNvSpPr/>
            <p:nvPr/>
          </p:nvSpPr>
          <p:spPr>
            <a:xfrm>
              <a:off x="10954557" y="3172242"/>
              <a:ext cx="327160" cy="176439"/>
            </a:xfrm>
            <a:prstGeom prst="rect">
              <a:avLst/>
            </a:prstGeom>
            <a:solidFill>
              <a:srgbClr val="00482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Rectangle 32"/>
            <p:cNvSpPr/>
            <p:nvPr/>
          </p:nvSpPr>
          <p:spPr>
            <a:xfrm>
              <a:off x="10958673" y="3423498"/>
              <a:ext cx="327160" cy="176439"/>
            </a:xfrm>
            <a:prstGeom prst="rect">
              <a:avLst/>
            </a:prstGeom>
            <a:solidFill>
              <a:srgbClr val="40924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Rectangle 33"/>
            <p:cNvSpPr/>
            <p:nvPr/>
          </p:nvSpPr>
          <p:spPr>
            <a:xfrm>
              <a:off x="10960344" y="3674754"/>
              <a:ext cx="327160" cy="176439"/>
            </a:xfrm>
            <a:prstGeom prst="rect">
              <a:avLst/>
            </a:prstGeom>
            <a:solidFill>
              <a:srgbClr val="89A54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Rectangle 34"/>
            <p:cNvSpPr/>
            <p:nvPr/>
          </p:nvSpPr>
          <p:spPr>
            <a:xfrm>
              <a:off x="10960344" y="4185507"/>
              <a:ext cx="327160" cy="176439"/>
            </a:xfrm>
            <a:prstGeom prst="rect">
              <a:avLst/>
            </a:prstGeom>
            <a:solidFill>
              <a:srgbClr val="FE080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10960344" y="3926010"/>
              <a:ext cx="327160" cy="176439"/>
            </a:xfrm>
            <a:prstGeom prst="rect">
              <a:avLst/>
            </a:prstGeom>
            <a:solidFill>
              <a:srgbClr val="F1612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Rectangle 36"/>
            <p:cNvSpPr/>
            <p:nvPr/>
          </p:nvSpPr>
          <p:spPr>
            <a:xfrm>
              <a:off x="10960344" y="4420290"/>
              <a:ext cx="327160" cy="176439"/>
            </a:xfrm>
            <a:prstGeom prst="rect">
              <a:avLst/>
            </a:prstGeom>
            <a:solidFill>
              <a:srgbClr val="A42B1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TextBox 37"/>
            <p:cNvSpPr txBox="1"/>
            <p:nvPr/>
          </p:nvSpPr>
          <p:spPr>
            <a:xfrm>
              <a:off x="11281708" y="3168486"/>
              <a:ext cx="1248041" cy="155481"/>
            </a:xfrm>
            <a:prstGeom prst="rect">
              <a:avLst/>
            </a:prstGeom>
          </p:spPr>
          <p:txBody>
            <a:bodyPr vert="horz" wrap="square" lIns="99551" tIns="49775" rIns="99551" bIns="49775" rtlCol="0" anchor="ctr">
              <a:noAutofit/>
            </a:bodyPr>
            <a:lstStyle/>
            <a:p>
              <a:r>
                <a:rPr lang="en-US" sz="900" dirty="0"/>
                <a:t>Strongly agree</a:t>
              </a:r>
            </a:p>
          </p:txBody>
        </p:sp>
        <p:sp>
          <p:nvSpPr>
            <p:cNvPr id="39" name="TextBox 38"/>
            <p:cNvSpPr txBox="1"/>
            <p:nvPr/>
          </p:nvSpPr>
          <p:spPr>
            <a:xfrm>
              <a:off x="11285824" y="3407385"/>
              <a:ext cx="1248041" cy="155481"/>
            </a:xfrm>
            <a:prstGeom prst="rect">
              <a:avLst/>
            </a:prstGeom>
          </p:spPr>
          <p:txBody>
            <a:bodyPr vert="horz" wrap="square" lIns="99551" tIns="49775" rIns="99551" bIns="49775" rtlCol="0" anchor="ctr">
              <a:noAutofit/>
            </a:bodyPr>
            <a:lstStyle/>
            <a:p>
              <a:r>
                <a:rPr lang="en-US" sz="900" dirty="0"/>
                <a:t>Agree</a:t>
              </a:r>
            </a:p>
          </p:txBody>
        </p:sp>
        <p:sp>
          <p:nvSpPr>
            <p:cNvPr id="57" name="TextBox 56"/>
            <p:cNvSpPr txBox="1"/>
            <p:nvPr/>
          </p:nvSpPr>
          <p:spPr>
            <a:xfrm>
              <a:off x="11277583" y="3646284"/>
              <a:ext cx="1248041" cy="155481"/>
            </a:xfrm>
            <a:prstGeom prst="rect">
              <a:avLst/>
            </a:prstGeom>
          </p:spPr>
          <p:txBody>
            <a:bodyPr vert="horz" wrap="square" lIns="99551" tIns="49775" rIns="99551" bIns="49775" rtlCol="0" anchor="ctr">
              <a:noAutofit/>
            </a:bodyPr>
            <a:lstStyle/>
            <a:p>
              <a:r>
                <a:rPr lang="en-US" sz="900" dirty="0"/>
                <a:t>Slightly agree</a:t>
              </a:r>
            </a:p>
          </p:txBody>
        </p:sp>
        <p:sp>
          <p:nvSpPr>
            <p:cNvPr id="58" name="TextBox 57"/>
            <p:cNvSpPr txBox="1"/>
            <p:nvPr/>
          </p:nvSpPr>
          <p:spPr>
            <a:xfrm>
              <a:off x="11281699" y="3909897"/>
              <a:ext cx="1248041" cy="155481"/>
            </a:xfrm>
            <a:prstGeom prst="rect">
              <a:avLst/>
            </a:prstGeom>
          </p:spPr>
          <p:txBody>
            <a:bodyPr vert="horz" wrap="square" lIns="99551" tIns="49775" rIns="99551" bIns="49775" rtlCol="0" anchor="ctr">
              <a:noAutofit/>
            </a:bodyPr>
            <a:lstStyle/>
            <a:p>
              <a:r>
                <a:rPr lang="en-US" sz="900" dirty="0"/>
                <a:t>Slightly disagree</a:t>
              </a:r>
            </a:p>
          </p:txBody>
        </p:sp>
        <p:sp>
          <p:nvSpPr>
            <p:cNvPr id="59" name="TextBox 58"/>
            <p:cNvSpPr txBox="1"/>
            <p:nvPr/>
          </p:nvSpPr>
          <p:spPr>
            <a:xfrm>
              <a:off x="11285815" y="4173510"/>
              <a:ext cx="1248041" cy="155481"/>
            </a:xfrm>
            <a:prstGeom prst="rect">
              <a:avLst/>
            </a:prstGeom>
          </p:spPr>
          <p:txBody>
            <a:bodyPr vert="horz" wrap="square" lIns="99551" tIns="49775" rIns="99551" bIns="49775" rtlCol="0" anchor="ctr">
              <a:noAutofit/>
            </a:bodyPr>
            <a:lstStyle/>
            <a:p>
              <a:r>
                <a:rPr lang="en-US" sz="900" dirty="0"/>
                <a:t>Disagree</a:t>
              </a:r>
            </a:p>
          </p:txBody>
        </p:sp>
        <p:sp>
          <p:nvSpPr>
            <p:cNvPr id="60" name="TextBox 59"/>
            <p:cNvSpPr txBox="1"/>
            <p:nvPr/>
          </p:nvSpPr>
          <p:spPr>
            <a:xfrm>
              <a:off x="11277574" y="4412409"/>
              <a:ext cx="1248041" cy="155481"/>
            </a:xfrm>
            <a:prstGeom prst="rect">
              <a:avLst/>
            </a:prstGeom>
          </p:spPr>
          <p:txBody>
            <a:bodyPr vert="horz" wrap="square" lIns="99551" tIns="49775" rIns="99551" bIns="49775" rtlCol="0" anchor="ctr">
              <a:noAutofit/>
            </a:bodyPr>
            <a:lstStyle/>
            <a:p>
              <a:r>
                <a:rPr lang="en-US" sz="900" dirty="0"/>
                <a:t>Strongly disagree</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27" y="1650188"/>
            <a:ext cx="41624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948" y="16704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084"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2148"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775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GB"/>
              <a:t>Which of the following experiences do you have? Please select as many as applicable.</a:t>
            </a:r>
          </a:p>
          <a:p>
            <a:endParaRPr lang="en-ZA"/>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Practical experiences (1/2)</a:t>
            </a:r>
            <a:endParaRPr lang="en-ZA"/>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2" name="Oval 11">
            <a:extLst>
              <a:ext uri="{FF2B5EF4-FFF2-40B4-BE49-F238E27FC236}">
                <a16:creationId xmlns:a16="http://schemas.microsoft.com/office/drawing/2014/main" id="{4C676C10-0B47-48B2-9879-51BC0E51AD1E}"/>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Oval 12">
            <a:extLst>
              <a:ext uri="{FF2B5EF4-FFF2-40B4-BE49-F238E27FC236}">
                <a16:creationId xmlns:a16="http://schemas.microsoft.com/office/drawing/2014/main" id="{D41C295F-1C44-4C84-8AEB-5D909D23B46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5" name="TextBox 14">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sp>
        <p:nvSpPr>
          <p:cNvPr id="16"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602" y="1029970"/>
            <a:ext cx="9202330" cy="514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tar: 5 Points 16">
            <a:extLst>
              <a:ext uri="{FF2B5EF4-FFF2-40B4-BE49-F238E27FC236}">
                <a16:creationId xmlns:a16="http://schemas.microsoft.com/office/drawing/2014/main" id="{D706103D-A2C7-4E2F-9A69-5264F49EAEB4}"/>
              </a:ext>
            </a:extLst>
          </p:cNvPr>
          <p:cNvSpPr/>
          <p:nvPr/>
        </p:nvSpPr>
        <p:spPr>
          <a:xfrm>
            <a:off x="7818467" y="231850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18" name="Star: 5 Points 17">
            <a:extLst>
              <a:ext uri="{FF2B5EF4-FFF2-40B4-BE49-F238E27FC236}">
                <a16:creationId xmlns:a16="http://schemas.microsoft.com/office/drawing/2014/main" id="{CD08ABED-D97A-441E-AFF0-888B6C061B92}"/>
              </a:ext>
            </a:extLst>
          </p:cNvPr>
          <p:cNvSpPr/>
          <p:nvPr/>
        </p:nvSpPr>
        <p:spPr>
          <a:xfrm>
            <a:off x="6892767" y="3456323"/>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4068097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 y="1822610"/>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lvl="1">
                <a:defRPr/>
              </a:pPr>
              <a:r>
                <a:rPr lang="en-GB" sz="3400" dirty="0">
                  <a:solidFill>
                    <a:prstClr val="white">
                      <a:lumMod val="65000"/>
                    </a:prstClr>
                  </a:solidFill>
                  <a:latin typeface="Calibri" pitchFamily="34" charset="0"/>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CAREER SERVICES</a:t>
              </a:r>
              <a:endParaRPr lang="en-US" sz="1270" dirty="0">
                <a:solidFill>
                  <a:prstClr val="white">
                    <a:lumMod val="65000"/>
                  </a:prstClr>
                </a:solidFill>
                <a:latin typeface="Calibri" pitchFamily="34" charset="0"/>
              </a:endParaRPr>
            </a:p>
          </p:txBody>
        </p:sp>
      </p:grpSp>
      <p:sp>
        <p:nvSpPr>
          <p:cNvPr id="2" name="Rubrik 1"/>
          <p:cNvSpPr>
            <a:spLocks noGrp="1"/>
          </p:cNvSpPr>
          <p:nvPr>
            <p:ph type="title"/>
          </p:nvPr>
        </p:nvSpPr>
        <p:spPr/>
        <p:txBody>
          <a:bodyPr vert="horz" lIns="90273" tIns="45136" rIns="90273" bIns="45136" rtlCol="0" anchor="t">
            <a:normAutofit/>
          </a:bodyPr>
          <a:lstStyle/>
          <a:p>
            <a:r>
              <a:rPr lang="en-GB" sz="3600"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4" name="Freeform 50">
            <a:extLst>
              <a:ext uri="{FF2B5EF4-FFF2-40B4-BE49-F238E27FC236}">
                <a16:creationId xmlns:a16="http://schemas.microsoft.com/office/drawing/2014/main" id="{6BC16B29-5A51-46C7-9FD8-2D130918F98A}"/>
              </a:ext>
            </a:extLst>
          </p:cNvPr>
          <p:cNvSpPr/>
          <p:nvPr/>
        </p:nvSpPr>
        <p:spPr>
          <a:xfrm>
            <a:off x="0" y="497545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5EA61F9-CC50-4458-8164-B76F836898C9}"/>
              </a:ext>
            </a:extLst>
          </p:cNvPr>
          <p:cNvSpPr txBox="1"/>
          <p:nvPr/>
        </p:nvSpPr>
        <p:spPr>
          <a:xfrm>
            <a:off x="157660" y="4976869"/>
            <a:ext cx="383903" cy="615553"/>
          </a:xfrm>
          <a:prstGeom prst="rect">
            <a:avLst/>
          </a:prstGeom>
          <a:noFill/>
        </p:spPr>
        <p:txBody>
          <a:bodyPr wrap="square" rtlCol="0">
            <a:spAutoFit/>
          </a:bodyPr>
          <a:lstStyle/>
          <a:p>
            <a:pPr marL="0" marR="0" lvl="1" indent="0" fontAlgn="auto">
              <a:lnSpc>
                <a:spcPct val="100000"/>
              </a:lnSpc>
              <a:spcBef>
                <a:spcPts val="0"/>
              </a:spcBef>
              <a:spcAft>
                <a:spcPts val="0"/>
              </a:spcAft>
              <a:buClrTx/>
              <a:buSzTx/>
              <a:buFontTx/>
              <a:buNone/>
              <a:tabLst/>
              <a:defRPr/>
            </a:pPr>
            <a:r>
              <a:rPr lang="en-GB" sz="3400" dirty="0">
                <a:solidFill>
                  <a:prstClr val="white">
                    <a:lumMod val="65000"/>
                  </a:prstClr>
                </a:solidFill>
                <a:latin typeface="Calibri" pitchFamily="34" charset="0"/>
              </a:rPr>
              <a:t>6</a:t>
            </a:r>
          </a:p>
        </p:txBody>
      </p:sp>
      <p:sp>
        <p:nvSpPr>
          <p:cNvPr id="26" name="TextBox 25">
            <a:extLst>
              <a:ext uri="{FF2B5EF4-FFF2-40B4-BE49-F238E27FC236}">
                <a16:creationId xmlns:a16="http://schemas.microsoft.com/office/drawing/2014/main" id="{F9A8B045-ADB5-4ED0-BE8E-E8061ED9B379}"/>
              </a:ext>
            </a:extLst>
          </p:cNvPr>
          <p:cNvSpPr txBox="1"/>
          <p:nvPr/>
        </p:nvSpPr>
        <p:spPr>
          <a:xfrm>
            <a:off x="736275" y="512537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CAREER AND EMPLOYER PREFERENCES </a:t>
            </a:r>
          </a:p>
        </p:txBody>
      </p:sp>
      <p:sp>
        <p:nvSpPr>
          <p:cNvPr id="27" name="Freeform 50">
            <a:extLst>
              <a:ext uri="{FF2B5EF4-FFF2-40B4-BE49-F238E27FC236}">
                <a16:creationId xmlns:a16="http://schemas.microsoft.com/office/drawing/2014/main" id="{1A8B5D1E-F613-4F12-B774-E3214AFEC0A1}"/>
              </a:ext>
            </a:extLst>
          </p:cNvPr>
          <p:cNvSpPr/>
          <p:nvPr/>
        </p:nvSpPr>
        <p:spPr>
          <a:xfrm>
            <a:off x="0" y="5592422"/>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7B106271-3804-4586-A261-635C01846ABD}"/>
              </a:ext>
            </a:extLst>
          </p:cNvPr>
          <p:cNvSpPr txBox="1"/>
          <p:nvPr/>
        </p:nvSpPr>
        <p:spPr>
          <a:xfrm>
            <a:off x="157660" y="5593838"/>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en-GB" sz="3400" dirty="0">
                <a:solidFill>
                  <a:prstClr val="white">
                    <a:lumMod val="65000"/>
                  </a:prstClr>
                </a:solidFill>
                <a:latin typeface="Calibri" pitchFamily="34" charset="0"/>
              </a:rPr>
              <a:t>7</a:t>
            </a:r>
          </a:p>
        </p:txBody>
      </p:sp>
      <p:sp>
        <p:nvSpPr>
          <p:cNvPr id="29" name="TextBox 28">
            <a:extLst>
              <a:ext uri="{FF2B5EF4-FFF2-40B4-BE49-F238E27FC236}">
                <a16:creationId xmlns:a16="http://schemas.microsoft.com/office/drawing/2014/main" id="{2BE24EED-B819-4AB3-B409-A9BCB8432A9A}"/>
              </a:ext>
            </a:extLst>
          </p:cNvPr>
          <p:cNvSpPr txBox="1"/>
          <p:nvPr/>
        </p:nvSpPr>
        <p:spPr>
          <a:xfrm>
            <a:off x="736275" y="5742340"/>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SUMMARY</a:t>
            </a:r>
          </a:p>
        </p:txBody>
      </p:sp>
      <p:sp>
        <p:nvSpPr>
          <p:cNvPr id="30"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423746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GB"/>
              <a:t>Which of the following experiences do you have? Please select as many as applicable.</a:t>
            </a:r>
          </a:p>
          <a:p>
            <a:endParaRPr lang="en-ZA"/>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Practical experiences (2/2)</a:t>
            </a:r>
            <a:endParaRPr lang="en-ZA"/>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2" name="Oval 11">
            <a:extLst>
              <a:ext uri="{FF2B5EF4-FFF2-40B4-BE49-F238E27FC236}">
                <a16:creationId xmlns:a16="http://schemas.microsoft.com/office/drawing/2014/main" id="{4C676C10-0B47-48B2-9879-51BC0E51AD1E}"/>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Oval 12">
            <a:extLst>
              <a:ext uri="{FF2B5EF4-FFF2-40B4-BE49-F238E27FC236}">
                <a16:creationId xmlns:a16="http://schemas.microsoft.com/office/drawing/2014/main" id="{D41C295F-1C44-4C84-8AEB-5D909D23B46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Box 14">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6" name="TextBox 15">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800" y="1134000"/>
            <a:ext cx="9121775" cy="509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097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174" cy="1878529"/>
            <a:chOff x="10546" y="1822523"/>
            <a:chExt cx="5223174" cy="1878529"/>
          </a:xfrm>
        </p:grpSpPr>
        <p:grpSp>
          <p:nvGrpSpPr>
            <p:cNvPr id="66" name="Group 65"/>
            <p:cNvGrpSpPr/>
            <p:nvPr/>
          </p:nvGrpSpPr>
          <p:grpSpPr>
            <a:xfrm>
              <a:off x="10546" y="3084083"/>
              <a:ext cx="5223174" cy="616969"/>
              <a:chOff x="10546" y="3065211"/>
              <a:chExt cx="5223174" cy="616969"/>
            </a:xfrm>
          </p:grpSpPr>
          <p:sp>
            <p:nvSpPr>
              <p:cNvPr id="50" name="Freeform 49"/>
              <p:cNvSpPr/>
              <p:nvPr/>
            </p:nvSpPr>
            <p:spPr>
              <a:xfrm>
                <a:off x="10546" y="3065211"/>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66627"/>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3</a:t>
                </a:r>
              </a:p>
            </p:txBody>
          </p:sp>
          <p:sp>
            <p:nvSpPr>
              <p:cNvPr id="55" name="TextBox 54"/>
              <p:cNvSpPr txBox="1"/>
              <p:nvPr/>
            </p:nvSpPr>
            <p:spPr>
              <a:xfrm>
                <a:off x="746821" y="3215129"/>
                <a:ext cx="3202065" cy="287771"/>
              </a:xfrm>
              <a:prstGeom prst="rect">
                <a:avLst/>
              </a:prstGeom>
              <a:noFill/>
            </p:spPr>
            <p:txBody>
              <a:bodyPr wrap="square" rtlCol="0">
                <a:spAutoFit/>
              </a:bodyPr>
              <a:lstStyle/>
              <a:p>
                <a:pPr marL="0" lvl="1">
                  <a:defRPr/>
                </a:pPr>
                <a:r>
                  <a:rPr lang="en-GB" sz="1270" dirty="0">
                    <a:solidFill>
                      <a:srgbClr val="4CAFCD"/>
                    </a:solidFill>
                    <a:latin typeface="Calibri" pitchFamily="34" charset="0"/>
                  </a:rPr>
                  <a:t>UNIVERSITY AND BRAND PERCEPTION</a:t>
                </a:r>
              </a:p>
            </p:txBody>
          </p:sp>
        </p:grpSp>
        <p:grpSp>
          <p:nvGrpSpPr>
            <p:cNvPr id="64" name="Group 63"/>
            <p:cNvGrpSpPr/>
            <p:nvPr/>
          </p:nvGrpSpPr>
          <p:grpSpPr>
            <a:xfrm>
              <a:off x="10546" y="2453303"/>
              <a:ext cx="5223174" cy="616969"/>
              <a:chOff x="10546" y="2428139"/>
              <a:chExt cx="5223174" cy="616969"/>
            </a:xfrm>
          </p:grpSpPr>
          <p:sp>
            <p:nvSpPr>
              <p:cNvPr id="54" name="Freeform 53"/>
              <p:cNvSpPr/>
              <p:nvPr/>
            </p:nvSpPr>
            <p:spPr>
              <a:xfrm>
                <a:off x="10546" y="2428139"/>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29555"/>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578057"/>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grpSp>
        <p:grpSp>
          <p:nvGrpSpPr>
            <p:cNvPr id="63" name="Group 62"/>
            <p:cNvGrpSpPr/>
            <p:nvPr/>
          </p:nvGrpSpPr>
          <p:grpSpPr>
            <a:xfrm>
              <a:off x="10546"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sv-SE" sz="1270" dirty="0">
                    <a:solidFill>
                      <a:prstClr val="white">
                        <a:lumMod val="65000"/>
                      </a:prstClr>
                    </a:solidFill>
                    <a:latin typeface="Calibri" pitchFamily="34" charset="0"/>
                  </a:rPr>
                  <a:t>I</a:t>
                </a:r>
                <a:r>
                  <a:rPr lang="en-US" sz="1270" dirty="0">
                    <a:solidFill>
                      <a:prstClr val="white">
                        <a:lumMod val="65000"/>
                      </a:prstClr>
                    </a:solidFill>
                    <a:latin typeface="Calibri" pitchFamily="34" charset="0"/>
                  </a:rPr>
                  <a:t>NTRODUCTION</a:t>
                </a:r>
                <a:endPar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endParaRPr>
              </a:p>
            </p:txBody>
          </p:sp>
        </p:gr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539430"/>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evaluates your university brand perception with regards to four different drivers:</a:t>
            </a:r>
          </a:p>
          <a:p>
            <a:pPr lvl="0" algn="ctr">
              <a:defRPr/>
            </a:pPr>
            <a:endParaRPr lang="en-US" sz="1400" dirty="0">
              <a:solidFill>
                <a:srgbClr val="414041"/>
              </a:solidFill>
              <a:cs typeface="Calibri" pitchFamily="34" charset="0"/>
            </a:endParaRPr>
          </a:p>
          <a:p>
            <a:pPr marL="285750" lvl="0" indent="-285750">
              <a:buFont typeface="Arial" panose="020B0604020202020204" pitchFamily="34" charset="0"/>
              <a:buChar char="•"/>
              <a:defRPr/>
            </a:pPr>
            <a:r>
              <a:rPr lang="en-US" sz="1400" dirty="0">
                <a:solidFill>
                  <a:srgbClr val="414041"/>
                </a:solidFill>
                <a:cs typeface="Calibri" pitchFamily="34" charset="0"/>
              </a:rPr>
              <a:t>Reputation</a:t>
            </a:r>
          </a:p>
          <a:p>
            <a:pPr marL="285750" lvl="0" indent="-285750">
              <a:buFont typeface="Arial" panose="020B0604020202020204" pitchFamily="34" charset="0"/>
              <a:buChar char="•"/>
              <a:defRPr/>
            </a:pPr>
            <a:r>
              <a:rPr lang="en-US" sz="1400" dirty="0">
                <a:solidFill>
                  <a:srgbClr val="414041"/>
                </a:solidFill>
                <a:cs typeface="Calibri" pitchFamily="34" charset="0"/>
              </a:rPr>
              <a:t>Offering</a:t>
            </a:r>
          </a:p>
          <a:p>
            <a:pPr marL="285750" lvl="0" indent="-285750">
              <a:buFont typeface="Arial" panose="020B0604020202020204" pitchFamily="34" charset="0"/>
              <a:buChar char="•"/>
              <a:defRPr/>
            </a:pPr>
            <a:r>
              <a:rPr lang="en-US" sz="1400" dirty="0">
                <a:solidFill>
                  <a:srgbClr val="414041"/>
                </a:solidFill>
                <a:cs typeface="Calibri" pitchFamily="34" charset="0"/>
              </a:rPr>
              <a:t>Culture</a:t>
            </a:r>
          </a:p>
          <a:p>
            <a:pPr marL="285750" lvl="0" indent="-285750">
              <a:buFont typeface="Arial" panose="020B0604020202020204" pitchFamily="34" charset="0"/>
              <a:buChar char="•"/>
              <a:defRPr/>
            </a:pPr>
            <a:r>
              <a:rPr lang="en-US" sz="1400" dirty="0">
                <a:solidFill>
                  <a:srgbClr val="414041"/>
                </a:solidFill>
                <a:cs typeface="Calibri" pitchFamily="34" charset="0"/>
              </a:rPr>
              <a:t>Employability</a:t>
            </a:r>
          </a:p>
          <a:p>
            <a:pPr lvl="0">
              <a:defRPr/>
            </a:pPr>
            <a:endParaRPr lang="en-US" sz="1400" dirty="0">
              <a:solidFill>
                <a:srgbClr val="414041"/>
              </a:solidFill>
              <a:cs typeface="Calibri" pitchFamily="34" charset="0"/>
            </a:endParaRPr>
          </a:p>
          <a:p>
            <a:pPr lvl="0">
              <a:defRPr/>
            </a:pPr>
            <a:r>
              <a:rPr lang="en-US" sz="1400" dirty="0">
                <a:solidFill>
                  <a:srgbClr val="414041"/>
                </a:solidFill>
                <a:cs typeface="Calibri" pitchFamily="34" charset="0"/>
              </a:rPr>
              <a:t>This will help you adjust your </a:t>
            </a:r>
            <a:r>
              <a:rPr lang="en-US" sz="1400" b="1" dirty="0">
                <a:solidFill>
                  <a:srgbClr val="414041"/>
                </a:solidFill>
                <a:cs typeface="Calibri" pitchFamily="34" charset="0"/>
              </a:rPr>
              <a:t>communication towards current students </a:t>
            </a:r>
            <a:r>
              <a:rPr lang="en-US" sz="1400" dirty="0">
                <a:solidFill>
                  <a:srgbClr val="414041"/>
                </a:solidFill>
                <a:cs typeface="Calibri" pitchFamily="34" charset="0"/>
              </a:rPr>
              <a:t>as well as determine which topics are best suited for use when </a:t>
            </a:r>
            <a:r>
              <a:rPr lang="en-US" sz="1400" b="1" dirty="0">
                <a:solidFill>
                  <a:srgbClr val="414041"/>
                </a:solidFill>
                <a:cs typeface="Calibri" pitchFamily="34" charset="0"/>
              </a:rPr>
              <a:t>attracting new students</a:t>
            </a:r>
            <a:r>
              <a:rPr lang="en-US" sz="1400" dirty="0">
                <a:solidFill>
                  <a:srgbClr val="414041"/>
                </a:solidFill>
                <a:cs typeface="Calibri" pitchFamily="34" charset="0"/>
              </a:rPr>
              <a:t>.</a:t>
            </a:r>
          </a:p>
        </p:txBody>
      </p:sp>
    </p:spTree>
    <p:extLst>
      <p:ext uri="{BB962C8B-B14F-4D97-AF65-F5344CB8AC3E}">
        <p14:creationId xmlns:p14="http://schemas.microsoft.com/office/powerpoint/2010/main" val="2394371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a:extLst>
              <a:ext uri="{FF2B5EF4-FFF2-40B4-BE49-F238E27FC236}">
                <a16:creationId xmlns:a16="http://schemas.microsoft.com/office/drawing/2014/main" id="{42D45BDE-4D7F-4A01-872A-133E4224C780}"/>
              </a:ext>
            </a:extLst>
          </p:cNvPr>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a:t>What do your students think about your university?</a:t>
            </a:r>
            <a:endParaRPr lang="en-US" dirty="0"/>
          </a:p>
        </p:txBody>
      </p:sp>
      <p:sp>
        <p:nvSpPr>
          <p:cNvPr id="3" name="Platshållare för text 2"/>
          <p:cNvSpPr>
            <a:spLocks noGrp="1"/>
          </p:cNvSpPr>
          <p:nvPr>
            <p:ph type="body" sz="quarter" idx="10"/>
          </p:nvPr>
        </p:nvSpPr>
        <p:spPr/>
        <p:txBody>
          <a:bodyPr/>
          <a:lstStyle/>
          <a:p>
            <a:r>
              <a:rPr lang="en-US"/>
              <a:t>2021 | South Africa | Students | All main fields of study</a:t>
            </a:r>
            <a:endParaRPr lang="en-US" dirty="0"/>
          </a:p>
        </p:txBody>
      </p:sp>
      <p:sp>
        <p:nvSpPr>
          <p:cNvPr id="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597" y="1352573"/>
            <a:ext cx="8106907" cy="4296375"/>
          </a:xfrm>
          <a:prstGeom prst="rect">
            <a:avLst/>
          </a:prstGeom>
        </p:spPr>
      </p:pic>
    </p:spTree>
    <p:extLst>
      <p:ext uri="{BB962C8B-B14F-4D97-AF65-F5344CB8AC3E}">
        <p14:creationId xmlns:p14="http://schemas.microsoft.com/office/powerpoint/2010/main" val="2553221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a:t>Is your image distinct?</a:t>
            </a:r>
            <a:endParaRPr lang="en-US" dirty="0"/>
          </a:p>
        </p:txBody>
      </p:sp>
      <p:sp>
        <p:nvSpPr>
          <p:cNvPr id="3" name="Platshållare för text 2"/>
          <p:cNvSpPr>
            <a:spLocks noGrp="1"/>
          </p:cNvSpPr>
          <p:nvPr>
            <p:ph type="body" sz="quarter" idx="10"/>
          </p:nvPr>
        </p:nvSpPr>
        <p:spPr/>
        <p:txBody>
          <a:bodyPr/>
          <a:lstStyle/>
          <a:p>
            <a:r>
              <a:rPr lang="en-US"/>
              <a:t>2021 | South Africa | Students | All main fields of study</a:t>
            </a:r>
            <a:endParaRPr lang="en-US" dirty="0"/>
          </a:p>
        </p:txBody>
      </p:sp>
      <p:cxnSp>
        <p:nvCxnSpPr>
          <p:cNvPr id="13" name="Rak 13">
            <a:extLst>
              <a:ext uri="{FF2B5EF4-FFF2-40B4-BE49-F238E27FC236}">
                <a16:creationId xmlns:a16="http://schemas.microsoft.com/office/drawing/2014/main" id="{58611764-F289-496C-A39E-FABA00641F32}"/>
              </a:ext>
            </a:extLst>
          </p:cNvPr>
          <p:cNvCxnSpPr/>
          <p:nvPr/>
        </p:nvCxnSpPr>
        <p:spPr>
          <a:xfrm>
            <a:off x="1327764" y="3705442"/>
            <a:ext cx="953647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6CAC79-7CA8-48D1-B385-40CFF7455339}"/>
              </a:ext>
            </a:extLst>
          </p:cNvPr>
          <p:cNvSpPr txBox="1"/>
          <p:nvPr/>
        </p:nvSpPr>
        <p:spPr>
          <a:xfrm>
            <a:off x="643121" y="4999912"/>
            <a:ext cx="1550842" cy="136357"/>
          </a:xfrm>
          <a:prstGeom prst="rect">
            <a:avLst/>
          </a:prstGeom>
        </p:spPr>
        <p:txBody>
          <a:bodyPr vert="horz" wrap="square" lIns="99551" tIns="49775" rIns="99551" bIns="49775" rtlCol="0" anchor="ctr">
            <a:noAutofit/>
          </a:bodyPr>
          <a:lstStyle/>
          <a:p>
            <a:pPr lvl="0">
              <a:defRPr/>
            </a:pPr>
            <a:r>
              <a:rPr lang="en-GB" sz="1270">
                <a:solidFill>
                  <a:srgbClr val="074B60"/>
                </a:solidFill>
                <a:latin typeface="Calibri" pitchFamily="34" charset="0"/>
              </a:rPr>
              <a:t>All students</a:t>
            </a:r>
            <a:endParaRPr lang="en-GB" sz="1270" dirty="0">
              <a:solidFill>
                <a:srgbClr val="074B60"/>
              </a:solidFill>
              <a:latin typeface="Calibri" pitchFamily="34" charset="0"/>
            </a:endParaRPr>
          </a:p>
        </p:txBody>
      </p:sp>
      <p:sp>
        <p:nvSpPr>
          <p:cNvPr id="16" name="TextBox 15">
            <a:extLst>
              <a:ext uri="{FF2B5EF4-FFF2-40B4-BE49-F238E27FC236}">
                <a16:creationId xmlns:a16="http://schemas.microsoft.com/office/drawing/2014/main" id="{7394A84C-FDED-48C2-9673-ED983AE85A42}"/>
              </a:ext>
            </a:extLst>
          </p:cNvPr>
          <p:cNvSpPr txBox="1"/>
          <p:nvPr/>
        </p:nvSpPr>
        <p:spPr>
          <a:xfrm>
            <a:off x="630421" y="2129433"/>
            <a:ext cx="1800000" cy="144379"/>
          </a:xfrm>
          <a:prstGeom prst="rect">
            <a:avLst/>
          </a:prstGeom>
        </p:spPr>
        <p:txBody>
          <a:bodyPr vert="horz" wrap="square" lIns="99551" tIns="49775" rIns="99551" bIns="49775" rtlCol="0" anchor="ctr">
            <a:noAutofit/>
          </a:bodyPr>
          <a:lstStyle/>
          <a:p>
            <a:pPr lvl="0">
              <a:defRPr/>
            </a:pPr>
            <a:r>
              <a:rPr lang="sv-SE" sz="1270">
                <a:solidFill>
                  <a:srgbClr val="0E97C1"/>
                </a:solidFill>
                <a:latin typeface="Calibri" pitchFamily="34" charset="0"/>
              </a:rPr>
              <a:t>Your students</a:t>
            </a:r>
            <a:endParaRPr lang="sv-SE" sz="1270" dirty="0">
              <a:solidFill>
                <a:srgbClr val="0E97C1"/>
              </a:solidFill>
              <a:latin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837" y="3863106"/>
            <a:ext cx="8871612" cy="22934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190" y="1267675"/>
            <a:ext cx="8106907" cy="2095793"/>
          </a:xfrm>
          <a:prstGeom prst="rect">
            <a:avLst/>
          </a:prstGeom>
        </p:spPr>
      </p:pic>
    </p:spTree>
    <p:extLst>
      <p:ext uri="{BB962C8B-B14F-4D97-AF65-F5344CB8AC3E}">
        <p14:creationId xmlns:p14="http://schemas.microsoft.com/office/powerpoint/2010/main" val="183466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a:extLst>
              <a:ext uri="{FF2B5EF4-FFF2-40B4-BE49-F238E27FC236}">
                <a16:creationId xmlns:a16="http://schemas.microsoft.com/office/drawing/2014/main" id="{42D45BDE-4D7F-4A01-872A-133E4224C780}"/>
              </a:ext>
            </a:extLst>
          </p:cNvPr>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dirty="0"/>
              <a:t>What do your Potchefstroom Campus students think about your university?</a:t>
            </a:r>
          </a:p>
        </p:txBody>
      </p:sp>
      <p:sp>
        <p:nvSpPr>
          <p:cNvPr id="3" name="Platshållare för text 2"/>
          <p:cNvSpPr>
            <a:spLocks noGrp="1"/>
          </p:cNvSpPr>
          <p:nvPr>
            <p:ph type="body" sz="quarter" idx="10"/>
          </p:nvPr>
        </p:nvSpPr>
        <p:spPr/>
        <p:txBody>
          <a:bodyPr/>
          <a:lstStyle/>
          <a:p>
            <a:r>
              <a:rPr lang="en-US"/>
              <a:t>2021 | South Africa | Students | NWU | All main fields of study</a:t>
            </a:r>
            <a:endParaRPr lang="en-US" dirty="0"/>
          </a:p>
        </p:txBody>
      </p:sp>
      <p:sp>
        <p:nvSpPr>
          <p:cNvPr id="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597" y="1352573"/>
            <a:ext cx="8106907" cy="4296375"/>
          </a:xfrm>
          <a:prstGeom prst="rect">
            <a:avLst/>
          </a:prstGeom>
        </p:spPr>
      </p:pic>
    </p:spTree>
    <p:extLst>
      <p:ext uri="{BB962C8B-B14F-4D97-AF65-F5344CB8AC3E}">
        <p14:creationId xmlns:p14="http://schemas.microsoft.com/office/powerpoint/2010/main" val="1002426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a:extLst>
              <a:ext uri="{FF2B5EF4-FFF2-40B4-BE49-F238E27FC236}">
                <a16:creationId xmlns:a16="http://schemas.microsoft.com/office/drawing/2014/main" id="{42D45BDE-4D7F-4A01-872A-133E4224C780}"/>
              </a:ext>
            </a:extLst>
          </p:cNvPr>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dirty="0"/>
              <a:t>What do your </a:t>
            </a:r>
            <a:r>
              <a:rPr lang="en-US" dirty="0" err="1" smtClean="0"/>
              <a:t>Mahikeng</a:t>
            </a:r>
            <a:r>
              <a:rPr lang="en-US" dirty="0" smtClean="0"/>
              <a:t> </a:t>
            </a:r>
            <a:r>
              <a:rPr lang="en-US" dirty="0"/>
              <a:t>Campus students think about your university?</a:t>
            </a:r>
          </a:p>
        </p:txBody>
      </p:sp>
      <p:sp>
        <p:nvSpPr>
          <p:cNvPr id="3" name="Platshållare för text 2"/>
          <p:cNvSpPr>
            <a:spLocks noGrp="1"/>
          </p:cNvSpPr>
          <p:nvPr>
            <p:ph type="body" sz="quarter" idx="10"/>
          </p:nvPr>
        </p:nvSpPr>
        <p:spPr/>
        <p:txBody>
          <a:bodyPr/>
          <a:lstStyle/>
          <a:p>
            <a:r>
              <a:rPr lang="en-US"/>
              <a:t>2021 | South Africa | Students | NWU | All main fields of study</a:t>
            </a:r>
            <a:endParaRPr lang="en-US" dirty="0"/>
          </a:p>
        </p:txBody>
      </p:sp>
      <p:sp>
        <p:nvSpPr>
          <p:cNvPr id="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597" y="1352573"/>
            <a:ext cx="8106907" cy="4296375"/>
          </a:xfrm>
          <a:prstGeom prst="rect">
            <a:avLst/>
          </a:prstGeom>
        </p:spPr>
      </p:pic>
    </p:spTree>
    <p:extLst>
      <p:ext uri="{BB962C8B-B14F-4D97-AF65-F5344CB8AC3E}">
        <p14:creationId xmlns:p14="http://schemas.microsoft.com/office/powerpoint/2010/main" val="590137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a:extLst>
              <a:ext uri="{FF2B5EF4-FFF2-40B4-BE49-F238E27FC236}">
                <a16:creationId xmlns:a16="http://schemas.microsoft.com/office/drawing/2014/main" id="{42D45BDE-4D7F-4A01-872A-133E4224C780}"/>
              </a:ext>
            </a:extLst>
          </p:cNvPr>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dirty="0"/>
              <a:t>What do your Vanderbijlpark Campus students think about your university?</a:t>
            </a:r>
          </a:p>
        </p:txBody>
      </p:sp>
      <p:sp>
        <p:nvSpPr>
          <p:cNvPr id="3" name="Platshållare för text 2"/>
          <p:cNvSpPr>
            <a:spLocks noGrp="1"/>
          </p:cNvSpPr>
          <p:nvPr>
            <p:ph type="body" sz="quarter" idx="10"/>
          </p:nvPr>
        </p:nvSpPr>
        <p:spPr/>
        <p:txBody>
          <a:bodyPr/>
          <a:lstStyle/>
          <a:p>
            <a:r>
              <a:rPr lang="en-US"/>
              <a:t>2021 | South Africa | Students | NWU | All main fields of study</a:t>
            </a:r>
            <a:endParaRPr lang="en-US" dirty="0"/>
          </a:p>
        </p:txBody>
      </p:sp>
      <p:sp>
        <p:nvSpPr>
          <p:cNvPr id="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597" y="1352573"/>
            <a:ext cx="8106907" cy="4296375"/>
          </a:xfrm>
          <a:prstGeom prst="rect">
            <a:avLst/>
          </a:prstGeom>
        </p:spPr>
      </p:pic>
    </p:spTree>
    <p:extLst>
      <p:ext uri="{BB962C8B-B14F-4D97-AF65-F5344CB8AC3E}">
        <p14:creationId xmlns:p14="http://schemas.microsoft.com/office/powerpoint/2010/main" val="3464111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a:extLst>
              <a:ext uri="{FF2B5EF4-FFF2-40B4-BE49-F238E27FC236}">
                <a16:creationId xmlns:a16="http://schemas.microsoft.com/office/drawing/2014/main" id="{42D45BDE-4D7F-4A01-872A-133E4224C780}"/>
              </a:ext>
            </a:extLst>
          </p:cNvPr>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a:t>What do your alumni think about your university?</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sp>
        <p:nvSpPr>
          <p:cNvPr id="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597" y="1352573"/>
            <a:ext cx="8106907" cy="4296375"/>
          </a:xfrm>
          <a:prstGeom prst="rect">
            <a:avLst/>
          </a:prstGeom>
        </p:spPr>
      </p:pic>
    </p:spTree>
    <p:extLst>
      <p:ext uri="{BB962C8B-B14F-4D97-AF65-F5344CB8AC3E}">
        <p14:creationId xmlns:p14="http://schemas.microsoft.com/office/powerpoint/2010/main" val="551571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a:t>Is your image distinct?</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cxnSp>
        <p:nvCxnSpPr>
          <p:cNvPr id="13" name="Rak 13">
            <a:extLst>
              <a:ext uri="{FF2B5EF4-FFF2-40B4-BE49-F238E27FC236}">
                <a16:creationId xmlns:a16="http://schemas.microsoft.com/office/drawing/2014/main" id="{58611764-F289-496C-A39E-FABA00641F32}"/>
              </a:ext>
            </a:extLst>
          </p:cNvPr>
          <p:cNvCxnSpPr/>
          <p:nvPr/>
        </p:nvCxnSpPr>
        <p:spPr>
          <a:xfrm>
            <a:off x="1327764" y="3705442"/>
            <a:ext cx="953647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6CAC79-7CA8-48D1-B385-40CFF7455339}"/>
              </a:ext>
            </a:extLst>
          </p:cNvPr>
          <p:cNvSpPr txBox="1"/>
          <p:nvPr/>
        </p:nvSpPr>
        <p:spPr>
          <a:xfrm>
            <a:off x="643121" y="4999912"/>
            <a:ext cx="1550842" cy="136357"/>
          </a:xfrm>
          <a:prstGeom prst="rect">
            <a:avLst/>
          </a:prstGeom>
        </p:spPr>
        <p:txBody>
          <a:bodyPr vert="horz" wrap="square" lIns="99551" tIns="49775" rIns="99551" bIns="49775" rtlCol="0" anchor="ctr">
            <a:noAutofit/>
          </a:bodyPr>
          <a:lstStyle/>
          <a:p>
            <a:pPr lvl="0">
              <a:defRPr/>
            </a:pPr>
            <a:r>
              <a:rPr lang="en-GB" sz="1270">
                <a:solidFill>
                  <a:srgbClr val="074B60"/>
                </a:solidFill>
                <a:latin typeface="Calibri" pitchFamily="34" charset="0"/>
              </a:rPr>
              <a:t>All professionals</a:t>
            </a:r>
            <a:endParaRPr lang="en-GB" sz="1270" dirty="0">
              <a:solidFill>
                <a:srgbClr val="074B60"/>
              </a:solidFill>
              <a:latin typeface="Calibri" pitchFamily="34" charset="0"/>
            </a:endParaRPr>
          </a:p>
        </p:txBody>
      </p:sp>
      <p:sp>
        <p:nvSpPr>
          <p:cNvPr id="16" name="TextBox 15">
            <a:extLst>
              <a:ext uri="{FF2B5EF4-FFF2-40B4-BE49-F238E27FC236}">
                <a16:creationId xmlns:a16="http://schemas.microsoft.com/office/drawing/2014/main" id="{7394A84C-FDED-48C2-9673-ED983AE85A42}"/>
              </a:ext>
            </a:extLst>
          </p:cNvPr>
          <p:cNvSpPr txBox="1"/>
          <p:nvPr/>
        </p:nvSpPr>
        <p:spPr>
          <a:xfrm>
            <a:off x="630421" y="2129433"/>
            <a:ext cx="1800000" cy="144379"/>
          </a:xfrm>
          <a:prstGeom prst="rect">
            <a:avLst/>
          </a:prstGeom>
        </p:spPr>
        <p:txBody>
          <a:bodyPr vert="horz" wrap="square" lIns="99551" tIns="49775" rIns="99551" bIns="49775" rtlCol="0" anchor="ctr">
            <a:noAutofit/>
          </a:bodyPr>
          <a:lstStyle/>
          <a:p>
            <a:pPr lvl="0">
              <a:defRPr/>
            </a:pPr>
            <a:r>
              <a:rPr lang="sv-SE" sz="1270">
                <a:solidFill>
                  <a:srgbClr val="0E97C1"/>
                </a:solidFill>
                <a:latin typeface="Calibri" pitchFamily="34" charset="0"/>
              </a:rPr>
              <a:t>Your alumni</a:t>
            </a:r>
            <a:endParaRPr lang="sv-SE" sz="1270" dirty="0">
              <a:solidFill>
                <a:srgbClr val="0E97C1"/>
              </a:solidFill>
              <a:latin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299" y="4054075"/>
            <a:ext cx="8106907" cy="20957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190" y="1267675"/>
            <a:ext cx="8106907" cy="2095793"/>
          </a:xfrm>
          <a:prstGeom prst="rect">
            <a:avLst/>
          </a:prstGeom>
        </p:spPr>
      </p:pic>
    </p:spTree>
    <p:extLst>
      <p:ext uri="{BB962C8B-B14F-4D97-AF65-F5344CB8AC3E}">
        <p14:creationId xmlns:p14="http://schemas.microsoft.com/office/powerpoint/2010/main" val="943956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What helped you most when choosing your college and university? (Please select a maximum of 3 alternatives.)</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ZA"/>
              <a:t>Influences on decisions where to study</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1" name="Oval 10">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2" name="Oval 11">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8" name="TextBox 1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720" y="1141200"/>
            <a:ext cx="9164638"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tar: 5 Points 9">
            <a:extLst>
              <a:ext uri="{FF2B5EF4-FFF2-40B4-BE49-F238E27FC236}">
                <a16:creationId xmlns:a16="http://schemas.microsoft.com/office/drawing/2014/main" id="{1CAF6110-EE83-4A26-A129-4FF28D98ECE4}"/>
              </a:ext>
            </a:extLst>
          </p:cNvPr>
          <p:cNvSpPr/>
          <p:nvPr/>
        </p:nvSpPr>
        <p:spPr>
          <a:xfrm>
            <a:off x="8546365" y="138114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14" name="Star: 5 Points 13">
            <a:extLst>
              <a:ext uri="{FF2B5EF4-FFF2-40B4-BE49-F238E27FC236}">
                <a16:creationId xmlns:a16="http://schemas.microsoft.com/office/drawing/2014/main" id="{BE91C4AA-EF36-4FAA-9E1B-918505779CDC}"/>
              </a:ext>
            </a:extLst>
          </p:cNvPr>
          <p:cNvSpPr/>
          <p:nvPr/>
        </p:nvSpPr>
        <p:spPr>
          <a:xfrm>
            <a:off x="6996833" y="4054539"/>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15" name="Star: 5 Points 14">
            <a:extLst>
              <a:ext uri="{FF2B5EF4-FFF2-40B4-BE49-F238E27FC236}">
                <a16:creationId xmlns:a16="http://schemas.microsoft.com/office/drawing/2014/main" id="{8F1C93C1-97A1-4CCF-8CC5-691627ED41B8}"/>
              </a:ext>
            </a:extLst>
          </p:cNvPr>
          <p:cNvSpPr/>
          <p:nvPr/>
        </p:nvSpPr>
        <p:spPr>
          <a:xfrm>
            <a:off x="6520465" y="5688188"/>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463153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lvl="1">
                <a:defRPr/>
              </a:pPr>
              <a:r>
                <a:rPr lang="en-US" sz="1270" dirty="0">
                  <a:solidFill>
                    <a:srgbClr val="4CAFCD"/>
                  </a:solidFill>
                  <a:latin typeface="Calibri" pitchFamily="34" charset="0"/>
                </a:rPr>
                <a:t>INTRODUCTION</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583323" y="1953172"/>
            <a:ext cx="2476756" cy="1600438"/>
          </a:xfrm>
          <a:prstGeom prst="rect">
            <a:avLst/>
          </a:prstGeom>
          <a:noFill/>
        </p:spPr>
        <p:txBody>
          <a:bodyPr wrap="square" rtlCol="0">
            <a:spAutoFit/>
          </a:bodyPr>
          <a:lstStyle/>
          <a:p>
            <a:pPr lvl="0" algn="ctr">
              <a:defRPr/>
            </a:pPr>
            <a:r>
              <a:rPr lang="en-US" sz="1400" dirty="0">
                <a:solidFill>
                  <a:srgbClr val="414041"/>
                </a:solidFill>
                <a:cs typeface="Calibri" pitchFamily="34" charset="0"/>
              </a:rPr>
              <a:t>In this section you will learn:</a:t>
            </a:r>
          </a:p>
          <a:p>
            <a:pPr lvl="0" algn="ctr">
              <a:defRPr/>
            </a:pPr>
            <a:endParaRPr lang="en-US" sz="1400" dirty="0">
              <a:solidFill>
                <a:srgbClr val="414041"/>
              </a:solidFill>
              <a:cs typeface="Calibri" pitchFamily="34" charset="0"/>
            </a:endParaRPr>
          </a:p>
          <a:p>
            <a:pPr marL="285750" lvl="0" indent="-285750">
              <a:buFont typeface="Arial" panose="020B0604020202020204" pitchFamily="34" charset="0"/>
              <a:buChar char="•"/>
              <a:defRPr/>
            </a:pPr>
            <a:r>
              <a:rPr lang="en-US" sz="1400" dirty="0">
                <a:solidFill>
                  <a:srgbClr val="414041"/>
                </a:solidFill>
                <a:cs typeface="Calibri" pitchFamily="34" charset="0"/>
              </a:rPr>
              <a:t>How Universum works</a:t>
            </a:r>
          </a:p>
          <a:p>
            <a:pPr lvl="0">
              <a:defRPr/>
            </a:pPr>
            <a:endParaRPr lang="en-US" sz="1400" dirty="0">
              <a:solidFill>
                <a:srgbClr val="414041"/>
              </a:solidFill>
              <a:cs typeface="Calibri" pitchFamily="34" charset="0"/>
            </a:endParaRPr>
          </a:p>
          <a:p>
            <a:pPr marL="285750" lvl="0" indent="-285750">
              <a:buFont typeface="Arial" panose="020B0604020202020204" pitchFamily="34" charset="0"/>
              <a:buChar char="•"/>
              <a:defRPr/>
            </a:pPr>
            <a:r>
              <a:rPr lang="en-US" sz="1400" dirty="0">
                <a:solidFill>
                  <a:srgbClr val="414041"/>
                </a:solidFill>
                <a:cs typeface="Calibri" pitchFamily="34" charset="0"/>
              </a:rPr>
              <a:t>How you can use this report</a:t>
            </a:r>
          </a:p>
          <a:p>
            <a:pPr lvl="0">
              <a:defRPr/>
            </a:pPr>
            <a:endParaRPr lang="en-US" sz="1400" dirty="0">
              <a:solidFill>
                <a:srgbClr val="414041"/>
              </a:solidFill>
              <a:cs typeface="Calibri" pitchFamily="34" charset="0"/>
            </a:endParaRPr>
          </a:p>
        </p:txBody>
      </p:sp>
    </p:spTree>
    <p:extLst>
      <p:ext uri="{BB962C8B-B14F-4D97-AF65-F5344CB8AC3E}">
        <p14:creationId xmlns:p14="http://schemas.microsoft.com/office/powerpoint/2010/main" val="1447300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What helped you most when choosing your college and university? (Please select a maximum of 3 alternatives.)</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ZA"/>
              <a:t>Less important influence factors for your school’s selection</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1" name="Oval 10">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2" name="Oval 11">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8" name="TextBox 1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720" y="1141200"/>
            <a:ext cx="9164638"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tar: 5 Points 9">
            <a:extLst>
              <a:ext uri="{FF2B5EF4-FFF2-40B4-BE49-F238E27FC236}">
                <a16:creationId xmlns:a16="http://schemas.microsoft.com/office/drawing/2014/main" id="{553DFCB5-F147-4782-906F-FEA09C6ED627}"/>
              </a:ext>
            </a:extLst>
          </p:cNvPr>
          <p:cNvSpPr/>
          <p:nvPr/>
        </p:nvSpPr>
        <p:spPr>
          <a:xfrm>
            <a:off x="6170521" y="208790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14" name="Star: 5 Points 13">
            <a:extLst>
              <a:ext uri="{FF2B5EF4-FFF2-40B4-BE49-F238E27FC236}">
                <a16:creationId xmlns:a16="http://schemas.microsoft.com/office/drawing/2014/main" id="{8E287116-8829-4011-8C27-35AF5276B46D}"/>
              </a:ext>
            </a:extLst>
          </p:cNvPr>
          <p:cNvSpPr/>
          <p:nvPr/>
        </p:nvSpPr>
        <p:spPr>
          <a:xfrm>
            <a:off x="5963478" y="2865453"/>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2485824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416600" y="2544133"/>
            <a:ext cx="2123383" cy="253146"/>
          </a:xfrm>
          <a:prstGeom prst="rect">
            <a:avLst/>
          </a:prstGeom>
          <a:noFill/>
        </p:spPr>
        <p:txBody>
          <a:bodyPr wrap="square" lIns="0" tIns="0" rIns="0" bIns="0" rtlCol="0" anchor="ctr" anchorCtr="0">
            <a:spAutoFit/>
          </a:bodyPr>
          <a:lstStyle/>
          <a:p>
            <a:pPr algn="ctr"/>
            <a:r>
              <a:rPr lang="en-US" sz="1645">
                <a:solidFill>
                  <a:srgbClr val="0E97C1"/>
                </a:solidFill>
                <a:cs typeface="Calibri" pitchFamily="34" charset="0"/>
              </a:rPr>
              <a:t>Your students</a:t>
            </a:r>
            <a:endParaRPr lang="en-US" sz="1645" dirty="0">
              <a:solidFill>
                <a:srgbClr val="0E97C1"/>
              </a:solidFill>
              <a:cs typeface="Calibri" pitchFamily="34" charset="0"/>
            </a:endParaRPr>
          </a:p>
        </p:txBody>
      </p:sp>
      <p:sp>
        <p:nvSpPr>
          <p:cNvPr id="30" name="TextBox 29"/>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students</a:t>
            </a:r>
            <a:endParaRPr lang="en-US" sz="1645" dirty="0">
              <a:solidFill>
                <a:srgbClr val="074B60"/>
              </a:solidFill>
              <a:cs typeface="Calibri" pitchFamily="34" charset="0"/>
            </a:endParaRPr>
          </a:p>
        </p:txBody>
      </p:sp>
      <p:sp>
        <p:nvSpPr>
          <p:cNvPr id="7" name="Text Placeholder 4"/>
          <p:cNvSpPr>
            <a:spLocks noGrp="1"/>
          </p:cNvSpPr>
          <p:nvPr>
            <p:ph type="body" sz="quarter" idx="12"/>
          </p:nvPr>
        </p:nvSpPr>
        <p:spPr/>
        <p:txBody>
          <a:bodyPr/>
          <a:lstStyle/>
          <a:p>
            <a:r>
              <a:rPr lang="en-US"/>
              <a:t>If you were to restart your studies, what would you do? </a:t>
            </a:r>
            <a:endParaRPr lang="en-US" dirty="0"/>
          </a:p>
        </p:txBody>
      </p:sp>
      <p:sp>
        <p:nvSpPr>
          <p:cNvPr id="3" name="Title 2"/>
          <p:cNvSpPr>
            <a:spLocks noGrp="1"/>
          </p:cNvSpPr>
          <p:nvPr>
            <p:ph type="title"/>
          </p:nvPr>
        </p:nvSpPr>
        <p:spPr/>
        <p:txBody>
          <a:bodyPr/>
          <a:lstStyle/>
          <a:p>
            <a:r>
              <a:rPr lang="en-US"/>
              <a:t>Would talent choose their university again?</a:t>
            </a:r>
            <a:endParaRPr lang="sv-SE" dirty="0"/>
          </a:p>
        </p:txBody>
      </p:sp>
      <p:sp>
        <p:nvSpPr>
          <p:cNvPr id="4" name="Text Placeholder 3"/>
          <p:cNvSpPr>
            <a:spLocks noGrp="1"/>
          </p:cNvSpPr>
          <p:nvPr>
            <p:ph type="body" sz="quarter" idx="10"/>
          </p:nvPr>
        </p:nvSpPr>
        <p:spPr/>
        <p:txBody>
          <a:bodyPr/>
          <a:lstStyle/>
          <a:p>
            <a:r>
              <a:rPr lang="en-US"/>
              <a:t>2021 | South Africa | Students | All main fields of study</a:t>
            </a:r>
            <a:endParaRPr lang="en-US" dirty="0"/>
          </a:p>
        </p:txBody>
      </p:sp>
      <p:sp>
        <p:nvSpPr>
          <p:cNvPr id="9" name="TextBox 23"/>
          <p:cNvSpPr txBox="1"/>
          <p:nvPr/>
        </p:nvSpPr>
        <p:spPr>
          <a:xfrm>
            <a:off x="2407968"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10" name="Rektangel 49"/>
          <p:cNvSpPr/>
          <p:nvPr/>
        </p:nvSpPr>
        <p:spPr>
          <a:xfrm>
            <a:off x="2159594"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1" name="Rektangel 51"/>
          <p:cNvSpPr/>
          <p:nvPr/>
        </p:nvSpPr>
        <p:spPr>
          <a:xfrm>
            <a:off x="2159594"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2" name="TextBox 23"/>
          <p:cNvSpPr txBox="1"/>
          <p:nvPr/>
        </p:nvSpPr>
        <p:spPr>
          <a:xfrm>
            <a:off x="2407968"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13" name="TextBox 23"/>
          <p:cNvSpPr txBox="1"/>
          <p:nvPr/>
        </p:nvSpPr>
        <p:spPr>
          <a:xfrm>
            <a:off x="2416601"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14" name="Rektangel 49"/>
          <p:cNvSpPr/>
          <p:nvPr/>
        </p:nvSpPr>
        <p:spPr>
          <a:xfrm>
            <a:off x="2159594"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5" name="Rektangel 51"/>
          <p:cNvSpPr/>
          <p:nvPr/>
        </p:nvSpPr>
        <p:spPr>
          <a:xfrm>
            <a:off x="2149468"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6" name="TextBox 23"/>
          <p:cNvSpPr txBox="1"/>
          <p:nvPr/>
        </p:nvSpPr>
        <p:spPr>
          <a:xfrm>
            <a:off x="2416600"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sp>
        <p:nvSpPr>
          <p:cNvPr id="31" name="TextBox 23">
            <a:extLst>
              <a:ext uri="{FF2B5EF4-FFF2-40B4-BE49-F238E27FC236}">
                <a16:creationId xmlns:a16="http://schemas.microsoft.com/office/drawing/2014/main" id="{CD035AF9-5366-4D76-8B2F-D8D3848998F6}"/>
              </a:ext>
            </a:extLst>
          </p:cNvPr>
          <p:cNvSpPr txBox="1"/>
          <p:nvPr/>
        </p:nvSpPr>
        <p:spPr>
          <a:xfrm>
            <a:off x="7553647"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32" name="Rektangel 49">
            <a:extLst>
              <a:ext uri="{FF2B5EF4-FFF2-40B4-BE49-F238E27FC236}">
                <a16:creationId xmlns:a16="http://schemas.microsoft.com/office/drawing/2014/main" id="{5184174C-3437-42C5-B1CF-06930F24A36F}"/>
              </a:ext>
            </a:extLst>
          </p:cNvPr>
          <p:cNvSpPr/>
          <p:nvPr/>
        </p:nvSpPr>
        <p:spPr>
          <a:xfrm>
            <a:off x="7305273"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3" name="Rektangel 51">
            <a:extLst>
              <a:ext uri="{FF2B5EF4-FFF2-40B4-BE49-F238E27FC236}">
                <a16:creationId xmlns:a16="http://schemas.microsoft.com/office/drawing/2014/main" id="{A9B8370E-1BE0-4E12-9319-0D3F3D5104A0}"/>
              </a:ext>
            </a:extLst>
          </p:cNvPr>
          <p:cNvSpPr/>
          <p:nvPr/>
        </p:nvSpPr>
        <p:spPr>
          <a:xfrm>
            <a:off x="7305273"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4" name="TextBox 23">
            <a:extLst>
              <a:ext uri="{FF2B5EF4-FFF2-40B4-BE49-F238E27FC236}">
                <a16:creationId xmlns:a16="http://schemas.microsoft.com/office/drawing/2014/main" id="{F295A30B-30AF-43A2-A860-659F0DA7FFF2}"/>
              </a:ext>
            </a:extLst>
          </p:cNvPr>
          <p:cNvSpPr txBox="1"/>
          <p:nvPr/>
        </p:nvSpPr>
        <p:spPr>
          <a:xfrm>
            <a:off x="7553647"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35" name="TextBox 23">
            <a:extLst>
              <a:ext uri="{FF2B5EF4-FFF2-40B4-BE49-F238E27FC236}">
                <a16:creationId xmlns:a16="http://schemas.microsoft.com/office/drawing/2014/main" id="{E47C2BCE-239D-4B92-AE07-8AFF4FD7D7F8}"/>
              </a:ext>
            </a:extLst>
          </p:cNvPr>
          <p:cNvSpPr txBox="1"/>
          <p:nvPr/>
        </p:nvSpPr>
        <p:spPr>
          <a:xfrm>
            <a:off x="7562280"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36" name="Rektangel 49">
            <a:extLst>
              <a:ext uri="{FF2B5EF4-FFF2-40B4-BE49-F238E27FC236}">
                <a16:creationId xmlns:a16="http://schemas.microsoft.com/office/drawing/2014/main" id="{D60E656F-BAC5-4DBA-8BF3-BE72F4267827}"/>
              </a:ext>
            </a:extLst>
          </p:cNvPr>
          <p:cNvSpPr/>
          <p:nvPr/>
        </p:nvSpPr>
        <p:spPr>
          <a:xfrm>
            <a:off x="7305273"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7" name="Rektangel 51">
            <a:extLst>
              <a:ext uri="{FF2B5EF4-FFF2-40B4-BE49-F238E27FC236}">
                <a16:creationId xmlns:a16="http://schemas.microsoft.com/office/drawing/2014/main" id="{0FDC797E-B434-49FC-A860-740D074D538A}"/>
              </a:ext>
            </a:extLst>
          </p:cNvPr>
          <p:cNvSpPr/>
          <p:nvPr/>
        </p:nvSpPr>
        <p:spPr>
          <a:xfrm>
            <a:off x="7295147"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8" name="TextBox 23">
            <a:extLst>
              <a:ext uri="{FF2B5EF4-FFF2-40B4-BE49-F238E27FC236}">
                <a16:creationId xmlns:a16="http://schemas.microsoft.com/office/drawing/2014/main" id="{392ECB27-AB4F-4E48-91E3-63F736CF2462}"/>
              </a:ext>
            </a:extLst>
          </p:cNvPr>
          <p:cNvSpPr txBox="1"/>
          <p:nvPr/>
        </p:nvSpPr>
        <p:spPr>
          <a:xfrm>
            <a:off x="7562279"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420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2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416600" y="2455262"/>
            <a:ext cx="2123383" cy="430887"/>
          </a:xfrm>
          <a:prstGeom prst="rect">
            <a:avLst/>
          </a:prstGeom>
          <a:noFill/>
        </p:spPr>
        <p:txBody>
          <a:bodyPr wrap="square" lIns="0" tIns="0" rIns="0" bIns="0" rtlCol="0" anchor="ctr" anchorCtr="0">
            <a:spAutoFit/>
          </a:bodyPr>
          <a:lstStyle/>
          <a:p>
            <a:pPr algn="ctr"/>
            <a:r>
              <a:rPr lang="en-US" sz="1400" dirty="0">
                <a:solidFill>
                  <a:srgbClr val="0E97C1"/>
                </a:solidFill>
                <a:cs typeface="Calibri" pitchFamily="34" charset="0"/>
              </a:rPr>
              <a:t>Potchefstroom Campus Students</a:t>
            </a:r>
          </a:p>
        </p:txBody>
      </p:sp>
      <p:sp>
        <p:nvSpPr>
          <p:cNvPr id="30" name="TextBox 29"/>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NWU Students</a:t>
            </a:r>
            <a:endParaRPr lang="en-US" sz="1645" dirty="0">
              <a:solidFill>
                <a:srgbClr val="074B60"/>
              </a:solidFill>
              <a:cs typeface="Calibri" pitchFamily="34" charset="0"/>
            </a:endParaRPr>
          </a:p>
        </p:txBody>
      </p:sp>
      <p:sp>
        <p:nvSpPr>
          <p:cNvPr id="7" name="Text Placeholder 4"/>
          <p:cNvSpPr>
            <a:spLocks noGrp="1"/>
          </p:cNvSpPr>
          <p:nvPr>
            <p:ph type="body" sz="quarter" idx="12"/>
          </p:nvPr>
        </p:nvSpPr>
        <p:spPr/>
        <p:txBody>
          <a:bodyPr/>
          <a:lstStyle/>
          <a:p>
            <a:r>
              <a:rPr lang="en-US"/>
              <a:t>If you were to restart your studies, what would you do? </a:t>
            </a:r>
            <a:endParaRPr lang="en-US" dirty="0"/>
          </a:p>
        </p:txBody>
      </p:sp>
      <p:sp>
        <p:nvSpPr>
          <p:cNvPr id="3" name="Title 2"/>
          <p:cNvSpPr>
            <a:spLocks noGrp="1"/>
          </p:cNvSpPr>
          <p:nvPr>
            <p:ph type="title"/>
          </p:nvPr>
        </p:nvSpPr>
        <p:spPr/>
        <p:txBody>
          <a:bodyPr/>
          <a:lstStyle/>
          <a:p>
            <a:r>
              <a:rPr lang="en-US" dirty="0"/>
              <a:t>Would talent choose their university again? (Potchefstroom Campus)</a:t>
            </a:r>
            <a:endParaRPr lang="sv-SE" dirty="0"/>
          </a:p>
        </p:txBody>
      </p:sp>
      <p:sp>
        <p:nvSpPr>
          <p:cNvPr id="4" name="Text Placeholder 3"/>
          <p:cNvSpPr>
            <a:spLocks noGrp="1"/>
          </p:cNvSpPr>
          <p:nvPr>
            <p:ph type="body" sz="quarter" idx="10"/>
          </p:nvPr>
        </p:nvSpPr>
        <p:spPr/>
        <p:txBody>
          <a:bodyPr/>
          <a:lstStyle/>
          <a:p>
            <a:r>
              <a:rPr lang="en-US"/>
              <a:t>2021 | South Africa | Students | NWU | All main fields of study</a:t>
            </a:r>
            <a:endParaRPr lang="en-US" dirty="0"/>
          </a:p>
        </p:txBody>
      </p:sp>
      <p:sp>
        <p:nvSpPr>
          <p:cNvPr id="9" name="TextBox 23"/>
          <p:cNvSpPr txBox="1"/>
          <p:nvPr/>
        </p:nvSpPr>
        <p:spPr>
          <a:xfrm>
            <a:off x="2407968"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10" name="Rektangel 49"/>
          <p:cNvSpPr/>
          <p:nvPr/>
        </p:nvSpPr>
        <p:spPr>
          <a:xfrm>
            <a:off x="2159594"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1" name="Rektangel 51"/>
          <p:cNvSpPr/>
          <p:nvPr/>
        </p:nvSpPr>
        <p:spPr>
          <a:xfrm>
            <a:off x="2159594"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2" name="TextBox 23"/>
          <p:cNvSpPr txBox="1"/>
          <p:nvPr/>
        </p:nvSpPr>
        <p:spPr>
          <a:xfrm>
            <a:off x="2407968"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13" name="TextBox 23"/>
          <p:cNvSpPr txBox="1"/>
          <p:nvPr/>
        </p:nvSpPr>
        <p:spPr>
          <a:xfrm>
            <a:off x="2416601"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14" name="Rektangel 49"/>
          <p:cNvSpPr/>
          <p:nvPr/>
        </p:nvSpPr>
        <p:spPr>
          <a:xfrm>
            <a:off x="2159594"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5" name="Rektangel 51"/>
          <p:cNvSpPr/>
          <p:nvPr/>
        </p:nvSpPr>
        <p:spPr>
          <a:xfrm>
            <a:off x="2149468"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6" name="TextBox 23"/>
          <p:cNvSpPr txBox="1"/>
          <p:nvPr/>
        </p:nvSpPr>
        <p:spPr>
          <a:xfrm>
            <a:off x="2416600"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sp>
        <p:nvSpPr>
          <p:cNvPr id="31" name="TextBox 23">
            <a:extLst>
              <a:ext uri="{FF2B5EF4-FFF2-40B4-BE49-F238E27FC236}">
                <a16:creationId xmlns:a16="http://schemas.microsoft.com/office/drawing/2014/main" id="{CD035AF9-5366-4D76-8B2F-D8D3848998F6}"/>
              </a:ext>
            </a:extLst>
          </p:cNvPr>
          <p:cNvSpPr txBox="1"/>
          <p:nvPr/>
        </p:nvSpPr>
        <p:spPr>
          <a:xfrm>
            <a:off x="7553647"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32" name="Rektangel 49">
            <a:extLst>
              <a:ext uri="{FF2B5EF4-FFF2-40B4-BE49-F238E27FC236}">
                <a16:creationId xmlns:a16="http://schemas.microsoft.com/office/drawing/2014/main" id="{5184174C-3437-42C5-B1CF-06930F24A36F}"/>
              </a:ext>
            </a:extLst>
          </p:cNvPr>
          <p:cNvSpPr/>
          <p:nvPr/>
        </p:nvSpPr>
        <p:spPr>
          <a:xfrm>
            <a:off x="7305273"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3" name="Rektangel 51">
            <a:extLst>
              <a:ext uri="{FF2B5EF4-FFF2-40B4-BE49-F238E27FC236}">
                <a16:creationId xmlns:a16="http://schemas.microsoft.com/office/drawing/2014/main" id="{A9B8370E-1BE0-4E12-9319-0D3F3D5104A0}"/>
              </a:ext>
            </a:extLst>
          </p:cNvPr>
          <p:cNvSpPr/>
          <p:nvPr/>
        </p:nvSpPr>
        <p:spPr>
          <a:xfrm>
            <a:off x="7305273"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4" name="TextBox 23">
            <a:extLst>
              <a:ext uri="{FF2B5EF4-FFF2-40B4-BE49-F238E27FC236}">
                <a16:creationId xmlns:a16="http://schemas.microsoft.com/office/drawing/2014/main" id="{F295A30B-30AF-43A2-A860-659F0DA7FFF2}"/>
              </a:ext>
            </a:extLst>
          </p:cNvPr>
          <p:cNvSpPr txBox="1"/>
          <p:nvPr/>
        </p:nvSpPr>
        <p:spPr>
          <a:xfrm>
            <a:off x="7553647"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35" name="TextBox 23">
            <a:extLst>
              <a:ext uri="{FF2B5EF4-FFF2-40B4-BE49-F238E27FC236}">
                <a16:creationId xmlns:a16="http://schemas.microsoft.com/office/drawing/2014/main" id="{E47C2BCE-239D-4B92-AE07-8AFF4FD7D7F8}"/>
              </a:ext>
            </a:extLst>
          </p:cNvPr>
          <p:cNvSpPr txBox="1"/>
          <p:nvPr/>
        </p:nvSpPr>
        <p:spPr>
          <a:xfrm>
            <a:off x="7562280"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36" name="Rektangel 49">
            <a:extLst>
              <a:ext uri="{FF2B5EF4-FFF2-40B4-BE49-F238E27FC236}">
                <a16:creationId xmlns:a16="http://schemas.microsoft.com/office/drawing/2014/main" id="{D60E656F-BAC5-4DBA-8BF3-BE72F4267827}"/>
              </a:ext>
            </a:extLst>
          </p:cNvPr>
          <p:cNvSpPr/>
          <p:nvPr/>
        </p:nvSpPr>
        <p:spPr>
          <a:xfrm>
            <a:off x="7305273"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7" name="Rektangel 51">
            <a:extLst>
              <a:ext uri="{FF2B5EF4-FFF2-40B4-BE49-F238E27FC236}">
                <a16:creationId xmlns:a16="http://schemas.microsoft.com/office/drawing/2014/main" id="{0FDC797E-B434-49FC-A860-740D074D538A}"/>
              </a:ext>
            </a:extLst>
          </p:cNvPr>
          <p:cNvSpPr/>
          <p:nvPr/>
        </p:nvSpPr>
        <p:spPr>
          <a:xfrm>
            <a:off x="7295147"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8" name="TextBox 23">
            <a:extLst>
              <a:ext uri="{FF2B5EF4-FFF2-40B4-BE49-F238E27FC236}">
                <a16:creationId xmlns:a16="http://schemas.microsoft.com/office/drawing/2014/main" id="{392ECB27-AB4F-4E48-91E3-63F736CF2462}"/>
              </a:ext>
            </a:extLst>
          </p:cNvPr>
          <p:cNvSpPr txBox="1"/>
          <p:nvPr/>
        </p:nvSpPr>
        <p:spPr>
          <a:xfrm>
            <a:off x="7562279"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8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8792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209600" y="1170000"/>
            <a:ext cx="2188403" cy="2188972"/>
            <a:chOff x="1063279" y="1439583"/>
            <a:chExt cx="3735181" cy="3736152"/>
          </a:xfrm>
          <a:solidFill>
            <a:srgbClr val="800404"/>
          </a:solidFill>
        </p:grpSpPr>
        <p:sp>
          <p:nvSpPr>
            <p:cNvPr id="70" name="Oval 5"/>
            <p:cNvSpPr>
              <a:spLocks noChangeArrowheads="1"/>
            </p:cNvSpPr>
            <p:nvPr/>
          </p:nvSpPr>
          <p:spPr bwMode="auto">
            <a:xfrm>
              <a:off x="1410435" y="1786828"/>
              <a:ext cx="3043073" cy="3043866"/>
            </a:xfrm>
            <a:prstGeom prst="ellipse">
              <a:avLst/>
            </a:prstGeom>
            <a:grpFill/>
            <a:ln>
              <a:noFill/>
            </a:ln>
          </p:spPr>
          <p:txBody>
            <a:bodyPr vert="horz" wrap="square" lIns="182843" tIns="91422" rIns="182843" bIns="91422" numCol="1" anchor="t" anchorCtr="0" compatLnSpc="1">
              <a:prstTxWarp prst="textNoShape">
                <a:avLst/>
              </a:prstTxWarp>
            </a:bodyPr>
            <a:lstStyle/>
            <a:p>
              <a:endParaRPr lang="id-ID"/>
            </a:p>
          </p:txBody>
        </p:sp>
        <p:grpSp>
          <p:nvGrpSpPr>
            <p:cNvPr id="72" name="Group 71"/>
            <p:cNvGrpSpPr/>
            <p:nvPr/>
          </p:nvGrpSpPr>
          <p:grpSpPr>
            <a:xfrm>
              <a:off x="1063279" y="1439583"/>
              <a:ext cx="3735181" cy="3736152"/>
              <a:chOff x="1119258" y="2257147"/>
              <a:chExt cx="1868078" cy="1868076"/>
            </a:xfrm>
            <a:grpFill/>
          </p:grpSpPr>
          <p:sp>
            <p:nvSpPr>
              <p:cNvPr id="74" name="Freeform 6"/>
              <p:cNvSpPr>
                <a:spLocks/>
              </p:cNvSpPr>
              <p:nvPr/>
            </p:nvSpPr>
            <p:spPr bwMode="auto">
              <a:xfrm>
                <a:off x="2495042"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7"/>
              <p:cNvSpPr>
                <a:spLocks/>
              </p:cNvSpPr>
              <p:nvPr/>
            </p:nvSpPr>
            <p:spPr bwMode="auto">
              <a:xfrm>
                <a:off x="2075274"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8"/>
              <p:cNvSpPr>
                <a:spLocks/>
              </p:cNvSpPr>
              <p:nvPr/>
            </p:nvSpPr>
            <p:spPr bwMode="auto">
              <a:xfrm>
                <a:off x="2796133"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9"/>
              <p:cNvSpPr>
                <a:spLocks/>
              </p:cNvSpPr>
              <p:nvPr/>
            </p:nvSpPr>
            <p:spPr bwMode="auto">
              <a:xfrm>
                <a:off x="2796133"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10"/>
              <p:cNvSpPr>
                <a:spLocks/>
              </p:cNvSpPr>
              <p:nvPr/>
            </p:nvSpPr>
            <p:spPr bwMode="auto">
              <a:xfrm>
                <a:off x="2495042"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11"/>
              <p:cNvSpPr>
                <a:spLocks/>
              </p:cNvSpPr>
              <p:nvPr/>
            </p:nvSpPr>
            <p:spPr bwMode="auto">
              <a:xfrm>
                <a:off x="2075274"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12"/>
              <p:cNvSpPr>
                <a:spLocks/>
              </p:cNvSpPr>
              <p:nvPr/>
            </p:nvSpPr>
            <p:spPr bwMode="auto">
              <a:xfrm>
                <a:off x="1606058"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14"/>
              <p:cNvSpPr>
                <a:spLocks/>
              </p:cNvSpPr>
              <p:nvPr/>
            </p:nvSpPr>
            <p:spPr bwMode="auto">
              <a:xfrm>
                <a:off x="1119259"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6"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5" name="Text Placeholder 4"/>
          <p:cNvSpPr>
            <a:spLocks noGrp="1"/>
          </p:cNvSpPr>
          <p:nvPr>
            <p:ph type="body" sz="quarter" idx="12"/>
          </p:nvPr>
        </p:nvSpPr>
        <p:spPr/>
        <p:txBody>
          <a:bodyPr/>
          <a:lstStyle/>
          <a:p>
            <a:r>
              <a:rPr lang="en-US"/>
              <a:t>If you were to restart your studies, what would you do?</a:t>
            </a:r>
          </a:p>
          <a:p>
            <a:r>
              <a:rPr lang="en-US"/>
              <a:t>Which university or college would you rather have attended?</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dirty="0"/>
              <a:t>Which universities would your Potchefstroom campus students choose instead?</a:t>
            </a:r>
            <a:endParaRPr lang="sv-SE" dirty="0"/>
          </a:p>
        </p:txBody>
      </p:sp>
      <p:sp>
        <p:nvSpPr>
          <p:cNvPr id="3" name="Platshållare för text 2"/>
          <p:cNvSpPr>
            <a:spLocks noGrp="1"/>
          </p:cNvSpPr>
          <p:nvPr>
            <p:ph type="body" sz="quarter" idx="10"/>
          </p:nvPr>
        </p:nvSpPr>
        <p:spPr/>
        <p:txBody>
          <a:bodyPr/>
          <a:lstStyle/>
          <a:p>
            <a:r>
              <a:rPr lang="en-US"/>
              <a:t>2021 | South Africa | Students | NWU | All main fields of study</a:t>
            </a:r>
            <a:endParaRPr lang="en-US" dirty="0"/>
          </a:p>
        </p:txBody>
      </p:sp>
      <p:sp>
        <p:nvSpPr>
          <p:cNvPr id="68"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7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65" name="Rektangel 27"/>
          <p:cNvSpPr/>
          <p:nvPr/>
        </p:nvSpPr>
        <p:spPr>
          <a:xfrm>
            <a:off x="7083952" y="4489339"/>
            <a:ext cx="3711329" cy="16163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66" name="Rektangel 30"/>
          <p:cNvSpPr/>
          <p:nvPr/>
        </p:nvSpPr>
        <p:spPr>
          <a:xfrm>
            <a:off x="7083952" y="4399125"/>
            <a:ext cx="3711329" cy="9021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nvGrpSpPr>
          <p:cNvPr id="32" name="Group 31"/>
          <p:cNvGrpSpPr/>
          <p:nvPr/>
        </p:nvGrpSpPr>
        <p:grpSpPr>
          <a:xfrm>
            <a:off x="7083952" y="1314889"/>
            <a:ext cx="3711329" cy="2806803"/>
            <a:chOff x="6088627" y="1253942"/>
            <a:chExt cx="4092771" cy="3136519"/>
          </a:xfrm>
        </p:grpSpPr>
        <p:sp>
          <p:nvSpPr>
            <p:cNvPr id="97" name="Rektangel 27"/>
            <p:cNvSpPr/>
            <p:nvPr/>
          </p:nvSpPr>
          <p:spPr>
            <a:xfrm>
              <a:off x="6088627" y="1338735"/>
              <a:ext cx="4092771" cy="305172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98" name="Rektangel 30"/>
            <p:cNvSpPr/>
            <p:nvPr/>
          </p:nvSpPr>
          <p:spPr>
            <a:xfrm>
              <a:off x="6088627" y="1253942"/>
              <a:ext cx="4092771" cy="980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grpSp>
        <p:nvGrpSpPr>
          <p:cNvPr id="29" name="Group 28"/>
          <p:cNvGrpSpPr/>
          <p:nvPr/>
        </p:nvGrpSpPr>
        <p:grpSpPr>
          <a:xfrm>
            <a:off x="1463326" y="4497645"/>
            <a:ext cx="5455881" cy="1575683"/>
            <a:chOff x="555322" y="4838293"/>
            <a:chExt cx="5351630" cy="1724607"/>
          </a:xfrm>
        </p:grpSpPr>
        <p:sp>
          <p:nvSpPr>
            <p:cNvPr id="14" name="Rectangle 13"/>
            <p:cNvSpPr/>
            <p:nvPr/>
          </p:nvSpPr>
          <p:spPr>
            <a:xfrm>
              <a:off x="555322" y="4838293"/>
              <a:ext cx="5111330" cy="17246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35" name="Pentagon 134"/>
            <p:cNvSpPr/>
            <p:nvPr/>
          </p:nvSpPr>
          <p:spPr>
            <a:xfrm>
              <a:off x="619071" y="5165920"/>
              <a:ext cx="5287881" cy="877276"/>
            </a:xfrm>
            <a:prstGeom prst="homePlate">
              <a:avLst>
                <a:gd name="adj" fmla="val 26865"/>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136" name="Rounded Rectangle 71"/>
            <p:cNvSpPr/>
            <p:nvPr/>
          </p:nvSpPr>
          <p:spPr>
            <a:xfrm flipH="1">
              <a:off x="762975" y="4927201"/>
              <a:ext cx="4709735" cy="923784"/>
            </a:xfrm>
            <a:prstGeom prst="roundRect">
              <a:avLst>
                <a:gd name="adj" fmla="val 2470"/>
              </a:avLst>
            </a:prstGeom>
            <a:no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3224" bIns="163224" rtlCol="0" anchor="t" anchorCtr="0">
              <a:spAutoFit/>
            </a:bodyPr>
            <a:lstStyle/>
            <a:p>
              <a:pPr>
                <a:spcBef>
                  <a:spcPct val="25000"/>
                </a:spcBef>
                <a:buClr>
                  <a:srgbClr val="993D96"/>
                </a:buClr>
              </a:pPr>
              <a:r>
                <a:rPr lang="en-US" sz="1645" i="1" dirty="0">
                  <a:solidFill>
                    <a:srgbClr val="414041"/>
                  </a:solidFill>
                  <a:cs typeface="Calibri" pitchFamily="34" charset="0"/>
                </a:rPr>
                <a:t>They are associated with these important attributes to a higher extent than you are!</a:t>
              </a:r>
            </a:p>
          </p:txBody>
        </p:sp>
      </p:grpSp>
      <p:grpSp>
        <p:nvGrpSpPr>
          <p:cNvPr id="28" name="Group 27"/>
          <p:cNvGrpSpPr/>
          <p:nvPr/>
        </p:nvGrpSpPr>
        <p:grpSpPr>
          <a:xfrm>
            <a:off x="1303612" y="4119712"/>
            <a:ext cx="9647916" cy="353953"/>
            <a:chOff x="411164" y="4485877"/>
            <a:chExt cx="9942540" cy="429365"/>
          </a:xfrm>
        </p:grpSpPr>
        <p:sp>
          <p:nvSpPr>
            <p:cNvPr id="48" name="Rectangle 47"/>
            <p:cNvSpPr/>
            <p:nvPr/>
          </p:nvSpPr>
          <p:spPr>
            <a:xfrm>
              <a:off x="411164" y="4485877"/>
              <a:ext cx="9942540" cy="352416"/>
            </a:xfrm>
            <a:prstGeom prst="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2" name="textruta 63"/>
            <p:cNvSpPr txBox="1"/>
            <p:nvPr/>
          </p:nvSpPr>
          <p:spPr>
            <a:xfrm>
              <a:off x="555321" y="4507490"/>
              <a:ext cx="5736136" cy="349083"/>
            </a:xfrm>
            <a:prstGeom prst="rect">
              <a:avLst/>
            </a:prstGeom>
            <a:noFill/>
          </p:spPr>
          <p:txBody>
            <a:bodyPr wrap="square" rtlCol="0">
              <a:spAutoFit/>
            </a:bodyPr>
            <a:lstStyle/>
            <a:p>
              <a:pPr eaLnBrk="0" hangingPunct="0"/>
              <a:r>
                <a:rPr lang="de-DE" sz="1270" b="1" dirty="0">
                  <a:solidFill>
                    <a:prstClr val="white"/>
                  </a:solidFill>
                  <a:cs typeface="Calibri" pitchFamily="34" charset="0"/>
                </a:rPr>
                <a:t>W</a:t>
              </a:r>
              <a:r>
                <a:rPr lang="en-US" sz="1270" b="1" dirty="0">
                  <a:solidFill>
                    <a:prstClr val="white"/>
                  </a:solidFill>
                  <a:cs typeface="Calibri" pitchFamily="34" charset="0"/>
                </a:rPr>
                <a:t>HERE ARE THESE SCHOOLS STRONGER THAN YOU ARE?</a:t>
              </a:r>
            </a:p>
          </p:txBody>
        </p:sp>
        <p:sp>
          <p:nvSpPr>
            <p:cNvPr id="15" name="Rectangle 14"/>
            <p:cNvSpPr/>
            <p:nvPr/>
          </p:nvSpPr>
          <p:spPr>
            <a:xfrm>
              <a:off x="575755" y="4843913"/>
              <a:ext cx="5370028" cy="71329"/>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grpSp>
        <p:nvGrpSpPr>
          <p:cNvPr id="27" name="Group 26"/>
          <p:cNvGrpSpPr/>
          <p:nvPr/>
        </p:nvGrpSpPr>
        <p:grpSpPr>
          <a:xfrm>
            <a:off x="6817917" y="1098929"/>
            <a:ext cx="4133609" cy="248168"/>
            <a:chOff x="5795252" y="1147459"/>
            <a:chExt cx="4558452" cy="301042"/>
          </a:xfrm>
          <a:solidFill>
            <a:srgbClr val="800404"/>
          </a:solidFill>
        </p:grpSpPr>
        <p:sp>
          <p:nvSpPr>
            <p:cNvPr id="99" name="Rectangle 98"/>
            <p:cNvSpPr/>
            <p:nvPr/>
          </p:nvSpPr>
          <p:spPr>
            <a:xfrm>
              <a:off x="5985992" y="1147460"/>
              <a:ext cx="4367712" cy="3010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3" name="Chevron 22"/>
            <p:cNvSpPr/>
            <p:nvPr/>
          </p:nvSpPr>
          <p:spPr>
            <a:xfrm>
              <a:off x="5795252" y="1147459"/>
              <a:ext cx="3470605" cy="301042"/>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81" name="Rectangle 80"/>
          <p:cNvSpPr/>
          <p:nvPr/>
        </p:nvSpPr>
        <p:spPr>
          <a:xfrm>
            <a:off x="4272064" y="1235385"/>
            <a:ext cx="2336872" cy="250296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 name="Rectangle 9"/>
          <p:cNvSpPr/>
          <p:nvPr/>
        </p:nvSpPr>
        <p:spPr>
          <a:xfrm>
            <a:off x="4272064" y="1716735"/>
            <a:ext cx="2329426" cy="1169551"/>
          </a:xfrm>
          <a:prstGeom prst="rect">
            <a:avLst/>
          </a:prstGeom>
        </p:spPr>
        <p:txBody>
          <a:bodyPr wrap="square">
            <a:spAutoFit/>
          </a:bodyPr>
          <a:lstStyle/>
          <a:p>
            <a:pPr algn="ctr"/>
            <a:r>
              <a:rPr lang="en-US" sz="1400" dirty="0">
                <a:solidFill>
                  <a:srgbClr val="414041"/>
                </a:solidFill>
                <a:cs typeface="Calibri" pitchFamily="34" charset="0"/>
              </a:rPr>
              <a:t>…</a:t>
            </a:r>
            <a:r>
              <a:rPr lang="en-US" sz="1400">
                <a:solidFill>
                  <a:srgbClr val="414041"/>
                </a:solidFill>
                <a:cs typeface="Calibri" pitchFamily="34" charset="0"/>
              </a:rPr>
              <a:t>of your students </a:t>
            </a:r>
            <a:r>
              <a:rPr lang="en-US" sz="1400" dirty="0">
                <a:solidFill>
                  <a:srgbClr val="414041"/>
                </a:solidFill>
                <a:cs typeface="Calibri" pitchFamily="34" charset="0"/>
              </a:rPr>
              <a:t>said they would attend a different college or university in your country if they could choose again</a:t>
            </a:r>
          </a:p>
        </p:txBody>
      </p:sp>
      <p:grpSp>
        <p:nvGrpSpPr>
          <p:cNvPr id="20" name="Group 19"/>
          <p:cNvGrpSpPr/>
          <p:nvPr/>
        </p:nvGrpSpPr>
        <p:grpSpPr>
          <a:xfrm rot="10800000" flipH="1">
            <a:off x="3783686" y="3481173"/>
            <a:ext cx="485730" cy="194513"/>
            <a:chOff x="3194737" y="1686180"/>
            <a:chExt cx="600541" cy="235955"/>
          </a:xfrm>
          <a:solidFill>
            <a:srgbClr val="800404"/>
          </a:solidFill>
        </p:grpSpPr>
        <p:sp>
          <p:nvSpPr>
            <p:cNvPr id="18" name="Chevron 17"/>
            <p:cNvSpPr/>
            <p:nvPr/>
          </p:nvSpPr>
          <p:spPr>
            <a:xfrm>
              <a:off x="3194737" y="1686180"/>
              <a:ext cx="559294" cy="235955"/>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9" name="Rectangle 18"/>
            <p:cNvSpPr/>
            <p:nvPr/>
          </p:nvSpPr>
          <p:spPr>
            <a:xfrm>
              <a:off x="3585019" y="1686180"/>
              <a:ext cx="210259" cy="23595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55" name="Right Triangle 54"/>
          <p:cNvSpPr/>
          <p:nvPr/>
        </p:nvSpPr>
        <p:spPr>
          <a:xfrm flipH="1">
            <a:off x="4102002" y="3508531"/>
            <a:ext cx="170062" cy="157469"/>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90" name="Freeform 89"/>
          <p:cNvSpPr/>
          <p:nvPr/>
        </p:nvSpPr>
        <p:spPr>
          <a:xfrm rot="10800000" flipH="1">
            <a:off x="4038499" y="1092242"/>
            <a:ext cx="2828730" cy="250874"/>
          </a:xfrm>
          <a:custGeom>
            <a:avLst/>
            <a:gdLst>
              <a:gd name="connsiteX0" fmla="*/ 41813 w 2828730"/>
              <a:gd name="connsiteY0" fmla="*/ 250874 h 250874"/>
              <a:gd name="connsiteX1" fmla="*/ 2465124 w 2828730"/>
              <a:gd name="connsiteY1" fmla="*/ 250874 h 250874"/>
              <a:gd name="connsiteX2" fmla="*/ 2465127 w 2828730"/>
              <a:gd name="connsiteY2" fmla="*/ 250873 h 250874"/>
              <a:gd name="connsiteX3" fmla="*/ 2704646 w 2828730"/>
              <a:gd name="connsiteY3" fmla="*/ 250873 h 250874"/>
              <a:gd name="connsiteX4" fmla="*/ 2828730 w 2828730"/>
              <a:gd name="connsiteY4" fmla="*/ 126789 h 250874"/>
              <a:gd name="connsiteX5" fmla="*/ 2704646 w 2828730"/>
              <a:gd name="connsiteY5" fmla="*/ 2705 h 250874"/>
              <a:gd name="connsiteX6" fmla="*/ 2471655 w 2828730"/>
              <a:gd name="connsiteY6" fmla="*/ 2705 h 250874"/>
              <a:gd name="connsiteX7" fmla="*/ 2465124 w 2828730"/>
              <a:gd name="connsiteY7" fmla="*/ 0 h 250874"/>
              <a:gd name="connsiteX8" fmla="*/ 41813 w 2828730"/>
              <a:gd name="connsiteY8" fmla="*/ 0 h 250874"/>
              <a:gd name="connsiteX9" fmla="*/ 0 w 2828730"/>
              <a:gd name="connsiteY9" fmla="*/ 41813 h 250874"/>
              <a:gd name="connsiteX10" fmla="*/ 0 w 2828730"/>
              <a:gd name="connsiteY10" fmla="*/ 209061 h 250874"/>
              <a:gd name="connsiteX11" fmla="*/ 41813 w 2828730"/>
              <a:gd name="connsiteY11" fmla="*/ 250874 h 2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730" h="250874">
                <a:moveTo>
                  <a:pt x="41813" y="250874"/>
                </a:moveTo>
                <a:lnTo>
                  <a:pt x="2465124" y="250874"/>
                </a:lnTo>
                <a:lnTo>
                  <a:pt x="2465127" y="250873"/>
                </a:lnTo>
                <a:lnTo>
                  <a:pt x="2704646" y="250873"/>
                </a:lnTo>
                <a:lnTo>
                  <a:pt x="2828730" y="126789"/>
                </a:lnTo>
                <a:lnTo>
                  <a:pt x="2704646" y="2705"/>
                </a:lnTo>
                <a:lnTo>
                  <a:pt x="2471655" y="2705"/>
                </a:lnTo>
                <a:lnTo>
                  <a:pt x="2465124" y="0"/>
                </a:lnTo>
                <a:lnTo>
                  <a:pt x="41813" y="0"/>
                </a:lnTo>
                <a:cubicBezTo>
                  <a:pt x="18720" y="0"/>
                  <a:pt x="0" y="18720"/>
                  <a:pt x="0" y="41813"/>
                </a:cubicBezTo>
                <a:lnTo>
                  <a:pt x="0" y="209061"/>
                </a:lnTo>
                <a:cubicBezTo>
                  <a:pt x="0" y="232154"/>
                  <a:pt x="18720" y="250874"/>
                  <a:pt x="41813" y="250874"/>
                </a:cubicBezTo>
                <a:close/>
              </a:path>
            </a:pathLst>
          </a:cu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1" name="Right Triangle 70"/>
          <p:cNvSpPr/>
          <p:nvPr/>
        </p:nvSpPr>
        <p:spPr>
          <a:xfrm>
            <a:off x="6602965" y="3510507"/>
            <a:ext cx="208291" cy="129764"/>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4" name="Rectangle 23"/>
          <p:cNvSpPr/>
          <p:nvPr/>
        </p:nvSpPr>
        <p:spPr>
          <a:xfrm>
            <a:off x="4272064" y="1355816"/>
            <a:ext cx="2336874" cy="6507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7" name="Rektangel 12"/>
          <p:cNvSpPr/>
          <p:nvPr/>
        </p:nvSpPr>
        <p:spPr>
          <a:xfrm>
            <a:off x="7215267" y="1417647"/>
            <a:ext cx="3367358" cy="2529923"/>
          </a:xfrm>
          <a:prstGeom prst="rect">
            <a:avLst/>
          </a:prstGeom>
        </p:spPr>
        <p:txBody>
          <a:bodyPr wrap="square">
            <a:spAutoFit/>
          </a:bodyPr>
          <a:lstStyle/>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 University of Pretoria (UP) (28%)</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2. Stellenbosch University (SUN) (17%)</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3. University of Witwatersrand (WITS) (17%)</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4. University of Cape Town (UCT) (12%)</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5. University of Johannesburg (UJ) (6%)</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7. University of the Free State (UFS) (4%)</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8. University of South Africa (UNISA) (3%)</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Sefako Makgatho University (SMU) (1%)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University of KwaZulu Natal (UKZN) (1%)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Vega School (1%)</a:t>
            </a:r>
            <a:endParaRPr lang="en-US" sz="1100" dirty="0">
              <a:solidFill>
                <a:srgbClr val="FF0000"/>
              </a:solidFill>
              <a:cs typeface="Calibri" pitchFamily="34" charset="0"/>
            </a:endParaRPr>
          </a:p>
        </p:txBody>
      </p:sp>
      <p:sp>
        <p:nvSpPr>
          <p:cNvPr id="69" name="Rektangel 12"/>
          <p:cNvSpPr/>
          <p:nvPr/>
        </p:nvSpPr>
        <p:spPr>
          <a:xfrm>
            <a:off x="7215267" y="4550258"/>
            <a:ext cx="3580012" cy="1260345"/>
          </a:xfrm>
          <a:prstGeom prst="rect">
            <a:avLst/>
          </a:prstGeom>
        </p:spPr>
        <p:txBody>
          <a:bodyPr wrap="square">
            <a:spAutoFit/>
          </a:bodyPr>
          <a:lstStyle/>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Research excellence</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Institutional commitment to diversity and inclusion</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Support for gender equality</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Successful alumni</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Drives changes in society</a:t>
            </a:r>
            <a:endParaRPr lang="en-US" sz="1100" dirty="0">
              <a:solidFill>
                <a:srgbClr val="414041"/>
              </a:solidFill>
              <a:cs typeface="Calibri" pitchFamily="34" charset="0"/>
            </a:endParaRPr>
          </a:p>
        </p:txBody>
      </p:sp>
      <p:sp>
        <p:nvSpPr>
          <p:cNvPr id="75" name="Rectangle 90"/>
          <p:cNvSpPr/>
          <p:nvPr/>
        </p:nvSpPr>
        <p:spPr>
          <a:xfrm>
            <a:off x="7037291" y="1104941"/>
            <a:ext cx="3802263" cy="23360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solidFill>
                  <a:srgbClr val="FFFFFF"/>
                </a:solidFill>
                <a:cs typeface="Calibri" pitchFamily="34" charset="0"/>
              </a:rPr>
              <a:t>Universities your students </a:t>
            </a:r>
            <a:r>
              <a:rPr lang="en-US" sz="1100" b="1" dirty="0">
                <a:solidFill>
                  <a:srgbClr val="FFFFFF"/>
                </a:solidFill>
                <a:cs typeface="Calibri" pitchFamily="34" charset="0"/>
              </a:rPr>
              <a:t>would have chosen instead (Percent)</a:t>
            </a:r>
            <a:endParaRPr lang="en-US" sz="1100" b="1" baseline="30000" dirty="0">
              <a:solidFill>
                <a:srgbClr val="FFFFFF"/>
              </a:solidFill>
              <a:cs typeface="Calibri" pitchFamily="34" charset="0"/>
            </a:endParaRPr>
          </a:p>
        </p:txBody>
      </p:sp>
      <p:sp>
        <p:nvSpPr>
          <p:cNvPr id="8" name="Rounded Rectangle 7"/>
          <p:cNvSpPr/>
          <p:nvPr/>
        </p:nvSpPr>
        <p:spPr>
          <a:xfrm>
            <a:off x="4102002" y="3627881"/>
            <a:ext cx="2716657" cy="248169"/>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11" name="Rounded Rectangle 10"/>
          <p:cNvSpPr/>
          <p:nvPr/>
        </p:nvSpPr>
        <p:spPr>
          <a:xfrm>
            <a:off x="1187134" y="4119718"/>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91" name="Rounded Rectangle 90"/>
          <p:cNvSpPr/>
          <p:nvPr/>
        </p:nvSpPr>
        <p:spPr>
          <a:xfrm>
            <a:off x="10746893" y="4119753"/>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56"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
        <p:nvSpPr>
          <p:cNvPr id="58" name="textruta 15"/>
          <p:cNvSpPr txBox="1"/>
          <p:nvPr/>
        </p:nvSpPr>
        <p:spPr>
          <a:xfrm>
            <a:off x="1535969" y="1843181"/>
            <a:ext cx="1672280" cy="830997"/>
          </a:xfrm>
          <a:prstGeom prst="rect">
            <a:avLst/>
          </a:prstGeom>
          <a:noFill/>
        </p:spPr>
        <p:txBody>
          <a:bodyPr wrap="square" rtlCol="0">
            <a:spAutoFit/>
          </a:bodyPr>
          <a:lstStyle/>
          <a:p>
            <a:pPr algn="ctr"/>
            <a:r>
              <a:rPr lang="en-GB" sz="4800">
                <a:solidFill>
                  <a:srgbClr val="E2E3E4"/>
                </a:solidFill>
                <a:cs typeface="Titillium WebSemiBold"/>
              </a:rPr>
              <a:t>14%</a:t>
            </a:r>
            <a:endParaRPr lang="en-GB" sz="4800" dirty="0">
              <a:solidFill>
                <a:srgbClr val="E2E3E4"/>
              </a:solidFill>
              <a:cs typeface="Titillium WebSemiBold"/>
            </a:endParaRPr>
          </a:p>
        </p:txBody>
      </p:sp>
      <p:sp>
        <p:nvSpPr>
          <p:cNvPr id="60" name="Text Placeholder 2"/>
          <p:cNvSpPr txBox="1">
            <a:spLocks/>
          </p:cNvSpPr>
          <p:nvPr/>
        </p:nvSpPr>
        <p:spPr>
          <a:xfrm>
            <a:off x="5054048" y="1955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4084055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416600" y="2417560"/>
            <a:ext cx="2123383" cy="506292"/>
          </a:xfrm>
          <a:prstGeom prst="rect">
            <a:avLst/>
          </a:prstGeom>
          <a:noFill/>
        </p:spPr>
        <p:txBody>
          <a:bodyPr wrap="square" lIns="0" tIns="0" rIns="0" bIns="0" rtlCol="0" anchor="ctr" anchorCtr="0">
            <a:spAutoFit/>
          </a:bodyPr>
          <a:lstStyle/>
          <a:p>
            <a:pPr algn="ctr"/>
            <a:r>
              <a:rPr lang="en-US" sz="1645" dirty="0" err="1" smtClean="0">
                <a:solidFill>
                  <a:srgbClr val="0E97C1"/>
                </a:solidFill>
                <a:cs typeface="Calibri" pitchFamily="34" charset="0"/>
              </a:rPr>
              <a:t>Mahikeng</a:t>
            </a:r>
            <a:r>
              <a:rPr lang="en-US" sz="1645" dirty="0" smtClean="0">
                <a:solidFill>
                  <a:srgbClr val="0E97C1"/>
                </a:solidFill>
                <a:cs typeface="Calibri" pitchFamily="34" charset="0"/>
              </a:rPr>
              <a:t> </a:t>
            </a:r>
            <a:r>
              <a:rPr lang="en-US" sz="1645" dirty="0">
                <a:solidFill>
                  <a:srgbClr val="0E97C1"/>
                </a:solidFill>
                <a:cs typeface="Calibri" pitchFamily="34" charset="0"/>
              </a:rPr>
              <a:t>Campus Students</a:t>
            </a:r>
          </a:p>
        </p:txBody>
      </p:sp>
      <p:sp>
        <p:nvSpPr>
          <p:cNvPr id="30" name="TextBox 29"/>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NWU Students</a:t>
            </a:r>
            <a:endParaRPr lang="en-US" sz="1645" dirty="0">
              <a:solidFill>
                <a:srgbClr val="074B60"/>
              </a:solidFill>
              <a:cs typeface="Calibri" pitchFamily="34" charset="0"/>
            </a:endParaRPr>
          </a:p>
        </p:txBody>
      </p:sp>
      <p:sp>
        <p:nvSpPr>
          <p:cNvPr id="7" name="Text Placeholder 4"/>
          <p:cNvSpPr>
            <a:spLocks noGrp="1"/>
          </p:cNvSpPr>
          <p:nvPr>
            <p:ph type="body" sz="quarter" idx="12"/>
          </p:nvPr>
        </p:nvSpPr>
        <p:spPr/>
        <p:txBody>
          <a:bodyPr/>
          <a:lstStyle/>
          <a:p>
            <a:r>
              <a:rPr lang="en-US"/>
              <a:t>If you were to restart your studies, what would you do? </a:t>
            </a:r>
            <a:endParaRPr lang="en-US" dirty="0"/>
          </a:p>
        </p:txBody>
      </p:sp>
      <p:sp>
        <p:nvSpPr>
          <p:cNvPr id="3" name="Title 2"/>
          <p:cNvSpPr>
            <a:spLocks noGrp="1"/>
          </p:cNvSpPr>
          <p:nvPr>
            <p:ph type="title"/>
          </p:nvPr>
        </p:nvSpPr>
        <p:spPr/>
        <p:txBody>
          <a:bodyPr/>
          <a:lstStyle/>
          <a:p>
            <a:r>
              <a:rPr lang="en-US" dirty="0"/>
              <a:t>Would talent choose their university again? </a:t>
            </a:r>
            <a:r>
              <a:rPr lang="en-US" dirty="0" smtClean="0"/>
              <a:t>(</a:t>
            </a:r>
            <a:r>
              <a:rPr lang="en-US" dirty="0" err="1" smtClean="0"/>
              <a:t>Mahikeng</a:t>
            </a:r>
            <a:r>
              <a:rPr lang="en-US" dirty="0" smtClean="0"/>
              <a:t> </a:t>
            </a:r>
            <a:r>
              <a:rPr lang="en-US" dirty="0"/>
              <a:t>Campus)</a:t>
            </a:r>
            <a:endParaRPr lang="sv-SE" dirty="0"/>
          </a:p>
        </p:txBody>
      </p:sp>
      <p:sp>
        <p:nvSpPr>
          <p:cNvPr id="4" name="Text Placeholder 3"/>
          <p:cNvSpPr>
            <a:spLocks noGrp="1"/>
          </p:cNvSpPr>
          <p:nvPr>
            <p:ph type="body" sz="quarter" idx="10"/>
          </p:nvPr>
        </p:nvSpPr>
        <p:spPr/>
        <p:txBody>
          <a:bodyPr/>
          <a:lstStyle/>
          <a:p>
            <a:r>
              <a:rPr lang="en-US"/>
              <a:t>2021 | South Africa | Students | NWU | All main fields of study</a:t>
            </a:r>
            <a:endParaRPr lang="en-US" dirty="0"/>
          </a:p>
        </p:txBody>
      </p:sp>
      <p:sp>
        <p:nvSpPr>
          <p:cNvPr id="9" name="TextBox 23"/>
          <p:cNvSpPr txBox="1"/>
          <p:nvPr/>
        </p:nvSpPr>
        <p:spPr>
          <a:xfrm>
            <a:off x="2407968"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10" name="Rektangel 49"/>
          <p:cNvSpPr/>
          <p:nvPr/>
        </p:nvSpPr>
        <p:spPr>
          <a:xfrm>
            <a:off x="2159594"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1" name="Rektangel 51"/>
          <p:cNvSpPr/>
          <p:nvPr/>
        </p:nvSpPr>
        <p:spPr>
          <a:xfrm>
            <a:off x="2159594"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2" name="TextBox 23"/>
          <p:cNvSpPr txBox="1"/>
          <p:nvPr/>
        </p:nvSpPr>
        <p:spPr>
          <a:xfrm>
            <a:off x="2407968"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13" name="TextBox 23"/>
          <p:cNvSpPr txBox="1"/>
          <p:nvPr/>
        </p:nvSpPr>
        <p:spPr>
          <a:xfrm>
            <a:off x="2416601"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14" name="Rektangel 49"/>
          <p:cNvSpPr/>
          <p:nvPr/>
        </p:nvSpPr>
        <p:spPr>
          <a:xfrm>
            <a:off x="2159594"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5" name="Rektangel 51"/>
          <p:cNvSpPr/>
          <p:nvPr/>
        </p:nvSpPr>
        <p:spPr>
          <a:xfrm>
            <a:off x="2149468"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6" name="TextBox 23"/>
          <p:cNvSpPr txBox="1"/>
          <p:nvPr/>
        </p:nvSpPr>
        <p:spPr>
          <a:xfrm>
            <a:off x="2416600"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sp>
        <p:nvSpPr>
          <p:cNvPr id="31" name="TextBox 23">
            <a:extLst>
              <a:ext uri="{FF2B5EF4-FFF2-40B4-BE49-F238E27FC236}">
                <a16:creationId xmlns:a16="http://schemas.microsoft.com/office/drawing/2014/main" id="{CD035AF9-5366-4D76-8B2F-D8D3848998F6}"/>
              </a:ext>
            </a:extLst>
          </p:cNvPr>
          <p:cNvSpPr txBox="1"/>
          <p:nvPr/>
        </p:nvSpPr>
        <p:spPr>
          <a:xfrm>
            <a:off x="7553647"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32" name="Rektangel 49">
            <a:extLst>
              <a:ext uri="{FF2B5EF4-FFF2-40B4-BE49-F238E27FC236}">
                <a16:creationId xmlns:a16="http://schemas.microsoft.com/office/drawing/2014/main" id="{5184174C-3437-42C5-B1CF-06930F24A36F}"/>
              </a:ext>
            </a:extLst>
          </p:cNvPr>
          <p:cNvSpPr/>
          <p:nvPr/>
        </p:nvSpPr>
        <p:spPr>
          <a:xfrm>
            <a:off x="7305273"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3" name="Rektangel 51">
            <a:extLst>
              <a:ext uri="{FF2B5EF4-FFF2-40B4-BE49-F238E27FC236}">
                <a16:creationId xmlns:a16="http://schemas.microsoft.com/office/drawing/2014/main" id="{A9B8370E-1BE0-4E12-9319-0D3F3D5104A0}"/>
              </a:ext>
            </a:extLst>
          </p:cNvPr>
          <p:cNvSpPr/>
          <p:nvPr/>
        </p:nvSpPr>
        <p:spPr>
          <a:xfrm>
            <a:off x="7305273"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4" name="TextBox 23">
            <a:extLst>
              <a:ext uri="{FF2B5EF4-FFF2-40B4-BE49-F238E27FC236}">
                <a16:creationId xmlns:a16="http://schemas.microsoft.com/office/drawing/2014/main" id="{F295A30B-30AF-43A2-A860-659F0DA7FFF2}"/>
              </a:ext>
            </a:extLst>
          </p:cNvPr>
          <p:cNvSpPr txBox="1"/>
          <p:nvPr/>
        </p:nvSpPr>
        <p:spPr>
          <a:xfrm>
            <a:off x="7553647"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35" name="TextBox 23">
            <a:extLst>
              <a:ext uri="{FF2B5EF4-FFF2-40B4-BE49-F238E27FC236}">
                <a16:creationId xmlns:a16="http://schemas.microsoft.com/office/drawing/2014/main" id="{E47C2BCE-239D-4B92-AE07-8AFF4FD7D7F8}"/>
              </a:ext>
            </a:extLst>
          </p:cNvPr>
          <p:cNvSpPr txBox="1"/>
          <p:nvPr/>
        </p:nvSpPr>
        <p:spPr>
          <a:xfrm>
            <a:off x="7562280"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36" name="Rektangel 49">
            <a:extLst>
              <a:ext uri="{FF2B5EF4-FFF2-40B4-BE49-F238E27FC236}">
                <a16:creationId xmlns:a16="http://schemas.microsoft.com/office/drawing/2014/main" id="{D60E656F-BAC5-4DBA-8BF3-BE72F4267827}"/>
              </a:ext>
            </a:extLst>
          </p:cNvPr>
          <p:cNvSpPr/>
          <p:nvPr/>
        </p:nvSpPr>
        <p:spPr>
          <a:xfrm>
            <a:off x="7305273"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7" name="Rektangel 51">
            <a:extLst>
              <a:ext uri="{FF2B5EF4-FFF2-40B4-BE49-F238E27FC236}">
                <a16:creationId xmlns:a16="http://schemas.microsoft.com/office/drawing/2014/main" id="{0FDC797E-B434-49FC-A860-740D074D538A}"/>
              </a:ext>
            </a:extLst>
          </p:cNvPr>
          <p:cNvSpPr/>
          <p:nvPr/>
        </p:nvSpPr>
        <p:spPr>
          <a:xfrm>
            <a:off x="7295147"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8" name="TextBox 23">
            <a:extLst>
              <a:ext uri="{FF2B5EF4-FFF2-40B4-BE49-F238E27FC236}">
                <a16:creationId xmlns:a16="http://schemas.microsoft.com/office/drawing/2014/main" id="{392ECB27-AB4F-4E48-91E3-63F736CF2462}"/>
              </a:ext>
            </a:extLst>
          </p:cNvPr>
          <p:cNvSpPr txBox="1"/>
          <p:nvPr/>
        </p:nvSpPr>
        <p:spPr>
          <a:xfrm>
            <a:off x="7562279"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40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209600" y="1170000"/>
            <a:ext cx="2188403" cy="2188972"/>
            <a:chOff x="1063279" y="1439583"/>
            <a:chExt cx="3735181" cy="3736152"/>
          </a:xfrm>
          <a:solidFill>
            <a:srgbClr val="800404"/>
          </a:solidFill>
        </p:grpSpPr>
        <p:sp>
          <p:nvSpPr>
            <p:cNvPr id="70" name="Oval 5"/>
            <p:cNvSpPr>
              <a:spLocks noChangeArrowheads="1"/>
            </p:cNvSpPr>
            <p:nvPr/>
          </p:nvSpPr>
          <p:spPr bwMode="auto">
            <a:xfrm>
              <a:off x="1410435" y="1786828"/>
              <a:ext cx="3043073" cy="3043866"/>
            </a:xfrm>
            <a:prstGeom prst="ellipse">
              <a:avLst/>
            </a:prstGeom>
            <a:grpFill/>
            <a:ln>
              <a:noFill/>
            </a:ln>
          </p:spPr>
          <p:txBody>
            <a:bodyPr vert="horz" wrap="square" lIns="182843" tIns="91422" rIns="182843" bIns="91422" numCol="1" anchor="t" anchorCtr="0" compatLnSpc="1">
              <a:prstTxWarp prst="textNoShape">
                <a:avLst/>
              </a:prstTxWarp>
            </a:bodyPr>
            <a:lstStyle/>
            <a:p>
              <a:endParaRPr lang="id-ID"/>
            </a:p>
          </p:txBody>
        </p:sp>
        <p:grpSp>
          <p:nvGrpSpPr>
            <p:cNvPr id="72" name="Group 71"/>
            <p:cNvGrpSpPr/>
            <p:nvPr/>
          </p:nvGrpSpPr>
          <p:grpSpPr>
            <a:xfrm>
              <a:off x="1063279" y="1439583"/>
              <a:ext cx="3735181" cy="3736152"/>
              <a:chOff x="1119258" y="2257147"/>
              <a:chExt cx="1868078" cy="1868076"/>
            </a:xfrm>
            <a:grpFill/>
          </p:grpSpPr>
          <p:sp>
            <p:nvSpPr>
              <p:cNvPr id="74" name="Freeform 6"/>
              <p:cNvSpPr>
                <a:spLocks/>
              </p:cNvSpPr>
              <p:nvPr/>
            </p:nvSpPr>
            <p:spPr bwMode="auto">
              <a:xfrm>
                <a:off x="2495042"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7"/>
              <p:cNvSpPr>
                <a:spLocks/>
              </p:cNvSpPr>
              <p:nvPr/>
            </p:nvSpPr>
            <p:spPr bwMode="auto">
              <a:xfrm>
                <a:off x="2075274"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8"/>
              <p:cNvSpPr>
                <a:spLocks/>
              </p:cNvSpPr>
              <p:nvPr/>
            </p:nvSpPr>
            <p:spPr bwMode="auto">
              <a:xfrm>
                <a:off x="2796133"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9"/>
              <p:cNvSpPr>
                <a:spLocks/>
              </p:cNvSpPr>
              <p:nvPr/>
            </p:nvSpPr>
            <p:spPr bwMode="auto">
              <a:xfrm>
                <a:off x="2796133"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10"/>
              <p:cNvSpPr>
                <a:spLocks/>
              </p:cNvSpPr>
              <p:nvPr/>
            </p:nvSpPr>
            <p:spPr bwMode="auto">
              <a:xfrm>
                <a:off x="2495042"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11"/>
              <p:cNvSpPr>
                <a:spLocks/>
              </p:cNvSpPr>
              <p:nvPr/>
            </p:nvSpPr>
            <p:spPr bwMode="auto">
              <a:xfrm>
                <a:off x="2075274"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12"/>
              <p:cNvSpPr>
                <a:spLocks/>
              </p:cNvSpPr>
              <p:nvPr/>
            </p:nvSpPr>
            <p:spPr bwMode="auto">
              <a:xfrm>
                <a:off x="1606058"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14"/>
              <p:cNvSpPr>
                <a:spLocks/>
              </p:cNvSpPr>
              <p:nvPr/>
            </p:nvSpPr>
            <p:spPr bwMode="auto">
              <a:xfrm>
                <a:off x="1119259"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6"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5" name="Text Placeholder 4"/>
          <p:cNvSpPr>
            <a:spLocks noGrp="1"/>
          </p:cNvSpPr>
          <p:nvPr>
            <p:ph type="body" sz="quarter" idx="12"/>
          </p:nvPr>
        </p:nvSpPr>
        <p:spPr/>
        <p:txBody>
          <a:bodyPr/>
          <a:lstStyle/>
          <a:p>
            <a:r>
              <a:rPr lang="en-US"/>
              <a:t>If you were to restart your studies, what would you do?</a:t>
            </a:r>
          </a:p>
          <a:p>
            <a:r>
              <a:rPr lang="en-US"/>
              <a:t>Which university or college would you rather have attended?</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dirty="0"/>
              <a:t>Which universities would your </a:t>
            </a:r>
            <a:r>
              <a:rPr lang="en-US" dirty="0" err="1" smtClean="0"/>
              <a:t>Mahikeng</a:t>
            </a:r>
            <a:r>
              <a:rPr lang="en-US" dirty="0" smtClean="0"/>
              <a:t> </a:t>
            </a:r>
            <a:r>
              <a:rPr lang="en-US" dirty="0"/>
              <a:t>Campus students choose instead?</a:t>
            </a:r>
            <a:endParaRPr lang="sv-SE" dirty="0"/>
          </a:p>
        </p:txBody>
      </p:sp>
      <p:sp>
        <p:nvSpPr>
          <p:cNvPr id="3" name="Platshållare för text 2"/>
          <p:cNvSpPr>
            <a:spLocks noGrp="1"/>
          </p:cNvSpPr>
          <p:nvPr>
            <p:ph type="body" sz="quarter" idx="10"/>
          </p:nvPr>
        </p:nvSpPr>
        <p:spPr/>
        <p:txBody>
          <a:bodyPr/>
          <a:lstStyle/>
          <a:p>
            <a:r>
              <a:rPr lang="en-US"/>
              <a:t>2021 | South Africa | Students | NWU | All main fields of study</a:t>
            </a:r>
            <a:endParaRPr lang="en-US" dirty="0"/>
          </a:p>
        </p:txBody>
      </p:sp>
      <p:sp>
        <p:nvSpPr>
          <p:cNvPr id="68"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7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65" name="Rektangel 27"/>
          <p:cNvSpPr/>
          <p:nvPr/>
        </p:nvSpPr>
        <p:spPr>
          <a:xfrm>
            <a:off x="7083952" y="4489339"/>
            <a:ext cx="3711329" cy="16163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66" name="Rektangel 30"/>
          <p:cNvSpPr/>
          <p:nvPr/>
        </p:nvSpPr>
        <p:spPr>
          <a:xfrm>
            <a:off x="7083952" y="4399125"/>
            <a:ext cx="3711329" cy="9021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nvGrpSpPr>
          <p:cNvPr id="32" name="Group 31"/>
          <p:cNvGrpSpPr/>
          <p:nvPr/>
        </p:nvGrpSpPr>
        <p:grpSpPr>
          <a:xfrm>
            <a:off x="7083952" y="1314889"/>
            <a:ext cx="3711329" cy="2806803"/>
            <a:chOff x="6088627" y="1253942"/>
            <a:chExt cx="4092771" cy="3136519"/>
          </a:xfrm>
        </p:grpSpPr>
        <p:sp>
          <p:nvSpPr>
            <p:cNvPr id="97" name="Rektangel 27"/>
            <p:cNvSpPr/>
            <p:nvPr/>
          </p:nvSpPr>
          <p:spPr>
            <a:xfrm>
              <a:off x="6088627" y="1338735"/>
              <a:ext cx="4092771" cy="305172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98" name="Rektangel 30"/>
            <p:cNvSpPr/>
            <p:nvPr/>
          </p:nvSpPr>
          <p:spPr>
            <a:xfrm>
              <a:off x="6088627" y="1253942"/>
              <a:ext cx="4092771" cy="980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grpSp>
        <p:nvGrpSpPr>
          <p:cNvPr id="29" name="Group 28"/>
          <p:cNvGrpSpPr/>
          <p:nvPr/>
        </p:nvGrpSpPr>
        <p:grpSpPr>
          <a:xfrm>
            <a:off x="1463326" y="4497645"/>
            <a:ext cx="5455881" cy="1575683"/>
            <a:chOff x="555322" y="4838293"/>
            <a:chExt cx="5351630" cy="1724607"/>
          </a:xfrm>
        </p:grpSpPr>
        <p:sp>
          <p:nvSpPr>
            <p:cNvPr id="14" name="Rectangle 13"/>
            <p:cNvSpPr/>
            <p:nvPr/>
          </p:nvSpPr>
          <p:spPr>
            <a:xfrm>
              <a:off x="555322" y="4838293"/>
              <a:ext cx="5111330" cy="17246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35" name="Pentagon 134"/>
            <p:cNvSpPr/>
            <p:nvPr/>
          </p:nvSpPr>
          <p:spPr>
            <a:xfrm>
              <a:off x="619071" y="5165920"/>
              <a:ext cx="5287881" cy="877276"/>
            </a:xfrm>
            <a:prstGeom prst="homePlate">
              <a:avLst>
                <a:gd name="adj" fmla="val 26865"/>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136" name="Rounded Rectangle 71"/>
            <p:cNvSpPr/>
            <p:nvPr/>
          </p:nvSpPr>
          <p:spPr>
            <a:xfrm flipH="1">
              <a:off x="762975" y="4927201"/>
              <a:ext cx="4709735" cy="923784"/>
            </a:xfrm>
            <a:prstGeom prst="roundRect">
              <a:avLst>
                <a:gd name="adj" fmla="val 2470"/>
              </a:avLst>
            </a:prstGeom>
            <a:no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3224" bIns="163224" rtlCol="0" anchor="t" anchorCtr="0">
              <a:spAutoFit/>
            </a:bodyPr>
            <a:lstStyle/>
            <a:p>
              <a:pPr>
                <a:spcBef>
                  <a:spcPct val="25000"/>
                </a:spcBef>
                <a:buClr>
                  <a:srgbClr val="993D96"/>
                </a:buClr>
              </a:pPr>
              <a:r>
                <a:rPr lang="en-US" sz="1645" i="1" dirty="0">
                  <a:solidFill>
                    <a:srgbClr val="414041"/>
                  </a:solidFill>
                  <a:cs typeface="Calibri" pitchFamily="34" charset="0"/>
                </a:rPr>
                <a:t>They are associated with these important attributes to a higher extent than you are!</a:t>
              </a:r>
            </a:p>
          </p:txBody>
        </p:sp>
      </p:grpSp>
      <p:grpSp>
        <p:nvGrpSpPr>
          <p:cNvPr id="28" name="Group 27"/>
          <p:cNvGrpSpPr/>
          <p:nvPr/>
        </p:nvGrpSpPr>
        <p:grpSpPr>
          <a:xfrm>
            <a:off x="1303612" y="4119712"/>
            <a:ext cx="9647916" cy="353953"/>
            <a:chOff x="411164" y="4485877"/>
            <a:chExt cx="9942540" cy="429365"/>
          </a:xfrm>
        </p:grpSpPr>
        <p:sp>
          <p:nvSpPr>
            <p:cNvPr id="48" name="Rectangle 47"/>
            <p:cNvSpPr/>
            <p:nvPr/>
          </p:nvSpPr>
          <p:spPr>
            <a:xfrm>
              <a:off x="411164" y="4485877"/>
              <a:ext cx="9942540" cy="352416"/>
            </a:xfrm>
            <a:prstGeom prst="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2" name="textruta 63"/>
            <p:cNvSpPr txBox="1"/>
            <p:nvPr/>
          </p:nvSpPr>
          <p:spPr>
            <a:xfrm>
              <a:off x="555321" y="4507490"/>
              <a:ext cx="5736136" cy="349083"/>
            </a:xfrm>
            <a:prstGeom prst="rect">
              <a:avLst/>
            </a:prstGeom>
            <a:noFill/>
          </p:spPr>
          <p:txBody>
            <a:bodyPr wrap="square" rtlCol="0">
              <a:spAutoFit/>
            </a:bodyPr>
            <a:lstStyle/>
            <a:p>
              <a:pPr eaLnBrk="0" hangingPunct="0"/>
              <a:r>
                <a:rPr lang="de-DE" sz="1270" b="1" dirty="0">
                  <a:solidFill>
                    <a:prstClr val="white"/>
                  </a:solidFill>
                  <a:cs typeface="Calibri" pitchFamily="34" charset="0"/>
                </a:rPr>
                <a:t>W</a:t>
              </a:r>
              <a:r>
                <a:rPr lang="en-US" sz="1270" b="1" dirty="0">
                  <a:solidFill>
                    <a:prstClr val="white"/>
                  </a:solidFill>
                  <a:cs typeface="Calibri" pitchFamily="34" charset="0"/>
                </a:rPr>
                <a:t>HERE ARE THESE SCHOOLS STRONGER THAN YOU ARE?</a:t>
              </a:r>
            </a:p>
          </p:txBody>
        </p:sp>
        <p:sp>
          <p:nvSpPr>
            <p:cNvPr id="15" name="Rectangle 14"/>
            <p:cNvSpPr/>
            <p:nvPr/>
          </p:nvSpPr>
          <p:spPr>
            <a:xfrm>
              <a:off x="575755" y="4843913"/>
              <a:ext cx="5370028" cy="71329"/>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grpSp>
        <p:nvGrpSpPr>
          <p:cNvPr id="27" name="Group 26"/>
          <p:cNvGrpSpPr/>
          <p:nvPr/>
        </p:nvGrpSpPr>
        <p:grpSpPr>
          <a:xfrm>
            <a:off x="6817917" y="1098929"/>
            <a:ext cx="4133609" cy="248168"/>
            <a:chOff x="5795252" y="1147459"/>
            <a:chExt cx="4558452" cy="301042"/>
          </a:xfrm>
          <a:solidFill>
            <a:srgbClr val="800404"/>
          </a:solidFill>
        </p:grpSpPr>
        <p:sp>
          <p:nvSpPr>
            <p:cNvPr id="99" name="Rectangle 98"/>
            <p:cNvSpPr/>
            <p:nvPr/>
          </p:nvSpPr>
          <p:spPr>
            <a:xfrm>
              <a:off x="5985992" y="1147460"/>
              <a:ext cx="4367712" cy="3010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3" name="Chevron 22"/>
            <p:cNvSpPr/>
            <p:nvPr/>
          </p:nvSpPr>
          <p:spPr>
            <a:xfrm>
              <a:off x="5795252" y="1147459"/>
              <a:ext cx="3470605" cy="301042"/>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81" name="Rectangle 80"/>
          <p:cNvSpPr/>
          <p:nvPr/>
        </p:nvSpPr>
        <p:spPr>
          <a:xfrm>
            <a:off x="4272064" y="1235385"/>
            <a:ext cx="2336872" cy="250296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 name="Rectangle 9"/>
          <p:cNvSpPr/>
          <p:nvPr/>
        </p:nvSpPr>
        <p:spPr>
          <a:xfrm>
            <a:off x="4272064" y="1716735"/>
            <a:ext cx="2329426" cy="1169551"/>
          </a:xfrm>
          <a:prstGeom prst="rect">
            <a:avLst/>
          </a:prstGeom>
        </p:spPr>
        <p:txBody>
          <a:bodyPr wrap="square">
            <a:spAutoFit/>
          </a:bodyPr>
          <a:lstStyle/>
          <a:p>
            <a:pPr algn="ctr"/>
            <a:r>
              <a:rPr lang="en-US" sz="1400" dirty="0">
                <a:solidFill>
                  <a:srgbClr val="414041"/>
                </a:solidFill>
                <a:cs typeface="Calibri" pitchFamily="34" charset="0"/>
              </a:rPr>
              <a:t>…</a:t>
            </a:r>
            <a:r>
              <a:rPr lang="en-US" sz="1400">
                <a:solidFill>
                  <a:srgbClr val="414041"/>
                </a:solidFill>
                <a:cs typeface="Calibri" pitchFamily="34" charset="0"/>
              </a:rPr>
              <a:t>of your students </a:t>
            </a:r>
            <a:r>
              <a:rPr lang="en-US" sz="1400" dirty="0">
                <a:solidFill>
                  <a:srgbClr val="414041"/>
                </a:solidFill>
                <a:cs typeface="Calibri" pitchFamily="34" charset="0"/>
              </a:rPr>
              <a:t>said they would attend a different college or university in your country if they could choose again</a:t>
            </a:r>
          </a:p>
        </p:txBody>
      </p:sp>
      <p:grpSp>
        <p:nvGrpSpPr>
          <p:cNvPr id="20" name="Group 19"/>
          <p:cNvGrpSpPr/>
          <p:nvPr/>
        </p:nvGrpSpPr>
        <p:grpSpPr>
          <a:xfrm rot="10800000" flipH="1">
            <a:off x="3783686" y="3481173"/>
            <a:ext cx="485730" cy="194513"/>
            <a:chOff x="3194737" y="1686180"/>
            <a:chExt cx="600541" cy="235955"/>
          </a:xfrm>
          <a:solidFill>
            <a:srgbClr val="800404"/>
          </a:solidFill>
        </p:grpSpPr>
        <p:sp>
          <p:nvSpPr>
            <p:cNvPr id="18" name="Chevron 17"/>
            <p:cNvSpPr/>
            <p:nvPr/>
          </p:nvSpPr>
          <p:spPr>
            <a:xfrm>
              <a:off x="3194737" y="1686180"/>
              <a:ext cx="559294" cy="235955"/>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9" name="Rectangle 18"/>
            <p:cNvSpPr/>
            <p:nvPr/>
          </p:nvSpPr>
          <p:spPr>
            <a:xfrm>
              <a:off x="3585019" y="1686180"/>
              <a:ext cx="210259" cy="23595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55" name="Right Triangle 54"/>
          <p:cNvSpPr/>
          <p:nvPr/>
        </p:nvSpPr>
        <p:spPr>
          <a:xfrm flipH="1">
            <a:off x="4102002" y="3508531"/>
            <a:ext cx="170062" cy="157469"/>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90" name="Freeform 89"/>
          <p:cNvSpPr/>
          <p:nvPr/>
        </p:nvSpPr>
        <p:spPr>
          <a:xfrm rot="10800000" flipH="1">
            <a:off x="4038499" y="1092242"/>
            <a:ext cx="2828730" cy="250874"/>
          </a:xfrm>
          <a:custGeom>
            <a:avLst/>
            <a:gdLst>
              <a:gd name="connsiteX0" fmla="*/ 41813 w 2828730"/>
              <a:gd name="connsiteY0" fmla="*/ 250874 h 250874"/>
              <a:gd name="connsiteX1" fmla="*/ 2465124 w 2828730"/>
              <a:gd name="connsiteY1" fmla="*/ 250874 h 250874"/>
              <a:gd name="connsiteX2" fmla="*/ 2465127 w 2828730"/>
              <a:gd name="connsiteY2" fmla="*/ 250873 h 250874"/>
              <a:gd name="connsiteX3" fmla="*/ 2704646 w 2828730"/>
              <a:gd name="connsiteY3" fmla="*/ 250873 h 250874"/>
              <a:gd name="connsiteX4" fmla="*/ 2828730 w 2828730"/>
              <a:gd name="connsiteY4" fmla="*/ 126789 h 250874"/>
              <a:gd name="connsiteX5" fmla="*/ 2704646 w 2828730"/>
              <a:gd name="connsiteY5" fmla="*/ 2705 h 250874"/>
              <a:gd name="connsiteX6" fmla="*/ 2471655 w 2828730"/>
              <a:gd name="connsiteY6" fmla="*/ 2705 h 250874"/>
              <a:gd name="connsiteX7" fmla="*/ 2465124 w 2828730"/>
              <a:gd name="connsiteY7" fmla="*/ 0 h 250874"/>
              <a:gd name="connsiteX8" fmla="*/ 41813 w 2828730"/>
              <a:gd name="connsiteY8" fmla="*/ 0 h 250874"/>
              <a:gd name="connsiteX9" fmla="*/ 0 w 2828730"/>
              <a:gd name="connsiteY9" fmla="*/ 41813 h 250874"/>
              <a:gd name="connsiteX10" fmla="*/ 0 w 2828730"/>
              <a:gd name="connsiteY10" fmla="*/ 209061 h 250874"/>
              <a:gd name="connsiteX11" fmla="*/ 41813 w 2828730"/>
              <a:gd name="connsiteY11" fmla="*/ 250874 h 2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730" h="250874">
                <a:moveTo>
                  <a:pt x="41813" y="250874"/>
                </a:moveTo>
                <a:lnTo>
                  <a:pt x="2465124" y="250874"/>
                </a:lnTo>
                <a:lnTo>
                  <a:pt x="2465127" y="250873"/>
                </a:lnTo>
                <a:lnTo>
                  <a:pt x="2704646" y="250873"/>
                </a:lnTo>
                <a:lnTo>
                  <a:pt x="2828730" y="126789"/>
                </a:lnTo>
                <a:lnTo>
                  <a:pt x="2704646" y="2705"/>
                </a:lnTo>
                <a:lnTo>
                  <a:pt x="2471655" y="2705"/>
                </a:lnTo>
                <a:lnTo>
                  <a:pt x="2465124" y="0"/>
                </a:lnTo>
                <a:lnTo>
                  <a:pt x="41813" y="0"/>
                </a:lnTo>
                <a:cubicBezTo>
                  <a:pt x="18720" y="0"/>
                  <a:pt x="0" y="18720"/>
                  <a:pt x="0" y="41813"/>
                </a:cubicBezTo>
                <a:lnTo>
                  <a:pt x="0" y="209061"/>
                </a:lnTo>
                <a:cubicBezTo>
                  <a:pt x="0" y="232154"/>
                  <a:pt x="18720" y="250874"/>
                  <a:pt x="41813" y="250874"/>
                </a:cubicBezTo>
                <a:close/>
              </a:path>
            </a:pathLst>
          </a:cu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1" name="Right Triangle 70"/>
          <p:cNvSpPr/>
          <p:nvPr/>
        </p:nvSpPr>
        <p:spPr>
          <a:xfrm>
            <a:off x="6602965" y="3510507"/>
            <a:ext cx="208291" cy="129764"/>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4" name="Rectangle 23"/>
          <p:cNvSpPr/>
          <p:nvPr/>
        </p:nvSpPr>
        <p:spPr>
          <a:xfrm>
            <a:off x="4272064" y="1355816"/>
            <a:ext cx="2336874" cy="6507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7" name="Rektangel 12"/>
          <p:cNvSpPr/>
          <p:nvPr/>
        </p:nvSpPr>
        <p:spPr>
          <a:xfrm>
            <a:off x="7215267" y="1417647"/>
            <a:ext cx="3367358" cy="2529923"/>
          </a:xfrm>
          <a:prstGeom prst="rect">
            <a:avLst/>
          </a:prstGeom>
        </p:spPr>
        <p:txBody>
          <a:bodyPr wrap="square">
            <a:spAutoFit/>
          </a:bodyPr>
          <a:lstStyle/>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 University of Pretoria (UP) (25%)</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2. University of Witwatersrand (WITS) (21%)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3. University of Johannesburg (UJ) (18%)</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4. University of Cape Town (UCT) (14%)</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5. Stellenbosch University (SUN) (4%)</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6. University of South Africa (UNISA) (4%)</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8. University of the Free State (UFS) (2%)</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Rhodes University (RU) (1%)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Tshwane University of Technology (TUT) (1%)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University of Mpumalanga ( UMP) (1%)</a:t>
            </a:r>
            <a:endParaRPr lang="en-US" sz="1100" dirty="0">
              <a:solidFill>
                <a:srgbClr val="FF0000"/>
              </a:solidFill>
              <a:cs typeface="Calibri" pitchFamily="34" charset="0"/>
            </a:endParaRPr>
          </a:p>
        </p:txBody>
      </p:sp>
      <p:sp>
        <p:nvSpPr>
          <p:cNvPr id="69" name="Rektangel 12"/>
          <p:cNvSpPr/>
          <p:nvPr/>
        </p:nvSpPr>
        <p:spPr>
          <a:xfrm>
            <a:off x="7215267" y="4550258"/>
            <a:ext cx="3580012" cy="1260345"/>
          </a:xfrm>
          <a:prstGeom prst="rect">
            <a:avLst/>
          </a:prstGeom>
        </p:spPr>
        <p:txBody>
          <a:bodyPr wrap="square">
            <a:spAutoFit/>
          </a:bodyPr>
          <a:lstStyle/>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High quality of programs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Good reference for future career and/or education</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Good employment opportunities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Creative and dynamic atmosphere</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Stimulating learning environment</a:t>
            </a:r>
            <a:endParaRPr lang="en-US" sz="1100" dirty="0">
              <a:solidFill>
                <a:srgbClr val="414041"/>
              </a:solidFill>
              <a:cs typeface="Calibri" pitchFamily="34" charset="0"/>
            </a:endParaRPr>
          </a:p>
        </p:txBody>
      </p:sp>
      <p:sp>
        <p:nvSpPr>
          <p:cNvPr id="75" name="Rectangle 90"/>
          <p:cNvSpPr/>
          <p:nvPr/>
        </p:nvSpPr>
        <p:spPr>
          <a:xfrm>
            <a:off x="7037291" y="1104941"/>
            <a:ext cx="3802263" cy="23360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solidFill>
                  <a:srgbClr val="FFFFFF"/>
                </a:solidFill>
                <a:cs typeface="Calibri" pitchFamily="34" charset="0"/>
              </a:rPr>
              <a:t>Universities your students </a:t>
            </a:r>
            <a:r>
              <a:rPr lang="en-US" sz="1100" b="1" dirty="0">
                <a:solidFill>
                  <a:srgbClr val="FFFFFF"/>
                </a:solidFill>
                <a:cs typeface="Calibri" pitchFamily="34" charset="0"/>
              </a:rPr>
              <a:t>would have chosen instead (Percent)</a:t>
            </a:r>
            <a:endParaRPr lang="en-US" sz="1100" b="1" baseline="30000" dirty="0">
              <a:solidFill>
                <a:srgbClr val="FFFFFF"/>
              </a:solidFill>
              <a:cs typeface="Calibri" pitchFamily="34" charset="0"/>
            </a:endParaRPr>
          </a:p>
        </p:txBody>
      </p:sp>
      <p:sp>
        <p:nvSpPr>
          <p:cNvPr id="8" name="Rounded Rectangle 7"/>
          <p:cNvSpPr/>
          <p:nvPr/>
        </p:nvSpPr>
        <p:spPr>
          <a:xfrm>
            <a:off x="4102002" y="3627881"/>
            <a:ext cx="2716657" cy="248169"/>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11" name="Rounded Rectangle 10"/>
          <p:cNvSpPr/>
          <p:nvPr/>
        </p:nvSpPr>
        <p:spPr>
          <a:xfrm>
            <a:off x="1187134" y="4119718"/>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91" name="Rounded Rectangle 90"/>
          <p:cNvSpPr/>
          <p:nvPr/>
        </p:nvSpPr>
        <p:spPr>
          <a:xfrm>
            <a:off x="10746893" y="4119753"/>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56"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
        <p:nvSpPr>
          <p:cNvPr id="58" name="textruta 15"/>
          <p:cNvSpPr txBox="1"/>
          <p:nvPr/>
        </p:nvSpPr>
        <p:spPr>
          <a:xfrm>
            <a:off x="1535969" y="1843181"/>
            <a:ext cx="1672280" cy="830997"/>
          </a:xfrm>
          <a:prstGeom prst="rect">
            <a:avLst/>
          </a:prstGeom>
          <a:noFill/>
        </p:spPr>
        <p:txBody>
          <a:bodyPr wrap="square" rtlCol="0">
            <a:spAutoFit/>
          </a:bodyPr>
          <a:lstStyle/>
          <a:p>
            <a:pPr algn="ctr"/>
            <a:r>
              <a:rPr lang="en-GB" sz="4800">
                <a:solidFill>
                  <a:srgbClr val="E2E3E4"/>
                </a:solidFill>
                <a:cs typeface="Titillium WebSemiBold"/>
              </a:rPr>
              <a:t>29%</a:t>
            </a:r>
            <a:endParaRPr lang="en-GB" sz="4800" dirty="0">
              <a:solidFill>
                <a:srgbClr val="E2E3E4"/>
              </a:solidFill>
              <a:cs typeface="Titillium WebSemiBold"/>
            </a:endParaRPr>
          </a:p>
        </p:txBody>
      </p:sp>
      <p:sp>
        <p:nvSpPr>
          <p:cNvPr id="60" name="Text Placeholder 2"/>
          <p:cNvSpPr txBox="1">
            <a:spLocks/>
          </p:cNvSpPr>
          <p:nvPr/>
        </p:nvSpPr>
        <p:spPr>
          <a:xfrm>
            <a:off x="5054048" y="1955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1472206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416600" y="2544133"/>
            <a:ext cx="2123383" cy="253146"/>
          </a:xfrm>
          <a:prstGeom prst="rect">
            <a:avLst/>
          </a:prstGeom>
          <a:noFill/>
        </p:spPr>
        <p:txBody>
          <a:bodyPr wrap="square" lIns="0" tIns="0" rIns="0" bIns="0" rtlCol="0" anchor="ctr" anchorCtr="0">
            <a:spAutoFit/>
          </a:bodyPr>
          <a:lstStyle/>
          <a:p>
            <a:pPr algn="ctr"/>
            <a:r>
              <a:rPr lang="en-US" sz="1645" dirty="0">
                <a:solidFill>
                  <a:srgbClr val="0E97C1"/>
                </a:solidFill>
                <a:cs typeface="Calibri" pitchFamily="34" charset="0"/>
              </a:rPr>
              <a:t>Vanderbijlpark Students</a:t>
            </a:r>
          </a:p>
        </p:txBody>
      </p:sp>
      <p:sp>
        <p:nvSpPr>
          <p:cNvPr id="30" name="TextBox 29"/>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NWU Students</a:t>
            </a:r>
            <a:endParaRPr lang="en-US" sz="1645" dirty="0">
              <a:solidFill>
                <a:srgbClr val="074B60"/>
              </a:solidFill>
              <a:cs typeface="Calibri" pitchFamily="34" charset="0"/>
            </a:endParaRPr>
          </a:p>
        </p:txBody>
      </p:sp>
      <p:sp>
        <p:nvSpPr>
          <p:cNvPr id="7" name="Text Placeholder 4"/>
          <p:cNvSpPr>
            <a:spLocks noGrp="1"/>
          </p:cNvSpPr>
          <p:nvPr>
            <p:ph type="body" sz="quarter" idx="12"/>
          </p:nvPr>
        </p:nvSpPr>
        <p:spPr/>
        <p:txBody>
          <a:bodyPr/>
          <a:lstStyle/>
          <a:p>
            <a:r>
              <a:rPr lang="en-US"/>
              <a:t>If you were to restart your studies, what would you do? </a:t>
            </a:r>
            <a:endParaRPr lang="en-US" dirty="0"/>
          </a:p>
        </p:txBody>
      </p:sp>
      <p:sp>
        <p:nvSpPr>
          <p:cNvPr id="3" name="Title 2"/>
          <p:cNvSpPr>
            <a:spLocks noGrp="1"/>
          </p:cNvSpPr>
          <p:nvPr>
            <p:ph type="title"/>
          </p:nvPr>
        </p:nvSpPr>
        <p:spPr/>
        <p:txBody>
          <a:bodyPr/>
          <a:lstStyle/>
          <a:p>
            <a:r>
              <a:rPr lang="en-US" dirty="0"/>
              <a:t>Would talent choose their university again? (Vanderbijlpark Students)</a:t>
            </a:r>
            <a:endParaRPr lang="sv-SE" dirty="0"/>
          </a:p>
        </p:txBody>
      </p:sp>
      <p:sp>
        <p:nvSpPr>
          <p:cNvPr id="4" name="Text Placeholder 3"/>
          <p:cNvSpPr>
            <a:spLocks noGrp="1"/>
          </p:cNvSpPr>
          <p:nvPr>
            <p:ph type="body" sz="quarter" idx="10"/>
          </p:nvPr>
        </p:nvSpPr>
        <p:spPr/>
        <p:txBody>
          <a:bodyPr/>
          <a:lstStyle/>
          <a:p>
            <a:r>
              <a:rPr lang="en-US"/>
              <a:t>2021 | South Africa | Students | NWU | All main fields of study</a:t>
            </a:r>
            <a:endParaRPr lang="en-US" dirty="0"/>
          </a:p>
        </p:txBody>
      </p:sp>
      <p:sp>
        <p:nvSpPr>
          <p:cNvPr id="9" name="TextBox 23"/>
          <p:cNvSpPr txBox="1"/>
          <p:nvPr/>
        </p:nvSpPr>
        <p:spPr>
          <a:xfrm>
            <a:off x="2407968"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10" name="Rektangel 49"/>
          <p:cNvSpPr/>
          <p:nvPr/>
        </p:nvSpPr>
        <p:spPr>
          <a:xfrm>
            <a:off x="2159594"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1" name="Rektangel 51"/>
          <p:cNvSpPr/>
          <p:nvPr/>
        </p:nvSpPr>
        <p:spPr>
          <a:xfrm>
            <a:off x="2159594"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2" name="TextBox 23"/>
          <p:cNvSpPr txBox="1"/>
          <p:nvPr/>
        </p:nvSpPr>
        <p:spPr>
          <a:xfrm>
            <a:off x="2407968"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13" name="TextBox 23"/>
          <p:cNvSpPr txBox="1"/>
          <p:nvPr/>
        </p:nvSpPr>
        <p:spPr>
          <a:xfrm>
            <a:off x="2416601"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14" name="Rektangel 49"/>
          <p:cNvSpPr/>
          <p:nvPr/>
        </p:nvSpPr>
        <p:spPr>
          <a:xfrm>
            <a:off x="2159594"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5" name="Rektangel 51"/>
          <p:cNvSpPr/>
          <p:nvPr/>
        </p:nvSpPr>
        <p:spPr>
          <a:xfrm>
            <a:off x="2149468"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6" name="TextBox 23"/>
          <p:cNvSpPr txBox="1"/>
          <p:nvPr/>
        </p:nvSpPr>
        <p:spPr>
          <a:xfrm>
            <a:off x="2416600"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sp>
        <p:nvSpPr>
          <p:cNvPr id="31" name="TextBox 23">
            <a:extLst>
              <a:ext uri="{FF2B5EF4-FFF2-40B4-BE49-F238E27FC236}">
                <a16:creationId xmlns:a16="http://schemas.microsoft.com/office/drawing/2014/main" id="{CD035AF9-5366-4D76-8B2F-D8D3848998F6}"/>
              </a:ext>
            </a:extLst>
          </p:cNvPr>
          <p:cNvSpPr txBox="1"/>
          <p:nvPr/>
        </p:nvSpPr>
        <p:spPr>
          <a:xfrm>
            <a:off x="7553647"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32" name="Rektangel 49">
            <a:extLst>
              <a:ext uri="{FF2B5EF4-FFF2-40B4-BE49-F238E27FC236}">
                <a16:creationId xmlns:a16="http://schemas.microsoft.com/office/drawing/2014/main" id="{5184174C-3437-42C5-B1CF-06930F24A36F}"/>
              </a:ext>
            </a:extLst>
          </p:cNvPr>
          <p:cNvSpPr/>
          <p:nvPr/>
        </p:nvSpPr>
        <p:spPr>
          <a:xfrm>
            <a:off x="7305273"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3" name="Rektangel 51">
            <a:extLst>
              <a:ext uri="{FF2B5EF4-FFF2-40B4-BE49-F238E27FC236}">
                <a16:creationId xmlns:a16="http://schemas.microsoft.com/office/drawing/2014/main" id="{A9B8370E-1BE0-4E12-9319-0D3F3D5104A0}"/>
              </a:ext>
            </a:extLst>
          </p:cNvPr>
          <p:cNvSpPr/>
          <p:nvPr/>
        </p:nvSpPr>
        <p:spPr>
          <a:xfrm>
            <a:off x="7305273"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4" name="TextBox 23">
            <a:extLst>
              <a:ext uri="{FF2B5EF4-FFF2-40B4-BE49-F238E27FC236}">
                <a16:creationId xmlns:a16="http://schemas.microsoft.com/office/drawing/2014/main" id="{F295A30B-30AF-43A2-A860-659F0DA7FFF2}"/>
              </a:ext>
            </a:extLst>
          </p:cNvPr>
          <p:cNvSpPr txBox="1"/>
          <p:nvPr/>
        </p:nvSpPr>
        <p:spPr>
          <a:xfrm>
            <a:off x="7553647"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35" name="TextBox 23">
            <a:extLst>
              <a:ext uri="{FF2B5EF4-FFF2-40B4-BE49-F238E27FC236}">
                <a16:creationId xmlns:a16="http://schemas.microsoft.com/office/drawing/2014/main" id="{E47C2BCE-239D-4B92-AE07-8AFF4FD7D7F8}"/>
              </a:ext>
            </a:extLst>
          </p:cNvPr>
          <p:cNvSpPr txBox="1"/>
          <p:nvPr/>
        </p:nvSpPr>
        <p:spPr>
          <a:xfrm>
            <a:off x="7562280"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36" name="Rektangel 49">
            <a:extLst>
              <a:ext uri="{FF2B5EF4-FFF2-40B4-BE49-F238E27FC236}">
                <a16:creationId xmlns:a16="http://schemas.microsoft.com/office/drawing/2014/main" id="{D60E656F-BAC5-4DBA-8BF3-BE72F4267827}"/>
              </a:ext>
            </a:extLst>
          </p:cNvPr>
          <p:cNvSpPr/>
          <p:nvPr/>
        </p:nvSpPr>
        <p:spPr>
          <a:xfrm>
            <a:off x="7305273"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7" name="Rektangel 51">
            <a:extLst>
              <a:ext uri="{FF2B5EF4-FFF2-40B4-BE49-F238E27FC236}">
                <a16:creationId xmlns:a16="http://schemas.microsoft.com/office/drawing/2014/main" id="{0FDC797E-B434-49FC-A860-740D074D538A}"/>
              </a:ext>
            </a:extLst>
          </p:cNvPr>
          <p:cNvSpPr/>
          <p:nvPr/>
        </p:nvSpPr>
        <p:spPr>
          <a:xfrm>
            <a:off x="7295147"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8" name="TextBox 23">
            <a:extLst>
              <a:ext uri="{FF2B5EF4-FFF2-40B4-BE49-F238E27FC236}">
                <a16:creationId xmlns:a16="http://schemas.microsoft.com/office/drawing/2014/main" id="{392ECB27-AB4F-4E48-91E3-63F736CF2462}"/>
              </a:ext>
            </a:extLst>
          </p:cNvPr>
          <p:cNvSpPr txBox="1"/>
          <p:nvPr/>
        </p:nvSpPr>
        <p:spPr>
          <a:xfrm>
            <a:off x="7562279"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075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209600" y="1170000"/>
            <a:ext cx="2188403" cy="2188972"/>
            <a:chOff x="1063279" y="1439583"/>
            <a:chExt cx="3735181" cy="3736152"/>
          </a:xfrm>
          <a:solidFill>
            <a:srgbClr val="800404"/>
          </a:solidFill>
        </p:grpSpPr>
        <p:sp>
          <p:nvSpPr>
            <p:cNvPr id="70" name="Oval 5"/>
            <p:cNvSpPr>
              <a:spLocks noChangeArrowheads="1"/>
            </p:cNvSpPr>
            <p:nvPr/>
          </p:nvSpPr>
          <p:spPr bwMode="auto">
            <a:xfrm>
              <a:off x="1410435" y="1786828"/>
              <a:ext cx="3043073" cy="3043866"/>
            </a:xfrm>
            <a:prstGeom prst="ellipse">
              <a:avLst/>
            </a:prstGeom>
            <a:grpFill/>
            <a:ln>
              <a:noFill/>
            </a:ln>
          </p:spPr>
          <p:txBody>
            <a:bodyPr vert="horz" wrap="square" lIns="182843" tIns="91422" rIns="182843" bIns="91422" numCol="1" anchor="t" anchorCtr="0" compatLnSpc="1">
              <a:prstTxWarp prst="textNoShape">
                <a:avLst/>
              </a:prstTxWarp>
            </a:bodyPr>
            <a:lstStyle/>
            <a:p>
              <a:endParaRPr lang="id-ID"/>
            </a:p>
          </p:txBody>
        </p:sp>
        <p:grpSp>
          <p:nvGrpSpPr>
            <p:cNvPr id="72" name="Group 71"/>
            <p:cNvGrpSpPr/>
            <p:nvPr/>
          </p:nvGrpSpPr>
          <p:grpSpPr>
            <a:xfrm>
              <a:off x="1063279" y="1439583"/>
              <a:ext cx="3735181" cy="3736152"/>
              <a:chOff x="1119258" y="2257147"/>
              <a:chExt cx="1868078" cy="1868076"/>
            </a:xfrm>
            <a:grpFill/>
          </p:grpSpPr>
          <p:sp>
            <p:nvSpPr>
              <p:cNvPr id="74" name="Freeform 6"/>
              <p:cNvSpPr>
                <a:spLocks/>
              </p:cNvSpPr>
              <p:nvPr/>
            </p:nvSpPr>
            <p:spPr bwMode="auto">
              <a:xfrm>
                <a:off x="2495042"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7"/>
              <p:cNvSpPr>
                <a:spLocks/>
              </p:cNvSpPr>
              <p:nvPr/>
            </p:nvSpPr>
            <p:spPr bwMode="auto">
              <a:xfrm>
                <a:off x="2075274"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8"/>
              <p:cNvSpPr>
                <a:spLocks/>
              </p:cNvSpPr>
              <p:nvPr/>
            </p:nvSpPr>
            <p:spPr bwMode="auto">
              <a:xfrm>
                <a:off x="2796133"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9"/>
              <p:cNvSpPr>
                <a:spLocks/>
              </p:cNvSpPr>
              <p:nvPr/>
            </p:nvSpPr>
            <p:spPr bwMode="auto">
              <a:xfrm>
                <a:off x="2796133"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10"/>
              <p:cNvSpPr>
                <a:spLocks/>
              </p:cNvSpPr>
              <p:nvPr/>
            </p:nvSpPr>
            <p:spPr bwMode="auto">
              <a:xfrm>
                <a:off x="2495042"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11"/>
              <p:cNvSpPr>
                <a:spLocks/>
              </p:cNvSpPr>
              <p:nvPr/>
            </p:nvSpPr>
            <p:spPr bwMode="auto">
              <a:xfrm>
                <a:off x="2075274"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12"/>
              <p:cNvSpPr>
                <a:spLocks/>
              </p:cNvSpPr>
              <p:nvPr/>
            </p:nvSpPr>
            <p:spPr bwMode="auto">
              <a:xfrm>
                <a:off x="1606058"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14"/>
              <p:cNvSpPr>
                <a:spLocks/>
              </p:cNvSpPr>
              <p:nvPr/>
            </p:nvSpPr>
            <p:spPr bwMode="auto">
              <a:xfrm>
                <a:off x="1119259"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6"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5" name="Text Placeholder 4"/>
          <p:cNvSpPr>
            <a:spLocks noGrp="1"/>
          </p:cNvSpPr>
          <p:nvPr>
            <p:ph type="body" sz="quarter" idx="12"/>
          </p:nvPr>
        </p:nvSpPr>
        <p:spPr/>
        <p:txBody>
          <a:bodyPr/>
          <a:lstStyle/>
          <a:p>
            <a:r>
              <a:rPr lang="en-US"/>
              <a:t>If you were to restart your studies, what would you do?</a:t>
            </a:r>
          </a:p>
          <a:p>
            <a:r>
              <a:rPr lang="en-US"/>
              <a:t>Which university or college would you rather have attended?</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dirty="0"/>
              <a:t>Which universities would your Vanderbijlpark Campus students choose instead?</a:t>
            </a:r>
            <a:endParaRPr lang="sv-SE" dirty="0"/>
          </a:p>
        </p:txBody>
      </p:sp>
      <p:sp>
        <p:nvSpPr>
          <p:cNvPr id="3" name="Platshållare för text 2"/>
          <p:cNvSpPr>
            <a:spLocks noGrp="1"/>
          </p:cNvSpPr>
          <p:nvPr>
            <p:ph type="body" sz="quarter" idx="10"/>
          </p:nvPr>
        </p:nvSpPr>
        <p:spPr/>
        <p:txBody>
          <a:bodyPr/>
          <a:lstStyle/>
          <a:p>
            <a:r>
              <a:rPr lang="en-US"/>
              <a:t>2021 | South Africa | Students | NWU | All main fields of study</a:t>
            </a:r>
            <a:endParaRPr lang="en-US" dirty="0"/>
          </a:p>
        </p:txBody>
      </p:sp>
      <p:sp>
        <p:nvSpPr>
          <p:cNvPr id="68"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7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65" name="Rektangel 27"/>
          <p:cNvSpPr/>
          <p:nvPr/>
        </p:nvSpPr>
        <p:spPr>
          <a:xfrm>
            <a:off x="7083952" y="4489339"/>
            <a:ext cx="3711329" cy="16163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66" name="Rektangel 30"/>
          <p:cNvSpPr/>
          <p:nvPr/>
        </p:nvSpPr>
        <p:spPr>
          <a:xfrm>
            <a:off x="7083952" y="4399125"/>
            <a:ext cx="3711329" cy="9021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nvGrpSpPr>
          <p:cNvPr id="32" name="Group 31"/>
          <p:cNvGrpSpPr/>
          <p:nvPr/>
        </p:nvGrpSpPr>
        <p:grpSpPr>
          <a:xfrm>
            <a:off x="7083952" y="1314889"/>
            <a:ext cx="3711329" cy="2806803"/>
            <a:chOff x="6088627" y="1253942"/>
            <a:chExt cx="4092771" cy="3136519"/>
          </a:xfrm>
        </p:grpSpPr>
        <p:sp>
          <p:nvSpPr>
            <p:cNvPr id="97" name="Rektangel 27"/>
            <p:cNvSpPr/>
            <p:nvPr/>
          </p:nvSpPr>
          <p:spPr>
            <a:xfrm>
              <a:off x="6088627" y="1338735"/>
              <a:ext cx="4092771" cy="305172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98" name="Rektangel 30"/>
            <p:cNvSpPr/>
            <p:nvPr/>
          </p:nvSpPr>
          <p:spPr>
            <a:xfrm>
              <a:off x="6088627" y="1253942"/>
              <a:ext cx="4092771" cy="980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grpSp>
        <p:nvGrpSpPr>
          <p:cNvPr id="29" name="Group 28"/>
          <p:cNvGrpSpPr/>
          <p:nvPr/>
        </p:nvGrpSpPr>
        <p:grpSpPr>
          <a:xfrm>
            <a:off x="1463326" y="4497645"/>
            <a:ext cx="5455881" cy="1575683"/>
            <a:chOff x="555322" y="4838293"/>
            <a:chExt cx="5351630" cy="1724607"/>
          </a:xfrm>
        </p:grpSpPr>
        <p:sp>
          <p:nvSpPr>
            <p:cNvPr id="14" name="Rectangle 13"/>
            <p:cNvSpPr/>
            <p:nvPr/>
          </p:nvSpPr>
          <p:spPr>
            <a:xfrm>
              <a:off x="555322" y="4838293"/>
              <a:ext cx="5111330" cy="17246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35" name="Pentagon 134"/>
            <p:cNvSpPr/>
            <p:nvPr/>
          </p:nvSpPr>
          <p:spPr>
            <a:xfrm>
              <a:off x="619071" y="5165920"/>
              <a:ext cx="5287881" cy="877276"/>
            </a:xfrm>
            <a:prstGeom prst="homePlate">
              <a:avLst>
                <a:gd name="adj" fmla="val 26865"/>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136" name="Rounded Rectangle 71"/>
            <p:cNvSpPr/>
            <p:nvPr/>
          </p:nvSpPr>
          <p:spPr>
            <a:xfrm flipH="1">
              <a:off x="762975" y="4927201"/>
              <a:ext cx="4709735" cy="923784"/>
            </a:xfrm>
            <a:prstGeom prst="roundRect">
              <a:avLst>
                <a:gd name="adj" fmla="val 2470"/>
              </a:avLst>
            </a:prstGeom>
            <a:no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3224" bIns="163224" rtlCol="0" anchor="t" anchorCtr="0">
              <a:spAutoFit/>
            </a:bodyPr>
            <a:lstStyle/>
            <a:p>
              <a:pPr>
                <a:spcBef>
                  <a:spcPct val="25000"/>
                </a:spcBef>
                <a:buClr>
                  <a:srgbClr val="993D96"/>
                </a:buClr>
              </a:pPr>
              <a:r>
                <a:rPr lang="en-US" sz="1645" i="1" dirty="0">
                  <a:solidFill>
                    <a:srgbClr val="414041"/>
                  </a:solidFill>
                  <a:cs typeface="Calibri" pitchFamily="34" charset="0"/>
                </a:rPr>
                <a:t>They are associated with these important attributes to a higher extent than you are!</a:t>
              </a:r>
            </a:p>
          </p:txBody>
        </p:sp>
      </p:grpSp>
      <p:grpSp>
        <p:nvGrpSpPr>
          <p:cNvPr id="28" name="Group 27"/>
          <p:cNvGrpSpPr/>
          <p:nvPr/>
        </p:nvGrpSpPr>
        <p:grpSpPr>
          <a:xfrm>
            <a:off x="1303612" y="4119712"/>
            <a:ext cx="9647916" cy="353953"/>
            <a:chOff x="411164" y="4485877"/>
            <a:chExt cx="9942540" cy="429365"/>
          </a:xfrm>
        </p:grpSpPr>
        <p:sp>
          <p:nvSpPr>
            <p:cNvPr id="48" name="Rectangle 47"/>
            <p:cNvSpPr/>
            <p:nvPr/>
          </p:nvSpPr>
          <p:spPr>
            <a:xfrm>
              <a:off x="411164" y="4485877"/>
              <a:ext cx="9942540" cy="352416"/>
            </a:xfrm>
            <a:prstGeom prst="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2" name="textruta 63"/>
            <p:cNvSpPr txBox="1"/>
            <p:nvPr/>
          </p:nvSpPr>
          <p:spPr>
            <a:xfrm>
              <a:off x="555321" y="4507490"/>
              <a:ext cx="5736136" cy="349083"/>
            </a:xfrm>
            <a:prstGeom prst="rect">
              <a:avLst/>
            </a:prstGeom>
            <a:noFill/>
          </p:spPr>
          <p:txBody>
            <a:bodyPr wrap="square" rtlCol="0">
              <a:spAutoFit/>
            </a:bodyPr>
            <a:lstStyle/>
            <a:p>
              <a:pPr eaLnBrk="0" hangingPunct="0"/>
              <a:r>
                <a:rPr lang="de-DE" sz="1270" b="1" dirty="0">
                  <a:solidFill>
                    <a:prstClr val="white"/>
                  </a:solidFill>
                  <a:cs typeface="Calibri" pitchFamily="34" charset="0"/>
                </a:rPr>
                <a:t>W</a:t>
              </a:r>
              <a:r>
                <a:rPr lang="en-US" sz="1270" b="1" dirty="0">
                  <a:solidFill>
                    <a:prstClr val="white"/>
                  </a:solidFill>
                  <a:cs typeface="Calibri" pitchFamily="34" charset="0"/>
                </a:rPr>
                <a:t>HERE ARE THESE SCHOOLS STRONGER THAN YOU ARE?</a:t>
              </a:r>
            </a:p>
          </p:txBody>
        </p:sp>
        <p:sp>
          <p:nvSpPr>
            <p:cNvPr id="15" name="Rectangle 14"/>
            <p:cNvSpPr/>
            <p:nvPr/>
          </p:nvSpPr>
          <p:spPr>
            <a:xfrm>
              <a:off x="575755" y="4843913"/>
              <a:ext cx="5370028" cy="71329"/>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grpSp>
        <p:nvGrpSpPr>
          <p:cNvPr id="27" name="Group 26"/>
          <p:cNvGrpSpPr/>
          <p:nvPr/>
        </p:nvGrpSpPr>
        <p:grpSpPr>
          <a:xfrm>
            <a:off x="6817917" y="1098929"/>
            <a:ext cx="4133609" cy="248168"/>
            <a:chOff x="5795252" y="1147459"/>
            <a:chExt cx="4558452" cy="301042"/>
          </a:xfrm>
          <a:solidFill>
            <a:srgbClr val="800404"/>
          </a:solidFill>
        </p:grpSpPr>
        <p:sp>
          <p:nvSpPr>
            <p:cNvPr id="99" name="Rectangle 98"/>
            <p:cNvSpPr/>
            <p:nvPr/>
          </p:nvSpPr>
          <p:spPr>
            <a:xfrm>
              <a:off x="5985992" y="1147460"/>
              <a:ext cx="4367712" cy="3010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3" name="Chevron 22"/>
            <p:cNvSpPr/>
            <p:nvPr/>
          </p:nvSpPr>
          <p:spPr>
            <a:xfrm>
              <a:off x="5795252" y="1147459"/>
              <a:ext cx="3470605" cy="301042"/>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81" name="Rectangle 80"/>
          <p:cNvSpPr/>
          <p:nvPr/>
        </p:nvSpPr>
        <p:spPr>
          <a:xfrm>
            <a:off x="4272064" y="1235385"/>
            <a:ext cx="2336872" cy="250296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 name="Rectangle 9"/>
          <p:cNvSpPr/>
          <p:nvPr/>
        </p:nvSpPr>
        <p:spPr>
          <a:xfrm>
            <a:off x="4272064" y="1716735"/>
            <a:ext cx="2329426" cy="1169551"/>
          </a:xfrm>
          <a:prstGeom prst="rect">
            <a:avLst/>
          </a:prstGeom>
        </p:spPr>
        <p:txBody>
          <a:bodyPr wrap="square">
            <a:spAutoFit/>
          </a:bodyPr>
          <a:lstStyle/>
          <a:p>
            <a:pPr algn="ctr"/>
            <a:r>
              <a:rPr lang="en-US" sz="1400" dirty="0">
                <a:solidFill>
                  <a:srgbClr val="414041"/>
                </a:solidFill>
                <a:cs typeface="Calibri" pitchFamily="34" charset="0"/>
              </a:rPr>
              <a:t>…</a:t>
            </a:r>
            <a:r>
              <a:rPr lang="en-US" sz="1400">
                <a:solidFill>
                  <a:srgbClr val="414041"/>
                </a:solidFill>
                <a:cs typeface="Calibri" pitchFamily="34" charset="0"/>
              </a:rPr>
              <a:t>of your students </a:t>
            </a:r>
            <a:r>
              <a:rPr lang="en-US" sz="1400" dirty="0">
                <a:solidFill>
                  <a:srgbClr val="414041"/>
                </a:solidFill>
                <a:cs typeface="Calibri" pitchFamily="34" charset="0"/>
              </a:rPr>
              <a:t>said they would attend a different college or university in your country if they could choose again</a:t>
            </a:r>
          </a:p>
        </p:txBody>
      </p:sp>
      <p:grpSp>
        <p:nvGrpSpPr>
          <p:cNvPr id="20" name="Group 19"/>
          <p:cNvGrpSpPr/>
          <p:nvPr/>
        </p:nvGrpSpPr>
        <p:grpSpPr>
          <a:xfrm rot="10800000" flipH="1">
            <a:off x="3783686" y="3481173"/>
            <a:ext cx="485730" cy="194513"/>
            <a:chOff x="3194737" y="1686180"/>
            <a:chExt cx="600541" cy="235955"/>
          </a:xfrm>
          <a:solidFill>
            <a:srgbClr val="800404"/>
          </a:solidFill>
        </p:grpSpPr>
        <p:sp>
          <p:nvSpPr>
            <p:cNvPr id="18" name="Chevron 17"/>
            <p:cNvSpPr/>
            <p:nvPr/>
          </p:nvSpPr>
          <p:spPr>
            <a:xfrm>
              <a:off x="3194737" y="1686180"/>
              <a:ext cx="559294" cy="235955"/>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9" name="Rectangle 18"/>
            <p:cNvSpPr/>
            <p:nvPr/>
          </p:nvSpPr>
          <p:spPr>
            <a:xfrm>
              <a:off x="3585019" y="1686180"/>
              <a:ext cx="210259" cy="23595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55" name="Right Triangle 54"/>
          <p:cNvSpPr/>
          <p:nvPr/>
        </p:nvSpPr>
        <p:spPr>
          <a:xfrm flipH="1">
            <a:off x="4102002" y="3508531"/>
            <a:ext cx="170062" cy="157469"/>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90" name="Freeform 89"/>
          <p:cNvSpPr/>
          <p:nvPr/>
        </p:nvSpPr>
        <p:spPr>
          <a:xfrm rot="10800000" flipH="1">
            <a:off x="4038499" y="1092242"/>
            <a:ext cx="2828730" cy="250874"/>
          </a:xfrm>
          <a:custGeom>
            <a:avLst/>
            <a:gdLst>
              <a:gd name="connsiteX0" fmla="*/ 41813 w 2828730"/>
              <a:gd name="connsiteY0" fmla="*/ 250874 h 250874"/>
              <a:gd name="connsiteX1" fmla="*/ 2465124 w 2828730"/>
              <a:gd name="connsiteY1" fmla="*/ 250874 h 250874"/>
              <a:gd name="connsiteX2" fmla="*/ 2465127 w 2828730"/>
              <a:gd name="connsiteY2" fmla="*/ 250873 h 250874"/>
              <a:gd name="connsiteX3" fmla="*/ 2704646 w 2828730"/>
              <a:gd name="connsiteY3" fmla="*/ 250873 h 250874"/>
              <a:gd name="connsiteX4" fmla="*/ 2828730 w 2828730"/>
              <a:gd name="connsiteY4" fmla="*/ 126789 h 250874"/>
              <a:gd name="connsiteX5" fmla="*/ 2704646 w 2828730"/>
              <a:gd name="connsiteY5" fmla="*/ 2705 h 250874"/>
              <a:gd name="connsiteX6" fmla="*/ 2471655 w 2828730"/>
              <a:gd name="connsiteY6" fmla="*/ 2705 h 250874"/>
              <a:gd name="connsiteX7" fmla="*/ 2465124 w 2828730"/>
              <a:gd name="connsiteY7" fmla="*/ 0 h 250874"/>
              <a:gd name="connsiteX8" fmla="*/ 41813 w 2828730"/>
              <a:gd name="connsiteY8" fmla="*/ 0 h 250874"/>
              <a:gd name="connsiteX9" fmla="*/ 0 w 2828730"/>
              <a:gd name="connsiteY9" fmla="*/ 41813 h 250874"/>
              <a:gd name="connsiteX10" fmla="*/ 0 w 2828730"/>
              <a:gd name="connsiteY10" fmla="*/ 209061 h 250874"/>
              <a:gd name="connsiteX11" fmla="*/ 41813 w 2828730"/>
              <a:gd name="connsiteY11" fmla="*/ 250874 h 2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730" h="250874">
                <a:moveTo>
                  <a:pt x="41813" y="250874"/>
                </a:moveTo>
                <a:lnTo>
                  <a:pt x="2465124" y="250874"/>
                </a:lnTo>
                <a:lnTo>
                  <a:pt x="2465127" y="250873"/>
                </a:lnTo>
                <a:lnTo>
                  <a:pt x="2704646" y="250873"/>
                </a:lnTo>
                <a:lnTo>
                  <a:pt x="2828730" y="126789"/>
                </a:lnTo>
                <a:lnTo>
                  <a:pt x="2704646" y="2705"/>
                </a:lnTo>
                <a:lnTo>
                  <a:pt x="2471655" y="2705"/>
                </a:lnTo>
                <a:lnTo>
                  <a:pt x="2465124" y="0"/>
                </a:lnTo>
                <a:lnTo>
                  <a:pt x="41813" y="0"/>
                </a:lnTo>
                <a:cubicBezTo>
                  <a:pt x="18720" y="0"/>
                  <a:pt x="0" y="18720"/>
                  <a:pt x="0" y="41813"/>
                </a:cubicBezTo>
                <a:lnTo>
                  <a:pt x="0" y="209061"/>
                </a:lnTo>
                <a:cubicBezTo>
                  <a:pt x="0" y="232154"/>
                  <a:pt x="18720" y="250874"/>
                  <a:pt x="41813" y="250874"/>
                </a:cubicBezTo>
                <a:close/>
              </a:path>
            </a:pathLst>
          </a:cu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1" name="Right Triangle 70"/>
          <p:cNvSpPr/>
          <p:nvPr/>
        </p:nvSpPr>
        <p:spPr>
          <a:xfrm>
            <a:off x="6602965" y="3510507"/>
            <a:ext cx="208291" cy="129764"/>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4" name="Rectangle 23"/>
          <p:cNvSpPr/>
          <p:nvPr/>
        </p:nvSpPr>
        <p:spPr>
          <a:xfrm>
            <a:off x="4272064" y="1355816"/>
            <a:ext cx="2336874" cy="6507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7" name="Rektangel 12"/>
          <p:cNvSpPr/>
          <p:nvPr/>
        </p:nvSpPr>
        <p:spPr>
          <a:xfrm>
            <a:off x="7215267" y="1417647"/>
            <a:ext cx="3367358" cy="2529923"/>
          </a:xfrm>
          <a:prstGeom prst="rect">
            <a:avLst/>
          </a:prstGeom>
        </p:spPr>
        <p:txBody>
          <a:bodyPr wrap="square">
            <a:spAutoFit/>
          </a:bodyPr>
          <a:lstStyle/>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 University of Witwatersrand (WITS) (21%)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2. University of Pretoria (UP) (20%)</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3. University of Cape Town (UCT) (18%)</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3. University of Johannesburg (UJ) (18%)</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6. University of South Africa (UNISA) (4%)</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7. Stellenbosch University (SUN) (4%)</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8. University of the Free State (UFS) (3%)</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Nelson Mandela University (NMU) (2%)</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University of the Western Cape (UWC) (2%)</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11. Boston City Campus and Business College (1%)</a:t>
            </a:r>
            <a:endParaRPr lang="en-US" sz="1100" dirty="0">
              <a:solidFill>
                <a:srgbClr val="FF0000"/>
              </a:solidFill>
              <a:cs typeface="Calibri" pitchFamily="34" charset="0"/>
            </a:endParaRPr>
          </a:p>
        </p:txBody>
      </p:sp>
      <p:sp>
        <p:nvSpPr>
          <p:cNvPr id="69" name="Rektangel 12"/>
          <p:cNvSpPr/>
          <p:nvPr/>
        </p:nvSpPr>
        <p:spPr>
          <a:xfrm>
            <a:off x="7215267" y="4550258"/>
            <a:ext cx="3580012" cy="1260345"/>
          </a:xfrm>
          <a:prstGeom prst="rect">
            <a:avLst/>
          </a:prstGeom>
        </p:spPr>
        <p:txBody>
          <a:bodyPr wrap="square">
            <a:spAutoFit/>
          </a:bodyPr>
          <a:lstStyle/>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Affordability of studies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Research excellence</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Drives changes in society</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Good employment opportunities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High quality of programs</a:t>
            </a:r>
            <a:endParaRPr lang="en-US" sz="1100" dirty="0">
              <a:solidFill>
                <a:srgbClr val="414041"/>
              </a:solidFill>
              <a:cs typeface="Calibri" pitchFamily="34" charset="0"/>
            </a:endParaRPr>
          </a:p>
        </p:txBody>
      </p:sp>
      <p:sp>
        <p:nvSpPr>
          <p:cNvPr id="75" name="Rectangle 90"/>
          <p:cNvSpPr/>
          <p:nvPr/>
        </p:nvSpPr>
        <p:spPr>
          <a:xfrm>
            <a:off x="7037291" y="1104941"/>
            <a:ext cx="3802263" cy="23360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solidFill>
                  <a:srgbClr val="FFFFFF"/>
                </a:solidFill>
                <a:cs typeface="Calibri" pitchFamily="34" charset="0"/>
              </a:rPr>
              <a:t>Universities your students </a:t>
            </a:r>
            <a:r>
              <a:rPr lang="en-US" sz="1100" b="1" dirty="0">
                <a:solidFill>
                  <a:srgbClr val="FFFFFF"/>
                </a:solidFill>
                <a:cs typeface="Calibri" pitchFamily="34" charset="0"/>
              </a:rPr>
              <a:t>would have chosen instead (Percent)</a:t>
            </a:r>
            <a:endParaRPr lang="en-US" sz="1100" b="1" baseline="30000" dirty="0">
              <a:solidFill>
                <a:srgbClr val="FFFFFF"/>
              </a:solidFill>
              <a:cs typeface="Calibri" pitchFamily="34" charset="0"/>
            </a:endParaRPr>
          </a:p>
        </p:txBody>
      </p:sp>
      <p:sp>
        <p:nvSpPr>
          <p:cNvPr id="8" name="Rounded Rectangle 7"/>
          <p:cNvSpPr/>
          <p:nvPr/>
        </p:nvSpPr>
        <p:spPr>
          <a:xfrm>
            <a:off x="4102002" y="3627881"/>
            <a:ext cx="2716657" cy="248169"/>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11" name="Rounded Rectangle 10"/>
          <p:cNvSpPr/>
          <p:nvPr/>
        </p:nvSpPr>
        <p:spPr>
          <a:xfrm>
            <a:off x="1187134" y="4119718"/>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91" name="Rounded Rectangle 90"/>
          <p:cNvSpPr/>
          <p:nvPr/>
        </p:nvSpPr>
        <p:spPr>
          <a:xfrm>
            <a:off x="10746893" y="4119753"/>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56"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
        <p:nvSpPr>
          <p:cNvPr id="58" name="textruta 15"/>
          <p:cNvSpPr txBox="1"/>
          <p:nvPr/>
        </p:nvSpPr>
        <p:spPr>
          <a:xfrm>
            <a:off x="1535969" y="1843181"/>
            <a:ext cx="1672280" cy="830997"/>
          </a:xfrm>
          <a:prstGeom prst="rect">
            <a:avLst/>
          </a:prstGeom>
          <a:noFill/>
        </p:spPr>
        <p:txBody>
          <a:bodyPr wrap="square" rtlCol="0">
            <a:spAutoFit/>
          </a:bodyPr>
          <a:lstStyle/>
          <a:p>
            <a:pPr algn="ctr"/>
            <a:r>
              <a:rPr lang="en-GB" sz="4800">
                <a:solidFill>
                  <a:srgbClr val="E2E3E4"/>
                </a:solidFill>
                <a:cs typeface="Titillium WebSemiBold"/>
              </a:rPr>
              <a:t>22%</a:t>
            </a:r>
            <a:endParaRPr lang="en-GB" sz="4800" dirty="0">
              <a:solidFill>
                <a:srgbClr val="E2E3E4"/>
              </a:solidFill>
              <a:cs typeface="Titillium WebSemiBold"/>
            </a:endParaRPr>
          </a:p>
        </p:txBody>
      </p:sp>
      <p:sp>
        <p:nvSpPr>
          <p:cNvPr id="60" name="Text Placeholder 2"/>
          <p:cNvSpPr txBox="1">
            <a:spLocks/>
          </p:cNvSpPr>
          <p:nvPr/>
        </p:nvSpPr>
        <p:spPr>
          <a:xfrm>
            <a:off x="5054048" y="1955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33881389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416600" y="2544133"/>
            <a:ext cx="2123383" cy="253146"/>
          </a:xfrm>
          <a:prstGeom prst="rect">
            <a:avLst/>
          </a:prstGeom>
          <a:noFill/>
        </p:spPr>
        <p:txBody>
          <a:bodyPr wrap="square" lIns="0" tIns="0" rIns="0" bIns="0" rtlCol="0" anchor="ctr" anchorCtr="0">
            <a:spAutoFit/>
          </a:bodyPr>
          <a:lstStyle/>
          <a:p>
            <a:pPr algn="ctr"/>
            <a:r>
              <a:rPr lang="en-US" sz="1645">
                <a:solidFill>
                  <a:srgbClr val="0E97C1"/>
                </a:solidFill>
                <a:cs typeface="Calibri" pitchFamily="34" charset="0"/>
              </a:rPr>
              <a:t>Your alumni</a:t>
            </a:r>
            <a:endParaRPr lang="en-US" sz="1645" dirty="0">
              <a:solidFill>
                <a:srgbClr val="0E97C1"/>
              </a:solidFill>
              <a:cs typeface="Calibri" pitchFamily="34" charset="0"/>
            </a:endParaRPr>
          </a:p>
        </p:txBody>
      </p:sp>
      <p:sp>
        <p:nvSpPr>
          <p:cNvPr id="30" name="TextBox 29"/>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professionals</a:t>
            </a:r>
            <a:endParaRPr lang="en-US" sz="1645" dirty="0">
              <a:solidFill>
                <a:srgbClr val="074B60"/>
              </a:solidFill>
              <a:cs typeface="Calibri" pitchFamily="34" charset="0"/>
            </a:endParaRPr>
          </a:p>
        </p:txBody>
      </p:sp>
      <p:sp>
        <p:nvSpPr>
          <p:cNvPr id="7" name="Text Placeholder 4"/>
          <p:cNvSpPr>
            <a:spLocks noGrp="1"/>
          </p:cNvSpPr>
          <p:nvPr>
            <p:ph type="body" sz="quarter" idx="12"/>
          </p:nvPr>
        </p:nvSpPr>
        <p:spPr/>
        <p:txBody>
          <a:bodyPr/>
          <a:lstStyle/>
          <a:p>
            <a:r>
              <a:rPr lang="en-US"/>
              <a:t>If you were to restart your studies, what would you do? </a:t>
            </a:r>
            <a:endParaRPr lang="en-US" dirty="0"/>
          </a:p>
        </p:txBody>
      </p:sp>
      <p:sp>
        <p:nvSpPr>
          <p:cNvPr id="3" name="Title 2"/>
          <p:cNvSpPr>
            <a:spLocks noGrp="1"/>
          </p:cNvSpPr>
          <p:nvPr>
            <p:ph type="title"/>
          </p:nvPr>
        </p:nvSpPr>
        <p:spPr/>
        <p:txBody>
          <a:bodyPr/>
          <a:lstStyle/>
          <a:p>
            <a:r>
              <a:rPr lang="en-US"/>
              <a:t>Would talent choose their university again?</a:t>
            </a:r>
            <a:endParaRPr lang="sv-SE" dirty="0"/>
          </a:p>
        </p:txBody>
      </p:sp>
      <p:sp>
        <p:nvSpPr>
          <p:cNvPr id="4" name="Text Placeholder 3"/>
          <p:cNvSpPr>
            <a:spLocks noGrp="1"/>
          </p:cNvSpPr>
          <p:nvPr>
            <p:ph type="body" sz="quarter" idx="10"/>
          </p:nvPr>
        </p:nvSpPr>
        <p:spPr/>
        <p:txBody>
          <a:bodyPr/>
          <a:lstStyle/>
          <a:p>
            <a:r>
              <a:rPr lang="en-US"/>
              <a:t>2021 | South Africa | Professionals | All main fields of study</a:t>
            </a:r>
            <a:endParaRPr lang="en-US" dirty="0"/>
          </a:p>
        </p:txBody>
      </p:sp>
      <p:sp>
        <p:nvSpPr>
          <p:cNvPr id="9" name="TextBox 23"/>
          <p:cNvSpPr txBox="1"/>
          <p:nvPr/>
        </p:nvSpPr>
        <p:spPr>
          <a:xfrm>
            <a:off x="2407968"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10" name="Rektangel 49"/>
          <p:cNvSpPr/>
          <p:nvPr/>
        </p:nvSpPr>
        <p:spPr>
          <a:xfrm>
            <a:off x="2159594"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1" name="Rektangel 51"/>
          <p:cNvSpPr/>
          <p:nvPr/>
        </p:nvSpPr>
        <p:spPr>
          <a:xfrm>
            <a:off x="2159594"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2" name="TextBox 23"/>
          <p:cNvSpPr txBox="1"/>
          <p:nvPr/>
        </p:nvSpPr>
        <p:spPr>
          <a:xfrm>
            <a:off x="2407968"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13" name="TextBox 23"/>
          <p:cNvSpPr txBox="1"/>
          <p:nvPr/>
        </p:nvSpPr>
        <p:spPr>
          <a:xfrm>
            <a:off x="2416601"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14" name="Rektangel 49"/>
          <p:cNvSpPr/>
          <p:nvPr/>
        </p:nvSpPr>
        <p:spPr>
          <a:xfrm>
            <a:off x="2159594"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5" name="Rektangel 51"/>
          <p:cNvSpPr/>
          <p:nvPr/>
        </p:nvSpPr>
        <p:spPr>
          <a:xfrm>
            <a:off x="2149468"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6" name="TextBox 23"/>
          <p:cNvSpPr txBox="1"/>
          <p:nvPr/>
        </p:nvSpPr>
        <p:spPr>
          <a:xfrm>
            <a:off x="2416600"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sp>
        <p:nvSpPr>
          <p:cNvPr id="31" name="TextBox 23">
            <a:extLst>
              <a:ext uri="{FF2B5EF4-FFF2-40B4-BE49-F238E27FC236}">
                <a16:creationId xmlns:a16="http://schemas.microsoft.com/office/drawing/2014/main" id="{CD035AF9-5366-4D76-8B2F-D8D3848998F6}"/>
              </a:ext>
            </a:extLst>
          </p:cNvPr>
          <p:cNvSpPr txBox="1"/>
          <p:nvPr/>
        </p:nvSpPr>
        <p:spPr>
          <a:xfrm>
            <a:off x="7553647"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32" name="Rektangel 49">
            <a:extLst>
              <a:ext uri="{FF2B5EF4-FFF2-40B4-BE49-F238E27FC236}">
                <a16:creationId xmlns:a16="http://schemas.microsoft.com/office/drawing/2014/main" id="{5184174C-3437-42C5-B1CF-06930F24A36F}"/>
              </a:ext>
            </a:extLst>
          </p:cNvPr>
          <p:cNvSpPr/>
          <p:nvPr/>
        </p:nvSpPr>
        <p:spPr>
          <a:xfrm>
            <a:off x="7305273"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3" name="Rektangel 51">
            <a:extLst>
              <a:ext uri="{FF2B5EF4-FFF2-40B4-BE49-F238E27FC236}">
                <a16:creationId xmlns:a16="http://schemas.microsoft.com/office/drawing/2014/main" id="{A9B8370E-1BE0-4E12-9319-0D3F3D5104A0}"/>
              </a:ext>
            </a:extLst>
          </p:cNvPr>
          <p:cNvSpPr/>
          <p:nvPr/>
        </p:nvSpPr>
        <p:spPr>
          <a:xfrm>
            <a:off x="7305273"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4" name="TextBox 23">
            <a:extLst>
              <a:ext uri="{FF2B5EF4-FFF2-40B4-BE49-F238E27FC236}">
                <a16:creationId xmlns:a16="http://schemas.microsoft.com/office/drawing/2014/main" id="{F295A30B-30AF-43A2-A860-659F0DA7FFF2}"/>
              </a:ext>
            </a:extLst>
          </p:cNvPr>
          <p:cNvSpPr txBox="1"/>
          <p:nvPr/>
        </p:nvSpPr>
        <p:spPr>
          <a:xfrm>
            <a:off x="7553647"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35" name="TextBox 23">
            <a:extLst>
              <a:ext uri="{FF2B5EF4-FFF2-40B4-BE49-F238E27FC236}">
                <a16:creationId xmlns:a16="http://schemas.microsoft.com/office/drawing/2014/main" id="{E47C2BCE-239D-4B92-AE07-8AFF4FD7D7F8}"/>
              </a:ext>
            </a:extLst>
          </p:cNvPr>
          <p:cNvSpPr txBox="1"/>
          <p:nvPr/>
        </p:nvSpPr>
        <p:spPr>
          <a:xfrm>
            <a:off x="7562280"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36" name="Rektangel 49">
            <a:extLst>
              <a:ext uri="{FF2B5EF4-FFF2-40B4-BE49-F238E27FC236}">
                <a16:creationId xmlns:a16="http://schemas.microsoft.com/office/drawing/2014/main" id="{D60E656F-BAC5-4DBA-8BF3-BE72F4267827}"/>
              </a:ext>
            </a:extLst>
          </p:cNvPr>
          <p:cNvSpPr/>
          <p:nvPr/>
        </p:nvSpPr>
        <p:spPr>
          <a:xfrm>
            <a:off x="7305273"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7" name="Rektangel 51">
            <a:extLst>
              <a:ext uri="{FF2B5EF4-FFF2-40B4-BE49-F238E27FC236}">
                <a16:creationId xmlns:a16="http://schemas.microsoft.com/office/drawing/2014/main" id="{0FDC797E-B434-49FC-A860-740D074D538A}"/>
              </a:ext>
            </a:extLst>
          </p:cNvPr>
          <p:cNvSpPr/>
          <p:nvPr/>
        </p:nvSpPr>
        <p:spPr>
          <a:xfrm>
            <a:off x="7295147"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8" name="TextBox 23">
            <a:extLst>
              <a:ext uri="{FF2B5EF4-FFF2-40B4-BE49-F238E27FC236}">
                <a16:creationId xmlns:a16="http://schemas.microsoft.com/office/drawing/2014/main" id="{392ECB27-AB4F-4E48-91E3-63F736CF2462}"/>
              </a:ext>
            </a:extLst>
          </p:cNvPr>
          <p:cNvSpPr txBox="1"/>
          <p:nvPr/>
        </p:nvSpPr>
        <p:spPr>
          <a:xfrm>
            <a:off x="7562279"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455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209600" y="1170000"/>
            <a:ext cx="2188403" cy="2188972"/>
            <a:chOff x="1063279" y="1439583"/>
            <a:chExt cx="3735181" cy="3736152"/>
          </a:xfrm>
          <a:solidFill>
            <a:srgbClr val="800404"/>
          </a:solidFill>
        </p:grpSpPr>
        <p:sp>
          <p:nvSpPr>
            <p:cNvPr id="70" name="Oval 5"/>
            <p:cNvSpPr>
              <a:spLocks noChangeArrowheads="1"/>
            </p:cNvSpPr>
            <p:nvPr/>
          </p:nvSpPr>
          <p:spPr bwMode="auto">
            <a:xfrm>
              <a:off x="1410435" y="1786828"/>
              <a:ext cx="3043073" cy="3043866"/>
            </a:xfrm>
            <a:prstGeom prst="ellipse">
              <a:avLst/>
            </a:prstGeom>
            <a:grpFill/>
            <a:ln>
              <a:noFill/>
            </a:ln>
          </p:spPr>
          <p:txBody>
            <a:bodyPr vert="horz" wrap="square" lIns="182843" tIns="91422" rIns="182843" bIns="91422" numCol="1" anchor="t" anchorCtr="0" compatLnSpc="1">
              <a:prstTxWarp prst="textNoShape">
                <a:avLst/>
              </a:prstTxWarp>
            </a:bodyPr>
            <a:lstStyle/>
            <a:p>
              <a:endParaRPr lang="id-ID"/>
            </a:p>
          </p:txBody>
        </p:sp>
        <p:grpSp>
          <p:nvGrpSpPr>
            <p:cNvPr id="72" name="Group 71"/>
            <p:cNvGrpSpPr/>
            <p:nvPr/>
          </p:nvGrpSpPr>
          <p:grpSpPr>
            <a:xfrm>
              <a:off x="1063279" y="1439583"/>
              <a:ext cx="3735181" cy="3736152"/>
              <a:chOff x="1119258" y="2257147"/>
              <a:chExt cx="1868078" cy="1868076"/>
            </a:xfrm>
            <a:grpFill/>
          </p:grpSpPr>
          <p:sp>
            <p:nvSpPr>
              <p:cNvPr id="74" name="Freeform 6"/>
              <p:cNvSpPr>
                <a:spLocks/>
              </p:cNvSpPr>
              <p:nvPr/>
            </p:nvSpPr>
            <p:spPr bwMode="auto">
              <a:xfrm>
                <a:off x="2495042"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7"/>
              <p:cNvSpPr>
                <a:spLocks/>
              </p:cNvSpPr>
              <p:nvPr/>
            </p:nvSpPr>
            <p:spPr bwMode="auto">
              <a:xfrm>
                <a:off x="2075274"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8"/>
              <p:cNvSpPr>
                <a:spLocks/>
              </p:cNvSpPr>
              <p:nvPr/>
            </p:nvSpPr>
            <p:spPr bwMode="auto">
              <a:xfrm>
                <a:off x="2796133"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9"/>
              <p:cNvSpPr>
                <a:spLocks/>
              </p:cNvSpPr>
              <p:nvPr/>
            </p:nvSpPr>
            <p:spPr bwMode="auto">
              <a:xfrm>
                <a:off x="2796133"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10"/>
              <p:cNvSpPr>
                <a:spLocks/>
              </p:cNvSpPr>
              <p:nvPr/>
            </p:nvSpPr>
            <p:spPr bwMode="auto">
              <a:xfrm>
                <a:off x="2495042"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11"/>
              <p:cNvSpPr>
                <a:spLocks/>
              </p:cNvSpPr>
              <p:nvPr/>
            </p:nvSpPr>
            <p:spPr bwMode="auto">
              <a:xfrm>
                <a:off x="2075274"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12"/>
              <p:cNvSpPr>
                <a:spLocks/>
              </p:cNvSpPr>
              <p:nvPr/>
            </p:nvSpPr>
            <p:spPr bwMode="auto">
              <a:xfrm>
                <a:off x="1606058"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14"/>
              <p:cNvSpPr>
                <a:spLocks/>
              </p:cNvSpPr>
              <p:nvPr/>
            </p:nvSpPr>
            <p:spPr bwMode="auto">
              <a:xfrm>
                <a:off x="1119259"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6"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5" name="Text Placeholder 4"/>
          <p:cNvSpPr>
            <a:spLocks noGrp="1"/>
          </p:cNvSpPr>
          <p:nvPr>
            <p:ph type="body" sz="quarter" idx="12"/>
          </p:nvPr>
        </p:nvSpPr>
        <p:spPr/>
        <p:txBody>
          <a:bodyPr/>
          <a:lstStyle/>
          <a:p>
            <a:r>
              <a:rPr lang="en-US"/>
              <a:t>If you were to restart your studies, what would you do?</a:t>
            </a:r>
          </a:p>
          <a:p>
            <a:r>
              <a:rPr lang="en-US"/>
              <a:t>Which university or college would you rather have attended?</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a:t>Which universities would your alumni choose instead?</a:t>
            </a:r>
            <a:endParaRPr lang="sv-SE"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sp>
        <p:nvSpPr>
          <p:cNvPr id="68"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7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65" name="Rektangel 27"/>
          <p:cNvSpPr/>
          <p:nvPr/>
        </p:nvSpPr>
        <p:spPr>
          <a:xfrm>
            <a:off x="7083952" y="4489339"/>
            <a:ext cx="3711329" cy="16163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66" name="Rektangel 30"/>
          <p:cNvSpPr/>
          <p:nvPr/>
        </p:nvSpPr>
        <p:spPr>
          <a:xfrm>
            <a:off x="7083952" y="4399125"/>
            <a:ext cx="3711329" cy="9021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nvGrpSpPr>
          <p:cNvPr id="32" name="Group 31"/>
          <p:cNvGrpSpPr/>
          <p:nvPr/>
        </p:nvGrpSpPr>
        <p:grpSpPr>
          <a:xfrm>
            <a:off x="7083952" y="1314889"/>
            <a:ext cx="3711329" cy="2806803"/>
            <a:chOff x="6088627" y="1253942"/>
            <a:chExt cx="4092771" cy="3136519"/>
          </a:xfrm>
        </p:grpSpPr>
        <p:sp>
          <p:nvSpPr>
            <p:cNvPr id="97" name="Rektangel 27"/>
            <p:cNvSpPr/>
            <p:nvPr/>
          </p:nvSpPr>
          <p:spPr>
            <a:xfrm>
              <a:off x="6088627" y="1338735"/>
              <a:ext cx="4092771" cy="305172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98" name="Rektangel 30"/>
            <p:cNvSpPr/>
            <p:nvPr/>
          </p:nvSpPr>
          <p:spPr>
            <a:xfrm>
              <a:off x="6088627" y="1253942"/>
              <a:ext cx="4092771" cy="980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grpSp>
        <p:nvGrpSpPr>
          <p:cNvPr id="29" name="Group 28"/>
          <p:cNvGrpSpPr/>
          <p:nvPr/>
        </p:nvGrpSpPr>
        <p:grpSpPr>
          <a:xfrm>
            <a:off x="1463326" y="4497645"/>
            <a:ext cx="5455881" cy="1575683"/>
            <a:chOff x="555322" y="4838293"/>
            <a:chExt cx="5351630" cy="1724607"/>
          </a:xfrm>
        </p:grpSpPr>
        <p:sp>
          <p:nvSpPr>
            <p:cNvPr id="14" name="Rectangle 13"/>
            <p:cNvSpPr/>
            <p:nvPr/>
          </p:nvSpPr>
          <p:spPr>
            <a:xfrm>
              <a:off x="555322" y="4838293"/>
              <a:ext cx="5111330" cy="17246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35" name="Pentagon 134"/>
            <p:cNvSpPr/>
            <p:nvPr/>
          </p:nvSpPr>
          <p:spPr>
            <a:xfrm>
              <a:off x="619071" y="5165920"/>
              <a:ext cx="5287881" cy="877276"/>
            </a:xfrm>
            <a:prstGeom prst="homePlate">
              <a:avLst>
                <a:gd name="adj" fmla="val 26865"/>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136" name="Rounded Rectangle 71"/>
            <p:cNvSpPr/>
            <p:nvPr/>
          </p:nvSpPr>
          <p:spPr>
            <a:xfrm flipH="1">
              <a:off x="762975" y="4927201"/>
              <a:ext cx="4709735" cy="923784"/>
            </a:xfrm>
            <a:prstGeom prst="roundRect">
              <a:avLst>
                <a:gd name="adj" fmla="val 2470"/>
              </a:avLst>
            </a:prstGeom>
            <a:no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3224" bIns="163224" rtlCol="0" anchor="t" anchorCtr="0">
              <a:spAutoFit/>
            </a:bodyPr>
            <a:lstStyle/>
            <a:p>
              <a:pPr>
                <a:spcBef>
                  <a:spcPct val="25000"/>
                </a:spcBef>
                <a:buClr>
                  <a:srgbClr val="993D96"/>
                </a:buClr>
              </a:pPr>
              <a:r>
                <a:rPr lang="en-US" sz="1645" i="1" dirty="0">
                  <a:solidFill>
                    <a:srgbClr val="414041"/>
                  </a:solidFill>
                  <a:cs typeface="Calibri" pitchFamily="34" charset="0"/>
                </a:rPr>
                <a:t>They are associated with these important attributes to a higher extent than you are!</a:t>
              </a:r>
            </a:p>
          </p:txBody>
        </p:sp>
      </p:grpSp>
      <p:grpSp>
        <p:nvGrpSpPr>
          <p:cNvPr id="28" name="Group 27"/>
          <p:cNvGrpSpPr/>
          <p:nvPr/>
        </p:nvGrpSpPr>
        <p:grpSpPr>
          <a:xfrm>
            <a:off x="1303612" y="4119712"/>
            <a:ext cx="9647916" cy="353953"/>
            <a:chOff x="411164" y="4485877"/>
            <a:chExt cx="9942540" cy="429365"/>
          </a:xfrm>
        </p:grpSpPr>
        <p:sp>
          <p:nvSpPr>
            <p:cNvPr id="48" name="Rectangle 47"/>
            <p:cNvSpPr/>
            <p:nvPr/>
          </p:nvSpPr>
          <p:spPr>
            <a:xfrm>
              <a:off x="411164" y="4485877"/>
              <a:ext cx="9942540" cy="352416"/>
            </a:xfrm>
            <a:prstGeom prst="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2" name="textruta 63"/>
            <p:cNvSpPr txBox="1"/>
            <p:nvPr/>
          </p:nvSpPr>
          <p:spPr>
            <a:xfrm>
              <a:off x="555321" y="4507490"/>
              <a:ext cx="5736136" cy="349083"/>
            </a:xfrm>
            <a:prstGeom prst="rect">
              <a:avLst/>
            </a:prstGeom>
            <a:noFill/>
          </p:spPr>
          <p:txBody>
            <a:bodyPr wrap="square" rtlCol="0">
              <a:spAutoFit/>
            </a:bodyPr>
            <a:lstStyle/>
            <a:p>
              <a:pPr eaLnBrk="0" hangingPunct="0"/>
              <a:r>
                <a:rPr lang="de-DE" sz="1270" b="1" dirty="0">
                  <a:solidFill>
                    <a:prstClr val="white"/>
                  </a:solidFill>
                  <a:cs typeface="Calibri" pitchFamily="34" charset="0"/>
                </a:rPr>
                <a:t>W</a:t>
              </a:r>
              <a:r>
                <a:rPr lang="en-US" sz="1270" b="1" dirty="0">
                  <a:solidFill>
                    <a:prstClr val="white"/>
                  </a:solidFill>
                  <a:cs typeface="Calibri" pitchFamily="34" charset="0"/>
                </a:rPr>
                <a:t>HERE ARE THESE SCHOOLS STRONGER THAN YOU ARE?</a:t>
              </a:r>
            </a:p>
          </p:txBody>
        </p:sp>
        <p:sp>
          <p:nvSpPr>
            <p:cNvPr id="15" name="Rectangle 14"/>
            <p:cNvSpPr/>
            <p:nvPr/>
          </p:nvSpPr>
          <p:spPr>
            <a:xfrm>
              <a:off x="575755" y="4843913"/>
              <a:ext cx="5370028" cy="71329"/>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grpSp>
        <p:nvGrpSpPr>
          <p:cNvPr id="27" name="Group 26"/>
          <p:cNvGrpSpPr/>
          <p:nvPr/>
        </p:nvGrpSpPr>
        <p:grpSpPr>
          <a:xfrm>
            <a:off x="6817917" y="1098929"/>
            <a:ext cx="4133609" cy="248168"/>
            <a:chOff x="5795252" y="1147459"/>
            <a:chExt cx="4558452" cy="301042"/>
          </a:xfrm>
          <a:solidFill>
            <a:srgbClr val="800404"/>
          </a:solidFill>
        </p:grpSpPr>
        <p:sp>
          <p:nvSpPr>
            <p:cNvPr id="99" name="Rectangle 98"/>
            <p:cNvSpPr/>
            <p:nvPr/>
          </p:nvSpPr>
          <p:spPr>
            <a:xfrm>
              <a:off x="5985992" y="1147460"/>
              <a:ext cx="4367712" cy="3010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3" name="Chevron 22"/>
            <p:cNvSpPr/>
            <p:nvPr/>
          </p:nvSpPr>
          <p:spPr>
            <a:xfrm>
              <a:off x="5795252" y="1147459"/>
              <a:ext cx="3470605" cy="301042"/>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81" name="Rectangle 80"/>
          <p:cNvSpPr/>
          <p:nvPr/>
        </p:nvSpPr>
        <p:spPr>
          <a:xfrm>
            <a:off x="4272064" y="1235385"/>
            <a:ext cx="2336872" cy="250296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 name="Rectangle 9"/>
          <p:cNvSpPr/>
          <p:nvPr/>
        </p:nvSpPr>
        <p:spPr>
          <a:xfrm>
            <a:off x="4272064" y="1716735"/>
            <a:ext cx="2329426" cy="1169551"/>
          </a:xfrm>
          <a:prstGeom prst="rect">
            <a:avLst/>
          </a:prstGeom>
        </p:spPr>
        <p:txBody>
          <a:bodyPr wrap="square">
            <a:spAutoFit/>
          </a:bodyPr>
          <a:lstStyle/>
          <a:p>
            <a:pPr algn="ctr"/>
            <a:r>
              <a:rPr lang="en-US" sz="1400" dirty="0">
                <a:solidFill>
                  <a:srgbClr val="414041"/>
                </a:solidFill>
                <a:cs typeface="Calibri" pitchFamily="34" charset="0"/>
              </a:rPr>
              <a:t>…</a:t>
            </a:r>
            <a:r>
              <a:rPr lang="en-US" sz="1400">
                <a:solidFill>
                  <a:srgbClr val="414041"/>
                </a:solidFill>
                <a:cs typeface="Calibri" pitchFamily="34" charset="0"/>
              </a:rPr>
              <a:t>of your alumni </a:t>
            </a:r>
            <a:r>
              <a:rPr lang="en-US" sz="1400" dirty="0">
                <a:solidFill>
                  <a:srgbClr val="414041"/>
                </a:solidFill>
                <a:cs typeface="Calibri" pitchFamily="34" charset="0"/>
              </a:rPr>
              <a:t>said they would attend a different college or university in your country if they could choose again</a:t>
            </a:r>
          </a:p>
        </p:txBody>
      </p:sp>
      <p:grpSp>
        <p:nvGrpSpPr>
          <p:cNvPr id="20" name="Group 19"/>
          <p:cNvGrpSpPr/>
          <p:nvPr/>
        </p:nvGrpSpPr>
        <p:grpSpPr>
          <a:xfrm rot="10800000" flipH="1">
            <a:off x="3783686" y="3481173"/>
            <a:ext cx="485730" cy="194513"/>
            <a:chOff x="3194737" y="1686180"/>
            <a:chExt cx="600541" cy="235955"/>
          </a:xfrm>
          <a:solidFill>
            <a:srgbClr val="800404"/>
          </a:solidFill>
        </p:grpSpPr>
        <p:sp>
          <p:nvSpPr>
            <p:cNvPr id="18" name="Chevron 17"/>
            <p:cNvSpPr/>
            <p:nvPr/>
          </p:nvSpPr>
          <p:spPr>
            <a:xfrm>
              <a:off x="3194737" y="1686180"/>
              <a:ext cx="559294" cy="235955"/>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9" name="Rectangle 18"/>
            <p:cNvSpPr/>
            <p:nvPr/>
          </p:nvSpPr>
          <p:spPr>
            <a:xfrm>
              <a:off x="3585019" y="1686180"/>
              <a:ext cx="210259" cy="23595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55" name="Right Triangle 54"/>
          <p:cNvSpPr/>
          <p:nvPr/>
        </p:nvSpPr>
        <p:spPr>
          <a:xfrm flipH="1">
            <a:off x="4102002" y="3508531"/>
            <a:ext cx="170062" cy="157469"/>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90" name="Freeform 89"/>
          <p:cNvSpPr/>
          <p:nvPr/>
        </p:nvSpPr>
        <p:spPr>
          <a:xfrm rot="10800000" flipH="1">
            <a:off x="4038499" y="1092242"/>
            <a:ext cx="2828730" cy="250874"/>
          </a:xfrm>
          <a:custGeom>
            <a:avLst/>
            <a:gdLst>
              <a:gd name="connsiteX0" fmla="*/ 41813 w 2828730"/>
              <a:gd name="connsiteY0" fmla="*/ 250874 h 250874"/>
              <a:gd name="connsiteX1" fmla="*/ 2465124 w 2828730"/>
              <a:gd name="connsiteY1" fmla="*/ 250874 h 250874"/>
              <a:gd name="connsiteX2" fmla="*/ 2465127 w 2828730"/>
              <a:gd name="connsiteY2" fmla="*/ 250873 h 250874"/>
              <a:gd name="connsiteX3" fmla="*/ 2704646 w 2828730"/>
              <a:gd name="connsiteY3" fmla="*/ 250873 h 250874"/>
              <a:gd name="connsiteX4" fmla="*/ 2828730 w 2828730"/>
              <a:gd name="connsiteY4" fmla="*/ 126789 h 250874"/>
              <a:gd name="connsiteX5" fmla="*/ 2704646 w 2828730"/>
              <a:gd name="connsiteY5" fmla="*/ 2705 h 250874"/>
              <a:gd name="connsiteX6" fmla="*/ 2471655 w 2828730"/>
              <a:gd name="connsiteY6" fmla="*/ 2705 h 250874"/>
              <a:gd name="connsiteX7" fmla="*/ 2465124 w 2828730"/>
              <a:gd name="connsiteY7" fmla="*/ 0 h 250874"/>
              <a:gd name="connsiteX8" fmla="*/ 41813 w 2828730"/>
              <a:gd name="connsiteY8" fmla="*/ 0 h 250874"/>
              <a:gd name="connsiteX9" fmla="*/ 0 w 2828730"/>
              <a:gd name="connsiteY9" fmla="*/ 41813 h 250874"/>
              <a:gd name="connsiteX10" fmla="*/ 0 w 2828730"/>
              <a:gd name="connsiteY10" fmla="*/ 209061 h 250874"/>
              <a:gd name="connsiteX11" fmla="*/ 41813 w 2828730"/>
              <a:gd name="connsiteY11" fmla="*/ 250874 h 2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730" h="250874">
                <a:moveTo>
                  <a:pt x="41813" y="250874"/>
                </a:moveTo>
                <a:lnTo>
                  <a:pt x="2465124" y="250874"/>
                </a:lnTo>
                <a:lnTo>
                  <a:pt x="2465127" y="250873"/>
                </a:lnTo>
                <a:lnTo>
                  <a:pt x="2704646" y="250873"/>
                </a:lnTo>
                <a:lnTo>
                  <a:pt x="2828730" y="126789"/>
                </a:lnTo>
                <a:lnTo>
                  <a:pt x="2704646" y="2705"/>
                </a:lnTo>
                <a:lnTo>
                  <a:pt x="2471655" y="2705"/>
                </a:lnTo>
                <a:lnTo>
                  <a:pt x="2465124" y="0"/>
                </a:lnTo>
                <a:lnTo>
                  <a:pt x="41813" y="0"/>
                </a:lnTo>
                <a:cubicBezTo>
                  <a:pt x="18720" y="0"/>
                  <a:pt x="0" y="18720"/>
                  <a:pt x="0" y="41813"/>
                </a:cubicBezTo>
                <a:lnTo>
                  <a:pt x="0" y="209061"/>
                </a:lnTo>
                <a:cubicBezTo>
                  <a:pt x="0" y="232154"/>
                  <a:pt x="18720" y="250874"/>
                  <a:pt x="41813" y="250874"/>
                </a:cubicBezTo>
                <a:close/>
              </a:path>
            </a:pathLst>
          </a:cu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1" name="Right Triangle 70"/>
          <p:cNvSpPr/>
          <p:nvPr/>
        </p:nvSpPr>
        <p:spPr>
          <a:xfrm>
            <a:off x="6602965" y="3510507"/>
            <a:ext cx="208291" cy="129764"/>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4" name="Rectangle 23"/>
          <p:cNvSpPr/>
          <p:nvPr/>
        </p:nvSpPr>
        <p:spPr>
          <a:xfrm>
            <a:off x="4272064" y="1355816"/>
            <a:ext cx="2336874" cy="6507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7" name="Rektangel 12"/>
          <p:cNvSpPr/>
          <p:nvPr/>
        </p:nvSpPr>
        <p:spPr>
          <a:xfrm>
            <a:off x="7215267" y="1417647"/>
            <a:ext cx="3367358" cy="2529923"/>
          </a:xfrm>
          <a:prstGeom prst="rect">
            <a:avLst/>
          </a:prstGeom>
        </p:spPr>
        <p:txBody>
          <a:bodyPr wrap="square">
            <a:spAutoFit/>
          </a:bodyPr>
          <a:lstStyle/>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 University of Pretoria (UP) (19%)</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2. University of Cape Town (UCT) (17%)</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3. University of Witwatersrand (WITS) (17%)</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4. Stellenbosch University (SUN) (11%)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5. University of Johannesburg (UJ) (9%)</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7. University of South Africa (UNISA) (3%)</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7. University of the Free State (UFS) (3%)</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University of KwaZulu Natal (UKZN) (2%)</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10. Rhodes University (RU) (1%)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10. Sefako Makgatho University (SMU) (1%)</a:t>
            </a:r>
            <a:endParaRPr lang="en-US" sz="1100" dirty="0">
              <a:solidFill>
                <a:srgbClr val="FF0000"/>
              </a:solidFill>
              <a:cs typeface="Calibri" pitchFamily="34" charset="0"/>
            </a:endParaRPr>
          </a:p>
        </p:txBody>
      </p:sp>
      <p:sp>
        <p:nvSpPr>
          <p:cNvPr id="69" name="Rektangel 12"/>
          <p:cNvSpPr/>
          <p:nvPr/>
        </p:nvSpPr>
        <p:spPr>
          <a:xfrm>
            <a:off x="7215267" y="4550258"/>
            <a:ext cx="3580012" cy="1260345"/>
          </a:xfrm>
          <a:prstGeom prst="rect">
            <a:avLst/>
          </a:prstGeom>
        </p:spPr>
        <p:txBody>
          <a:bodyPr wrap="square">
            <a:spAutoFit/>
          </a:bodyPr>
          <a:lstStyle/>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Internationally renowned</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Good employment opportunities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Good reference for future career and/or education</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Opportunities to network with employers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Research excellence</a:t>
            </a:r>
            <a:endParaRPr lang="en-US" sz="1100" dirty="0">
              <a:solidFill>
                <a:srgbClr val="414041"/>
              </a:solidFill>
              <a:cs typeface="Calibri" pitchFamily="34" charset="0"/>
            </a:endParaRPr>
          </a:p>
        </p:txBody>
      </p:sp>
      <p:sp>
        <p:nvSpPr>
          <p:cNvPr id="75" name="Rectangle 90"/>
          <p:cNvSpPr/>
          <p:nvPr/>
        </p:nvSpPr>
        <p:spPr>
          <a:xfrm>
            <a:off x="7037291" y="1104941"/>
            <a:ext cx="3802263" cy="23360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solidFill>
                  <a:srgbClr val="FFFFFF"/>
                </a:solidFill>
                <a:cs typeface="Calibri" pitchFamily="34" charset="0"/>
              </a:rPr>
              <a:t>Universities your alumni </a:t>
            </a:r>
            <a:r>
              <a:rPr lang="en-US" sz="1100" b="1" dirty="0">
                <a:solidFill>
                  <a:srgbClr val="FFFFFF"/>
                </a:solidFill>
                <a:cs typeface="Calibri" pitchFamily="34" charset="0"/>
              </a:rPr>
              <a:t>would have chosen instead (Percent)</a:t>
            </a:r>
            <a:endParaRPr lang="en-US" sz="1100" b="1" baseline="30000" dirty="0">
              <a:solidFill>
                <a:srgbClr val="FFFFFF"/>
              </a:solidFill>
              <a:cs typeface="Calibri" pitchFamily="34" charset="0"/>
            </a:endParaRPr>
          </a:p>
        </p:txBody>
      </p:sp>
      <p:sp>
        <p:nvSpPr>
          <p:cNvPr id="8" name="Rounded Rectangle 7"/>
          <p:cNvSpPr/>
          <p:nvPr/>
        </p:nvSpPr>
        <p:spPr>
          <a:xfrm>
            <a:off x="4102002" y="3627881"/>
            <a:ext cx="2716657" cy="248169"/>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11" name="Rounded Rectangle 10"/>
          <p:cNvSpPr/>
          <p:nvPr/>
        </p:nvSpPr>
        <p:spPr>
          <a:xfrm>
            <a:off x="1187134" y="4119718"/>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91" name="Rounded Rectangle 90"/>
          <p:cNvSpPr/>
          <p:nvPr/>
        </p:nvSpPr>
        <p:spPr>
          <a:xfrm>
            <a:off x="10746893" y="4119753"/>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56"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
        <p:nvSpPr>
          <p:cNvPr id="58" name="textruta 15"/>
          <p:cNvSpPr txBox="1"/>
          <p:nvPr/>
        </p:nvSpPr>
        <p:spPr>
          <a:xfrm>
            <a:off x="1535969" y="1843181"/>
            <a:ext cx="1672280" cy="830997"/>
          </a:xfrm>
          <a:prstGeom prst="rect">
            <a:avLst/>
          </a:prstGeom>
          <a:noFill/>
        </p:spPr>
        <p:txBody>
          <a:bodyPr wrap="square" rtlCol="0">
            <a:spAutoFit/>
          </a:bodyPr>
          <a:lstStyle/>
          <a:p>
            <a:pPr algn="ctr"/>
            <a:r>
              <a:rPr lang="en-GB" sz="4800">
                <a:solidFill>
                  <a:srgbClr val="E2E3E4"/>
                </a:solidFill>
                <a:cs typeface="Titillium WebSemiBold"/>
              </a:rPr>
              <a:t>18%</a:t>
            </a:r>
            <a:endParaRPr lang="en-GB" sz="4800" dirty="0">
              <a:solidFill>
                <a:srgbClr val="E2E3E4"/>
              </a:solidFill>
              <a:cs typeface="Titillium WebSemiBold"/>
            </a:endParaRPr>
          </a:p>
        </p:txBody>
      </p:sp>
      <p:sp>
        <p:nvSpPr>
          <p:cNvPr id="60" name="Text Placeholder 2"/>
          <p:cNvSpPr txBox="1">
            <a:spLocks/>
          </p:cNvSpPr>
          <p:nvPr/>
        </p:nvSpPr>
        <p:spPr>
          <a:xfrm>
            <a:off x="5054048" y="1955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3064298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Rounded Corners 92">
            <a:extLst>
              <a:ext uri="{FF2B5EF4-FFF2-40B4-BE49-F238E27FC236}">
                <a16:creationId xmlns:a16="http://schemas.microsoft.com/office/drawing/2014/main" id="{73E25907-5DB8-49BC-AA86-A92BDB0025D3}"/>
              </a:ext>
            </a:extLst>
          </p:cNvPr>
          <p:cNvSpPr/>
          <p:nvPr/>
        </p:nvSpPr>
        <p:spPr>
          <a:xfrm>
            <a:off x="8681544" y="1154668"/>
            <a:ext cx="2182318" cy="2552366"/>
          </a:xfrm>
          <a:prstGeom prst="roundRect">
            <a:avLst/>
          </a:prstGeom>
          <a:solidFill>
            <a:srgbClr val="DEEFD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endParaRPr lang="en-US" sz="2300" b="1">
              <a:solidFill>
                <a:schemeClr val="tx1">
                  <a:lumMod val="60000"/>
                  <a:lumOff val="40000"/>
                </a:schemeClr>
              </a:solidFill>
            </a:endParaRPr>
          </a:p>
        </p:txBody>
      </p:sp>
      <p:sp>
        <p:nvSpPr>
          <p:cNvPr id="14" name="Oval 13">
            <a:extLst>
              <a:ext uri="{FF2B5EF4-FFF2-40B4-BE49-F238E27FC236}">
                <a16:creationId xmlns:a16="http://schemas.microsoft.com/office/drawing/2014/main" id="{A13DDF9D-5C46-49F0-B048-3AF217CB87B3}"/>
              </a:ext>
            </a:extLst>
          </p:cNvPr>
          <p:cNvSpPr/>
          <p:nvPr/>
        </p:nvSpPr>
        <p:spPr>
          <a:xfrm>
            <a:off x="9113839" y="2204755"/>
            <a:ext cx="1385603" cy="1330077"/>
          </a:xfrm>
          <a:prstGeom prst="ellipse">
            <a:avLst/>
          </a:prstGeom>
          <a:solidFill>
            <a:srgbClr val="7C94C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3" name="Title 2"/>
          <p:cNvSpPr>
            <a:spLocks noGrp="1"/>
          </p:cNvSpPr>
          <p:nvPr>
            <p:ph type="title"/>
          </p:nvPr>
        </p:nvSpPr>
        <p:spPr/>
        <p:txBody>
          <a:bodyPr/>
          <a:lstStyle/>
          <a:p>
            <a:r>
              <a:rPr lang="de-DE">
                <a:solidFill>
                  <a:srgbClr val="414041"/>
                </a:solidFill>
              </a:rPr>
              <a:t>T</a:t>
            </a:r>
            <a:r>
              <a:rPr lang="en-US">
                <a:solidFill>
                  <a:srgbClr val="414041"/>
                </a:solidFill>
              </a:rPr>
              <a:t>hank you for working with us this year!</a:t>
            </a:r>
            <a:endParaRPr lang="sv-SE"/>
          </a:p>
        </p:txBody>
      </p:sp>
      <p:sp>
        <p:nvSpPr>
          <p:cNvPr id="72" name="Text Placeholder 2"/>
          <p:cNvSpPr>
            <a:spLocks noGrp="1"/>
          </p:cNvSpPr>
          <p:nvPr>
            <p:ph type="body" sz="quarter" idx="10"/>
          </p:nvPr>
        </p:nvSpPr>
        <p:spPr/>
        <p:txBody>
          <a:bodyPr>
            <a:normAutofit/>
          </a:bodyPr>
          <a:lstStyle/>
          <a:p>
            <a:r>
              <a:rPr lang="en-US" dirty="0"/>
              <a:t>2021 </a:t>
            </a:r>
            <a:r>
              <a:rPr lang="en-US"/>
              <a:t>| South Africa | Students | All main fields of study</a:t>
            </a:r>
            <a:endParaRPr lang="en-US" dirty="0"/>
          </a:p>
        </p:txBody>
      </p:sp>
      <p:pic>
        <p:nvPicPr>
          <p:cNvPr id="73" name="Picture 72">
            <a:extLst>
              <a:ext uri="{FF2B5EF4-FFF2-40B4-BE49-F238E27FC236}">
                <a16:creationId xmlns:a16="http://schemas.microsoft.com/office/drawing/2014/main" id="{360DF5F7-1DA3-4DFC-87D9-D4DFE7ADE55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0313064" y="50819"/>
            <a:ext cx="1685365" cy="381544"/>
          </a:xfrm>
          <a:prstGeom prst="rect">
            <a:avLst/>
          </a:prstGeom>
        </p:spPr>
      </p:pic>
      <p:pic>
        <p:nvPicPr>
          <p:cNvPr id="113" name="Graphic 112" descr="Open folder">
            <a:extLst>
              <a:ext uri="{FF2B5EF4-FFF2-40B4-BE49-F238E27FC236}">
                <a16:creationId xmlns:a16="http://schemas.microsoft.com/office/drawing/2014/main" id="{939B8F56-77B9-4632-B59B-A858C07F62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397310" y="3925744"/>
            <a:ext cx="634666" cy="702471"/>
          </a:xfrm>
          <a:prstGeom prst="rect">
            <a:avLst/>
          </a:prstGeom>
        </p:spPr>
      </p:pic>
      <p:pic>
        <p:nvPicPr>
          <p:cNvPr id="114" name="Graphic 113" descr="Email">
            <a:extLst>
              <a:ext uri="{FF2B5EF4-FFF2-40B4-BE49-F238E27FC236}">
                <a16:creationId xmlns:a16="http://schemas.microsoft.com/office/drawing/2014/main" id="{D78DC46A-1246-4E00-95BC-392263C19A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868909" y="3957842"/>
            <a:ext cx="678785" cy="599998"/>
          </a:xfrm>
          <a:prstGeom prst="rect">
            <a:avLst/>
          </a:prstGeom>
        </p:spPr>
      </p:pic>
      <p:pic>
        <p:nvPicPr>
          <p:cNvPr id="115" name="Graphic 114" descr="Customer review">
            <a:extLst>
              <a:ext uri="{FF2B5EF4-FFF2-40B4-BE49-F238E27FC236}">
                <a16:creationId xmlns:a16="http://schemas.microsoft.com/office/drawing/2014/main" id="{1ADF4C69-7099-4685-B8DC-914CC978AA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485327" y="4022747"/>
            <a:ext cx="656023" cy="579943"/>
          </a:xfrm>
          <a:prstGeom prst="rect">
            <a:avLst/>
          </a:prstGeom>
        </p:spPr>
      </p:pic>
      <p:pic>
        <p:nvPicPr>
          <p:cNvPr id="51" name="Picture 2">
            <a:extLst>
              <a:ext uri="{FF2B5EF4-FFF2-40B4-BE49-F238E27FC236}">
                <a16:creationId xmlns:a16="http://schemas.microsoft.com/office/drawing/2014/main" id="{5EFD0207-CE31-43F9-AEAE-2E44ABF03477}"/>
              </a:ext>
            </a:extLst>
          </p:cNvPr>
          <p:cNvPicPr>
            <a:picLocks noChangeAspect="1"/>
          </p:cNvPicPr>
          <p:nvPr/>
        </p:nvPicPr>
        <p:blipFill>
          <a:blip r:embed="rId11"/>
          <a:srcRect/>
          <a:stretch>
            <a:fillRect/>
          </a:stretch>
        </p:blipFill>
        <p:spPr>
          <a:xfrm>
            <a:off x="1359668" y="1807781"/>
            <a:ext cx="2072208" cy="1176904"/>
          </a:xfrm>
          <a:prstGeom prst="rect">
            <a:avLst/>
          </a:prstGeom>
        </p:spPr>
      </p:pic>
      <p:pic>
        <p:nvPicPr>
          <p:cNvPr id="53" name="Picture 3">
            <a:extLst>
              <a:ext uri="{FF2B5EF4-FFF2-40B4-BE49-F238E27FC236}">
                <a16:creationId xmlns:a16="http://schemas.microsoft.com/office/drawing/2014/main" id="{0B3655F6-ABD5-4602-88C0-857A919B05F7}"/>
              </a:ext>
            </a:extLst>
          </p:cNvPr>
          <p:cNvPicPr>
            <a:picLocks noChangeAspect="1"/>
          </p:cNvPicPr>
          <p:nvPr/>
        </p:nvPicPr>
        <p:blipFill>
          <a:blip r:embed="rId12"/>
          <a:srcRect/>
          <a:stretch>
            <a:fillRect/>
          </a:stretch>
        </p:blipFill>
        <p:spPr>
          <a:xfrm>
            <a:off x="3237189" y="3247354"/>
            <a:ext cx="2072208" cy="1176904"/>
          </a:xfrm>
          <a:prstGeom prst="rect">
            <a:avLst/>
          </a:prstGeom>
        </p:spPr>
      </p:pic>
      <p:pic>
        <p:nvPicPr>
          <p:cNvPr id="54" name="Picture 4">
            <a:extLst>
              <a:ext uri="{FF2B5EF4-FFF2-40B4-BE49-F238E27FC236}">
                <a16:creationId xmlns:a16="http://schemas.microsoft.com/office/drawing/2014/main" id="{55CB76F0-4E6B-443A-9A8F-EA76FD812216}"/>
              </a:ext>
            </a:extLst>
          </p:cNvPr>
          <p:cNvPicPr>
            <a:picLocks noChangeAspect="1"/>
          </p:cNvPicPr>
          <p:nvPr/>
        </p:nvPicPr>
        <p:blipFill>
          <a:blip r:embed="rId11"/>
          <a:srcRect/>
          <a:stretch>
            <a:fillRect/>
          </a:stretch>
        </p:blipFill>
        <p:spPr>
          <a:xfrm>
            <a:off x="5071592" y="1807781"/>
            <a:ext cx="2072208" cy="1176904"/>
          </a:xfrm>
          <a:prstGeom prst="rect">
            <a:avLst/>
          </a:prstGeom>
        </p:spPr>
      </p:pic>
      <p:pic>
        <p:nvPicPr>
          <p:cNvPr id="55" name="Picture 5">
            <a:extLst>
              <a:ext uri="{FF2B5EF4-FFF2-40B4-BE49-F238E27FC236}">
                <a16:creationId xmlns:a16="http://schemas.microsoft.com/office/drawing/2014/main" id="{5614C15F-A55F-4739-8218-B1A9446C3163}"/>
              </a:ext>
            </a:extLst>
          </p:cNvPr>
          <p:cNvPicPr>
            <a:picLocks noChangeAspect="1"/>
          </p:cNvPicPr>
          <p:nvPr/>
        </p:nvPicPr>
        <p:blipFill>
          <a:blip r:embed="rId11"/>
          <a:srcRect/>
          <a:stretch>
            <a:fillRect/>
          </a:stretch>
        </p:blipFill>
        <p:spPr>
          <a:xfrm>
            <a:off x="8760123" y="1807781"/>
            <a:ext cx="2072208" cy="1176904"/>
          </a:xfrm>
          <a:prstGeom prst="rect">
            <a:avLst/>
          </a:prstGeom>
        </p:spPr>
      </p:pic>
      <p:pic>
        <p:nvPicPr>
          <p:cNvPr id="56" name="Picture 6">
            <a:extLst>
              <a:ext uri="{FF2B5EF4-FFF2-40B4-BE49-F238E27FC236}">
                <a16:creationId xmlns:a16="http://schemas.microsoft.com/office/drawing/2014/main" id="{0607B607-3E56-48FB-A9EE-8F6D6FAE4659}"/>
              </a:ext>
            </a:extLst>
          </p:cNvPr>
          <p:cNvPicPr>
            <a:picLocks noChangeAspect="1"/>
          </p:cNvPicPr>
          <p:nvPr/>
        </p:nvPicPr>
        <p:blipFill>
          <a:blip r:embed="rId12"/>
          <a:srcRect/>
          <a:stretch>
            <a:fillRect/>
          </a:stretch>
        </p:blipFill>
        <p:spPr>
          <a:xfrm>
            <a:off x="6949115" y="3247354"/>
            <a:ext cx="2072208" cy="1176904"/>
          </a:xfrm>
          <a:prstGeom prst="rect">
            <a:avLst/>
          </a:prstGeom>
        </p:spPr>
      </p:pic>
      <p:pic>
        <p:nvPicPr>
          <p:cNvPr id="57" name="Picture 7">
            <a:extLst>
              <a:ext uri="{FF2B5EF4-FFF2-40B4-BE49-F238E27FC236}">
                <a16:creationId xmlns:a16="http://schemas.microsoft.com/office/drawing/2014/main" id="{F19B45C1-A38F-4642-8030-56BB20228DC2}"/>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7200"/>
                    </a14:imgEffect>
                  </a14:imgLayer>
                </a14:imgProps>
              </a:ext>
            </a:extLst>
          </a:blip>
          <a:srcRect/>
          <a:stretch>
            <a:fillRect/>
          </a:stretch>
        </p:blipFill>
        <p:spPr>
          <a:xfrm>
            <a:off x="1745893" y="2204755"/>
            <a:ext cx="1299757" cy="1330077"/>
          </a:xfrm>
          <a:prstGeom prst="rect">
            <a:avLst/>
          </a:prstGeom>
        </p:spPr>
      </p:pic>
      <p:pic>
        <p:nvPicPr>
          <p:cNvPr id="58" name="Picture 8">
            <a:extLst>
              <a:ext uri="{FF2B5EF4-FFF2-40B4-BE49-F238E27FC236}">
                <a16:creationId xmlns:a16="http://schemas.microsoft.com/office/drawing/2014/main" id="{BA8391BA-E3DA-42F7-86B2-EB3CA37ACFF6}"/>
              </a:ext>
            </a:extLst>
          </p:cNvPr>
          <p:cNvPicPr>
            <a:picLocks noChangeAspect="1"/>
          </p:cNvPicPr>
          <p:nvPr/>
        </p:nvPicPr>
        <p:blipFill>
          <a:blip r:embed="rId15"/>
          <a:srcRect/>
          <a:stretch>
            <a:fillRect/>
          </a:stretch>
        </p:blipFill>
        <p:spPr>
          <a:xfrm>
            <a:off x="3623414" y="2810663"/>
            <a:ext cx="1299757" cy="1330077"/>
          </a:xfrm>
          <a:prstGeom prst="rect">
            <a:avLst/>
          </a:prstGeom>
        </p:spPr>
      </p:pic>
      <p:pic>
        <p:nvPicPr>
          <p:cNvPr id="59" name="Picture 9">
            <a:extLst>
              <a:ext uri="{FF2B5EF4-FFF2-40B4-BE49-F238E27FC236}">
                <a16:creationId xmlns:a16="http://schemas.microsoft.com/office/drawing/2014/main" id="{95D5C47E-68C6-46B5-92CF-874E56C23CBE}"/>
              </a:ext>
            </a:extLst>
          </p:cNvPr>
          <p:cNvPicPr>
            <a:picLocks noChangeAspect="1"/>
          </p:cNvPicPr>
          <p:nvPr/>
        </p:nvPicPr>
        <p:blipFill>
          <a:blip r:embed="rId16">
            <a:extLst>
              <a:ext uri="{BEBA8EAE-BF5A-486C-A8C5-ECC9F3942E4B}">
                <a14:imgProps xmlns:a14="http://schemas.microsoft.com/office/drawing/2010/main">
                  <a14:imgLayer r:embed="rId14">
                    <a14:imgEffect>
                      <a14:colorTemperature colorTemp="5300"/>
                    </a14:imgEffect>
                  </a14:imgLayer>
                </a14:imgProps>
              </a:ext>
            </a:extLst>
          </a:blip>
          <a:srcRect/>
          <a:stretch>
            <a:fillRect/>
          </a:stretch>
        </p:blipFill>
        <p:spPr>
          <a:xfrm>
            <a:off x="7335339" y="2810663"/>
            <a:ext cx="1299757" cy="1330077"/>
          </a:xfrm>
          <a:prstGeom prst="rect">
            <a:avLst/>
          </a:prstGeom>
        </p:spPr>
      </p:pic>
      <p:pic>
        <p:nvPicPr>
          <p:cNvPr id="60" name="Picture 10">
            <a:extLst>
              <a:ext uri="{FF2B5EF4-FFF2-40B4-BE49-F238E27FC236}">
                <a16:creationId xmlns:a16="http://schemas.microsoft.com/office/drawing/2014/main" id="{5E7DA900-CE26-4D10-8A3D-C4C882A3CE72}"/>
              </a:ext>
            </a:extLst>
          </p:cNvPr>
          <p:cNvPicPr>
            <a:picLocks noChangeAspect="1"/>
          </p:cNvPicPr>
          <p:nvPr/>
        </p:nvPicPr>
        <p:blipFill>
          <a:blip r:embed="rId17">
            <a:extLst>
              <a:ext uri="{BEBA8EAE-BF5A-486C-A8C5-ECC9F3942E4B}">
                <a14:imgProps xmlns:a14="http://schemas.microsoft.com/office/drawing/2010/main">
                  <a14:imgLayer r:embed="rId14">
                    <a14:imgEffect>
                      <a14:colorTemperature colorTemp="5900"/>
                    </a14:imgEffect>
                  </a14:imgLayer>
                </a14:imgProps>
              </a:ext>
            </a:extLst>
          </a:blip>
          <a:srcRect/>
          <a:stretch>
            <a:fillRect/>
          </a:stretch>
        </p:blipFill>
        <p:spPr>
          <a:xfrm>
            <a:off x="5446122" y="2204755"/>
            <a:ext cx="1299757" cy="1330077"/>
          </a:xfrm>
          <a:prstGeom prst="rect">
            <a:avLst/>
          </a:prstGeom>
        </p:spPr>
      </p:pic>
      <p:pic>
        <p:nvPicPr>
          <p:cNvPr id="62" name="Picture 13">
            <a:extLst>
              <a:ext uri="{FF2B5EF4-FFF2-40B4-BE49-F238E27FC236}">
                <a16:creationId xmlns:a16="http://schemas.microsoft.com/office/drawing/2014/main" id="{C6B72A77-C2D7-4692-8F9A-EE38A9FC88E4}"/>
              </a:ext>
            </a:extLst>
          </p:cNvPr>
          <p:cNvPicPr>
            <a:picLocks noChangeAspect="1"/>
          </p:cNvPicPr>
          <p:nvPr/>
        </p:nvPicPr>
        <p:blipFill>
          <a:blip r:embed="rId18"/>
          <a:srcRect/>
          <a:stretch>
            <a:fillRect/>
          </a:stretch>
        </p:blipFill>
        <p:spPr>
          <a:xfrm>
            <a:off x="1919497" y="2396232"/>
            <a:ext cx="919769" cy="902523"/>
          </a:xfrm>
          <a:prstGeom prst="rect">
            <a:avLst/>
          </a:prstGeom>
        </p:spPr>
      </p:pic>
      <p:pic>
        <p:nvPicPr>
          <p:cNvPr id="63" name="Picture 2">
            <a:extLst>
              <a:ext uri="{FF2B5EF4-FFF2-40B4-BE49-F238E27FC236}">
                <a16:creationId xmlns:a16="http://schemas.microsoft.com/office/drawing/2014/main" id="{90CD9127-54F2-40AE-A006-4A5258FEA878}"/>
              </a:ext>
            </a:extLst>
          </p:cNvPr>
          <p:cNvPicPr>
            <a:picLocks noChangeAspect="1"/>
          </p:cNvPicPr>
          <p:nvPr/>
        </p:nvPicPr>
        <p:blipFill>
          <a:blip r:embed="rId19"/>
          <a:srcRect/>
          <a:stretch>
            <a:fillRect/>
          </a:stretch>
        </p:blipFill>
        <p:spPr>
          <a:xfrm>
            <a:off x="3857565" y="3013958"/>
            <a:ext cx="827803" cy="827803"/>
          </a:xfrm>
          <a:prstGeom prst="rect">
            <a:avLst/>
          </a:prstGeom>
        </p:spPr>
      </p:pic>
      <p:pic>
        <p:nvPicPr>
          <p:cNvPr id="64" name="Picture 9">
            <a:extLst>
              <a:ext uri="{FF2B5EF4-FFF2-40B4-BE49-F238E27FC236}">
                <a16:creationId xmlns:a16="http://schemas.microsoft.com/office/drawing/2014/main" id="{A394A1E8-BD8A-42AD-96EA-7880DD5E0A38}"/>
              </a:ext>
            </a:extLst>
          </p:cNvPr>
          <p:cNvPicPr>
            <a:picLocks noChangeAspect="1"/>
          </p:cNvPicPr>
          <p:nvPr/>
        </p:nvPicPr>
        <p:blipFill>
          <a:blip r:embed="rId20"/>
          <a:srcRect/>
          <a:stretch>
            <a:fillRect/>
          </a:stretch>
        </p:blipFill>
        <p:spPr>
          <a:xfrm>
            <a:off x="5617792" y="2320044"/>
            <a:ext cx="979808" cy="887951"/>
          </a:xfrm>
          <a:prstGeom prst="rect">
            <a:avLst/>
          </a:prstGeom>
        </p:spPr>
      </p:pic>
      <p:pic>
        <p:nvPicPr>
          <p:cNvPr id="65" name="Picture 4">
            <a:extLst>
              <a:ext uri="{FF2B5EF4-FFF2-40B4-BE49-F238E27FC236}">
                <a16:creationId xmlns:a16="http://schemas.microsoft.com/office/drawing/2014/main" id="{291EE930-6107-4B0D-B185-31B80656D210}"/>
              </a:ext>
            </a:extLst>
          </p:cNvPr>
          <p:cNvPicPr>
            <a:picLocks noChangeAspect="1"/>
          </p:cNvPicPr>
          <p:nvPr/>
        </p:nvPicPr>
        <p:blipFill>
          <a:blip r:embed="rId21"/>
          <a:srcRect/>
          <a:stretch>
            <a:fillRect/>
          </a:stretch>
        </p:blipFill>
        <p:spPr>
          <a:xfrm>
            <a:off x="7604368" y="3121690"/>
            <a:ext cx="894449" cy="717187"/>
          </a:xfrm>
          <a:prstGeom prst="rect">
            <a:avLst/>
          </a:prstGeom>
        </p:spPr>
      </p:pic>
      <p:pic>
        <p:nvPicPr>
          <p:cNvPr id="66" name="Picture 10">
            <a:extLst>
              <a:ext uri="{FF2B5EF4-FFF2-40B4-BE49-F238E27FC236}">
                <a16:creationId xmlns:a16="http://schemas.microsoft.com/office/drawing/2014/main" id="{9B6CADE4-23E3-403A-A604-B4DC5CD904F5}"/>
              </a:ext>
            </a:extLst>
          </p:cNvPr>
          <p:cNvPicPr>
            <a:picLocks noChangeAspect="1"/>
          </p:cNvPicPr>
          <p:nvPr/>
        </p:nvPicPr>
        <p:blipFill>
          <a:blip r:embed="rId22"/>
          <a:srcRect/>
          <a:stretch>
            <a:fillRect/>
          </a:stretch>
        </p:blipFill>
        <p:spPr>
          <a:xfrm>
            <a:off x="9384706" y="2399188"/>
            <a:ext cx="843871" cy="843871"/>
          </a:xfrm>
          <a:prstGeom prst="rect">
            <a:avLst/>
          </a:prstGeom>
        </p:spPr>
      </p:pic>
      <p:sp>
        <p:nvSpPr>
          <p:cNvPr id="2" name="TextBox 1">
            <a:extLst>
              <a:ext uri="{FF2B5EF4-FFF2-40B4-BE49-F238E27FC236}">
                <a16:creationId xmlns:a16="http://schemas.microsoft.com/office/drawing/2014/main" id="{D6D63EED-BED1-4DFA-A1C6-648E973C072D}"/>
              </a:ext>
            </a:extLst>
          </p:cNvPr>
          <p:cNvSpPr txBox="1"/>
          <p:nvPr/>
        </p:nvSpPr>
        <p:spPr>
          <a:xfrm>
            <a:off x="1559673" y="4838003"/>
            <a:ext cx="1639415" cy="1092607"/>
          </a:xfrm>
          <a:prstGeom prst="rect">
            <a:avLst/>
          </a:prstGeom>
          <a:noFill/>
        </p:spPr>
        <p:txBody>
          <a:bodyPr wrap="square" rtlCol="0" anchor="ctr">
            <a:spAutoFit/>
          </a:bodyPr>
          <a:lstStyle/>
          <a:p>
            <a:pPr algn="ctr">
              <a:defRPr/>
            </a:pPr>
            <a:r>
              <a:rPr lang="sv-SE" sz="1300" b="1" dirty="0">
                <a:solidFill>
                  <a:srgbClr val="E7E6E6">
                    <a:lumMod val="50000"/>
                  </a:srgbClr>
                </a:solidFill>
                <a:latin typeface="Calibri" pitchFamily="34" charset="0"/>
                <a:ea typeface="Microsoft Sans Serif" panose="020B0604020202020204" pitchFamily="34" charset="0"/>
                <a:cs typeface="Microsoft Sans Serif" panose="020B0604020202020204" pitchFamily="34" charset="0"/>
              </a:rPr>
              <a:t>At the start of the field period, we sent you all the information about the survey period</a:t>
            </a:r>
            <a:endParaRPr lang="en-US" sz="1300" b="1" dirty="0">
              <a:solidFill>
                <a:srgbClr val="E7E6E6">
                  <a:lumMod val="50000"/>
                </a:srgbClr>
              </a:solidFill>
              <a:latin typeface="Calibri" pitchFamily="34" charset="0"/>
              <a:ea typeface="Microsoft Sans Serif" panose="020B0604020202020204" pitchFamily="34" charset="0"/>
              <a:cs typeface="Microsoft Sans Serif" panose="020B0604020202020204" pitchFamily="34" charset="0"/>
            </a:endParaRPr>
          </a:p>
        </p:txBody>
      </p:sp>
      <p:sp>
        <p:nvSpPr>
          <p:cNvPr id="4" name="TextBox 3">
            <a:extLst>
              <a:ext uri="{FF2B5EF4-FFF2-40B4-BE49-F238E27FC236}">
                <a16:creationId xmlns:a16="http://schemas.microsoft.com/office/drawing/2014/main" id="{A73937E0-B78D-4F7B-A44A-6839ED2B672F}"/>
              </a:ext>
            </a:extLst>
          </p:cNvPr>
          <p:cNvSpPr txBox="1"/>
          <p:nvPr/>
        </p:nvSpPr>
        <p:spPr>
          <a:xfrm>
            <a:off x="3512093" y="5138085"/>
            <a:ext cx="1559499" cy="89255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300" b="1" dirty="0">
                <a:solidFill>
                  <a:srgbClr val="E7E6E6">
                    <a:lumMod val="50000"/>
                  </a:srgbClr>
                </a:solidFill>
                <a:latin typeface="Calibri" pitchFamily="34" charset="0"/>
                <a:ea typeface="Microsoft Sans Serif" panose="020B0604020202020204" pitchFamily="34" charset="0"/>
                <a:cs typeface="Microsoft Sans Serif" panose="020B0604020202020204" pitchFamily="34" charset="0"/>
              </a:rPr>
              <a:t>We sent you your unique CareerTest link, pictures and texts for send outs</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n-ea"/>
              <a:cs typeface="+mn-cs"/>
            </a:endParaRPr>
          </a:p>
        </p:txBody>
      </p:sp>
      <p:sp>
        <p:nvSpPr>
          <p:cNvPr id="6" name="TextBox 5">
            <a:extLst>
              <a:ext uri="{FF2B5EF4-FFF2-40B4-BE49-F238E27FC236}">
                <a16:creationId xmlns:a16="http://schemas.microsoft.com/office/drawing/2014/main" id="{877C558A-BA8B-459F-A466-E67D52EB4816}"/>
              </a:ext>
            </a:extLst>
          </p:cNvPr>
          <p:cNvSpPr txBox="1"/>
          <p:nvPr/>
        </p:nvSpPr>
        <p:spPr>
          <a:xfrm>
            <a:off x="5414894" y="5038057"/>
            <a:ext cx="1385603" cy="10926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rPr>
              <a:t>You did CareerTest send outs to your students and/or professionals</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n-ea"/>
              <a:cs typeface="+mn-cs"/>
            </a:endParaRPr>
          </a:p>
        </p:txBody>
      </p:sp>
      <p:sp>
        <p:nvSpPr>
          <p:cNvPr id="7" name="TextBox 6">
            <a:extLst>
              <a:ext uri="{FF2B5EF4-FFF2-40B4-BE49-F238E27FC236}">
                <a16:creationId xmlns:a16="http://schemas.microsoft.com/office/drawing/2014/main" id="{EF95D109-12EF-4EFD-890A-15B8034AFA8D}"/>
              </a:ext>
            </a:extLst>
          </p:cNvPr>
          <p:cNvSpPr txBox="1"/>
          <p:nvPr/>
        </p:nvSpPr>
        <p:spPr>
          <a:xfrm>
            <a:off x="7292415" y="4737976"/>
            <a:ext cx="1385603" cy="129266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rPr>
              <a:t>You helped do a final push of CareerTest send outs before the end of the field period</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n-ea"/>
              <a:cs typeface="+mn-cs"/>
            </a:endParaRPr>
          </a:p>
        </p:txBody>
      </p:sp>
      <p:sp>
        <p:nvSpPr>
          <p:cNvPr id="8" name="TextBox 7">
            <a:extLst>
              <a:ext uri="{FF2B5EF4-FFF2-40B4-BE49-F238E27FC236}">
                <a16:creationId xmlns:a16="http://schemas.microsoft.com/office/drawing/2014/main" id="{6407C918-1B63-4AED-96D1-47E345882E77}"/>
              </a:ext>
            </a:extLst>
          </p:cNvPr>
          <p:cNvSpPr txBox="1"/>
          <p:nvPr/>
        </p:nvSpPr>
        <p:spPr>
          <a:xfrm>
            <a:off x="9101811" y="5028054"/>
            <a:ext cx="1385603" cy="812530"/>
          </a:xfrm>
          <a:prstGeom prst="rect">
            <a:avLst/>
          </a:prstGeom>
          <a:noFill/>
        </p:spPr>
        <p:txBody>
          <a:bodyPr wrap="square" rtlCol="0" anchor="ctr">
            <a:sp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sv-SE"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rPr>
              <a:t>We’ve prepared your report and are presenting it to you today.</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endParaRPr>
          </a:p>
        </p:txBody>
      </p:sp>
      <p:sp>
        <p:nvSpPr>
          <p:cNvPr id="15" name="TextBox 14">
            <a:extLst>
              <a:ext uri="{FF2B5EF4-FFF2-40B4-BE49-F238E27FC236}">
                <a16:creationId xmlns:a16="http://schemas.microsoft.com/office/drawing/2014/main" id="{85F35711-78C8-41A9-B177-F3395A123B95}"/>
              </a:ext>
            </a:extLst>
          </p:cNvPr>
          <p:cNvSpPr txBox="1"/>
          <p:nvPr/>
        </p:nvSpPr>
        <p:spPr>
          <a:xfrm>
            <a:off x="9310058" y="1235479"/>
            <a:ext cx="969108" cy="475086"/>
          </a:xfrm>
          <a:prstGeom prst="rect">
            <a:avLst/>
          </a:prstGeom>
          <a:ln>
            <a:noFill/>
          </a:ln>
        </p:spPr>
        <p:txBody>
          <a:bodyPr vert="horz" wrap="square" lIns="99551" tIns="49775" rIns="99551" bIns="49775" rtlCol="0" anchor="ctr">
            <a:normAutofit fontScale="97500"/>
          </a:bodyPr>
          <a:lstStyle/>
          <a:p>
            <a:pPr algn="ctr"/>
            <a:r>
              <a:rPr lang="de-DE" sz="2400" b="1">
                <a:solidFill>
                  <a:schemeClr val="tx2">
                    <a:lumMod val="60000"/>
                    <a:lumOff val="40000"/>
                  </a:schemeClr>
                </a:solidFill>
              </a:rPr>
              <a:t>Today</a:t>
            </a:r>
            <a:endParaRPr lang="en-US" sz="2400" b="1">
              <a:solidFill>
                <a:schemeClr val="tx2">
                  <a:lumMod val="60000"/>
                  <a:lumOff val="40000"/>
                </a:schemeClr>
              </a:solidFill>
            </a:endParaRPr>
          </a:p>
        </p:txBody>
      </p:sp>
    </p:spTree>
    <p:extLst>
      <p:ext uri="{BB962C8B-B14F-4D97-AF65-F5344CB8AC3E}">
        <p14:creationId xmlns:p14="http://schemas.microsoft.com/office/powerpoint/2010/main" val="4246729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5">
            <a:extLst>
              <a:ext uri="{FF2B5EF4-FFF2-40B4-BE49-F238E27FC236}">
                <a16:creationId xmlns:a16="http://schemas.microsoft.com/office/drawing/2014/main" id="{2443139F-4F8F-46D8-83D2-447A3A9039E5}"/>
              </a:ext>
            </a:extLst>
          </p:cNvPr>
          <p:cNvSpPr>
            <a:spLocks/>
          </p:cNvSpPr>
          <p:nvPr/>
        </p:nvSpPr>
        <p:spPr>
          <a:xfrm>
            <a:off x="6314287" y="3828976"/>
            <a:ext cx="5183796" cy="2230645"/>
          </a:xfrm>
          <a:prstGeom prst="roundRect">
            <a:avLst>
              <a:gd name="adj" fmla="val 2767"/>
            </a:avLst>
          </a:prstGeom>
          <a:solidFill>
            <a:srgbClr val="41404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8" name="Rectangle: Rounded Corners 8">
            <a:extLst>
              <a:ext uri="{FF2B5EF4-FFF2-40B4-BE49-F238E27FC236}">
                <a16:creationId xmlns:a16="http://schemas.microsoft.com/office/drawing/2014/main" id="{3B67E3D0-AE3E-4DD5-9F0C-F9AC3CBAFC33}"/>
              </a:ext>
            </a:extLst>
          </p:cNvPr>
          <p:cNvSpPr/>
          <p:nvPr/>
        </p:nvSpPr>
        <p:spPr>
          <a:xfrm>
            <a:off x="710188" y="1283272"/>
            <a:ext cx="5183796" cy="2230645"/>
          </a:xfrm>
          <a:prstGeom prst="roundRect">
            <a:avLst>
              <a:gd name="adj" fmla="val 2767"/>
            </a:avLst>
          </a:prstGeom>
          <a:solidFill>
            <a:srgbClr val="F1612A">
              <a:alpha val="30000"/>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9" name="Rectangle: Rounded Corners 6">
            <a:extLst>
              <a:ext uri="{FF2B5EF4-FFF2-40B4-BE49-F238E27FC236}">
                <a16:creationId xmlns:a16="http://schemas.microsoft.com/office/drawing/2014/main" id="{6A40AA1F-1698-482F-990D-1B71C655ED27}"/>
              </a:ext>
            </a:extLst>
          </p:cNvPr>
          <p:cNvSpPr>
            <a:spLocks/>
          </p:cNvSpPr>
          <p:nvPr/>
        </p:nvSpPr>
        <p:spPr>
          <a:xfrm>
            <a:off x="710188" y="3828976"/>
            <a:ext cx="5183796" cy="2230645"/>
          </a:xfrm>
          <a:prstGeom prst="roundRect">
            <a:avLst>
              <a:gd name="adj" fmla="val 2767"/>
            </a:avLst>
          </a:prstGeom>
          <a:solidFill>
            <a:srgbClr val="86BC45">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0" name="Rectangle: Rounded Corners 7">
            <a:extLst>
              <a:ext uri="{FF2B5EF4-FFF2-40B4-BE49-F238E27FC236}">
                <a16:creationId xmlns:a16="http://schemas.microsoft.com/office/drawing/2014/main" id="{E29E3A43-B0C7-48CB-9848-7B2DDA57988F}"/>
              </a:ext>
            </a:extLst>
          </p:cNvPr>
          <p:cNvSpPr>
            <a:spLocks/>
          </p:cNvSpPr>
          <p:nvPr/>
        </p:nvSpPr>
        <p:spPr>
          <a:xfrm>
            <a:off x="6314287" y="1292285"/>
            <a:ext cx="5183796" cy="2230645"/>
          </a:xfrm>
          <a:prstGeom prst="roundRect">
            <a:avLst>
              <a:gd name="adj" fmla="val 2767"/>
            </a:avLst>
          </a:prstGeom>
          <a:solidFill>
            <a:srgbClr val="0E97C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 name="Title 4">
            <a:extLst>
              <a:ext uri="{FF2B5EF4-FFF2-40B4-BE49-F238E27FC236}">
                <a16:creationId xmlns:a16="http://schemas.microsoft.com/office/drawing/2014/main" id="{F4A07AA5-F012-4562-AC2F-7839D28CF1D3}"/>
              </a:ext>
            </a:extLst>
          </p:cNvPr>
          <p:cNvSpPr>
            <a:spLocks noGrp="1"/>
          </p:cNvSpPr>
          <p:nvPr>
            <p:ph type="title"/>
          </p:nvPr>
        </p:nvSpPr>
        <p:spPr/>
        <p:txBody>
          <a:bodyPr/>
          <a:lstStyle/>
          <a:p>
            <a:r>
              <a:rPr lang="en-GB" dirty="0"/>
              <a:t>The Universum Drivers of University Attractiveness</a:t>
            </a:r>
            <a:endParaRPr lang="en-ZA" dirty="0"/>
          </a:p>
        </p:txBody>
      </p:sp>
      <p:sp>
        <p:nvSpPr>
          <p:cNvPr id="2" name="Text Placeholder 1">
            <a:extLst>
              <a:ext uri="{FF2B5EF4-FFF2-40B4-BE49-F238E27FC236}">
                <a16:creationId xmlns:a16="http://schemas.microsoft.com/office/drawing/2014/main" id="{E3A1D10B-62A3-49B0-B07E-43B150380DC9}"/>
              </a:ext>
            </a:extLst>
          </p:cNvPr>
          <p:cNvSpPr>
            <a:spLocks noGrp="1"/>
          </p:cNvSpPr>
          <p:nvPr>
            <p:ph type="body" sz="quarter" idx="10"/>
          </p:nvPr>
        </p:nvSpPr>
        <p:spPr/>
        <p:txBody>
          <a:bodyPr>
            <a:normAutofit/>
          </a:bodyPr>
          <a:lstStyle/>
          <a:p>
            <a:r>
              <a:rPr lang="en-US" dirty="0"/>
              <a:t>2021 </a:t>
            </a:r>
            <a:r>
              <a:rPr lang="en-US"/>
              <a:t>| South Africa | Students | All main fields of study</a:t>
            </a:r>
            <a:endParaRPr lang="en-US" dirty="0"/>
          </a:p>
        </p:txBody>
      </p:sp>
      <p:sp>
        <p:nvSpPr>
          <p:cNvPr id="8" name="TextBox 7">
            <a:extLst>
              <a:ext uri="{FF2B5EF4-FFF2-40B4-BE49-F238E27FC236}">
                <a16:creationId xmlns:a16="http://schemas.microsoft.com/office/drawing/2014/main" id="{C55E59C9-BDCA-47DE-99BC-3016D0C088F5}"/>
              </a:ext>
            </a:extLst>
          </p:cNvPr>
          <p:cNvSpPr txBox="1"/>
          <p:nvPr/>
        </p:nvSpPr>
        <p:spPr>
          <a:xfrm>
            <a:off x="896525" y="1359958"/>
            <a:ext cx="4062156" cy="338554"/>
          </a:xfrm>
          <a:prstGeom prst="rect">
            <a:avLst/>
          </a:prstGeom>
          <a:noFill/>
        </p:spPr>
        <p:txBody>
          <a:bodyPr wrap="square" rtlCol="0">
            <a:spAutoFit/>
          </a:bodyPr>
          <a:lstStyle/>
          <a:p>
            <a:pPr lvl="0" defTabSz="914400">
              <a:defRPr/>
            </a:pPr>
            <a:r>
              <a:rPr lang="en-US" sz="1600" b="1" kern="0" dirty="0">
                <a:cs typeface="Calibri" pitchFamily="34" charset="0"/>
              </a:rPr>
              <a:t>Reputation</a:t>
            </a:r>
          </a:p>
        </p:txBody>
      </p:sp>
      <p:sp>
        <p:nvSpPr>
          <p:cNvPr id="9" name="TextBox 8">
            <a:extLst>
              <a:ext uri="{FF2B5EF4-FFF2-40B4-BE49-F238E27FC236}">
                <a16:creationId xmlns:a16="http://schemas.microsoft.com/office/drawing/2014/main" id="{FBAB0117-6BFA-4DCB-A803-FD03720AA75B}"/>
              </a:ext>
            </a:extLst>
          </p:cNvPr>
          <p:cNvSpPr txBox="1"/>
          <p:nvPr/>
        </p:nvSpPr>
        <p:spPr>
          <a:xfrm>
            <a:off x="896524" y="1686026"/>
            <a:ext cx="4816770" cy="1742974"/>
          </a:xfrm>
          <a:prstGeom prst="rect">
            <a:avLst/>
          </a:prstGeom>
          <a:noFill/>
        </p:spPr>
        <p:txBody>
          <a:bodyPr wrap="square" numCol="2" spcCol="288000" rtlCol="0">
            <a:noAutofit/>
          </a:bodyPr>
          <a:lstStyle/>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Alumni hold leadership positions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Drives changes in society</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Drives innovation and/or entrepreneurship</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Educational excellence</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Heritage and tradition</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Internationally renowned</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Research excellence</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Studying with the best students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Successful alumni</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Unique programs</a:t>
            </a:r>
          </a:p>
        </p:txBody>
      </p:sp>
      <p:sp>
        <p:nvSpPr>
          <p:cNvPr id="11" name="TextBox 10">
            <a:extLst>
              <a:ext uri="{FF2B5EF4-FFF2-40B4-BE49-F238E27FC236}">
                <a16:creationId xmlns:a16="http://schemas.microsoft.com/office/drawing/2014/main" id="{FBFBD2D8-504D-454A-A9A6-B78E05B3EE96}"/>
              </a:ext>
            </a:extLst>
          </p:cNvPr>
          <p:cNvSpPr txBox="1"/>
          <p:nvPr/>
        </p:nvSpPr>
        <p:spPr>
          <a:xfrm>
            <a:off x="869983" y="3923738"/>
            <a:ext cx="1390637" cy="313932"/>
          </a:xfrm>
          <a:prstGeom prst="rect">
            <a:avLst/>
          </a:prstGeom>
          <a:noFill/>
        </p:spPr>
        <p:txBody>
          <a:bodyPr wrap="none" rtlCol="0">
            <a:spAutoFit/>
          </a:bodyPr>
          <a:lstStyle/>
          <a:p>
            <a:pPr lvl="0" defTabSz="914335">
              <a:lnSpc>
                <a:spcPct val="90000"/>
              </a:lnSpc>
              <a:spcAft>
                <a:spcPts val="600"/>
              </a:spcAft>
              <a:defRPr/>
            </a:pPr>
            <a:r>
              <a:rPr lang="en-GB" sz="1600" b="1" dirty="0">
                <a:solidFill>
                  <a:srgbClr val="414041"/>
                </a:solidFill>
                <a:cs typeface="Calibri" panose="020F0502020204030204" pitchFamily="34" charset="0"/>
              </a:rPr>
              <a:t>Employability</a:t>
            </a:r>
          </a:p>
        </p:txBody>
      </p:sp>
      <p:sp>
        <p:nvSpPr>
          <p:cNvPr id="12" name="TextBox 11">
            <a:extLst>
              <a:ext uri="{FF2B5EF4-FFF2-40B4-BE49-F238E27FC236}">
                <a16:creationId xmlns:a16="http://schemas.microsoft.com/office/drawing/2014/main" id="{10A392A5-CE23-4A5A-A5FA-214E36D246F8}"/>
              </a:ext>
            </a:extLst>
          </p:cNvPr>
          <p:cNvSpPr txBox="1"/>
          <p:nvPr/>
        </p:nvSpPr>
        <p:spPr>
          <a:xfrm>
            <a:off x="896524" y="4243832"/>
            <a:ext cx="4819151" cy="1746504"/>
          </a:xfrm>
          <a:prstGeom prst="rect">
            <a:avLst/>
          </a:prstGeom>
          <a:noFill/>
        </p:spPr>
        <p:txBody>
          <a:bodyPr wrap="square" numCol="2" spcCol="288000" rtlCol="0">
            <a:noAutofit/>
          </a:bodyPr>
          <a:lstStyle/>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Focus on professional development</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Good employment opportunities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Good reference for future career and/or education</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Launching pad for international career</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Opportunities to network with employers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Strong ties with industry</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Supports and develops entrepreneurialism</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Supports and develops innovation</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Target school for employers in my field</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Teaching skills employers are looking for</a:t>
            </a:r>
          </a:p>
        </p:txBody>
      </p:sp>
      <p:sp>
        <p:nvSpPr>
          <p:cNvPr id="14" name="TextBox 13">
            <a:extLst>
              <a:ext uri="{FF2B5EF4-FFF2-40B4-BE49-F238E27FC236}">
                <a16:creationId xmlns:a16="http://schemas.microsoft.com/office/drawing/2014/main" id="{CDC204A9-6E5C-4A13-8E00-C9E75923CBDC}"/>
              </a:ext>
            </a:extLst>
          </p:cNvPr>
          <p:cNvSpPr txBox="1"/>
          <p:nvPr/>
        </p:nvSpPr>
        <p:spPr>
          <a:xfrm>
            <a:off x="6518544" y="1368970"/>
            <a:ext cx="2147641" cy="338554"/>
          </a:xfrm>
          <a:prstGeom prst="rect">
            <a:avLst/>
          </a:prstGeom>
          <a:noFill/>
        </p:spPr>
        <p:txBody>
          <a:bodyPr wrap="square" rtlCol="0">
            <a:spAutoFit/>
          </a:bodyPr>
          <a:lstStyle/>
          <a:p>
            <a:pPr lvl="0" defTabSz="914400">
              <a:defRPr/>
            </a:pPr>
            <a:r>
              <a:rPr lang="en-US" sz="1600" b="1" kern="0" dirty="0">
                <a:cs typeface="Calibri" pitchFamily="34" charset="0"/>
              </a:rPr>
              <a:t>Culture</a:t>
            </a:r>
            <a:endParaRPr lang="en-US" sz="1600" b="1" kern="0" baseline="30000" dirty="0">
              <a:cs typeface="Calibri" pitchFamily="34" charset="0"/>
            </a:endParaRPr>
          </a:p>
        </p:txBody>
      </p:sp>
      <p:sp>
        <p:nvSpPr>
          <p:cNvPr id="15" name="TextBox 14">
            <a:extLst>
              <a:ext uri="{FF2B5EF4-FFF2-40B4-BE49-F238E27FC236}">
                <a16:creationId xmlns:a16="http://schemas.microsoft.com/office/drawing/2014/main" id="{11BB5820-88E5-4DFB-A6CF-F44431BECE60}"/>
              </a:ext>
            </a:extLst>
          </p:cNvPr>
          <p:cNvSpPr txBox="1"/>
          <p:nvPr/>
        </p:nvSpPr>
        <p:spPr>
          <a:xfrm>
            <a:off x="6518543" y="1686026"/>
            <a:ext cx="4818888" cy="1746504"/>
          </a:xfrm>
          <a:prstGeom prst="rect">
            <a:avLst/>
          </a:prstGeom>
          <a:noFill/>
        </p:spPr>
        <p:txBody>
          <a:bodyPr wrap="square" numCol="2" spcCol="216000" rtlCol="0">
            <a:noAutofit/>
          </a:bodyPr>
          <a:lstStyle>
            <a:defPPr>
              <a:defRPr lang="en-US"/>
            </a:defPPr>
            <a:lvl1pPr>
              <a:lnSpc>
                <a:spcPct val="90000"/>
              </a:lnSpc>
              <a:spcAft>
                <a:spcPts val="600"/>
              </a:spcAft>
              <a:defRPr sz="1000">
                <a:solidFill>
                  <a:schemeClr val="bg1"/>
                </a:solidFill>
              </a:defRPr>
            </a:lvl1pPr>
          </a:lstStyle>
          <a:p>
            <a:pPr marL="171450" lvl="0" indent="-171450" defTabSz="914335">
              <a:buFont typeface="Arial" panose="020B0604020202020204" pitchFamily="34" charset="0"/>
              <a:buChar char="•"/>
              <a:defRPr/>
            </a:pPr>
            <a:r>
              <a:rPr lang="en-US" sz="1100" dirty="0">
                <a:solidFill>
                  <a:srgbClr val="414041"/>
                </a:solidFill>
                <a:latin typeface="Calibri Light"/>
              </a:rPr>
              <a:t>Affordability of studies</a:t>
            </a:r>
          </a:p>
          <a:p>
            <a:pPr marL="171450" lvl="0" indent="-171450" defTabSz="914335">
              <a:buFont typeface="Arial" panose="020B0604020202020204" pitchFamily="34" charset="0"/>
              <a:buChar char="•"/>
              <a:defRPr/>
            </a:pPr>
            <a:r>
              <a:rPr lang="en-US" sz="1100" dirty="0">
                <a:solidFill>
                  <a:srgbClr val="414041"/>
                </a:solidFill>
                <a:latin typeface="Calibri Light"/>
              </a:rPr>
              <a:t>Attractive location</a:t>
            </a:r>
          </a:p>
          <a:p>
            <a:pPr marL="171450" lvl="0" indent="-171450" defTabSz="914335">
              <a:buFont typeface="Arial" panose="020B0604020202020204" pitchFamily="34" charset="0"/>
              <a:buChar char="•"/>
              <a:defRPr/>
            </a:pPr>
            <a:r>
              <a:rPr lang="en-US" sz="1100" dirty="0">
                <a:solidFill>
                  <a:srgbClr val="414041"/>
                </a:solidFill>
                <a:latin typeface="Calibri Light"/>
              </a:rPr>
              <a:t>Creative and dynamic atmosphere</a:t>
            </a:r>
          </a:p>
          <a:p>
            <a:pPr marL="171450" lvl="0" indent="-171450" defTabSz="914335">
              <a:buFont typeface="Arial" panose="020B0604020202020204" pitchFamily="34" charset="0"/>
              <a:buChar char="•"/>
              <a:defRPr/>
            </a:pPr>
            <a:r>
              <a:rPr lang="en-US" sz="1100" dirty="0">
                <a:solidFill>
                  <a:srgbClr val="414041"/>
                </a:solidFill>
                <a:latin typeface="Calibri Light"/>
              </a:rPr>
              <a:t>Friendly and open environment</a:t>
            </a:r>
          </a:p>
          <a:p>
            <a:pPr marL="171450" lvl="0" indent="-171450" defTabSz="914335">
              <a:buFont typeface="Arial" panose="020B0604020202020204" pitchFamily="34" charset="0"/>
              <a:buChar char="•"/>
              <a:defRPr/>
            </a:pPr>
            <a:r>
              <a:rPr lang="en-US" sz="1100" dirty="0">
                <a:solidFill>
                  <a:srgbClr val="414041"/>
                </a:solidFill>
                <a:latin typeface="Calibri Light"/>
              </a:rPr>
              <a:t>Good meal plans / cafeterias</a:t>
            </a:r>
          </a:p>
          <a:p>
            <a:pPr marL="171450" lvl="0" indent="-171450" defTabSz="914335">
              <a:buFont typeface="Arial" panose="020B0604020202020204" pitchFamily="34" charset="0"/>
              <a:buChar char="•"/>
              <a:defRPr/>
            </a:pPr>
            <a:r>
              <a:rPr lang="en-US" sz="1100" dirty="0">
                <a:solidFill>
                  <a:srgbClr val="414041"/>
                </a:solidFill>
                <a:latin typeface="Calibri Light"/>
              </a:rPr>
              <a:t>Institutional commitment to diversity and inclusion</a:t>
            </a:r>
          </a:p>
          <a:p>
            <a:pPr marL="171450" lvl="0" indent="-171450" defTabSz="914335">
              <a:buFont typeface="Arial" panose="020B0604020202020204" pitchFamily="34" charset="0"/>
              <a:buChar char="•"/>
              <a:defRPr/>
            </a:pPr>
            <a:r>
              <a:rPr lang="en-US" sz="1100" dirty="0">
                <a:solidFill>
                  <a:srgbClr val="414041"/>
                </a:solidFill>
                <a:latin typeface="Calibri Light"/>
              </a:rPr>
              <a:t>International student body</a:t>
            </a:r>
          </a:p>
          <a:p>
            <a:pPr marL="171450" lvl="0" indent="-171450" defTabSz="914335">
              <a:buFont typeface="Arial" panose="020B0604020202020204" pitchFamily="34" charset="0"/>
              <a:buChar char="•"/>
              <a:defRPr/>
            </a:pPr>
            <a:r>
              <a:rPr lang="en-US" sz="1100" dirty="0">
                <a:solidFill>
                  <a:srgbClr val="414041"/>
                </a:solidFill>
                <a:latin typeface="Calibri Light"/>
              </a:rPr>
              <a:t>Safe campus environment</a:t>
            </a:r>
          </a:p>
          <a:p>
            <a:pPr marL="171450" lvl="0" indent="-171450" defTabSz="914335">
              <a:buFont typeface="Arial" panose="020B0604020202020204" pitchFamily="34" charset="0"/>
              <a:buChar char="•"/>
              <a:defRPr/>
            </a:pPr>
            <a:r>
              <a:rPr lang="en-US" sz="1100" dirty="0">
                <a:solidFill>
                  <a:srgbClr val="414041"/>
                </a:solidFill>
                <a:latin typeface="Calibri Light"/>
              </a:rPr>
              <a:t>Support for gender equality</a:t>
            </a:r>
          </a:p>
          <a:p>
            <a:pPr marL="171450" lvl="0" indent="-171450" defTabSz="914335">
              <a:buFont typeface="Arial" panose="020B0604020202020204" pitchFamily="34" charset="0"/>
              <a:buChar char="•"/>
              <a:defRPr/>
            </a:pPr>
            <a:r>
              <a:rPr lang="en-US" sz="1100" dirty="0">
                <a:solidFill>
                  <a:srgbClr val="414041"/>
                </a:solidFill>
                <a:latin typeface="Calibri Light"/>
              </a:rPr>
              <a:t>Wide range of extracurricular activities</a:t>
            </a:r>
          </a:p>
        </p:txBody>
      </p:sp>
      <p:sp>
        <p:nvSpPr>
          <p:cNvPr id="16" name="TextBox 15">
            <a:extLst>
              <a:ext uri="{FF2B5EF4-FFF2-40B4-BE49-F238E27FC236}">
                <a16:creationId xmlns:a16="http://schemas.microsoft.com/office/drawing/2014/main" id="{6DBF3912-87B5-4695-916D-4AF0E536722A}"/>
              </a:ext>
            </a:extLst>
          </p:cNvPr>
          <p:cNvSpPr txBox="1"/>
          <p:nvPr/>
        </p:nvSpPr>
        <p:spPr>
          <a:xfrm>
            <a:off x="6483090" y="3914725"/>
            <a:ext cx="889987" cy="338554"/>
          </a:xfrm>
          <a:prstGeom prst="rect">
            <a:avLst/>
          </a:prstGeom>
          <a:noFill/>
        </p:spPr>
        <p:txBody>
          <a:bodyPr wrap="none" rtlCol="0">
            <a:spAutoFit/>
          </a:bodyPr>
          <a:lstStyle/>
          <a:p>
            <a:pPr lvl="0" defTabSz="914400">
              <a:defRPr/>
            </a:pPr>
            <a:r>
              <a:rPr lang="en-US" sz="1600" b="1" kern="0" dirty="0">
                <a:cs typeface="Calibri" pitchFamily="34" charset="0"/>
              </a:rPr>
              <a:t>Offering</a:t>
            </a:r>
            <a:endParaRPr lang="en-US" sz="1600" b="1" kern="0" baseline="30000" dirty="0">
              <a:cs typeface="Calibri" pitchFamily="34" charset="0"/>
            </a:endParaRPr>
          </a:p>
        </p:txBody>
      </p:sp>
      <p:sp>
        <p:nvSpPr>
          <p:cNvPr id="17" name="TextBox 16">
            <a:extLst>
              <a:ext uri="{FF2B5EF4-FFF2-40B4-BE49-F238E27FC236}">
                <a16:creationId xmlns:a16="http://schemas.microsoft.com/office/drawing/2014/main" id="{3F5430C2-FEC9-47D1-8E24-90ED9063AAC5}"/>
              </a:ext>
            </a:extLst>
          </p:cNvPr>
          <p:cNvSpPr txBox="1"/>
          <p:nvPr/>
        </p:nvSpPr>
        <p:spPr>
          <a:xfrm>
            <a:off x="6518543" y="4243831"/>
            <a:ext cx="4818888" cy="1815789"/>
          </a:xfrm>
          <a:prstGeom prst="rect">
            <a:avLst/>
          </a:prstGeom>
          <a:noFill/>
        </p:spPr>
        <p:txBody>
          <a:bodyPr wrap="square" numCol="2" spcCol="288000" rtlCol="0">
            <a:noAutofit/>
          </a:bodyPr>
          <a:lstStyle/>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Adequate teacher/student ratio</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Availability of study space</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Easy access to study materials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Excellent professors/lecturers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High quality of programs</a:t>
            </a:r>
            <a:endParaRPr lang="en-ZA" sz="1100" dirty="0">
              <a:solidFill>
                <a:srgbClr val="414041"/>
              </a:solidFill>
              <a:latin typeface="Calibri Light"/>
            </a:endParaRP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Interdisciplinary courses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Programs/opportunities to study abroad</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Stimulating learning environment</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Teaching relevant skills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Variety of courses</a:t>
            </a:r>
          </a:p>
        </p:txBody>
      </p:sp>
      <p:grpSp>
        <p:nvGrpSpPr>
          <p:cNvPr id="66" name="Grupp 12">
            <a:extLst>
              <a:ext uri="{FF2B5EF4-FFF2-40B4-BE49-F238E27FC236}">
                <a16:creationId xmlns:a16="http://schemas.microsoft.com/office/drawing/2014/main" id="{D649CB23-2B47-4874-97D4-F76F058F5A43}"/>
              </a:ext>
            </a:extLst>
          </p:cNvPr>
          <p:cNvGrpSpPr>
            <a:grpSpLocks noChangeAspect="1"/>
          </p:cNvGrpSpPr>
          <p:nvPr/>
        </p:nvGrpSpPr>
        <p:grpSpPr>
          <a:xfrm>
            <a:off x="10739619" y="3684394"/>
            <a:ext cx="644616" cy="563254"/>
            <a:chOff x="2541724" y="3847884"/>
            <a:chExt cx="1907678" cy="1678286"/>
          </a:xfrm>
        </p:grpSpPr>
        <p:sp>
          <p:nvSpPr>
            <p:cNvPr id="67" name="Freeform 58">
              <a:extLst>
                <a:ext uri="{FF2B5EF4-FFF2-40B4-BE49-F238E27FC236}">
                  <a16:creationId xmlns:a16="http://schemas.microsoft.com/office/drawing/2014/main" id="{19982E85-3F2B-4964-BDC6-B9577775BEC8}"/>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68" name="Grupp 79">
              <a:extLst>
                <a:ext uri="{FF2B5EF4-FFF2-40B4-BE49-F238E27FC236}">
                  <a16:creationId xmlns:a16="http://schemas.microsoft.com/office/drawing/2014/main" id="{96D8CCB9-01D5-4E40-9546-ECA66A6FEC44}"/>
                </a:ext>
              </a:extLst>
            </p:cNvPr>
            <p:cNvGrpSpPr/>
            <p:nvPr/>
          </p:nvGrpSpPr>
          <p:grpSpPr>
            <a:xfrm>
              <a:off x="3366443" y="4346158"/>
              <a:ext cx="633700" cy="983678"/>
              <a:chOff x="3272575" y="4273335"/>
              <a:chExt cx="755742" cy="1173120"/>
            </a:xfrm>
          </p:grpSpPr>
          <p:sp>
            <p:nvSpPr>
              <p:cNvPr id="69" name="Freeform 70">
                <a:extLst>
                  <a:ext uri="{FF2B5EF4-FFF2-40B4-BE49-F238E27FC236}">
                    <a16:creationId xmlns:a16="http://schemas.microsoft.com/office/drawing/2014/main" id="{EF2743D5-A73B-496C-9C91-ED061EC8C39A}"/>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0" name="Freeform 71">
                <a:extLst>
                  <a:ext uri="{FF2B5EF4-FFF2-40B4-BE49-F238E27FC236}">
                    <a16:creationId xmlns:a16="http://schemas.microsoft.com/office/drawing/2014/main" id="{892B5605-6FF5-40B3-B3AA-95496EC42A2C}"/>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1" name="Freeform 73">
                <a:extLst>
                  <a:ext uri="{FF2B5EF4-FFF2-40B4-BE49-F238E27FC236}">
                    <a16:creationId xmlns:a16="http://schemas.microsoft.com/office/drawing/2014/main" id="{CCC33893-50E5-4DD1-BE8C-88246A4CD07D}"/>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2" name="Freeform 74">
                <a:extLst>
                  <a:ext uri="{FF2B5EF4-FFF2-40B4-BE49-F238E27FC236}">
                    <a16:creationId xmlns:a16="http://schemas.microsoft.com/office/drawing/2014/main" id="{B4836227-3509-49A9-823D-7D332B5E837D}"/>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3" name="Freeform 75">
                <a:extLst>
                  <a:ext uri="{FF2B5EF4-FFF2-40B4-BE49-F238E27FC236}">
                    <a16:creationId xmlns:a16="http://schemas.microsoft.com/office/drawing/2014/main" id="{B6C6A4C8-9411-4C53-9C77-BE8D5A2F7E5F}"/>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74" name="Grupp 1">
            <a:extLst>
              <a:ext uri="{FF2B5EF4-FFF2-40B4-BE49-F238E27FC236}">
                <a16:creationId xmlns:a16="http://schemas.microsoft.com/office/drawing/2014/main" id="{980D0404-0DCB-4491-BAB5-BE501A307EAF}"/>
              </a:ext>
            </a:extLst>
          </p:cNvPr>
          <p:cNvGrpSpPr/>
          <p:nvPr/>
        </p:nvGrpSpPr>
        <p:grpSpPr>
          <a:xfrm>
            <a:off x="10815570" y="1094758"/>
            <a:ext cx="556378" cy="625682"/>
            <a:chOff x="3243006" y="1681720"/>
            <a:chExt cx="1615919" cy="1980844"/>
          </a:xfrm>
        </p:grpSpPr>
        <p:sp>
          <p:nvSpPr>
            <p:cNvPr id="75" name="Freeform 59">
              <a:extLst>
                <a:ext uri="{FF2B5EF4-FFF2-40B4-BE49-F238E27FC236}">
                  <a16:creationId xmlns:a16="http://schemas.microsoft.com/office/drawing/2014/main" id="{1A58D883-F7CE-4C3D-ABA5-BCC51AE78B83}"/>
                </a:ext>
              </a:extLst>
            </p:cNvPr>
            <p:cNvSpPr>
              <a:spLocks/>
            </p:cNvSpPr>
            <p:nvPr/>
          </p:nvSpPr>
          <p:spPr bwMode="auto">
            <a:xfrm rot="5400000">
              <a:off x="3060544" y="1864182"/>
              <a:ext cx="1980844" cy="1615919"/>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solidFill>
                    <a:prstClr val="white"/>
                  </a:solidFill>
                </a:ln>
                <a:solidFill>
                  <a:srgbClr val="0E97C1"/>
                </a:solidFill>
                <a:effectLst/>
                <a:uLnTx/>
                <a:uFillTx/>
                <a:latin typeface="Calibri" pitchFamily="34" charset="0"/>
                <a:ea typeface="+mn-ea"/>
                <a:cs typeface="Calibri" pitchFamily="34" charset="0"/>
              </a:endParaRPr>
            </a:p>
          </p:txBody>
        </p:sp>
        <p:grpSp>
          <p:nvGrpSpPr>
            <p:cNvPr id="76" name="Grupp 62">
              <a:extLst>
                <a:ext uri="{FF2B5EF4-FFF2-40B4-BE49-F238E27FC236}">
                  <a16:creationId xmlns:a16="http://schemas.microsoft.com/office/drawing/2014/main" id="{2BFC2040-95CE-4DEF-8C39-B24A8E1E6A4F}"/>
                </a:ext>
              </a:extLst>
            </p:cNvPr>
            <p:cNvGrpSpPr/>
            <p:nvPr/>
          </p:nvGrpSpPr>
          <p:grpSpPr>
            <a:xfrm>
              <a:off x="3754289" y="2017235"/>
              <a:ext cx="707694" cy="954502"/>
              <a:chOff x="3270824" y="2406480"/>
              <a:chExt cx="855586" cy="1153970"/>
            </a:xfrm>
          </p:grpSpPr>
          <p:sp>
            <p:nvSpPr>
              <p:cNvPr id="77" name="Oval 64">
                <a:extLst>
                  <a:ext uri="{FF2B5EF4-FFF2-40B4-BE49-F238E27FC236}">
                    <a16:creationId xmlns:a16="http://schemas.microsoft.com/office/drawing/2014/main" id="{C9FB0935-55CB-4201-A81C-0D0024FD9600}"/>
                  </a:ext>
                </a:extLst>
              </p:cNvPr>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8" name="Oval 65">
                <a:extLst>
                  <a:ext uri="{FF2B5EF4-FFF2-40B4-BE49-F238E27FC236}">
                    <a16:creationId xmlns:a16="http://schemas.microsoft.com/office/drawing/2014/main" id="{3FBE9556-8F69-4D30-9E1B-C32FCD1ED865}"/>
                  </a:ext>
                </a:extLst>
              </p:cNvPr>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9" name="Freeform 66">
                <a:extLst>
                  <a:ext uri="{FF2B5EF4-FFF2-40B4-BE49-F238E27FC236}">
                    <a16:creationId xmlns:a16="http://schemas.microsoft.com/office/drawing/2014/main" id="{D62899FC-F41F-4FF9-B8BE-B58E69593DDC}"/>
                  </a:ext>
                </a:extLst>
              </p:cNvPr>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80" name="Freeform 67">
                <a:extLst>
                  <a:ext uri="{FF2B5EF4-FFF2-40B4-BE49-F238E27FC236}">
                    <a16:creationId xmlns:a16="http://schemas.microsoft.com/office/drawing/2014/main" id="{4BCD4F76-ADB9-4236-A7C7-F7017074944D}"/>
                  </a:ext>
                </a:extLst>
              </p:cNvPr>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81" name="Group 80">
            <a:extLst>
              <a:ext uri="{FF2B5EF4-FFF2-40B4-BE49-F238E27FC236}">
                <a16:creationId xmlns:a16="http://schemas.microsoft.com/office/drawing/2014/main" id="{7E87AE70-317A-4272-AA72-DEBBEAB049A6}"/>
              </a:ext>
            </a:extLst>
          </p:cNvPr>
          <p:cNvGrpSpPr/>
          <p:nvPr/>
        </p:nvGrpSpPr>
        <p:grpSpPr>
          <a:xfrm>
            <a:off x="5232709" y="3647850"/>
            <a:ext cx="556379" cy="625681"/>
            <a:chOff x="1873997" y="4293305"/>
            <a:chExt cx="1073211" cy="1317916"/>
          </a:xfrm>
        </p:grpSpPr>
        <p:grpSp>
          <p:nvGrpSpPr>
            <p:cNvPr id="82" name="Group 209">
              <a:extLst>
                <a:ext uri="{FF2B5EF4-FFF2-40B4-BE49-F238E27FC236}">
                  <a16:creationId xmlns:a16="http://schemas.microsoft.com/office/drawing/2014/main" id="{89C0E412-C305-4C69-AD20-D76C07B9CF24}"/>
                </a:ext>
              </a:extLst>
            </p:cNvPr>
            <p:cNvGrpSpPr/>
            <p:nvPr/>
          </p:nvGrpSpPr>
          <p:grpSpPr>
            <a:xfrm>
              <a:off x="2099798" y="4686221"/>
              <a:ext cx="569946" cy="738830"/>
              <a:chOff x="6873880" y="4046538"/>
              <a:chExt cx="1946269" cy="2351089"/>
            </a:xfrm>
            <a:solidFill>
              <a:schemeClr val="bg1"/>
            </a:solidFill>
          </p:grpSpPr>
          <p:sp>
            <p:nvSpPr>
              <p:cNvPr id="88" name="Oval 60">
                <a:extLst>
                  <a:ext uri="{FF2B5EF4-FFF2-40B4-BE49-F238E27FC236}">
                    <a16:creationId xmlns:a16="http://schemas.microsoft.com/office/drawing/2014/main" id="{F9D52971-28C5-440C-B845-0D7609F738FB}"/>
                  </a:ext>
                </a:extLst>
              </p:cNvPr>
              <p:cNvSpPr>
                <a:spLocks noChangeArrowheads="1"/>
              </p:cNvSpPr>
              <p:nvPr/>
            </p:nvSpPr>
            <p:spPr bwMode="auto">
              <a:xfrm>
                <a:off x="8072438" y="4159250"/>
                <a:ext cx="385763" cy="384175"/>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89" name="Oval 61">
                <a:extLst>
                  <a:ext uri="{FF2B5EF4-FFF2-40B4-BE49-F238E27FC236}">
                    <a16:creationId xmlns:a16="http://schemas.microsoft.com/office/drawing/2014/main" id="{6CCCDA39-A39A-4A10-8729-2B73CF0B4454}"/>
                  </a:ext>
                </a:extLst>
              </p:cNvPr>
              <p:cNvSpPr>
                <a:spLocks noChangeArrowheads="1"/>
              </p:cNvSpPr>
              <p:nvPr/>
            </p:nvSpPr>
            <p:spPr bwMode="auto">
              <a:xfrm>
                <a:off x="7304088" y="4046538"/>
                <a:ext cx="406400" cy="406400"/>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90" name="Freeform 62">
                <a:extLst>
                  <a:ext uri="{FF2B5EF4-FFF2-40B4-BE49-F238E27FC236}">
                    <a16:creationId xmlns:a16="http://schemas.microsoft.com/office/drawing/2014/main" id="{E396A7EB-B495-4819-8294-06371D9E53B7}"/>
                  </a:ext>
                </a:extLst>
              </p:cNvPr>
              <p:cNvSpPr>
                <a:spLocks/>
              </p:cNvSpPr>
              <p:nvPr/>
            </p:nvSpPr>
            <p:spPr bwMode="auto">
              <a:xfrm>
                <a:off x="6873880" y="4068761"/>
                <a:ext cx="1006476" cy="2328866"/>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91" name="Freeform 63">
                <a:extLst>
                  <a:ext uri="{FF2B5EF4-FFF2-40B4-BE49-F238E27FC236}">
                    <a16:creationId xmlns:a16="http://schemas.microsoft.com/office/drawing/2014/main" id="{D916A2D7-AC44-4025-966F-E95EECB45C51}"/>
                  </a:ext>
                </a:extLst>
              </p:cNvPr>
              <p:cNvSpPr>
                <a:spLocks/>
              </p:cNvSpPr>
              <p:nvPr/>
            </p:nvSpPr>
            <p:spPr bwMode="auto">
              <a:xfrm>
                <a:off x="7959724" y="4249739"/>
                <a:ext cx="860425" cy="2147888"/>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nvGrpSpPr>
            <p:cNvPr id="83" name="Grupp 10">
              <a:extLst>
                <a:ext uri="{FF2B5EF4-FFF2-40B4-BE49-F238E27FC236}">
                  <a16:creationId xmlns:a16="http://schemas.microsoft.com/office/drawing/2014/main" id="{26E3F14D-60FD-4B8B-BECD-D305BD67EE1C}"/>
                </a:ext>
              </a:extLst>
            </p:cNvPr>
            <p:cNvGrpSpPr/>
            <p:nvPr/>
          </p:nvGrpSpPr>
          <p:grpSpPr>
            <a:xfrm>
              <a:off x="1873997" y="4293305"/>
              <a:ext cx="1073211" cy="1317916"/>
              <a:chOff x="1873997" y="3546277"/>
              <a:chExt cx="1613044" cy="1980837"/>
            </a:xfrm>
          </p:grpSpPr>
          <p:sp>
            <p:nvSpPr>
              <p:cNvPr id="84" name="Freeform 60">
                <a:extLst>
                  <a:ext uri="{FF2B5EF4-FFF2-40B4-BE49-F238E27FC236}">
                    <a16:creationId xmlns:a16="http://schemas.microsoft.com/office/drawing/2014/main" id="{6C589EA5-C41D-476C-8604-A901A957A43D}"/>
                  </a:ext>
                </a:extLst>
              </p:cNvPr>
              <p:cNvSpPr>
                <a:spLocks/>
              </p:cNvSpPr>
              <p:nvPr/>
            </p:nvSpPr>
            <p:spPr bwMode="auto">
              <a:xfrm rot="16200000">
                <a:off x="1690100" y="3730174"/>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76200" cmpd="sng">
                    <a:solidFill>
                      <a:prstClr val="white"/>
                    </a:solidFill>
                  </a:ln>
                  <a:solidFill>
                    <a:srgbClr val="0E97C1"/>
                  </a:solidFill>
                  <a:effectLst/>
                  <a:uLnTx/>
                  <a:uFillTx/>
                  <a:latin typeface="Calibri" pitchFamily="34" charset="0"/>
                  <a:ea typeface="+mn-ea"/>
                  <a:cs typeface="Calibri" pitchFamily="34" charset="0"/>
                </a:endParaRPr>
              </a:p>
            </p:txBody>
          </p:sp>
          <p:grpSp>
            <p:nvGrpSpPr>
              <p:cNvPr id="85" name="Grupp 75">
                <a:extLst>
                  <a:ext uri="{FF2B5EF4-FFF2-40B4-BE49-F238E27FC236}">
                    <a16:creationId xmlns:a16="http://schemas.microsoft.com/office/drawing/2014/main" id="{CDF850DF-754D-4A04-81A8-8FD68A1C209E}"/>
                  </a:ext>
                </a:extLst>
              </p:cNvPr>
              <p:cNvGrpSpPr/>
              <p:nvPr/>
            </p:nvGrpSpPr>
            <p:grpSpPr>
              <a:xfrm>
                <a:off x="2142879" y="4280411"/>
                <a:ext cx="909434" cy="810832"/>
                <a:chOff x="1412330" y="4262837"/>
                <a:chExt cx="995860" cy="887888"/>
              </a:xfrm>
            </p:grpSpPr>
            <p:sp>
              <p:nvSpPr>
                <p:cNvPr id="86" name="Freeform 68">
                  <a:extLst>
                    <a:ext uri="{FF2B5EF4-FFF2-40B4-BE49-F238E27FC236}">
                      <a16:creationId xmlns:a16="http://schemas.microsoft.com/office/drawing/2014/main" id="{EACFE415-93E6-4720-B2FB-2B6453FAE149}"/>
                    </a:ext>
                  </a:extLst>
                </p:cNvPr>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87" name="Freeform 69">
                  <a:extLst>
                    <a:ext uri="{FF2B5EF4-FFF2-40B4-BE49-F238E27FC236}">
                      <a16:creationId xmlns:a16="http://schemas.microsoft.com/office/drawing/2014/main" id="{C37A9FB2-9F01-4704-8B21-6E61EB222824}"/>
                    </a:ext>
                  </a:extLst>
                </p:cNvPr>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grpSp>
        <p:nvGrpSpPr>
          <p:cNvPr id="92" name="Group 91">
            <a:extLst>
              <a:ext uri="{FF2B5EF4-FFF2-40B4-BE49-F238E27FC236}">
                <a16:creationId xmlns:a16="http://schemas.microsoft.com/office/drawing/2014/main" id="{72F6BA45-0960-458E-BA93-DE16DB8CBA68}"/>
              </a:ext>
            </a:extLst>
          </p:cNvPr>
          <p:cNvGrpSpPr/>
          <p:nvPr/>
        </p:nvGrpSpPr>
        <p:grpSpPr>
          <a:xfrm>
            <a:off x="5229930" y="1159453"/>
            <a:ext cx="556379" cy="490846"/>
            <a:chOff x="1873997" y="1681719"/>
            <a:chExt cx="1268234" cy="1074525"/>
          </a:xfrm>
        </p:grpSpPr>
        <p:sp>
          <p:nvSpPr>
            <p:cNvPr id="93" name="Freeform 67">
              <a:extLst>
                <a:ext uri="{FF2B5EF4-FFF2-40B4-BE49-F238E27FC236}">
                  <a16:creationId xmlns:a16="http://schemas.microsoft.com/office/drawing/2014/main" id="{4E537029-FFDE-4D38-A558-860FCFD424EA}"/>
                </a:ext>
              </a:extLst>
            </p:cNvPr>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0E97C1"/>
                </a:solidFill>
                <a:effectLst/>
                <a:uLnTx/>
                <a:uFillTx/>
                <a:latin typeface="Calibri" pitchFamily="34" charset="0"/>
                <a:ea typeface="+mn-ea"/>
                <a:cs typeface="Calibri" pitchFamily="34" charset="0"/>
              </a:endParaRPr>
            </a:p>
          </p:txBody>
        </p:sp>
        <p:grpSp>
          <p:nvGrpSpPr>
            <p:cNvPr id="94" name="Group 206">
              <a:extLst>
                <a:ext uri="{FF2B5EF4-FFF2-40B4-BE49-F238E27FC236}">
                  <a16:creationId xmlns:a16="http://schemas.microsoft.com/office/drawing/2014/main" id="{C70B3372-5EC3-4269-BEBB-73B8EC6D738F}"/>
                </a:ext>
              </a:extLst>
            </p:cNvPr>
            <p:cNvGrpSpPr/>
            <p:nvPr/>
          </p:nvGrpSpPr>
          <p:grpSpPr>
            <a:xfrm>
              <a:off x="2109507" y="1897288"/>
              <a:ext cx="593250" cy="482733"/>
              <a:chOff x="4291699" y="2425110"/>
              <a:chExt cx="1925058" cy="1566436"/>
            </a:xfrm>
            <a:solidFill>
              <a:schemeClr val="bg1"/>
            </a:solidFill>
          </p:grpSpPr>
          <p:sp>
            <p:nvSpPr>
              <p:cNvPr id="95" name="Freeform 32">
                <a:extLst>
                  <a:ext uri="{FF2B5EF4-FFF2-40B4-BE49-F238E27FC236}">
                    <a16:creationId xmlns:a16="http://schemas.microsoft.com/office/drawing/2014/main" id="{260426E7-3F9D-451E-B280-B4374698E76A}"/>
                  </a:ext>
                </a:extLst>
              </p:cNvPr>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96" name="Freeform 33">
                <a:extLst>
                  <a:ext uri="{FF2B5EF4-FFF2-40B4-BE49-F238E27FC236}">
                    <a16:creationId xmlns:a16="http://schemas.microsoft.com/office/drawing/2014/main" id="{4BC6FF9D-BA44-4FB9-A5A1-11F07620AD5B}"/>
                  </a:ext>
                </a:extLst>
              </p:cNvPr>
              <p:cNvSpPr>
                <a:spLocks noEditPoints="1"/>
              </p:cNvSpPr>
              <p:nvPr/>
            </p:nvSpPr>
            <p:spPr bwMode="auto">
              <a:xfrm>
                <a:off x="4291699" y="2425110"/>
                <a:ext cx="1684850" cy="1414192"/>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Tree>
    <p:extLst>
      <p:ext uri="{BB962C8B-B14F-4D97-AF65-F5344CB8AC3E}">
        <p14:creationId xmlns:p14="http://schemas.microsoft.com/office/powerpoint/2010/main" val="8487753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US"/>
              <a:t>Which of these are most important to you? Please select a maximum of 3 alternatives.</a:t>
            </a:r>
            <a:endParaRPr lang="en-US" dirty="0"/>
          </a:p>
        </p:txBody>
      </p:sp>
      <p:sp>
        <p:nvSpPr>
          <p:cNvPr id="5" name="Title 4"/>
          <p:cNvSpPr>
            <a:spLocks noGrp="1"/>
          </p:cNvSpPr>
          <p:nvPr>
            <p:ph type="title"/>
          </p:nvPr>
        </p:nvSpPr>
        <p:spPr/>
        <p:txBody>
          <a:bodyPr/>
          <a:lstStyle/>
          <a:p>
            <a:r>
              <a:rPr lang="en-US"/>
              <a:t>The most important attributes - Top 10</a:t>
            </a:r>
            <a:endParaRPr lang="sv-SE" dirty="0"/>
          </a:p>
        </p:txBody>
      </p:sp>
      <p:sp>
        <p:nvSpPr>
          <p:cNvPr id="6" name="Text Placeholder 5"/>
          <p:cNvSpPr>
            <a:spLocks noGrp="1"/>
          </p:cNvSpPr>
          <p:nvPr>
            <p:ph type="body" sz="quarter" idx="10"/>
          </p:nvPr>
        </p:nvSpPr>
        <p:spPr/>
        <p:txBody>
          <a:bodyPr/>
          <a:lstStyle/>
          <a:p>
            <a:r>
              <a:rPr lang="sv-SE"/>
              <a:t>2021 | South Africa | </a:t>
            </a:r>
            <a:r>
              <a:rPr lang="en-US"/>
              <a:t>Students | All main fields of study</a:t>
            </a:r>
            <a:endParaRPr lang="sv-SE" dirty="0"/>
          </a:p>
        </p:txBody>
      </p:sp>
      <p:sp>
        <p:nvSpPr>
          <p:cNvPr id="9"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0" name="Rektangel 52">
            <a:extLst>
              <a:ext uri="{FF2B5EF4-FFF2-40B4-BE49-F238E27FC236}">
                <a16:creationId xmlns:a16="http://schemas.microsoft.com/office/drawing/2014/main" id="{0BE27164-AADE-4E16-80FB-887E0E88544E}"/>
              </a:ext>
            </a:extLst>
          </p:cNvPr>
          <p:cNvSpPr/>
          <p:nvPr/>
        </p:nvSpPr>
        <p:spPr>
          <a:xfrm>
            <a:off x="6288646" y="1719027"/>
            <a:ext cx="4658400" cy="378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600" y="1947600"/>
            <a:ext cx="4600038" cy="26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1" name="Rektangel 28">
            <a:extLst>
              <a:ext uri="{FF2B5EF4-FFF2-40B4-BE49-F238E27FC236}">
                <a16:creationId xmlns:a16="http://schemas.microsoft.com/office/drawing/2014/main" id="{C1A88CDD-17BF-4D70-88D6-BC4F48AB9A45}"/>
              </a:ext>
            </a:extLst>
          </p:cNvPr>
          <p:cNvSpPr/>
          <p:nvPr/>
        </p:nvSpPr>
        <p:spPr>
          <a:xfrm>
            <a:off x="1242933" y="1719119"/>
            <a:ext cx="4658400" cy="378350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22" name="Right Triangle 21">
            <a:extLst>
              <a:ext uri="{FF2B5EF4-FFF2-40B4-BE49-F238E27FC236}">
                <a16:creationId xmlns:a16="http://schemas.microsoft.com/office/drawing/2014/main" id="{F57064FB-81F1-4226-AEB3-B4D88E75F01D}"/>
              </a:ext>
            </a:extLst>
          </p:cNvPr>
          <p:cNvSpPr/>
          <p:nvPr/>
        </p:nvSpPr>
        <p:spPr>
          <a:xfrm rot="5400000">
            <a:off x="10921868" y="1902282"/>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3" name="Right Triangle 22">
            <a:extLst>
              <a:ext uri="{FF2B5EF4-FFF2-40B4-BE49-F238E27FC236}">
                <a16:creationId xmlns:a16="http://schemas.microsoft.com/office/drawing/2014/main" id="{2522990B-2C48-4A0F-A463-9D99711E0B4C}"/>
              </a:ext>
            </a:extLst>
          </p:cNvPr>
          <p:cNvSpPr/>
          <p:nvPr/>
        </p:nvSpPr>
        <p:spPr>
          <a:xfrm rot="5400000">
            <a:off x="5872709" y="192979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4" name="Rounded Rectangle 37">
            <a:extLst>
              <a:ext uri="{FF2B5EF4-FFF2-40B4-BE49-F238E27FC236}">
                <a16:creationId xmlns:a16="http://schemas.microsoft.com/office/drawing/2014/main" id="{A7B473B0-6840-4786-BF6C-D07E6D1538FC}"/>
              </a:ext>
            </a:extLst>
          </p:cNvPr>
          <p:cNvSpPr/>
          <p:nvPr/>
        </p:nvSpPr>
        <p:spPr>
          <a:xfrm>
            <a:off x="6187351" y="1321911"/>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25" name="Rounded Rectangle 37">
            <a:extLst>
              <a:ext uri="{FF2B5EF4-FFF2-40B4-BE49-F238E27FC236}">
                <a16:creationId xmlns:a16="http://schemas.microsoft.com/office/drawing/2014/main" id="{4E35BF85-17D5-4B9F-AB41-88FF4A38F06F}"/>
              </a:ext>
            </a:extLst>
          </p:cNvPr>
          <p:cNvSpPr/>
          <p:nvPr/>
        </p:nvSpPr>
        <p:spPr>
          <a:xfrm>
            <a:off x="1138952" y="1329272"/>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students</a:t>
            </a:r>
            <a:endParaRPr lang="en-GB" sz="1500" b="1" dirty="0">
              <a:solidFill>
                <a:prstClr val="white"/>
              </a:solidFill>
              <a:latin typeface="Calibri" pitchFamily="34" charset="0"/>
              <a:cs typeface="Calibri" pitchFamily="34" charset="0"/>
            </a:endParaRPr>
          </a:p>
        </p:txBody>
      </p:sp>
      <p:sp>
        <p:nvSpPr>
          <p:cNvPr id="27" name="textruta 39">
            <a:extLst>
              <a:ext uri="{FF2B5EF4-FFF2-40B4-BE49-F238E27FC236}">
                <a16:creationId xmlns:a16="http://schemas.microsoft.com/office/drawing/2014/main" id="{4455AB39-794E-4624-A0E8-A8DFF5D9CB7E}"/>
              </a:ext>
            </a:extLst>
          </p:cNvPr>
          <p:cNvSpPr txBox="1"/>
          <p:nvPr/>
        </p:nvSpPr>
        <p:spPr>
          <a:xfrm>
            <a:off x="6183887" y="1442505"/>
            <a:ext cx="4896000" cy="32316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students</a:t>
            </a:r>
            <a:endParaRPr lang="sv-SE" sz="1500" b="1" dirty="0">
              <a:solidFill>
                <a:prstClr val="white"/>
              </a:solidFill>
              <a:latin typeface="Calibri" pitchFamily="34" charset="0"/>
              <a:cs typeface="Calibri" pitchFamily="34" charset="0"/>
            </a:endParaRP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dirty="0">
              <a:solidFill>
                <a:srgbClr val="414041"/>
              </a:solidFill>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600" y="1929600"/>
            <a:ext cx="4600038" cy="26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11EE671-2F64-46B1-98E9-E971DD9E8066}"/>
              </a:ext>
            </a:extLst>
          </p:cNvPr>
          <p:cNvSpPr txBox="1"/>
          <p:nvPr/>
        </p:nvSpPr>
        <p:spPr>
          <a:xfrm>
            <a:off x="11253457" y="3429000"/>
            <a:ext cx="1711105" cy="567765"/>
          </a:xfrm>
          <a:prstGeom prst="rect">
            <a:avLst/>
          </a:prstGeom>
        </p:spPr>
        <p:txBody>
          <a:bodyPr vert="horz" wrap="square" lIns="99551" tIns="49775" rIns="99551" bIns="49775" rtlCol="0" anchor="ctr">
            <a:normAutofit fontScale="97500"/>
          </a:bodyPr>
          <a:lstStyle/>
          <a:p>
            <a:endParaRPr lang="en-GB" sz="2800" dirty="0"/>
          </a:p>
        </p:txBody>
      </p:sp>
      <p:sp>
        <p:nvSpPr>
          <p:cNvPr id="29" name="Star: 5 Points 28">
            <a:extLst>
              <a:ext uri="{FF2B5EF4-FFF2-40B4-BE49-F238E27FC236}">
                <a16:creationId xmlns:a16="http://schemas.microsoft.com/office/drawing/2014/main" id="{1DF01D0B-360D-4BB5-81FF-3176C7F6A461}"/>
              </a:ext>
            </a:extLst>
          </p:cNvPr>
          <p:cNvSpPr/>
          <p:nvPr/>
        </p:nvSpPr>
        <p:spPr>
          <a:xfrm>
            <a:off x="4465036" y="429993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30" name="Star: 5 Points 29">
            <a:extLst>
              <a:ext uri="{FF2B5EF4-FFF2-40B4-BE49-F238E27FC236}">
                <a16:creationId xmlns:a16="http://schemas.microsoft.com/office/drawing/2014/main" id="{E8EF8E72-EF31-4E12-8FE8-8828ED8E643E}"/>
              </a:ext>
            </a:extLst>
          </p:cNvPr>
          <p:cNvSpPr/>
          <p:nvPr/>
        </p:nvSpPr>
        <p:spPr>
          <a:xfrm>
            <a:off x="9149202" y="410018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14645541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185547" y="2105007"/>
            <a:ext cx="4946400" cy="16165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959719" y="2105099"/>
            <a:ext cx="4946400" cy="16165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these aspects are most important to you? (Please select a maximum of 3 alternatives.)</a:t>
            </a:r>
            <a:endParaRPr lang="en-US" dirty="0"/>
          </a:p>
        </p:txBody>
      </p:sp>
      <p:sp>
        <p:nvSpPr>
          <p:cNvPr id="5" name="Title 4"/>
          <p:cNvSpPr>
            <a:spLocks noGrp="1"/>
          </p:cNvSpPr>
          <p:nvPr>
            <p:ph type="title"/>
          </p:nvPr>
        </p:nvSpPr>
        <p:spPr/>
        <p:txBody>
          <a:bodyPr/>
          <a:lstStyle/>
          <a:p>
            <a:r>
              <a:rPr lang="en-US"/>
              <a:t>The biggest changes from 2020 to 2021 - Importance</a:t>
            </a:r>
            <a:endParaRPr lang="sv-SE" dirty="0"/>
          </a:p>
        </p:txBody>
      </p:sp>
      <p:sp>
        <p:nvSpPr>
          <p:cNvPr id="6" name="Text Placeholder 5"/>
          <p:cNvSpPr>
            <a:spLocks noGrp="1"/>
          </p:cNvSpPr>
          <p:nvPr>
            <p:ph type="body" sz="quarter" idx="10"/>
          </p:nvPr>
        </p:nvSpPr>
        <p:spPr/>
        <p:txBody>
          <a:bodyPr/>
          <a:lstStyle/>
          <a:p>
            <a:r>
              <a:rPr lang="en-US"/>
              <a:t>2021 | South Africa | Students | All main fields of study</a:t>
            </a:r>
            <a:endParaRPr lang="en-US" dirty="0"/>
          </a:p>
        </p:txBody>
      </p:sp>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2" name="Right Triangle 21">
            <a:extLst>
              <a:ext uri="{FF2B5EF4-FFF2-40B4-BE49-F238E27FC236}">
                <a16:creationId xmlns:a16="http://schemas.microsoft.com/office/drawing/2014/main" id="{F57064FB-81F1-4226-AEB3-B4D88E75F01D}"/>
              </a:ext>
            </a:extLst>
          </p:cNvPr>
          <p:cNvSpPr/>
          <p:nvPr/>
        </p:nvSpPr>
        <p:spPr>
          <a:xfrm rot="5400000">
            <a:off x="11088128" y="1833007"/>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385171"/>
            <a:ext cx="4896000" cy="323165"/>
          </a:xfrm>
          <a:prstGeom prst="rect">
            <a:avLst/>
          </a:prstGeom>
          <a:noFill/>
        </p:spPr>
        <p:txBody>
          <a:bodyPr wrap="square" rtlCol="0">
            <a:spAutoFit/>
          </a:bodyPr>
          <a:lstStyle/>
          <a:p>
            <a:pPr algn="ctr"/>
            <a:r>
              <a:rPr lang="en-GB" sz="1500" b="1" dirty="0">
                <a:solidFill>
                  <a:prstClr val="white"/>
                </a:solidFill>
                <a:latin typeface="Calibri" pitchFamily="34" charset="0"/>
                <a:cs typeface="Calibri" pitchFamily="34" charset="0"/>
              </a:rPr>
              <a:t>Your students</a:t>
            </a: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a:solidFill>
                <a:srgbClr val="414041"/>
              </a:solidFill>
            </a:endParaRPr>
          </a:p>
        </p:txBody>
      </p:sp>
      <p:sp>
        <p:nvSpPr>
          <p:cNvPr id="32" name="Rounded Rectangle 37">
            <a:extLst>
              <a:ext uri="{FF2B5EF4-FFF2-40B4-BE49-F238E27FC236}">
                <a16:creationId xmlns:a16="http://schemas.microsoft.com/office/drawing/2014/main" id="{540EBEE8-DEB8-4DD3-9591-B170E9692B15}"/>
              </a:ext>
            </a:extLst>
          </p:cNvPr>
          <p:cNvSpPr/>
          <p:nvPr/>
        </p:nvSpPr>
        <p:spPr>
          <a:xfrm>
            <a:off x="6187351" y="1238780"/>
            <a:ext cx="5054222" cy="600489"/>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3" name="Rounded Rectangle 37">
            <a:extLst>
              <a:ext uri="{FF2B5EF4-FFF2-40B4-BE49-F238E27FC236}">
                <a16:creationId xmlns:a16="http://schemas.microsoft.com/office/drawing/2014/main" id="{EE0A8FAC-2FCD-4412-9FC9-1AB67E7F498E}"/>
              </a:ext>
            </a:extLst>
          </p:cNvPr>
          <p:cNvSpPr/>
          <p:nvPr/>
        </p:nvSpPr>
        <p:spPr>
          <a:xfrm>
            <a:off x="946900" y="1246142"/>
            <a:ext cx="5088051" cy="593128"/>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4" name="textruta 39">
            <a:extLst>
              <a:ext uri="{FF2B5EF4-FFF2-40B4-BE49-F238E27FC236}">
                <a16:creationId xmlns:a16="http://schemas.microsoft.com/office/drawing/2014/main" id="{D6032201-5682-47A9-A7E2-D01A299DFAE2}"/>
              </a:ext>
            </a:extLst>
          </p:cNvPr>
          <p:cNvSpPr txBox="1"/>
          <p:nvPr/>
        </p:nvSpPr>
        <p:spPr>
          <a:xfrm>
            <a:off x="916598" y="1385171"/>
            <a:ext cx="5088052" cy="327560"/>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students</a:t>
            </a:r>
            <a:endParaRPr lang="en-GB" sz="1500" b="1" dirty="0">
              <a:solidFill>
                <a:prstClr val="white"/>
              </a:solidFill>
              <a:latin typeface="Calibri" pitchFamily="34" charset="0"/>
              <a:cs typeface="Calibri" pitchFamily="34" charset="0"/>
            </a:endParaRPr>
          </a:p>
        </p:txBody>
      </p:sp>
      <p:sp>
        <p:nvSpPr>
          <p:cNvPr id="35" name="textruta 39">
            <a:extLst>
              <a:ext uri="{FF2B5EF4-FFF2-40B4-BE49-F238E27FC236}">
                <a16:creationId xmlns:a16="http://schemas.microsoft.com/office/drawing/2014/main" id="{9C2578EC-CFB0-4FCE-B5E6-7693D220FF10}"/>
              </a:ext>
            </a:extLst>
          </p:cNvPr>
          <p:cNvSpPr txBox="1"/>
          <p:nvPr/>
        </p:nvSpPr>
        <p:spPr>
          <a:xfrm>
            <a:off x="6183886" y="1359375"/>
            <a:ext cx="5054223" cy="33162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students</a:t>
            </a:r>
            <a:endParaRPr lang="sv-SE" sz="1500" b="1" dirty="0">
              <a:solidFill>
                <a:prstClr val="white"/>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2ED3F26-B44E-4188-910C-46B454C3E835}"/>
              </a:ext>
            </a:extLst>
          </p:cNvPr>
          <p:cNvSpPr/>
          <p:nvPr/>
        </p:nvSpPr>
        <p:spPr>
          <a:xfrm rot="5400000">
            <a:off x="5892506" y="182356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31" name="Rektangel 52">
            <a:extLst>
              <a:ext uri="{FF2B5EF4-FFF2-40B4-BE49-F238E27FC236}">
                <a16:creationId xmlns:a16="http://schemas.microsoft.com/office/drawing/2014/main" id="{49882E61-EA94-C74E-93D4-FC34FB3DE600}"/>
              </a:ext>
            </a:extLst>
          </p:cNvPr>
          <p:cNvSpPr/>
          <p:nvPr/>
        </p:nvSpPr>
        <p:spPr>
          <a:xfrm>
            <a:off x="6198188" y="4038929"/>
            <a:ext cx="4946400" cy="16165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9" name="Rektangel 28">
            <a:extLst>
              <a:ext uri="{FF2B5EF4-FFF2-40B4-BE49-F238E27FC236}">
                <a16:creationId xmlns:a16="http://schemas.microsoft.com/office/drawing/2014/main" id="{716C35E9-1630-3E45-A054-0C7097D1EFA9}"/>
              </a:ext>
            </a:extLst>
          </p:cNvPr>
          <p:cNvSpPr/>
          <p:nvPr/>
        </p:nvSpPr>
        <p:spPr>
          <a:xfrm>
            <a:off x="958504" y="4039021"/>
            <a:ext cx="4933759" cy="16165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00" y="1922400"/>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0" y="3854830"/>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072" y="1933131"/>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072" y="3865561"/>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48" name="TextBox 47"/>
          <p:cNvSpPr txBox="1"/>
          <p:nvPr/>
        </p:nvSpPr>
        <p:spPr>
          <a:xfrm>
            <a:off x="4871900" y="1891343"/>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49" name="TextBox 48"/>
          <p:cNvSpPr txBox="1"/>
          <p:nvPr/>
        </p:nvSpPr>
        <p:spPr>
          <a:xfrm>
            <a:off x="4862936" y="3818747"/>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0" name="TextBox 49"/>
          <p:cNvSpPr txBox="1"/>
          <p:nvPr/>
        </p:nvSpPr>
        <p:spPr>
          <a:xfrm>
            <a:off x="10153319" y="1895826"/>
            <a:ext cx="685313" cy="213664"/>
          </a:xfrm>
          <a:prstGeom prst="rect">
            <a:avLst/>
          </a:prstGeom>
        </p:spPr>
        <p:txBody>
          <a:bodyPr vert="horz" wrap="square" lIns="99551" tIns="49775" rIns="99551" bIns="49775" rtlCol="0" anchor="ctr">
            <a:noAutofit/>
          </a:bodyPr>
          <a:lstStyle/>
          <a:p>
            <a:r>
              <a:rPr lang="en-US" sz="1200" b="1" dirty="0"/>
              <a:t>2021 </a:t>
            </a:r>
          </a:p>
        </p:txBody>
      </p:sp>
      <p:sp>
        <p:nvSpPr>
          <p:cNvPr id="51" name="TextBox 50"/>
          <p:cNvSpPr txBox="1"/>
          <p:nvPr/>
        </p:nvSpPr>
        <p:spPr>
          <a:xfrm>
            <a:off x="10157802" y="3823230"/>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2" name="TextBox 51"/>
          <p:cNvSpPr txBox="1"/>
          <p:nvPr/>
        </p:nvSpPr>
        <p:spPr>
          <a:xfrm>
            <a:off x="5315255" y="189133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3" name="TextBox 52"/>
          <p:cNvSpPr txBox="1"/>
          <p:nvPr/>
        </p:nvSpPr>
        <p:spPr>
          <a:xfrm>
            <a:off x="531525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4" name="TextBox 53"/>
          <p:cNvSpPr txBox="1"/>
          <p:nvPr/>
        </p:nvSpPr>
        <p:spPr>
          <a:xfrm>
            <a:off x="10566295" y="1891333"/>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5" name="TextBox 54"/>
          <p:cNvSpPr txBox="1"/>
          <p:nvPr/>
        </p:nvSpPr>
        <p:spPr>
          <a:xfrm>
            <a:off x="1056629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6" name="TextBox 55"/>
          <p:cNvSpPr txBox="1"/>
          <p:nvPr/>
        </p:nvSpPr>
        <p:spPr>
          <a:xfrm>
            <a:off x="1243804" y="1893615"/>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7" name="TextBox 56"/>
          <p:cNvSpPr txBox="1"/>
          <p:nvPr/>
        </p:nvSpPr>
        <p:spPr>
          <a:xfrm>
            <a:off x="6595365" y="1892089"/>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8" name="TextBox 57"/>
          <p:cNvSpPr txBox="1"/>
          <p:nvPr/>
        </p:nvSpPr>
        <p:spPr>
          <a:xfrm>
            <a:off x="1225372" y="3824972"/>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9" name="TextBox 58"/>
          <p:cNvSpPr txBox="1"/>
          <p:nvPr/>
        </p:nvSpPr>
        <p:spPr>
          <a:xfrm>
            <a:off x="6576933" y="3823446"/>
            <a:ext cx="685313" cy="213664"/>
          </a:xfrm>
          <a:prstGeom prst="rect">
            <a:avLst/>
          </a:prstGeom>
        </p:spPr>
        <p:txBody>
          <a:bodyPr vert="horz" wrap="square" lIns="99551" tIns="49775" rIns="99551" bIns="49775" rtlCol="0" anchor="ctr">
            <a:noAutofit/>
          </a:bodyPr>
          <a:lstStyle/>
          <a:p>
            <a:r>
              <a:rPr lang="en-US" sz="1200" b="1" dirty="0"/>
              <a:t>Rank</a:t>
            </a:r>
          </a:p>
        </p:txBody>
      </p:sp>
      <p:grpSp>
        <p:nvGrpSpPr>
          <p:cNvPr id="45" name="Group 44">
            <a:extLst>
              <a:ext uri="{FF2B5EF4-FFF2-40B4-BE49-F238E27FC236}">
                <a16:creationId xmlns:a16="http://schemas.microsoft.com/office/drawing/2014/main" id="{1F3E6603-08BB-4EEB-B46D-84A15B137310}"/>
              </a:ext>
            </a:extLst>
          </p:cNvPr>
          <p:cNvGrpSpPr/>
          <p:nvPr/>
        </p:nvGrpSpPr>
        <p:grpSpPr>
          <a:xfrm>
            <a:off x="129954" y="1708306"/>
            <a:ext cx="691931" cy="2024955"/>
            <a:chOff x="68559" y="1597698"/>
            <a:chExt cx="821714" cy="1971667"/>
          </a:xfrm>
        </p:grpSpPr>
        <p:sp>
          <p:nvSpPr>
            <p:cNvPr id="60" name="Down Arrow 2">
              <a:extLst>
                <a:ext uri="{FF2B5EF4-FFF2-40B4-BE49-F238E27FC236}">
                  <a16:creationId xmlns:a16="http://schemas.microsoft.com/office/drawing/2014/main" id="{7A8192BE-5EBC-4041-A55F-873962CD099B}"/>
                </a:ext>
              </a:extLst>
            </p:cNvPr>
            <p:cNvSpPr/>
            <p:nvPr/>
          </p:nvSpPr>
          <p:spPr>
            <a:xfrm rot="10800000">
              <a:off x="68559" y="1691000"/>
              <a:ext cx="821714" cy="1842215"/>
            </a:xfrm>
            <a:prstGeom prst="downArrow">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dirty="0">
                <a:solidFill>
                  <a:schemeClr val="tx1"/>
                </a:solidFill>
              </a:endParaRPr>
            </a:p>
          </p:txBody>
        </p:sp>
        <p:sp>
          <p:nvSpPr>
            <p:cNvPr id="61" name="TextBox 60">
              <a:extLst>
                <a:ext uri="{FF2B5EF4-FFF2-40B4-BE49-F238E27FC236}">
                  <a16:creationId xmlns:a16="http://schemas.microsoft.com/office/drawing/2014/main" id="{CCB122A7-938E-4191-B9E4-7E3514CB64FD}"/>
                </a:ext>
              </a:extLst>
            </p:cNvPr>
            <p:cNvSpPr txBox="1"/>
            <p:nvPr/>
          </p:nvSpPr>
          <p:spPr>
            <a:xfrm rot="16200000">
              <a:off x="-519716" y="2506836"/>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I</a:t>
              </a:r>
              <a:r>
                <a:rPr lang="en-GB" sz="1100" i="0" dirty="0">
                  <a:solidFill>
                    <a:srgbClr val="1D1C1D"/>
                  </a:solidFill>
                  <a:effectLst/>
                  <a:latin typeface="Slack-Lato"/>
                </a:rPr>
                <a:t>ncreased in importance</a:t>
              </a:r>
              <a:endParaRPr lang="en-GB" sz="1100" dirty="0"/>
            </a:p>
          </p:txBody>
        </p:sp>
      </p:grpSp>
      <p:grpSp>
        <p:nvGrpSpPr>
          <p:cNvPr id="62" name="Group 61">
            <a:extLst>
              <a:ext uri="{FF2B5EF4-FFF2-40B4-BE49-F238E27FC236}">
                <a16:creationId xmlns:a16="http://schemas.microsoft.com/office/drawing/2014/main" id="{2CC40358-D5F9-4DA5-A9DC-AD8DA896A5E1}"/>
              </a:ext>
            </a:extLst>
          </p:cNvPr>
          <p:cNvGrpSpPr/>
          <p:nvPr/>
        </p:nvGrpSpPr>
        <p:grpSpPr>
          <a:xfrm>
            <a:off x="127777" y="3847322"/>
            <a:ext cx="686930" cy="2122989"/>
            <a:chOff x="-767605" y="1502244"/>
            <a:chExt cx="827928" cy="2067120"/>
          </a:xfrm>
        </p:grpSpPr>
        <p:sp>
          <p:nvSpPr>
            <p:cNvPr id="63" name="Down Arrow 41">
              <a:extLst>
                <a:ext uri="{FF2B5EF4-FFF2-40B4-BE49-F238E27FC236}">
                  <a16:creationId xmlns:a16="http://schemas.microsoft.com/office/drawing/2014/main" id="{6372EB9F-D8B3-4255-AC57-2DF707EE98A6}"/>
                </a:ext>
              </a:extLst>
            </p:cNvPr>
            <p:cNvSpPr/>
            <p:nvPr/>
          </p:nvSpPr>
          <p:spPr>
            <a:xfrm>
              <a:off x="-767605" y="1691000"/>
              <a:ext cx="827928" cy="1878364"/>
            </a:xfrm>
            <a:prstGeom prst="downArrow">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a:solidFill>
                  <a:schemeClr val="tx1"/>
                </a:solidFill>
              </a:endParaRPr>
            </a:p>
          </p:txBody>
        </p:sp>
        <p:sp>
          <p:nvSpPr>
            <p:cNvPr id="64" name="TextBox 63">
              <a:extLst>
                <a:ext uri="{FF2B5EF4-FFF2-40B4-BE49-F238E27FC236}">
                  <a16:creationId xmlns:a16="http://schemas.microsoft.com/office/drawing/2014/main" id="{E93D679B-ACBC-4EB3-A77C-5D740ACADFCA}"/>
                </a:ext>
              </a:extLst>
            </p:cNvPr>
            <p:cNvSpPr txBox="1"/>
            <p:nvPr/>
          </p:nvSpPr>
          <p:spPr>
            <a:xfrm rot="16200000">
              <a:off x="-1339474" y="2411382"/>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Decreased</a:t>
              </a:r>
              <a:r>
                <a:rPr lang="en-GB" sz="1100" i="0" dirty="0">
                  <a:solidFill>
                    <a:srgbClr val="1D1C1D"/>
                  </a:solidFill>
                  <a:effectLst/>
                  <a:latin typeface="Slack-Lato"/>
                </a:rPr>
                <a:t> in importance</a:t>
              </a:r>
              <a:endParaRPr lang="en-GB" sz="1100" dirty="0"/>
            </a:p>
          </p:txBody>
        </p:sp>
      </p:grpSp>
    </p:spTree>
    <p:extLst>
      <p:ext uri="{BB962C8B-B14F-4D97-AF65-F5344CB8AC3E}">
        <p14:creationId xmlns:p14="http://schemas.microsoft.com/office/powerpoint/2010/main" val="12555799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282532" y="1709180"/>
            <a:ext cx="4658400" cy="378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1236819" y="1709272"/>
            <a:ext cx="4658400" cy="37835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 following attributes do you associate with your college or university? Select as many as applicable.</a:t>
            </a:r>
            <a:endParaRPr lang="en-US" dirty="0"/>
          </a:p>
        </p:txBody>
      </p:sp>
      <p:sp>
        <p:nvSpPr>
          <p:cNvPr id="5" name="Title 4"/>
          <p:cNvSpPr>
            <a:spLocks noGrp="1"/>
          </p:cNvSpPr>
          <p:nvPr>
            <p:ph type="title"/>
          </p:nvPr>
        </p:nvSpPr>
        <p:spPr/>
        <p:txBody>
          <a:bodyPr/>
          <a:lstStyle/>
          <a:p>
            <a:r>
              <a:rPr lang="en-US"/>
              <a:t>The top 10 attributes your students associate with you</a:t>
            </a:r>
            <a:endParaRPr lang="sv-SE" dirty="0"/>
          </a:p>
        </p:txBody>
      </p:sp>
      <p:sp>
        <p:nvSpPr>
          <p:cNvPr id="6" name="Text Placeholder 5"/>
          <p:cNvSpPr>
            <a:spLocks noGrp="1"/>
          </p:cNvSpPr>
          <p:nvPr>
            <p:ph type="body" sz="quarter" idx="10"/>
          </p:nvPr>
        </p:nvSpPr>
        <p:spPr/>
        <p:txBody>
          <a:bodyPr/>
          <a:lstStyle/>
          <a:p>
            <a:r>
              <a:rPr lang="sv-SE"/>
              <a:t>2021 | South Africa | </a:t>
            </a:r>
            <a:r>
              <a:rPr lang="en-US"/>
              <a:t>Students | All main fields of study</a:t>
            </a:r>
            <a:endParaRPr lang="sv-SE" dirty="0"/>
          </a:p>
        </p:txBody>
      </p:sp>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2" name="Right Triangle 21">
            <a:extLst>
              <a:ext uri="{FF2B5EF4-FFF2-40B4-BE49-F238E27FC236}">
                <a16:creationId xmlns:a16="http://schemas.microsoft.com/office/drawing/2014/main" id="{F57064FB-81F1-4226-AEB3-B4D88E75F01D}"/>
              </a:ext>
            </a:extLst>
          </p:cNvPr>
          <p:cNvSpPr/>
          <p:nvPr/>
        </p:nvSpPr>
        <p:spPr>
          <a:xfrm rot="5400000">
            <a:off x="10921868" y="1902282"/>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students</a:t>
            </a:r>
            <a:endParaRPr lang="en-GB" sz="1500" b="1" dirty="0">
              <a:solidFill>
                <a:prstClr val="white"/>
              </a:solidFill>
              <a:latin typeface="Calibri" pitchFamily="34" charset="0"/>
              <a:cs typeface="Calibri" pitchFamily="34" charset="0"/>
            </a:endParaRP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dirty="0">
              <a:solidFill>
                <a:srgbClr val="41404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000" y="1922400"/>
            <a:ext cx="4600038" cy="26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400" y="1936800"/>
            <a:ext cx="4600038" cy="26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7">
            <a:extLst>
              <a:ext uri="{FF2B5EF4-FFF2-40B4-BE49-F238E27FC236}">
                <a16:creationId xmlns:a16="http://schemas.microsoft.com/office/drawing/2014/main" id="{540EBEE8-DEB8-4DD3-9591-B170E9692B15}"/>
              </a:ext>
            </a:extLst>
          </p:cNvPr>
          <p:cNvSpPr/>
          <p:nvPr/>
        </p:nvSpPr>
        <p:spPr>
          <a:xfrm>
            <a:off x="6187351" y="1321911"/>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33" name="Rounded Rectangle 37">
            <a:extLst>
              <a:ext uri="{FF2B5EF4-FFF2-40B4-BE49-F238E27FC236}">
                <a16:creationId xmlns:a16="http://schemas.microsoft.com/office/drawing/2014/main" id="{EE0A8FAC-2FCD-4412-9FC9-1AB67E7F498E}"/>
              </a:ext>
            </a:extLst>
          </p:cNvPr>
          <p:cNvSpPr/>
          <p:nvPr/>
        </p:nvSpPr>
        <p:spPr>
          <a:xfrm>
            <a:off x="1138952" y="1329272"/>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34" name="textruta 39">
            <a:extLst>
              <a:ext uri="{FF2B5EF4-FFF2-40B4-BE49-F238E27FC236}">
                <a16:creationId xmlns:a16="http://schemas.microsoft.com/office/drawing/2014/main" id="{D6032201-5682-47A9-A7E2-D01A299DFAE2}"/>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students</a:t>
            </a:r>
            <a:endParaRPr lang="en-GB" sz="1500" b="1" dirty="0">
              <a:solidFill>
                <a:prstClr val="white"/>
              </a:solidFill>
              <a:latin typeface="Calibri" pitchFamily="34" charset="0"/>
              <a:cs typeface="Calibri" pitchFamily="34" charset="0"/>
            </a:endParaRPr>
          </a:p>
        </p:txBody>
      </p:sp>
      <p:sp>
        <p:nvSpPr>
          <p:cNvPr id="35" name="textruta 39">
            <a:extLst>
              <a:ext uri="{FF2B5EF4-FFF2-40B4-BE49-F238E27FC236}">
                <a16:creationId xmlns:a16="http://schemas.microsoft.com/office/drawing/2014/main" id="{9C2578EC-CFB0-4FCE-B5E6-7693D220FF10}"/>
              </a:ext>
            </a:extLst>
          </p:cNvPr>
          <p:cNvSpPr txBox="1"/>
          <p:nvPr/>
        </p:nvSpPr>
        <p:spPr>
          <a:xfrm>
            <a:off x="6183887" y="1442505"/>
            <a:ext cx="4896000" cy="32316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students</a:t>
            </a:r>
            <a:endParaRPr lang="sv-SE" sz="1500" b="1" dirty="0">
              <a:solidFill>
                <a:prstClr val="white"/>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2ED3F26-B44E-4188-910C-46B454C3E835}"/>
              </a:ext>
            </a:extLst>
          </p:cNvPr>
          <p:cNvSpPr/>
          <p:nvPr/>
        </p:nvSpPr>
        <p:spPr>
          <a:xfrm rot="5400000">
            <a:off x="5892506" y="190669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7" name="Star: 5 Points 26">
            <a:extLst>
              <a:ext uri="{FF2B5EF4-FFF2-40B4-BE49-F238E27FC236}">
                <a16:creationId xmlns:a16="http://schemas.microsoft.com/office/drawing/2014/main" id="{78FE406A-EB81-4831-BD55-D40675E9019E}"/>
              </a:ext>
            </a:extLst>
          </p:cNvPr>
          <p:cNvSpPr/>
          <p:nvPr/>
        </p:nvSpPr>
        <p:spPr>
          <a:xfrm>
            <a:off x="4569579" y="412012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29" name="Star: 5 Points 28">
            <a:extLst>
              <a:ext uri="{FF2B5EF4-FFF2-40B4-BE49-F238E27FC236}">
                <a16:creationId xmlns:a16="http://schemas.microsoft.com/office/drawing/2014/main" id="{AB1C005E-EDF3-49BC-9A90-0782C953934B}"/>
              </a:ext>
            </a:extLst>
          </p:cNvPr>
          <p:cNvSpPr/>
          <p:nvPr/>
        </p:nvSpPr>
        <p:spPr>
          <a:xfrm>
            <a:off x="3224586" y="4314662"/>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30" name="Star: 5 Points 29">
            <a:extLst>
              <a:ext uri="{FF2B5EF4-FFF2-40B4-BE49-F238E27FC236}">
                <a16:creationId xmlns:a16="http://schemas.microsoft.com/office/drawing/2014/main" id="{D8FE2992-A803-4082-9BAF-913261D6B040}"/>
              </a:ext>
            </a:extLst>
          </p:cNvPr>
          <p:cNvSpPr/>
          <p:nvPr/>
        </p:nvSpPr>
        <p:spPr>
          <a:xfrm>
            <a:off x="8664413" y="4088183"/>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31" name="Star: 5 Points 30">
            <a:extLst>
              <a:ext uri="{FF2B5EF4-FFF2-40B4-BE49-F238E27FC236}">
                <a16:creationId xmlns:a16="http://schemas.microsoft.com/office/drawing/2014/main" id="{F6F2A0FD-02A2-4FB8-9E9D-CEEEC8CA9626}"/>
              </a:ext>
            </a:extLst>
          </p:cNvPr>
          <p:cNvSpPr/>
          <p:nvPr/>
        </p:nvSpPr>
        <p:spPr>
          <a:xfrm>
            <a:off x="9389834" y="4346605"/>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3642152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185547" y="2105007"/>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959719" y="2105099"/>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 following attributes do you associate with your college or university? Select as many as applicable.</a:t>
            </a:r>
          </a:p>
        </p:txBody>
      </p:sp>
      <p:sp>
        <p:nvSpPr>
          <p:cNvPr id="5" name="Title 4"/>
          <p:cNvSpPr>
            <a:spLocks noGrp="1"/>
          </p:cNvSpPr>
          <p:nvPr>
            <p:ph type="title"/>
          </p:nvPr>
        </p:nvSpPr>
        <p:spPr/>
        <p:txBody>
          <a:bodyPr/>
          <a:lstStyle/>
          <a:p>
            <a:r>
              <a:rPr lang="en-US"/>
              <a:t>The biggest changes from 2020 to 2021 - Association</a:t>
            </a:r>
            <a:endParaRPr lang="sv-SE" dirty="0"/>
          </a:p>
        </p:txBody>
      </p:sp>
      <p:sp>
        <p:nvSpPr>
          <p:cNvPr id="6" name="Text Placeholder 5"/>
          <p:cNvSpPr>
            <a:spLocks noGrp="1"/>
          </p:cNvSpPr>
          <p:nvPr>
            <p:ph type="body" sz="quarter" idx="10"/>
          </p:nvPr>
        </p:nvSpPr>
        <p:spPr/>
        <p:txBody>
          <a:bodyPr/>
          <a:lstStyle/>
          <a:p>
            <a:r>
              <a:rPr lang="en-US"/>
              <a:t>2021 | South Africa | Students | All main fields of study</a:t>
            </a:r>
            <a:endParaRPr lang="en-US" dirty="0"/>
          </a:p>
        </p:txBody>
      </p:sp>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6" name="textruta 39">
            <a:extLst>
              <a:ext uri="{FF2B5EF4-FFF2-40B4-BE49-F238E27FC236}">
                <a16:creationId xmlns:a16="http://schemas.microsoft.com/office/drawing/2014/main" id="{44AA670B-5786-4307-9635-C77F9CA5A216}"/>
              </a:ext>
            </a:extLst>
          </p:cNvPr>
          <p:cNvSpPr txBox="1"/>
          <p:nvPr/>
        </p:nvSpPr>
        <p:spPr>
          <a:xfrm>
            <a:off x="1108650" y="1385171"/>
            <a:ext cx="4896000" cy="323165"/>
          </a:xfrm>
          <a:prstGeom prst="rect">
            <a:avLst/>
          </a:prstGeom>
          <a:noFill/>
        </p:spPr>
        <p:txBody>
          <a:bodyPr wrap="square" rtlCol="0">
            <a:spAutoFit/>
          </a:bodyPr>
          <a:lstStyle/>
          <a:p>
            <a:pPr algn="ctr"/>
            <a:r>
              <a:rPr lang="en-GB" sz="1500" b="1" dirty="0">
                <a:solidFill>
                  <a:prstClr val="white"/>
                </a:solidFill>
                <a:latin typeface="Calibri" pitchFamily="34" charset="0"/>
                <a:cs typeface="Calibri" pitchFamily="34" charset="0"/>
              </a:rPr>
              <a:t>Your students</a:t>
            </a: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a:solidFill>
                <a:srgbClr val="414041"/>
              </a:solidFill>
            </a:endParaRPr>
          </a:p>
        </p:txBody>
      </p:sp>
      <p:sp>
        <p:nvSpPr>
          <p:cNvPr id="31" name="Rektangel 52">
            <a:extLst>
              <a:ext uri="{FF2B5EF4-FFF2-40B4-BE49-F238E27FC236}">
                <a16:creationId xmlns:a16="http://schemas.microsoft.com/office/drawing/2014/main" id="{49882E61-EA94-C74E-93D4-FC34FB3DE600}"/>
              </a:ext>
            </a:extLst>
          </p:cNvPr>
          <p:cNvSpPr/>
          <p:nvPr/>
        </p:nvSpPr>
        <p:spPr>
          <a:xfrm>
            <a:off x="6198188" y="4038929"/>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9" name="Rektangel 28">
            <a:extLst>
              <a:ext uri="{FF2B5EF4-FFF2-40B4-BE49-F238E27FC236}">
                <a16:creationId xmlns:a16="http://schemas.microsoft.com/office/drawing/2014/main" id="{716C35E9-1630-3E45-A054-0C7097D1EFA9}"/>
              </a:ext>
            </a:extLst>
          </p:cNvPr>
          <p:cNvSpPr/>
          <p:nvPr/>
        </p:nvSpPr>
        <p:spPr>
          <a:xfrm>
            <a:off x="972360" y="4039021"/>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00" y="1922400"/>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0" y="3854830"/>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072" y="1933131"/>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072" y="3865561"/>
            <a:ext cx="4834843" cy="14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54" name="TextBox 53"/>
          <p:cNvSpPr txBox="1"/>
          <p:nvPr/>
        </p:nvSpPr>
        <p:spPr>
          <a:xfrm>
            <a:off x="4871900" y="1891343"/>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5" name="TextBox 54"/>
          <p:cNvSpPr txBox="1"/>
          <p:nvPr/>
        </p:nvSpPr>
        <p:spPr>
          <a:xfrm>
            <a:off x="4862936" y="3818747"/>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6" name="TextBox 55"/>
          <p:cNvSpPr txBox="1"/>
          <p:nvPr/>
        </p:nvSpPr>
        <p:spPr>
          <a:xfrm>
            <a:off x="10153319" y="1895826"/>
            <a:ext cx="685313" cy="213664"/>
          </a:xfrm>
          <a:prstGeom prst="rect">
            <a:avLst/>
          </a:prstGeom>
        </p:spPr>
        <p:txBody>
          <a:bodyPr vert="horz" wrap="square" lIns="99551" tIns="49775" rIns="99551" bIns="49775" rtlCol="0" anchor="ctr">
            <a:noAutofit/>
          </a:bodyPr>
          <a:lstStyle/>
          <a:p>
            <a:r>
              <a:rPr lang="en-US" sz="1200" b="1" dirty="0"/>
              <a:t>2021 </a:t>
            </a:r>
          </a:p>
        </p:txBody>
      </p:sp>
      <p:sp>
        <p:nvSpPr>
          <p:cNvPr id="57" name="TextBox 56"/>
          <p:cNvSpPr txBox="1"/>
          <p:nvPr/>
        </p:nvSpPr>
        <p:spPr>
          <a:xfrm>
            <a:off x="10157802" y="3823230"/>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8" name="TextBox 57"/>
          <p:cNvSpPr txBox="1"/>
          <p:nvPr/>
        </p:nvSpPr>
        <p:spPr>
          <a:xfrm>
            <a:off x="5315255" y="189133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9" name="TextBox 58"/>
          <p:cNvSpPr txBox="1"/>
          <p:nvPr/>
        </p:nvSpPr>
        <p:spPr>
          <a:xfrm>
            <a:off x="531525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60" name="TextBox 59"/>
          <p:cNvSpPr txBox="1"/>
          <p:nvPr/>
        </p:nvSpPr>
        <p:spPr>
          <a:xfrm>
            <a:off x="10566295" y="1891333"/>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61" name="TextBox 60"/>
          <p:cNvSpPr txBox="1"/>
          <p:nvPr/>
        </p:nvSpPr>
        <p:spPr>
          <a:xfrm>
            <a:off x="1056629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62" name="Rounded Rectangle 37">
            <a:extLst>
              <a:ext uri="{FF2B5EF4-FFF2-40B4-BE49-F238E27FC236}">
                <a16:creationId xmlns:a16="http://schemas.microsoft.com/office/drawing/2014/main" id="{EE0A8FAC-2FCD-4412-9FC9-1AB67E7F498E}"/>
              </a:ext>
            </a:extLst>
          </p:cNvPr>
          <p:cNvSpPr/>
          <p:nvPr/>
        </p:nvSpPr>
        <p:spPr>
          <a:xfrm>
            <a:off x="946900" y="1246142"/>
            <a:ext cx="5088051" cy="593128"/>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3" name="textruta 39">
            <a:extLst>
              <a:ext uri="{FF2B5EF4-FFF2-40B4-BE49-F238E27FC236}">
                <a16:creationId xmlns:a16="http://schemas.microsoft.com/office/drawing/2014/main" id="{D6032201-5682-47A9-A7E2-D01A299DFAE2}"/>
              </a:ext>
            </a:extLst>
          </p:cNvPr>
          <p:cNvSpPr txBox="1"/>
          <p:nvPr/>
        </p:nvSpPr>
        <p:spPr>
          <a:xfrm>
            <a:off x="916598" y="1385171"/>
            <a:ext cx="5088052" cy="327560"/>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students</a:t>
            </a:r>
            <a:endParaRPr lang="en-GB" sz="1500" b="1" dirty="0">
              <a:solidFill>
                <a:prstClr val="white"/>
              </a:solidFill>
              <a:latin typeface="Calibri" pitchFamily="34" charset="0"/>
              <a:cs typeface="Calibri" pitchFamily="34" charset="0"/>
            </a:endParaRPr>
          </a:p>
        </p:txBody>
      </p:sp>
      <p:sp>
        <p:nvSpPr>
          <p:cNvPr id="64" name="Right Triangle 63">
            <a:extLst>
              <a:ext uri="{FF2B5EF4-FFF2-40B4-BE49-F238E27FC236}">
                <a16:creationId xmlns:a16="http://schemas.microsoft.com/office/drawing/2014/main" id="{F2ED3F26-B44E-4188-910C-46B454C3E835}"/>
              </a:ext>
            </a:extLst>
          </p:cNvPr>
          <p:cNvSpPr/>
          <p:nvPr/>
        </p:nvSpPr>
        <p:spPr>
          <a:xfrm rot="5400000">
            <a:off x="5892506" y="182356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5" name="Right Triangle 64">
            <a:extLst>
              <a:ext uri="{FF2B5EF4-FFF2-40B4-BE49-F238E27FC236}">
                <a16:creationId xmlns:a16="http://schemas.microsoft.com/office/drawing/2014/main" id="{F57064FB-81F1-4226-AEB3-B4D88E75F01D}"/>
              </a:ext>
            </a:extLst>
          </p:cNvPr>
          <p:cNvSpPr/>
          <p:nvPr/>
        </p:nvSpPr>
        <p:spPr>
          <a:xfrm rot="5400000">
            <a:off x="11088128" y="1833007"/>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6" name="Rounded Rectangle 37">
            <a:extLst>
              <a:ext uri="{FF2B5EF4-FFF2-40B4-BE49-F238E27FC236}">
                <a16:creationId xmlns:a16="http://schemas.microsoft.com/office/drawing/2014/main" id="{540EBEE8-DEB8-4DD3-9591-B170E9692B15}"/>
              </a:ext>
            </a:extLst>
          </p:cNvPr>
          <p:cNvSpPr/>
          <p:nvPr/>
        </p:nvSpPr>
        <p:spPr>
          <a:xfrm>
            <a:off x="6187351" y="1238780"/>
            <a:ext cx="5054222" cy="600489"/>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7" name="textruta 39">
            <a:extLst>
              <a:ext uri="{FF2B5EF4-FFF2-40B4-BE49-F238E27FC236}">
                <a16:creationId xmlns:a16="http://schemas.microsoft.com/office/drawing/2014/main" id="{9C2578EC-CFB0-4FCE-B5E6-7693D220FF10}"/>
              </a:ext>
            </a:extLst>
          </p:cNvPr>
          <p:cNvSpPr txBox="1"/>
          <p:nvPr/>
        </p:nvSpPr>
        <p:spPr>
          <a:xfrm>
            <a:off x="6183886" y="1359375"/>
            <a:ext cx="5054223" cy="33162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students</a:t>
            </a:r>
            <a:endParaRPr lang="sv-SE" sz="1500" b="1" dirty="0">
              <a:solidFill>
                <a:prstClr val="white"/>
              </a:solidFill>
              <a:latin typeface="Calibri" pitchFamily="34" charset="0"/>
              <a:cs typeface="Calibri" pitchFamily="34" charset="0"/>
            </a:endParaRPr>
          </a:p>
        </p:txBody>
      </p:sp>
      <p:sp>
        <p:nvSpPr>
          <p:cNvPr id="45" name="TextBox 44"/>
          <p:cNvSpPr txBox="1"/>
          <p:nvPr/>
        </p:nvSpPr>
        <p:spPr>
          <a:xfrm>
            <a:off x="1243804" y="1893615"/>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49" name="TextBox 48"/>
          <p:cNvSpPr txBox="1"/>
          <p:nvPr/>
        </p:nvSpPr>
        <p:spPr>
          <a:xfrm>
            <a:off x="6595365" y="1892089"/>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0" name="TextBox 49"/>
          <p:cNvSpPr txBox="1"/>
          <p:nvPr/>
        </p:nvSpPr>
        <p:spPr>
          <a:xfrm>
            <a:off x="1225372" y="3824972"/>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1" name="TextBox 50"/>
          <p:cNvSpPr txBox="1"/>
          <p:nvPr/>
        </p:nvSpPr>
        <p:spPr>
          <a:xfrm>
            <a:off x="6576933" y="3823446"/>
            <a:ext cx="685313" cy="213664"/>
          </a:xfrm>
          <a:prstGeom prst="rect">
            <a:avLst/>
          </a:prstGeom>
        </p:spPr>
        <p:txBody>
          <a:bodyPr vert="horz" wrap="square" lIns="99551" tIns="49775" rIns="99551" bIns="49775" rtlCol="0" anchor="ctr">
            <a:noAutofit/>
          </a:bodyPr>
          <a:lstStyle/>
          <a:p>
            <a:r>
              <a:rPr lang="en-US" sz="1200" b="1" dirty="0"/>
              <a:t>Rank</a:t>
            </a:r>
          </a:p>
        </p:txBody>
      </p:sp>
      <p:grpSp>
        <p:nvGrpSpPr>
          <p:cNvPr id="68" name="Group 67">
            <a:extLst>
              <a:ext uri="{FF2B5EF4-FFF2-40B4-BE49-F238E27FC236}">
                <a16:creationId xmlns:a16="http://schemas.microsoft.com/office/drawing/2014/main" id="{6AD827CA-C8A9-4934-8257-6C93F8B0EDE4}"/>
              </a:ext>
            </a:extLst>
          </p:cNvPr>
          <p:cNvGrpSpPr/>
          <p:nvPr/>
        </p:nvGrpSpPr>
        <p:grpSpPr>
          <a:xfrm>
            <a:off x="129954" y="1708306"/>
            <a:ext cx="691931" cy="2024955"/>
            <a:chOff x="68559" y="1597698"/>
            <a:chExt cx="821714" cy="1971667"/>
          </a:xfrm>
        </p:grpSpPr>
        <p:sp>
          <p:nvSpPr>
            <p:cNvPr id="69" name="Down Arrow 2">
              <a:extLst>
                <a:ext uri="{FF2B5EF4-FFF2-40B4-BE49-F238E27FC236}">
                  <a16:creationId xmlns:a16="http://schemas.microsoft.com/office/drawing/2014/main" id="{4EF0268F-9734-4697-B254-952F12F1B92D}"/>
                </a:ext>
              </a:extLst>
            </p:cNvPr>
            <p:cNvSpPr/>
            <p:nvPr/>
          </p:nvSpPr>
          <p:spPr>
            <a:xfrm rot="10800000">
              <a:off x="68559" y="1691000"/>
              <a:ext cx="821714" cy="1842215"/>
            </a:xfrm>
            <a:prstGeom prst="downArrow">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dirty="0">
                <a:solidFill>
                  <a:schemeClr val="tx1"/>
                </a:solidFill>
              </a:endParaRPr>
            </a:p>
          </p:txBody>
        </p:sp>
        <p:sp>
          <p:nvSpPr>
            <p:cNvPr id="70" name="TextBox 69">
              <a:extLst>
                <a:ext uri="{FF2B5EF4-FFF2-40B4-BE49-F238E27FC236}">
                  <a16:creationId xmlns:a16="http://schemas.microsoft.com/office/drawing/2014/main" id="{0637F774-BA31-4F23-B4EC-F3F172FC2D75}"/>
                </a:ext>
              </a:extLst>
            </p:cNvPr>
            <p:cNvSpPr txBox="1"/>
            <p:nvPr/>
          </p:nvSpPr>
          <p:spPr>
            <a:xfrm rot="16200000">
              <a:off x="-519716" y="2506836"/>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I</a:t>
              </a:r>
              <a:r>
                <a:rPr lang="en-GB" sz="1100" i="0" dirty="0">
                  <a:solidFill>
                    <a:srgbClr val="1D1C1D"/>
                  </a:solidFill>
                  <a:effectLst/>
                  <a:latin typeface="Slack-Lato"/>
                </a:rPr>
                <a:t>ncreased in association</a:t>
              </a:r>
              <a:endParaRPr lang="en-GB" sz="1100" dirty="0"/>
            </a:p>
          </p:txBody>
        </p:sp>
      </p:grpSp>
      <p:grpSp>
        <p:nvGrpSpPr>
          <p:cNvPr id="71" name="Group 70">
            <a:extLst>
              <a:ext uri="{FF2B5EF4-FFF2-40B4-BE49-F238E27FC236}">
                <a16:creationId xmlns:a16="http://schemas.microsoft.com/office/drawing/2014/main" id="{0AC4E0E9-AFCD-4D68-B251-95E4FD0F402A}"/>
              </a:ext>
            </a:extLst>
          </p:cNvPr>
          <p:cNvGrpSpPr/>
          <p:nvPr/>
        </p:nvGrpSpPr>
        <p:grpSpPr>
          <a:xfrm>
            <a:off x="127777" y="3847322"/>
            <a:ext cx="686930" cy="2122989"/>
            <a:chOff x="-767605" y="1502244"/>
            <a:chExt cx="827928" cy="2067120"/>
          </a:xfrm>
        </p:grpSpPr>
        <p:sp>
          <p:nvSpPr>
            <p:cNvPr id="72" name="Down Arrow 41">
              <a:extLst>
                <a:ext uri="{FF2B5EF4-FFF2-40B4-BE49-F238E27FC236}">
                  <a16:creationId xmlns:a16="http://schemas.microsoft.com/office/drawing/2014/main" id="{EEC1EC85-D793-4DFA-B943-6242C2DBD00E}"/>
                </a:ext>
              </a:extLst>
            </p:cNvPr>
            <p:cNvSpPr/>
            <p:nvPr/>
          </p:nvSpPr>
          <p:spPr>
            <a:xfrm>
              <a:off x="-767605" y="1691000"/>
              <a:ext cx="827928" cy="1878364"/>
            </a:xfrm>
            <a:prstGeom prst="downArrow">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a:solidFill>
                  <a:schemeClr val="tx1"/>
                </a:solidFill>
              </a:endParaRPr>
            </a:p>
          </p:txBody>
        </p:sp>
        <p:sp>
          <p:nvSpPr>
            <p:cNvPr id="73" name="TextBox 72">
              <a:extLst>
                <a:ext uri="{FF2B5EF4-FFF2-40B4-BE49-F238E27FC236}">
                  <a16:creationId xmlns:a16="http://schemas.microsoft.com/office/drawing/2014/main" id="{509FE936-F0EA-48D5-81C2-05838DC61023}"/>
                </a:ext>
              </a:extLst>
            </p:cNvPr>
            <p:cNvSpPr txBox="1"/>
            <p:nvPr/>
          </p:nvSpPr>
          <p:spPr>
            <a:xfrm rot="16200000">
              <a:off x="-1339474" y="2411382"/>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Decreased</a:t>
              </a:r>
              <a:r>
                <a:rPr lang="en-GB" sz="1100" i="0" dirty="0">
                  <a:solidFill>
                    <a:srgbClr val="1D1C1D"/>
                  </a:solidFill>
                  <a:effectLst/>
                  <a:latin typeface="Slack-Lato"/>
                </a:rPr>
                <a:t> in association</a:t>
              </a:r>
              <a:endParaRPr lang="en-GB" sz="1100" dirty="0"/>
            </a:p>
          </p:txBody>
        </p:sp>
      </p:grpSp>
    </p:spTree>
    <p:extLst>
      <p:ext uri="{BB962C8B-B14F-4D97-AF65-F5344CB8AC3E}">
        <p14:creationId xmlns:p14="http://schemas.microsoft.com/office/powerpoint/2010/main" val="36037453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282532" y="1709180"/>
            <a:ext cx="4658400" cy="378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1236819" y="1709272"/>
            <a:ext cx="4658400" cy="37835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 following attributes do you associate with your college or university? Select as many as applicable.</a:t>
            </a:r>
            <a:endParaRPr lang="en-US" dirty="0"/>
          </a:p>
        </p:txBody>
      </p:sp>
      <p:sp>
        <p:nvSpPr>
          <p:cNvPr id="5" name="Title 4"/>
          <p:cNvSpPr>
            <a:spLocks noGrp="1"/>
          </p:cNvSpPr>
          <p:nvPr>
            <p:ph type="title"/>
          </p:nvPr>
        </p:nvSpPr>
        <p:spPr/>
        <p:txBody>
          <a:bodyPr/>
          <a:lstStyle/>
          <a:p>
            <a:r>
              <a:rPr lang="en-US"/>
              <a:t>The top 10 attributes your alumni associate with you</a:t>
            </a:r>
            <a:endParaRPr lang="sv-SE" dirty="0"/>
          </a:p>
        </p:txBody>
      </p:sp>
      <p:sp>
        <p:nvSpPr>
          <p:cNvPr id="6" name="Text Placeholder 5"/>
          <p:cNvSpPr>
            <a:spLocks noGrp="1"/>
          </p:cNvSpPr>
          <p:nvPr>
            <p:ph type="body" sz="quarter" idx="10"/>
          </p:nvPr>
        </p:nvSpPr>
        <p:spPr/>
        <p:txBody>
          <a:bodyPr/>
          <a:lstStyle/>
          <a:p>
            <a:r>
              <a:rPr lang="sv-SE"/>
              <a:t>2021 | South Africa | </a:t>
            </a:r>
            <a:r>
              <a:rPr lang="en-US"/>
              <a:t>Professionals | All main fields of study</a:t>
            </a:r>
            <a:endParaRPr lang="sv-SE" dirty="0"/>
          </a:p>
        </p:txBody>
      </p:sp>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2" name="Right Triangle 21">
            <a:extLst>
              <a:ext uri="{FF2B5EF4-FFF2-40B4-BE49-F238E27FC236}">
                <a16:creationId xmlns:a16="http://schemas.microsoft.com/office/drawing/2014/main" id="{F57064FB-81F1-4226-AEB3-B4D88E75F01D}"/>
              </a:ext>
            </a:extLst>
          </p:cNvPr>
          <p:cNvSpPr/>
          <p:nvPr/>
        </p:nvSpPr>
        <p:spPr>
          <a:xfrm rot="5400000">
            <a:off x="10921868" y="1902282"/>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dirty="0">
              <a:solidFill>
                <a:srgbClr val="414041"/>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000" y="19224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400" y="19368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7">
            <a:extLst>
              <a:ext uri="{FF2B5EF4-FFF2-40B4-BE49-F238E27FC236}">
                <a16:creationId xmlns:a16="http://schemas.microsoft.com/office/drawing/2014/main" id="{540EBEE8-DEB8-4DD3-9591-B170E9692B15}"/>
              </a:ext>
            </a:extLst>
          </p:cNvPr>
          <p:cNvSpPr/>
          <p:nvPr/>
        </p:nvSpPr>
        <p:spPr>
          <a:xfrm>
            <a:off x="6187351" y="1321911"/>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33" name="Rounded Rectangle 37">
            <a:extLst>
              <a:ext uri="{FF2B5EF4-FFF2-40B4-BE49-F238E27FC236}">
                <a16:creationId xmlns:a16="http://schemas.microsoft.com/office/drawing/2014/main" id="{EE0A8FAC-2FCD-4412-9FC9-1AB67E7F498E}"/>
              </a:ext>
            </a:extLst>
          </p:cNvPr>
          <p:cNvSpPr/>
          <p:nvPr/>
        </p:nvSpPr>
        <p:spPr>
          <a:xfrm>
            <a:off x="1138952" y="1329272"/>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34" name="textruta 39">
            <a:extLst>
              <a:ext uri="{FF2B5EF4-FFF2-40B4-BE49-F238E27FC236}">
                <a16:creationId xmlns:a16="http://schemas.microsoft.com/office/drawing/2014/main" id="{D6032201-5682-47A9-A7E2-D01A299DFAE2}"/>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35" name="textruta 39">
            <a:extLst>
              <a:ext uri="{FF2B5EF4-FFF2-40B4-BE49-F238E27FC236}">
                <a16:creationId xmlns:a16="http://schemas.microsoft.com/office/drawing/2014/main" id="{9C2578EC-CFB0-4FCE-B5E6-7693D220FF10}"/>
              </a:ext>
            </a:extLst>
          </p:cNvPr>
          <p:cNvSpPr txBox="1"/>
          <p:nvPr/>
        </p:nvSpPr>
        <p:spPr>
          <a:xfrm>
            <a:off x="6183887" y="1442505"/>
            <a:ext cx="4896000" cy="32316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professionals</a:t>
            </a:r>
            <a:endParaRPr lang="sv-SE" sz="1500" b="1" dirty="0">
              <a:solidFill>
                <a:prstClr val="white"/>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2ED3F26-B44E-4188-910C-46B454C3E835}"/>
              </a:ext>
            </a:extLst>
          </p:cNvPr>
          <p:cNvSpPr/>
          <p:nvPr/>
        </p:nvSpPr>
        <p:spPr>
          <a:xfrm rot="5400000">
            <a:off x="5892506" y="190669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cxnSp>
        <p:nvCxnSpPr>
          <p:cNvPr id="3" name="Straight Arrow Connector 2">
            <a:extLst>
              <a:ext uri="{FF2B5EF4-FFF2-40B4-BE49-F238E27FC236}">
                <a16:creationId xmlns:a16="http://schemas.microsoft.com/office/drawing/2014/main" id="{9F3F7077-D583-464B-A3BB-6C3203528438}"/>
              </a:ext>
            </a:extLst>
          </p:cNvPr>
          <p:cNvCxnSpPr/>
          <p:nvPr/>
        </p:nvCxnSpPr>
        <p:spPr>
          <a:xfrm flipH="1">
            <a:off x="4559968" y="2165684"/>
            <a:ext cx="842211" cy="48126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5994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8" name="Elbow Connector 147"/>
          <p:cNvCxnSpPr/>
          <p:nvPr/>
        </p:nvCxnSpPr>
        <p:spPr>
          <a:xfrm rot="10800000" flipV="1">
            <a:off x="5526150" y="1491470"/>
            <a:ext cx="2023980" cy="587607"/>
          </a:xfrm>
          <a:prstGeom prst="bentConnector3">
            <a:avLst>
              <a:gd name="adj1" fmla="val 100000"/>
            </a:avLst>
          </a:prstGeom>
          <a:ln w="57150">
            <a:solidFill>
              <a:srgbClr val="7F856E"/>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816505" y="1881254"/>
            <a:ext cx="3440763" cy="2276130"/>
            <a:chOff x="3816505" y="1881254"/>
            <a:chExt cx="3440763" cy="2276130"/>
          </a:xfrm>
        </p:grpSpPr>
        <p:sp>
          <p:nvSpPr>
            <p:cNvPr id="37" name="Flowchart: Connector 36">
              <a:extLst>
                <a:ext uri="{FF2B5EF4-FFF2-40B4-BE49-F238E27FC236}">
                  <a16:creationId xmlns:a16="http://schemas.microsoft.com/office/drawing/2014/main" id="{195E1C5D-48AA-4E9D-91F7-FE425CA2064D}"/>
                </a:ext>
              </a:extLst>
            </p:cNvPr>
            <p:cNvSpPr/>
            <p:nvPr/>
          </p:nvSpPr>
          <p:spPr>
            <a:xfrm>
              <a:off x="3816505" y="1881254"/>
              <a:ext cx="2192178" cy="2237780"/>
            </a:xfrm>
            <a:prstGeom prst="flowChartConnector">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lowchart: Connector 37">
              <a:extLst>
                <a:ext uri="{FF2B5EF4-FFF2-40B4-BE49-F238E27FC236}">
                  <a16:creationId xmlns:a16="http://schemas.microsoft.com/office/drawing/2014/main" id="{2B08C0B2-2DC8-4DEE-9372-356ECE703CE1}"/>
                </a:ext>
              </a:extLst>
            </p:cNvPr>
            <p:cNvSpPr/>
            <p:nvPr/>
          </p:nvSpPr>
          <p:spPr>
            <a:xfrm>
              <a:off x="5035856" y="1889762"/>
              <a:ext cx="2221412" cy="2267622"/>
            </a:xfrm>
            <a:prstGeom prst="flowChartConnector">
              <a:avLst/>
            </a:prstGeom>
            <a:solidFill>
              <a:srgbClr val="BB8DB9">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88" name="Elbow Connector 87"/>
          <p:cNvCxnSpPr>
            <a:cxnSpLocks/>
            <a:endCxn id="38" idx="4"/>
          </p:cNvCxnSpPr>
          <p:nvPr/>
        </p:nvCxnSpPr>
        <p:spPr>
          <a:xfrm flipV="1">
            <a:off x="3514824" y="4157384"/>
            <a:ext cx="2631738" cy="253930"/>
          </a:xfrm>
          <a:prstGeom prst="bentConnector2">
            <a:avLst/>
          </a:prstGeom>
          <a:ln w="28575">
            <a:solidFill>
              <a:srgbClr val="BB8DB9"/>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7539668" y="1172150"/>
            <a:ext cx="3485871" cy="48687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33" name="Freeform 87">
            <a:extLst>
              <a:ext uri="{FF2B5EF4-FFF2-40B4-BE49-F238E27FC236}">
                <a16:creationId xmlns:a16="http://schemas.microsoft.com/office/drawing/2014/main" id="{1E7C5B44-C5EC-4946-A8B3-345282120DBA}"/>
              </a:ext>
            </a:extLst>
          </p:cNvPr>
          <p:cNvSpPr/>
          <p:nvPr/>
        </p:nvSpPr>
        <p:spPr>
          <a:xfrm>
            <a:off x="7545681" y="1151654"/>
            <a:ext cx="3487168" cy="956320"/>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7F856E"/>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 name="Text Placeholder 1"/>
          <p:cNvSpPr>
            <a:spLocks noGrp="1"/>
          </p:cNvSpPr>
          <p:nvPr>
            <p:ph type="body" sz="quarter" idx="12"/>
          </p:nvPr>
        </p:nvSpPr>
        <p:spPr/>
        <p:txBody>
          <a:bodyPr/>
          <a:lstStyle/>
          <a:p>
            <a:r>
              <a:rPr lang="en-US"/>
              <a:t>Which of the following attributes do you associate with your college or university? (Please select as many as applicable.)</a:t>
            </a:r>
          </a:p>
          <a:p>
            <a:r>
              <a:rPr lang="en-US"/>
              <a:t>Which of these are most important to you? (Please select a maximum of 3 alternatives.)</a:t>
            </a:r>
            <a:endParaRPr lang="en-US" dirty="0"/>
          </a:p>
        </p:txBody>
      </p:sp>
      <p:sp>
        <p:nvSpPr>
          <p:cNvPr id="7" name="Title 6"/>
          <p:cNvSpPr>
            <a:spLocks noGrp="1"/>
          </p:cNvSpPr>
          <p:nvPr>
            <p:ph type="title"/>
          </p:nvPr>
        </p:nvSpPr>
        <p:spPr/>
        <p:txBody>
          <a:bodyPr/>
          <a:lstStyle/>
          <a:p>
            <a:r>
              <a:rPr lang="de-DE"/>
              <a:t>What is attractive and associated with you?</a:t>
            </a:r>
            <a:endParaRPr lang="en-US" dirty="0"/>
          </a:p>
        </p:txBody>
      </p:sp>
      <p:sp>
        <p:nvSpPr>
          <p:cNvPr id="3" name="Text Placeholder 2"/>
          <p:cNvSpPr>
            <a:spLocks noGrp="1"/>
          </p:cNvSpPr>
          <p:nvPr>
            <p:ph type="body" sz="quarter" idx="10"/>
          </p:nvPr>
        </p:nvSpPr>
        <p:spPr/>
        <p:txBody>
          <a:bodyPr/>
          <a:lstStyle/>
          <a:p>
            <a:r>
              <a:rPr lang="en-US"/>
              <a:t>2021 | South Africa | Students | All main fields of study</a:t>
            </a:r>
            <a:endParaRPr lang="en-US" dirty="0"/>
          </a:p>
        </p:txBody>
      </p:sp>
      <p:cxnSp>
        <p:nvCxnSpPr>
          <p:cNvPr id="152" name="Elbow Connector 151"/>
          <p:cNvCxnSpPr>
            <a:cxnSpLocks/>
          </p:cNvCxnSpPr>
          <p:nvPr/>
        </p:nvCxnSpPr>
        <p:spPr>
          <a:xfrm>
            <a:off x="3514826" y="1827306"/>
            <a:ext cx="837731" cy="489673"/>
          </a:xfrm>
          <a:prstGeom prst="bentConnector3">
            <a:avLst>
              <a:gd name="adj1" fmla="val 102703"/>
            </a:avLst>
          </a:prstGeom>
          <a:ln w="28575" cmpd="sng">
            <a:solidFill>
              <a:srgbClr val="B4D58F"/>
            </a:solidFill>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rot="2700000">
            <a:off x="8766256" y="1939096"/>
            <a:ext cx="284876" cy="284876"/>
          </a:xfrm>
          <a:prstGeom prst="rect">
            <a:avLst/>
          </a:prstGeom>
          <a:solidFill>
            <a:srgbClr val="7F856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34" name="Rectangle 33">
            <a:extLst>
              <a:ext uri="{FF2B5EF4-FFF2-40B4-BE49-F238E27FC236}">
                <a16:creationId xmlns:a16="http://schemas.microsoft.com/office/drawing/2014/main" id="{E4D24DE7-5D4E-4737-91F8-5DE570C18EEA}"/>
              </a:ext>
            </a:extLst>
          </p:cNvPr>
          <p:cNvSpPr/>
          <p:nvPr/>
        </p:nvSpPr>
        <p:spPr>
          <a:xfrm>
            <a:off x="2178977" y="1675236"/>
            <a:ext cx="915315" cy="287771"/>
          </a:xfrm>
          <a:prstGeom prst="rect">
            <a:avLst/>
          </a:prstGeom>
        </p:spPr>
        <p:txBody>
          <a:bodyPr wrap="none">
            <a:spAutoFit/>
          </a:bodyPr>
          <a:lstStyle/>
          <a:p>
            <a:pPr algn="ctr"/>
            <a:r>
              <a:rPr lang="en-GB" sz="1270" b="1" dirty="0">
                <a:solidFill>
                  <a:srgbClr val="FFFFFF"/>
                </a:solidFill>
                <a:cs typeface="Calibri" pitchFamily="34" charset="0"/>
              </a:rPr>
              <a:t>Associated</a:t>
            </a:r>
          </a:p>
        </p:txBody>
      </p:sp>
      <p:sp>
        <p:nvSpPr>
          <p:cNvPr id="35" name="Freeform 87">
            <a:extLst>
              <a:ext uri="{FF2B5EF4-FFF2-40B4-BE49-F238E27FC236}">
                <a16:creationId xmlns:a16="http://schemas.microsoft.com/office/drawing/2014/main" id="{78CE2837-EF8E-4F93-AB5B-F83B1075FBB6}"/>
              </a:ext>
            </a:extLst>
          </p:cNvPr>
          <p:cNvSpPr/>
          <p:nvPr/>
        </p:nvSpPr>
        <p:spPr>
          <a:xfrm>
            <a:off x="1868346" y="4159598"/>
            <a:ext cx="1721680" cy="510977"/>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BB8DB9"/>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36" name="Freeform 87">
            <a:extLst>
              <a:ext uri="{FF2B5EF4-FFF2-40B4-BE49-F238E27FC236}">
                <a16:creationId xmlns:a16="http://schemas.microsoft.com/office/drawing/2014/main" id="{BBCEA92E-1AC7-48FB-A3E5-ED66A8888653}"/>
              </a:ext>
            </a:extLst>
          </p:cNvPr>
          <p:cNvSpPr/>
          <p:nvPr/>
        </p:nvSpPr>
        <p:spPr>
          <a:xfrm>
            <a:off x="1879683" y="1590756"/>
            <a:ext cx="1714370" cy="523582"/>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B4D58F"/>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30" name="Rectangle 29"/>
          <p:cNvSpPr/>
          <p:nvPr/>
        </p:nvSpPr>
        <p:spPr>
          <a:xfrm>
            <a:off x="7627593" y="1433521"/>
            <a:ext cx="3397945" cy="287771"/>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70" b="1" i="0" u="none" strike="noStrike" kern="1200" cap="none" spc="0" normalizeH="0" baseline="0" noProof="0">
                <a:ln>
                  <a:noFill/>
                </a:ln>
                <a:solidFill>
                  <a:prstClr val="white"/>
                </a:solidFill>
                <a:effectLst/>
                <a:uLnTx/>
                <a:uFillTx/>
                <a:latin typeface="Calibri"/>
                <a:ea typeface="+mn-ea"/>
                <a:cs typeface="+mn-cs"/>
              </a:rPr>
              <a:t>Attractive and associated attributes</a:t>
            </a:r>
          </a:p>
        </p:txBody>
      </p:sp>
      <p:sp>
        <p:nvSpPr>
          <p:cNvPr id="31" name="Rectangle 30">
            <a:extLst>
              <a:ext uri="{FF2B5EF4-FFF2-40B4-BE49-F238E27FC236}">
                <a16:creationId xmlns:a16="http://schemas.microsoft.com/office/drawing/2014/main" id="{061CC210-F917-4F67-A94F-44422ACE1141}"/>
              </a:ext>
            </a:extLst>
          </p:cNvPr>
          <p:cNvSpPr/>
          <p:nvPr/>
        </p:nvSpPr>
        <p:spPr>
          <a:xfrm>
            <a:off x="1857009" y="4242297"/>
            <a:ext cx="1745586" cy="287771"/>
          </a:xfrm>
          <a:prstGeom prst="rect">
            <a:avLst/>
          </a:prstGeom>
        </p:spPr>
        <p:txBody>
          <a:bodyPr wrap="square">
            <a:spAutoFit/>
          </a:bodyPr>
          <a:lstStyle/>
          <a:p>
            <a:pPr algn="ctr">
              <a:defRPr/>
            </a:pPr>
            <a:r>
              <a:rPr lang="en-GB" sz="1270" b="1">
                <a:solidFill>
                  <a:prstClr val="white"/>
                </a:solidFill>
                <a:latin typeface="Calibri"/>
              </a:rPr>
              <a:t>Attractive</a:t>
            </a:r>
          </a:p>
        </p:txBody>
      </p:sp>
      <p:sp>
        <p:nvSpPr>
          <p:cNvPr id="32" name="Rectangle 31">
            <a:extLst>
              <a:ext uri="{FF2B5EF4-FFF2-40B4-BE49-F238E27FC236}">
                <a16:creationId xmlns:a16="http://schemas.microsoft.com/office/drawing/2014/main" id="{7FB02DC3-9D32-4377-AB61-C8CB2AEB41C6}"/>
              </a:ext>
            </a:extLst>
          </p:cNvPr>
          <p:cNvSpPr/>
          <p:nvPr/>
        </p:nvSpPr>
        <p:spPr>
          <a:xfrm>
            <a:off x="1854237" y="1683331"/>
            <a:ext cx="1720449" cy="287771"/>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lang="en-GB" sz="1270" b="1">
                <a:solidFill>
                  <a:prstClr val="white"/>
                </a:solidFill>
                <a:latin typeface="Calibri"/>
              </a:rPr>
              <a:t>Associated</a:t>
            </a:r>
          </a:p>
        </p:txBody>
      </p:sp>
      <p:grpSp>
        <p:nvGrpSpPr>
          <p:cNvPr id="40" name="Group 39">
            <a:extLst>
              <a:ext uri="{FF2B5EF4-FFF2-40B4-BE49-F238E27FC236}">
                <a16:creationId xmlns:a16="http://schemas.microsoft.com/office/drawing/2014/main" id="{B54F9B75-19DF-4F5B-9F1F-08CE6AE7184F}"/>
              </a:ext>
            </a:extLst>
          </p:cNvPr>
          <p:cNvGrpSpPr/>
          <p:nvPr/>
        </p:nvGrpSpPr>
        <p:grpSpPr>
          <a:xfrm>
            <a:off x="2140172" y="5564665"/>
            <a:ext cx="5416581" cy="231923"/>
            <a:chOff x="1845027" y="5715995"/>
            <a:chExt cx="5416581" cy="231923"/>
          </a:xfrm>
        </p:grpSpPr>
        <p:sp>
          <p:nvSpPr>
            <p:cNvPr id="41" name="TextBox 40">
              <a:extLst>
                <a:ext uri="{FF2B5EF4-FFF2-40B4-BE49-F238E27FC236}">
                  <a16:creationId xmlns:a16="http://schemas.microsoft.com/office/drawing/2014/main" id="{3FC7AE93-30A1-4C99-AE3C-F39B55DE9BD6}"/>
                </a:ext>
              </a:extLst>
            </p:cNvPr>
            <p:cNvSpPr txBox="1"/>
            <p:nvPr/>
          </p:nvSpPr>
          <p:spPr>
            <a:xfrm>
              <a:off x="2005102" y="5715995"/>
              <a:ext cx="1466293" cy="231923"/>
            </a:xfrm>
            <a:prstGeom prst="rect">
              <a:avLst/>
            </a:prstGeom>
            <a:ln>
              <a:noFill/>
            </a:ln>
          </p:spPr>
          <p:txBody>
            <a:bodyPr wrap="square">
              <a:spAutoFit/>
            </a:bodyPr>
            <a:lstStyle>
              <a:defPPr>
                <a:defRPr lang="en-US"/>
              </a:defPPr>
              <a:lvl1pPr>
                <a:defRPr sz="1200" b="1"/>
              </a:lvl1pPr>
            </a:lstStyle>
            <a:p>
              <a:r>
                <a:rPr lang="en-GB" sz="907" b="0" dirty="0">
                  <a:solidFill>
                    <a:srgbClr val="414041"/>
                  </a:solidFill>
                </a:rPr>
                <a:t>Reputation</a:t>
              </a:r>
            </a:p>
          </p:txBody>
        </p:sp>
        <p:sp>
          <p:nvSpPr>
            <p:cNvPr id="42" name="TextBox 41">
              <a:extLst>
                <a:ext uri="{FF2B5EF4-FFF2-40B4-BE49-F238E27FC236}">
                  <a16:creationId xmlns:a16="http://schemas.microsoft.com/office/drawing/2014/main" id="{3F04EE60-F6BE-4B4A-966C-FC89D0B9DD7A}"/>
                </a:ext>
              </a:extLst>
            </p:cNvPr>
            <p:cNvSpPr txBox="1"/>
            <p:nvPr/>
          </p:nvSpPr>
          <p:spPr>
            <a:xfrm>
              <a:off x="4937311" y="5715995"/>
              <a:ext cx="1004028"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Employability</a:t>
              </a:r>
            </a:p>
          </p:txBody>
        </p:sp>
        <p:sp>
          <p:nvSpPr>
            <p:cNvPr id="43" name="TextBox 42">
              <a:extLst>
                <a:ext uri="{FF2B5EF4-FFF2-40B4-BE49-F238E27FC236}">
                  <a16:creationId xmlns:a16="http://schemas.microsoft.com/office/drawing/2014/main" id="{1B4009B3-5A9E-44C9-8A76-BF5A2690880D}"/>
                </a:ext>
              </a:extLst>
            </p:cNvPr>
            <p:cNvSpPr txBox="1"/>
            <p:nvPr/>
          </p:nvSpPr>
          <p:spPr>
            <a:xfrm>
              <a:off x="3604222" y="5715995"/>
              <a:ext cx="1178455"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Culture</a:t>
              </a:r>
            </a:p>
          </p:txBody>
        </p:sp>
        <p:sp>
          <p:nvSpPr>
            <p:cNvPr id="44" name="TextBox 43">
              <a:extLst>
                <a:ext uri="{FF2B5EF4-FFF2-40B4-BE49-F238E27FC236}">
                  <a16:creationId xmlns:a16="http://schemas.microsoft.com/office/drawing/2014/main" id="{F23251CB-F046-4DA4-982A-3A7082BDB842}"/>
                </a:ext>
              </a:extLst>
            </p:cNvPr>
            <p:cNvSpPr txBox="1"/>
            <p:nvPr/>
          </p:nvSpPr>
          <p:spPr>
            <a:xfrm>
              <a:off x="6111766" y="5715995"/>
              <a:ext cx="1149842"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Offering</a:t>
              </a:r>
            </a:p>
          </p:txBody>
        </p:sp>
        <p:sp>
          <p:nvSpPr>
            <p:cNvPr id="45" name="Oval 44">
              <a:extLst>
                <a:ext uri="{FF2B5EF4-FFF2-40B4-BE49-F238E27FC236}">
                  <a16:creationId xmlns:a16="http://schemas.microsoft.com/office/drawing/2014/main" id="{AAD1FEEE-0AF3-49B7-897E-A0F4732F9584}"/>
                </a:ext>
              </a:extLst>
            </p:cNvPr>
            <p:cNvSpPr/>
            <p:nvPr/>
          </p:nvSpPr>
          <p:spPr>
            <a:xfrm>
              <a:off x="1845027" y="5766947"/>
              <a:ext cx="132878" cy="13287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6" name="Oval 45">
              <a:extLst>
                <a:ext uri="{FF2B5EF4-FFF2-40B4-BE49-F238E27FC236}">
                  <a16:creationId xmlns:a16="http://schemas.microsoft.com/office/drawing/2014/main" id="{60EDC137-7A89-484C-987B-DB5012104C41}"/>
                </a:ext>
              </a:extLst>
            </p:cNvPr>
            <p:cNvSpPr/>
            <p:nvPr/>
          </p:nvSpPr>
          <p:spPr>
            <a:xfrm>
              <a:off x="3421708" y="5770758"/>
              <a:ext cx="132878" cy="1328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7" name="Oval 46">
              <a:extLst>
                <a:ext uri="{FF2B5EF4-FFF2-40B4-BE49-F238E27FC236}">
                  <a16:creationId xmlns:a16="http://schemas.microsoft.com/office/drawing/2014/main" id="{3E82F907-FBD5-4618-B3D4-899480EEF4FB}"/>
                </a:ext>
              </a:extLst>
            </p:cNvPr>
            <p:cNvSpPr/>
            <p:nvPr/>
          </p:nvSpPr>
          <p:spPr>
            <a:xfrm>
              <a:off x="4692973" y="5766947"/>
              <a:ext cx="132878" cy="132878"/>
            </a:xfrm>
            <a:prstGeom prst="ellipse">
              <a:avLst/>
            </a:prstGeom>
            <a:solidFill>
              <a:srgbClr val="86BC4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8" name="Oval 47">
              <a:extLst>
                <a:ext uri="{FF2B5EF4-FFF2-40B4-BE49-F238E27FC236}">
                  <a16:creationId xmlns:a16="http://schemas.microsoft.com/office/drawing/2014/main" id="{F8116D08-8AE6-448C-B9FF-A1B86A3311C2}"/>
                </a:ext>
              </a:extLst>
            </p:cNvPr>
            <p:cNvSpPr/>
            <p:nvPr/>
          </p:nvSpPr>
          <p:spPr>
            <a:xfrm>
              <a:off x="5982274" y="5765231"/>
              <a:ext cx="132878" cy="1328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174" y="2348254"/>
            <a:ext cx="3048426" cy="4105848"/>
          </a:xfrm>
          <a:prstGeom prst="rect">
            <a:avLst/>
          </a:prstGeom>
        </p:spPr>
      </p:pic>
    </p:spTree>
    <p:extLst>
      <p:ext uri="{BB962C8B-B14F-4D97-AF65-F5344CB8AC3E}">
        <p14:creationId xmlns:p14="http://schemas.microsoft.com/office/powerpoint/2010/main" val="12885421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entagon 68"/>
          <p:cNvSpPr/>
          <p:nvPr/>
        </p:nvSpPr>
        <p:spPr>
          <a:xfrm>
            <a:off x="7989094" y="1648633"/>
            <a:ext cx="3607176" cy="4181272"/>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5" name="Rectangle 74">
            <a:extLst>
              <a:ext uri="{FF2B5EF4-FFF2-40B4-BE49-F238E27FC236}">
                <a16:creationId xmlns:a16="http://schemas.microsoft.com/office/drawing/2014/main" id="{91668CF6-CBC0-4E80-95C7-770F962B90A5}"/>
              </a:ext>
            </a:extLst>
          </p:cNvPr>
          <p:cNvSpPr/>
          <p:nvPr/>
        </p:nvSpPr>
        <p:spPr>
          <a:xfrm rot="10800000">
            <a:off x="8038467" y="1511052"/>
            <a:ext cx="3504031" cy="946700"/>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6" name="Pentagon 172">
            <a:extLst>
              <a:ext uri="{FF2B5EF4-FFF2-40B4-BE49-F238E27FC236}">
                <a16:creationId xmlns:a16="http://schemas.microsoft.com/office/drawing/2014/main" id="{10B86D1C-986D-4F12-BAA5-DB6E0763DF92}"/>
              </a:ext>
            </a:extLst>
          </p:cNvPr>
          <p:cNvSpPr/>
          <p:nvPr/>
        </p:nvSpPr>
        <p:spPr>
          <a:xfrm rot="10800000">
            <a:off x="7872409" y="1511052"/>
            <a:ext cx="210229" cy="946700"/>
          </a:xfrm>
          <a:prstGeom prst="homePlate">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7" name="Rectangle: Rounded Corners 76">
            <a:extLst>
              <a:ext uri="{FF2B5EF4-FFF2-40B4-BE49-F238E27FC236}">
                <a16:creationId xmlns:a16="http://schemas.microsoft.com/office/drawing/2014/main" id="{4DCF3B2F-85B8-4D9B-8921-1079C033C1BE}"/>
              </a:ext>
            </a:extLst>
          </p:cNvPr>
          <p:cNvSpPr/>
          <p:nvPr/>
        </p:nvSpPr>
        <p:spPr>
          <a:xfrm rot="10800000">
            <a:off x="11418379" y="1511052"/>
            <a:ext cx="164043" cy="946700"/>
          </a:xfrm>
          <a:prstGeom prst="round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Title 6"/>
          <p:cNvSpPr>
            <a:spLocks noGrp="1"/>
          </p:cNvSpPr>
          <p:nvPr>
            <p:ph type="title"/>
          </p:nvPr>
        </p:nvSpPr>
        <p:spPr/>
        <p:txBody>
          <a:bodyPr>
            <a:normAutofit/>
          </a:bodyPr>
          <a:lstStyle/>
          <a:p>
            <a:r>
              <a:rPr lang="en-US" dirty="0"/>
              <a:t>Are your target group’s preferences aligned with their perception of you?</a:t>
            </a:r>
          </a:p>
        </p:txBody>
      </p:sp>
      <p:sp>
        <p:nvSpPr>
          <p:cNvPr id="3" name="Text Placeholder 2"/>
          <p:cNvSpPr>
            <a:spLocks noGrp="1"/>
          </p:cNvSpPr>
          <p:nvPr>
            <p:ph type="body" sz="quarter" idx="10"/>
          </p:nvPr>
        </p:nvSpPr>
        <p:spPr/>
        <p:txBody>
          <a:bodyPr/>
          <a:lstStyle/>
          <a:p>
            <a:r>
              <a:rPr lang="fr-FR" dirty="0"/>
              <a:t>2021 </a:t>
            </a:r>
            <a:r>
              <a:rPr lang="fr-FR"/>
              <a:t>| South Africa | </a:t>
            </a:r>
            <a:r>
              <a:rPr lang="en-US"/>
              <a:t>Students | All main fields of study</a:t>
            </a:r>
            <a:endParaRPr lang="en-US" dirty="0"/>
          </a:p>
        </p:txBody>
      </p:sp>
      <p:sp>
        <p:nvSpPr>
          <p:cNvPr id="72" name="Rectangle 71"/>
          <p:cNvSpPr/>
          <p:nvPr/>
        </p:nvSpPr>
        <p:spPr>
          <a:xfrm>
            <a:off x="655069" y="1534763"/>
            <a:ext cx="3579883" cy="426158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3" name="Rectangle 72"/>
          <p:cNvSpPr/>
          <p:nvPr/>
        </p:nvSpPr>
        <p:spPr>
          <a:xfrm>
            <a:off x="708213" y="1529514"/>
            <a:ext cx="3459738" cy="946700"/>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73" name="Pentagon 172"/>
          <p:cNvSpPr/>
          <p:nvPr/>
        </p:nvSpPr>
        <p:spPr>
          <a:xfrm>
            <a:off x="4133469" y="1529514"/>
            <a:ext cx="220864" cy="946700"/>
          </a:xfrm>
          <a:prstGeom prst="homePlate">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 name="Rectangle: Rounded Corners 5">
            <a:extLst>
              <a:ext uri="{FF2B5EF4-FFF2-40B4-BE49-F238E27FC236}">
                <a16:creationId xmlns:a16="http://schemas.microsoft.com/office/drawing/2014/main" id="{386E5A55-A440-4D10-961E-9FF3641BEA8E}"/>
              </a:ext>
            </a:extLst>
          </p:cNvPr>
          <p:cNvSpPr/>
          <p:nvPr/>
        </p:nvSpPr>
        <p:spPr>
          <a:xfrm>
            <a:off x="641214" y="1529514"/>
            <a:ext cx="197396" cy="940189"/>
          </a:xfrm>
          <a:prstGeom prst="round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5" name="Rectangle 64"/>
          <p:cNvSpPr/>
          <p:nvPr/>
        </p:nvSpPr>
        <p:spPr>
          <a:xfrm>
            <a:off x="840765" y="1759211"/>
            <a:ext cx="3154309" cy="483209"/>
          </a:xfrm>
          <a:prstGeom prst="rect">
            <a:avLst/>
          </a:prstGeom>
        </p:spPr>
        <p:txBody>
          <a:bodyPr wrap="square">
            <a:spAutoFit/>
          </a:bodyPr>
          <a:lstStyle/>
          <a:p>
            <a:pPr algn="ctr">
              <a:defRPr/>
            </a:pPr>
            <a:r>
              <a:rPr lang="en-US" sz="1270" b="1" dirty="0">
                <a:solidFill>
                  <a:prstClr val="white"/>
                </a:solidFill>
              </a:rPr>
              <a:t>Associated but not attractive attributes 2021:</a:t>
            </a:r>
          </a:p>
        </p:txBody>
      </p:sp>
      <p:sp>
        <p:nvSpPr>
          <p:cNvPr id="68" name="Rectangle 67"/>
          <p:cNvSpPr/>
          <p:nvPr/>
        </p:nvSpPr>
        <p:spPr>
          <a:xfrm>
            <a:off x="8234594" y="1808408"/>
            <a:ext cx="2873276" cy="483209"/>
          </a:xfrm>
          <a:prstGeom prst="rect">
            <a:avLst/>
          </a:prstGeom>
        </p:spPr>
        <p:txBody>
          <a:bodyPr wrap="square">
            <a:spAutoFit/>
          </a:bodyPr>
          <a:lstStyle/>
          <a:p>
            <a:pPr lvl="0" algn="ctr">
              <a:defRPr/>
            </a:pPr>
            <a:r>
              <a:rPr lang="en-US" sz="1270" b="1" dirty="0">
                <a:solidFill>
                  <a:prstClr val="white"/>
                </a:solidFill>
              </a:rPr>
              <a:t>Attractive but not associated attributes 2021:</a:t>
            </a:r>
          </a:p>
        </p:txBody>
      </p:sp>
      <p:pic>
        <p:nvPicPr>
          <p:cNvPr id="74" name="Picture 73"/>
          <p:cNvPicPr>
            <a:picLocks/>
          </p:cNvPicPr>
          <p:nvPr/>
        </p:nvPicPr>
        <p:blipFill>
          <a:blip r:embed="rId3">
            <a:extLst>
              <a:ext uri="{28A0092B-C50C-407E-A947-70E740481C1C}">
                <a14:useLocalDpi xmlns:a14="http://schemas.microsoft.com/office/drawing/2010/main" val="0"/>
              </a:ext>
            </a:extLst>
          </a:blip>
          <a:stretch>
            <a:fillRect/>
          </a:stretch>
        </p:blipFill>
        <p:spPr>
          <a:xfrm>
            <a:off x="8347991" y="2634721"/>
            <a:ext cx="3048426" cy="2667372"/>
          </a:xfrm>
          <a:prstGeom prst="rect">
            <a:avLst/>
          </a:prstGeom>
        </p:spPr>
      </p:pic>
      <p:sp>
        <p:nvSpPr>
          <p:cNvPr id="19" name="Rectangle 18">
            <a:extLst>
              <a:ext uri="{FF2B5EF4-FFF2-40B4-BE49-F238E27FC236}">
                <a16:creationId xmlns:a16="http://schemas.microsoft.com/office/drawing/2014/main" id="{0BDD797C-0CDF-489A-B9AF-2B48FCA4D3BE}"/>
              </a:ext>
            </a:extLst>
          </p:cNvPr>
          <p:cNvSpPr/>
          <p:nvPr/>
        </p:nvSpPr>
        <p:spPr>
          <a:xfrm>
            <a:off x="641214" y="2094799"/>
            <a:ext cx="199552" cy="381415"/>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88" name="Rectangle 87">
            <a:extLst>
              <a:ext uri="{FF2B5EF4-FFF2-40B4-BE49-F238E27FC236}">
                <a16:creationId xmlns:a16="http://schemas.microsoft.com/office/drawing/2014/main" id="{82111551-E48E-4B1A-BF6B-A33940F09AAA}"/>
              </a:ext>
            </a:extLst>
          </p:cNvPr>
          <p:cNvSpPr/>
          <p:nvPr/>
        </p:nvSpPr>
        <p:spPr>
          <a:xfrm>
            <a:off x="11358665" y="2076338"/>
            <a:ext cx="199552" cy="381415"/>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26" name="Oval 25">
            <a:extLst>
              <a:ext uri="{FF2B5EF4-FFF2-40B4-BE49-F238E27FC236}">
                <a16:creationId xmlns:a16="http://schemas.microsoft.com/office/drawing/2014/main" id="{980C3FE5-EBF1-47C1-B2E7-7FE457FBAA02}"/>
              </a:ext>
            </a:extLst>
          </p:cNvPr>
          <p:cNvSpPr/>
          <p:nvPr/>
        </p:nvSpPr>
        <p:spPr>
          <a:xfrm>
            <a:off x="4845204" y="3240489"/>
            <a:ext cx="1777324" cy="1777324"/>
          </a:xfrm>
          <a:prstGeom prst="ellipse">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102" name="Oval 101">
            <a:extLst>
              <a:ext uri="{FF2B5EF4-FFF2-40B4-BE49-F238E27FC236}">
                <a16:creationId xmlns:a16="http://schemas.microsoft.com/office/drawing/2014/main" id="{07D12E38-A980-4DE4-A5FD-FCA0A300941A}"/>
              </a:ext>
            </a:extLst>
          </p:cNvPr>
          <p:cNvSpPr/>
          <p:nvPr/>
        </p:nvSpPr>
        <p:spPr>
          <a:xfrm>
            <a:off x="5573807" y="3245227"/>
            <a:ext cx="1777324" cy="1777324"/>
          </a:xfrm>
          <a:prstGeom prst="ellipse">
            <a:avLst/>
          </a:prstGeom>
          <a:solidFill>
            <a:srgbClr val="BB8DB9">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cxnSp>
        <p:nvCxnSpPr>
          <p:cNvPr id="30" name="Straight Connector 29">
            <a:extLst>
              <a:ext uri="{FF2B5EF4-FFF2-40B4-BE49-F238E27FC236}">
                <a16:creationId xmlns:a16="http://schemas.microsoft.com/office/drawing/2014/main" id="{104E5FF0-9B89-449A-8E35-8065940BBBE3}"/>
              </a:ext>
            </a:extLst>
          </p:cNvPr>
          <p:cNvCxnSpPr>
            <a:cxnSpLocks/>
          </p:cNvCxnSpPr>
          <p:nvPr/>
        </p:nvCxnSpPr>
        <p:spPr>
          <a:xfrm flipV="1">
            <a:off x="5737041" y="1990058"/>
            <a:ext cx="0" cy="1250431"/>
          </a:xfrm>
          <a:prstGeom prst="line">
            <a:avLst/>
          </a:prstGeom>
          <a:ln w="38100">
            <a:solidFill>
              <a:srgbClr val="B7D79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33CE7A8-E4C3-41D7-9AFE-E0BE7F350F6A}"/>
              </a:ext>
            </a:extLst>
          </p:cNvPr>
          <p:cNvCxnSpPr>
            <a:cxnSpLocks/>
          </p:cNvCxnSpPr>
          <p:nvPr/>
        </p:nvCxnSpPr>
        <p:spPr>
          <a:xfrm>
            <a:off x="4339556" y="1990058"/>
            <a:ext cx="1416719" cy="0"/>
          </a:xfrm>
          <a:prstGeom prst="line">
            <a:avLst/>
          </a:prstGeom>
          <a:ln w="38100">
            <a:solidFill>
              <a:srgbClr val="B7D79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F1B10B7-FD8F-49ED-83ED-30D3CC4EC623}"/>
              </a:ext>
            </a:extLst>
          </p:cNvPr>
          <p:cNvCxnSpPr>
            <a:cxnSpLocks/>
            <a:stCxn id="102" idx="0"/>
          </p:cNvCxnSpPr>
          <p:nvPr/>
        </p:nvCxnSpPr>
        <p:spPr>
          <a:xfrm flipV="1">
            <a:off x="6462469" y="1994227"/>
            <a:ext cx="21665" cy="1251000"/>
          </a:xfrm>
          <a:prstGeom prst="line">
            <a:avLst/>
          </a:prstGeom>
          <a:ln w="38100">
            <a:solidFill>
              <a:srgbClr val="BB8DB9"/>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AF76523-9B12-4B50-A947-23D83D139B4F}"/>
              </a:ext>
            </a:extLst>
          </p:cNvPr>
          <p:cNvCxnSpPr>
            <a:cxnSpLocks/>
          </p:cNvCxnSpPr>
          <p:nvPr/>
        </p:nvCxnSpPr>
        <p:spPr>
          <a:xfrm>
            <a:off x="6462596" y="1985197"/>
            <a:ext cx="1416719" cy="0"/>
          </a:xfrm>
          <a:prstGeom prst="line">
            <a:avLst/>
          </a:prstGeom>
          <a:ln w="38100">
            <a:solidFill>
              <a:srgbClr val="BB8DB9"/>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9B48F76A-5B4F-40E4-AE89-5B998AABF6EB}"/>
              </a:ext>
            </a:extLst>
          </p:cNvPr>
          <p:cNvSpPr/>
          <p:nvPr/>
        </p:nvSpPr>
        <p:spPr>
          <a:xfrm>
            <a:off x="11351234" y="2242420"/>
            <a:ext cx="231181" cy="215332"/>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40" name="TextBox 39">
            <a:extLst>
              <a:ext uri="{FF2B5EF4-FFF2-40B4-BE49-F238E27FC236}">
                <a16:creationId xmlns:a16="http://schemas.microsoft.com/office/drawing/2014/main" id="{06C32879-C461-443F-98E2-226016A481CF}"/>
              </a:ext>
            </a:extLst>
          </p:cNvPr>
          <p:cNvSpPr txBox="1"/>
          <p:nvPr/>
        </p:nvSpPr>
        <p:spPr>
          <a:xfrm>
            <a:off x="4019570" y="6269553"/>
            <a:ext cx="1173242" cy="231923"/>
          </a:xfrm>
          <a:prstGeom prst="rect">
            <a:avLst/>
          </a:prstGeom>
          <a:ln>
            <a:noFill/>
          </a:ln>
        </p:spPr>
        <p:txBody>
          <a:bodyPr wrap="square">
            <a:spAutoFit/>
          </a:bodyPr>
          <a:lstStyle>
            <a:defPPr>
              <a:defRPr lang="en-US"/>
            </a:defPPr>
            <a:lvl1pPr>
              <a:defRPr sz="1200" b="1"/>
            </a:lvl1pPr>
          </a:lstStyle>
          <a:p>
            <a:r>
              <a:rPr lang="en-GB" sz="907" b="0">
                <a:solidFill>
                  <a:srgbClr val="414041"/>
                </a:solidFill>
              </a:rPr>
              <a:t>Reputation</a:t>
            </a:r>
          </a:p>
        </p:txBody>
      </p:sp>
      <p:sp>
        <p:nvSpPr>
          <p:cNvPr id="41" name="TextBox 40">
            <a:extLst>
              <a:ext uri="{FF2B5EF4-FFF2-40B4-BE49-F238E27FC236}">
                <a16:creationId xmlns:a16="http://schemas.microsoft.com/office/drawing/2014/main" id="{9CE82D52-6F14-460A-823A-EC4C8A13F19A}"/>
              </a:ext>
            </a:extLst>
          </p:cNvPr>
          <p:cNvSpPr txBox="1"/>
          <p:nvPr/>
        </p:nvSpPr>
        <p:spPr>
          <a:xfrm>
            <a:off x="6697546" y="6269553"/>
            <a:ext cx="1004028"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a:solidFill>
                  <a:srgbClr val="414041"/>
                </a:solidFill>
                <a:latin typeface="+mn-lt"/>
              </a:rPr>
              <a:t>Employability</a:t>
            </a:r>
          </a:p>
        </p:txBody>
      </p:sp>
      <p:sp>
        <p:nvSpPr>
          <p:cNvPr id="42" name="TextBox 41">
            <a:extLst>
              <a:ext uri="{FF2B5EF4-FFF2-40B4-BE49-F238E27FC236}">
                <a16:creationId xmlns:a16="http://schemas.microsoft.com/office/drawing/2014/main" id="{49395B57-9251-4A9A-B291-11C64A9219B7}"/>
              </a:ext>
            </a:extLst>
          </p:cNvPr>
          <p:cNvSpPr txBox="1"/>
          <p:nvPr/>
        </p:nvSpPr>
        <p:spPr>
          <a:xfrm>
            <a:off x="5364457" y="6269553"/>
            <a:ext cx="1178455"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a:solidFill>
                  <a:srgbClr val="414041"/>
                </a:solidFill>
                <a:latin typeface="+mn-lt"/>
              </a:rPr>
              <a:t>Culture</a:t>
            </a:r>
          </a:p>
        </p:txBody>
      </p:sp>
      <p:sp>
        <p:nvSpPr>
          <p:cNvPr id="43" name="TextBox 42">
            <a:extLst>
              <a:ext uri="{FF2B5EF4-FFF2-40B4-BE49-F238E27FC236}">
                <a16:creationId xmlns:a16="http://schemas.microsoft.com/office/drawing/2014/main" id="{5765A9D1-E9AC-4B01-9548-3BD5D02B6C3B}"/>
              </a:ext>
            </a:extLst>
          </p:cNvPr>
          <p:cNvSpPr txBox="1"/>
          <p:nvPr/>
        </p:nvSpPr>
        <p:spPr>
          <a:xfrm>
            <a:off x="7872001" y="6269553"/>
            <a:ext cx="1149842"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a:solidFill>
                  <a:srgbClr val="414041"/>
                </a:solidFill>
                <a:latin typeface="+mn-lt"/>
              </a:rPr>
              <a:t>Offering</a:t>
            </a:r>
          </a:p>
        </p:txBody>
      </p:sp>
      <p:sp>
        <p:nvSpPr>
          <p:cNvPr id="44" name="Oval 43">
            <a:extLst>
              <a:ext uri="{FF2B5EF4-FFF2-40B4-BE49-F238E27FC236}">
                <a16:creationId xmlns:a16="http://schemas.microsoft.com/office/drawing/2014/main" id="{F977D394-2054-4E97-A2C1-45D887255E0E}"/>
              </a:ext>
            </a:extLst>
          </p:cNvPr>
          <p:cNvSpPr/>
          <p:nvPr/>
        </p:nvSpPr>
        <p:spPr>
          <a:xfrm>
            <a:off x="3857509" y="6320505"/>
            <a:ext cx="132878" cy="13287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5" name="Oval 44">
            <a:extLst>
              <a:ext uri="{FF2B5EF4-FFF2-40B4-BE49-F238E27FC236}">
                <a16:creationId xmlns:a16="http://schemas.microsoft.com/office/drawing/2014/main" id="{B8A65F36-49C1-4716-B338-11E9B1CE02EE}"/>
              </a:ext>
            </a:extLst>
          </p:cNvPr>
          <p:cNvSpPr/>
          <p:nvPr/>
        </p:nvSpPr>
        <p:spPr>
          <a:xfrm>
            <a:off x="5181943" y="6324316"/>
            <a:ext cx="132878" cy="1328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6" name="Oval 45">
            <a:extLst>
              <a:ext uri="{FF2B5EF4-FFF2-40B4-BE49-F238E27FC236}">
                <a16:creationId xmlns:a16="http://schemas.microsoft.com/office/drawing/2014/main" id="{890636E6-A011-4168-8AFB-EF382EFB85AD}"/>
              </a:ext>
            </a:extLst>
          </p:cNvPr>
          <p:cNvSpPr/>
          <p:nvPr/>
        </p:nvSpPr>
        <p:spPr>
          <a:xfrm>
            <a:off x="6453208" y="6320505"/>
            <a:ext cx="132878" cy="132878"/>
          </a:xfrm>
          <a:prstGeom prst="ellipse">
            <a:avLst/>
          </a:prstGeom>
          <a:solidFill>
            <a:srgbClr val="86BC4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7" name="Oval 46">
            <a:extLst>
              <a:ext uri="{FF2B5EF4-FFF2-40B4-BE49-F238E27FC236}">
                <a16:creationId xmlns:a16="http://schemas.microsoft.com/office/drawing/2014/main" id="{515BD5FA-A533-4D43-953C-F778896CC5D5}"/>
              </a:ext>
            </a:extLst>
          </p:cNvPr>
          <p:cNvSpPr/>
          <p:nvPr/>
        </p:nvSpPr>
        <p:spPr>
          <a:xfrm>
            <a:off x="7742509" y="6318789"/>
            <a:ext cx="132878" cy="1328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0" name="Rectangle 49"/>
          <p:cNvSpPr/>
          <p:nvPr/>
        </p:nvSpPr>
        <p:spPr>
          <a:xfrm>
            <a:off x="708208" y="3871004"/>
            <a:ext cx="3459738" cy="946700"/>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1" name="Pentagon 50"/>
          <p:cNvSpPr/>
          <p:nvPr/>
        </p:nvSpPr>
        <p:spPr>
          <a:xfrm>
            <a:off x="4133464" y="3871004"/>
            <a:ext cx="220864" cy="946700"/>
          </a:xfrm>
          <a:prstGeom prst="homePlate">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2" name="Rectangle: Rounded Corners 5">
            <a:extLst>
              <a:ext uri="{FF2B5EF4-FFF2-40B4-BE49-F238E27FC236}">
                <a16:creationId xmlns:a16="http://schemas.microsoft.com/office/drawing/2014/main" id="{386E5A55-A440-4D10-961E-9FF3641BEA8E}"/>
              </a:ext>
            </a:extLst>
          </p:cNvPr>
          <p:cNvSpPr/>
          <p:nvPr/>
        </p:nvSpPr>
        <p:spPr>
          <a:xfrm>
            <a:off x="641209" y="3871004"/>
            <a:ext cx="197396" cy="940189"/>
          </a:xfrm>
          <a:prstGeom prst="round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3" name="Rectangle 52"/>
          <p:cNvSpPr/>
          <p:nvPr/>
        </p:nvSpPr>
        <p:spPr>
          <a:xfrm>
            <a:off x="840760" y="4100701"/>
            <a:ext cx="3154309" cy="483209"/>
          </a:xfrm>
          <a:prstGeom prst="rect">
            <a:avLst/>
          </a:prstGeom>
        </p:spPr>
        <p:txBody>
          <a:bodyPr wrap="square">
            <a:spAutoFit/>
          </a:bodyPr>
          <a:lstStyle/>
          <a:p>
            <a:pPr algn="ctr">
              <a:defRPr/>
            </a:pPr>
            <a:r>
              <a:rPr lang="en-US" sz="1270" b="1" dirty="0">
                <a:solidFill>
                  <a:prstClr val="white"/>
                </a:solidFill>
              </a:rPr>
              <a:t>Associated but not attractive attributes 2020:</a:t>
            </a:r>
          </a:p>
        </p:txBody>
      </p:sp>
      <p:sp>
        <p:nvSpPr>
          <p:cNvPr id="54" name="Rectangle 53">
            <a:extLst>
              <a:ext uri="{FF2B5EF4-FFF2-40B4-BE49-F238E27FC236}">
                <a16:creationId xmlns:a16="http://schemas.microsoft.com/office/drawing/2014/main" id="{0BDD797C-0CDF-489A-B9AF-2B48FCA4D3BE}"/>
              </a:ext>
            </a:extLst>
          </p:cNvPr>
          <p:cNvSpPr/>
          <p:nvPr/>
        </p:nvSpPr>
        <p:spPr>
          <a:xfrm>
            <a:off x="641209" y="4436289"/>
            <a:ext cx="199552" cy="381415"/>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56" name="Rectangle 55">
            <a:extLst>
              <a:ext uri="{FF2B5EF4-FFF2-40B4-BE49-F238E27FC236}">
                <a16:creationId xmlns:a16="http://schemas.microsoft.com/office/drawing/2014/main" id="{91668CF6-CBC0-4E80-95C7-770F962B90A5}"/>
              </a:ext>
            </a:extLst>
          </p:cNvPr>
          <p:cNvSpPr/>
          <p:nvPr/>
        </p:nvSpPr>
        <p:spPr>
          <a:xfrm rot="10800000">
            <a:off x="8093882" y="3894107"/>
            <a:ext cx="3504031" cy="946700"/>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7" name="Pentagon 172">
            <a:extLst>
              <a:ext uri="{FF2B5EF4-FFF2-40B4-BE49-F238E27FC236}">
                <a16:creationId xmlns:a16="http://schemas.microsoft.com/office/drawing/2014/main" id="{10B86D1C-986D-4F12-BAA5-DB6E0763DF92}"/>
              </a:ext>
            </a:extLst>
          </p:cNvPr>
          <p:cNvSpPr/>
          <p:nvPr/>
        </p:nvSpPr>
        <p:spPr>
          <a:xfrm rot="10800000">
            <a:off x="7886259" y="3894107"/>
            <a:ext cx="210229" cy="946700"/>
          </a:xfrm>
          <a:prstGeom prst="homePlate">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8" name="Rectangle 57"/>
          <p:cNvSpPr/>
          <p:nvPr/>
        </p:nvSpPr>
        <p:spPr>
          <a:xfrm>
            <a:off x="8290009" y="4191463"/>
            <a:ext cx="2873276" cy="483209"/>
          </a:xfrm>
          <a:prstGeom prst="rect">
            <a:avLst/>
          </a:prstGeom>
        </p:spPr>
        <p:txBody>
          <a:bodyPr wrap="square">
            <a:spAutoFit/>
          </a:bodyPr>
          <a:lstStyle/>
          <a:p>
            <a:pPr lvl="0" algn="ctr">
              <a:defRPr/>
            </a:pPr>
            <a:r>
              <a:rPr lang="en-US" sz="1270" b="1" dirty="0">
                <a:solidFill>
                  <a:prstClr val="white"/>
                </a:solidFill>
              </a:rPr>
              <a:t>Attractive but not associated attributes 2020:</a:t>
            </a:r>
          </a:p>
        </p:txBody>
      </p:sp>
      <p:cxnSp>
        <p:nvCxnSpPr>
          <p:cNvPr id="60" name="Straight Connector 59">
            <a:extLst>
              <a:ext uri="{FF2B5EF4-FFF2-40B4-BE49-F238E27FC236}">
                <a16:creationId xmlns:a16="http://schemas.microsoft.com/office/drawing/2014/main" id="{133CE7A8-E4C3-41D7-9AFE-E0BE7F350F6A}"/>
              </a:ext>
            </a:extLst>
          </p:cNvPr>
          <p:cNvCxnSpPr>
            <a:cxnSpLocks/>
          </p:cNvCxnSpPr>
          <p:nvPr/>
        </p:nvCxnSpPr>
        <p:spPr>
          <a:xfrm>
            <a:off x="4325696" y="4317693"/>
            <a:ext cx="1248111" cy="0"/>
          </a:xfrm>
          <a:prstGeom prst="line">
            <a:avLst/>
          </a:prstGeom>
          <a:ln w="38100">
            <a:solidFill>
              <a:srgbClr val="B7D79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F76523-9B12-4B50-A947-23D83D139B4F}"/>
              </a:ext>
            </a:extLst>
          </p:cNvPr>
          <p:cNvCxnSpPr>
            <a:cxnSpLocks/>
          </p:cNvCxnSpPr>
          <p:nvPr/>
        </p:nvCxnSpPr>
        <p:spPr>
          <a:xfrm>
            <a:off x="7309566" y="4341098"/>
            <a:ext cx="680584" cy="13299"/>
          </a:xfrm>
          <a:prstGeom prst="line">
            <a:avLst/>
          </a:prstGeom>
          <a:ln w="38100">
            <a:solidFill>
              <a:srgbClr val="BB8DB9"/>
            </a:solidFill>
          </a:ln>
        </p:spPr>
        <p:style>
          <a:lnRef idx="1">
            <a:schemeClr val="accent1"/>
          </a:lnRef>
          <a:fillRef idx="0">
            <a:schemeClr val="accent1"/>
          </a:fillRef>
          <a:effectRef idx="0">
            <a:schemeClr val="accent1"/>
          </a:effectRef>
          <a:fontRef idx="minor">
            <a:schemeClr val="tx1"/>
          </a:fontRef>
        </p:style>
      </p:cxnSp>
      <p:sp>
        <p:nvSpPr>
          <p:cNvPr id="62"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128" y="2500659"/>
            <a:ext cx="3048426" cy="410584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48" y="2587563"/>
            <a:ext cx="3048426" cy="410584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43" y="4790503"/>
            <a:ext cx="3048426" cy="410584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4128" y="4804353"/>
            <a:ext cx="3048426" cy="4105848"/>
          </a:xfrm>
          <a:prstGeom prst="rect">
            <a:avLst/>
          </a:prstGeom>
        </p:spPr>
      </p:pic>
    </p:spTree>
    <p:extLst>
      <p:ext uri="{BB962C8B-B14F-4D97-AF65-F5344CB8AC3E}">
        <p14:creationId xmlns:p14="http://schemas.microsoft.com/office/powerpoint/2010/main" val="2276802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vert="horz" lIns="90273" tIns="45136" rIns="90273" bIns="45136" rtlCol="0" anchor="t">
            <a:normAutofit/>
          </a:bodyPr>
          <a:lstStyle/>
          <a:p>
            <a:r>
              <a:rPr lang="en-US" dirty="0"/>
              <a:t>Competitor comparison</a:t>
            </a:r>
          </a:p>
        </p:txBody>
      </p:sp>
      <p:sp>
        <p:nvSpPr>
          <p:cNvPr id="7" name="Content Placeholder 6"/>
          <p:cNvSpPr>
            <a:spLocks noGrp="1"/>
          </p:cNvSpPr>
          <p:nvPr>
            <p:ph sz="quarter" idx="14"/>
          </p:nvPr>
        </p:nvSpPr>
        <p:spPr/>
        <p:txBody>
          <a:bodyPr>
            <a:normAutofit/>
          </a:bodyPr>
          <a:lstStyle/>
          <a:p>
            <a:r>
              <a:rPr lang="en-US" dirty="0"/>
              <a:t>Understanding what your students think about their school by comparing their ratings to a wider context</a:t>
            </a:r>
          </a:p>
        </p:txBody>
      </p:sp>
      <p:sp>
        <p:nvSpPr>
          <p:cNvPr id="3" name="Platshållare för text 2"/>
          <p:cNvSpPr>
            <a:spLocks noGrp="1"/>
          </p:cNvSpPr>
          <p:nvPr>
            <p:ph type="body" sz="quarter" idx="10"/>
          </p:nvPr>
        </p:nvSpPr>
        <p:spPr/>
        <p:txBody>
          <a:bodyPr>
            <a:normAutofit/>
          </a:bodyPr>
          <a:lstStyle/>
          <a:p>
            <a:r>
              <a:rPr lang="en-US" dirty="0"/>
              <a:t>2021 </a:t>
            </a:r>
            <a:r>
              <a:rPr lang="en-US"/>
              <a:t>| South Africa | Students | All main fields of study</a:t>
            </a:r>
            <a:endParaRPr lang="en-US" dirty="0"/>
          </a:p>
        </p:txBody>
      </p:sp>
      <p:grpSp>
        <p:nvGrpSpPr>
          <p:cNvPr id="52" name="Group 51">
            <a:extLst>
              <a:ext uri="{FF2B5EF4-FFF2-40B4-BE49-F238E27FC236}">
                <a16:creationId xmlns:a16="http://schemas.microsoft.com/office/drawing/2014/main" id="{17769FF5-E605-4182-AA94-BC5ECCEA595D}"/>
              </a:ext>
            </a:extLst>
          </p:cNvPr>
          <p:cNvGrpSpPr/>
          <p:nvPr/>
        </p:nvGrpSpPr>
        <p:grpSpPr>
          <a:xfrm>
            <a:off x="2188299" y="1828799"/>
            <a:ext cx="1031630" cy="3618521"/>
            <a:chOff x="1070708" y="1828799"/>
            <a:chExt cx="484554" cy="3618521"/>
          </a:xfrm>
        </p:grpSpPr>
        <p:cxnSp>
          <p:nvCxnSpPr>
            <p:cNvPr id="10" name="Straight Connector 9">
              <a:extLst>
                <a:ext uri="{FF2B5EF4-FFF2-40B4-BE49-F238E27FC236}">
                  <a16:creationId xmlns:a16="http://schemas.microsoft.com/office/drawing/2014/main" id="{80EB623B-3EE5-4F28-AAC4-2B01B8CCBEED}"/>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30DFF9-3CB1-46B9-BF5A-E9FB0B5FF963}"/>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B655E0-71F4-46C3-8D64-132A69CAF616}"/>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FF4C020-714A-4B6F-A75E-9488564298E6}"/>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CFE554-03B3-4CBB-BFD3-5444432F5356}"/>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2DF2E4-71E1-4849-AA79-5D7D13EC8192}"/>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09443A-935C-4970-916B-7244F936D9D8}"/>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B00E0BB-4AEF-4D69-9B91-EA9EE5994417}"/>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CEF606-F116-40AC-AF22-B7F796AFE188}"/>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13212C-BDF8-4C84-8ECA-D162CB99826B}"/>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B12B98-885B-430D-A467-03959DD7268A}"/>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169E961B-9FD4-4D72-8DC4-8D28E7D1720C}"/>
              </a:ext>
            </a:extLst>
          </p:cNvPr>
          <p:cNvSpPr txBox="1"/>
          <p:nvPr/>
        </p:nvSpPr>
        <p:spPr>
          <a:xfrm>
            <a:off x="1793021" y="5289955"/>
            <a:ext cx="397385" cy="314727"/>
          </a:xfrm>
          <a:prstGeom prst="rect">
            <a:avLst/>
          </a:prstGeom>
        </p:spPr>
        <p:txBody>
          <a:bodyPr vert="horz" wrap="square" lIns="99551" tIns="49775" rIns="99551" bIns="49775" rtlCol="0" anchor="ctr">
            <a:normAutofit/>
          </a:bodyPr>
          <a:lstStyle/>
          <a:p>
            <a:r>
              <a:rPr lang="de-DE" sz="1050"/>
              <a:t>0%</a:t>
            </a:r>
            <a:endParaRPr lang="en-US" sz="1050"/>
          </a:p>
        </p:txBody>
      </p:sp>
      <p:sp>
        <p:nvSpPr>
          <p:cNvPr id="54" name="TextBox 53">
            <a:extLst>
              <a:ext uri="{FF2B5EF4-FFF2-40B4-BE49-F238E27FC236}">
                <a16:creationId xmlns:a16="http://schemas.microsoft.com/office/drawing/2014/main" id="{C7088DF1-2D16-4DDA-BB4A-1D725FF8D143}"/>
              </a:ext>
            </a:extLst>
          </p:cNvPr>
          <p:cNvSpPr txBox="1"/>
          <p:nvPr/>
        </p:nvSpPr>
        <p:spPr>
          <a:xfrm>
            <a:off x="1793021" y="4928103"/>
            <a:ext cx="397385" cy="314727"/>
          </a:xfrm>
          <a:prstGeom prst="rect">
            <a:avLst/>
          </a:prstGeom>
        </p:spPr>
        <p:txBody>
          <a:bodyPr vert="horz" wrap="square" lIns="99551" tIns="49775" rIns="99551" bIns="49775" rtlCol="0" anchor="ctr">
            <a:normAutofit fontScale="85000" lnSpcReduction="10000"/>
          </a:bodyPr>
          <a:lstStyle/>
          <a:p>
            <a:r>
              <a:rPr lang="de-DE" sz="1050"/>
              <a:t>10%</a:t>
            </a:r>
            <a:endParaRPr lang="en-US" sz="1050"/>
          </a:p>
        </p:txBody>
      </p:sp>
      <p:sp>
        <p:nvSpPr>
          <p:cNvPr id="55" name="TextBox 54">
            <a:extLst>
              <a:ext uri="{FF2B5EF4-FFF2-40B4-BE49-F238E27FC236}">
                <a16:creationId xmlns:a16="http://schemas.microsoft.com/office/drawing/2014/main" id="{EC422B0E-1D9F-4EDE-BE0B-9AB999812484}"/>
              </a:ext>
            </a:extLst>
          </p:cNvPr>
          <p:cNvSpPr txBox="1"/>
          <p:nvPr/>
        </p:nvSpPr>
        <p:spPr>
          <a:xfrm>
            <a:off x="1793021" y="4572244"/>
            <a:ext cx="397385" cy="314727"/>
          </a:xfrm>
          <a:prstGeom prst="rect">
            <a:avLst/>
          </a:prstGeom>
        </p:spPr>
        <p:txBody>
          <a:bodyPr vert="horz" wrap="square" lIns="99551" tIns="49775" rIns="99551" bIns="49775" rtlCol="0" anchor="ctr">
            <a:normAutofit fontScale="85000" lnSpcReduction="10000"/>
          </a:bodyPr>
          <a:lstStyle/>
          <a:p>
            <a:r>
              <a:rPr lang="de-DE" sz="1050"/>
              <a:t>20%</a:t>
            </a:r>
            <a:endParaRPr lang="en-US" sz="1050"/>
          </a:p>
        </p:txBody>
      </p:sp>
      <p:sp>
        <p:nvSpPr>
          <p:cNvPr id="56" name="TextBox 55">
            <a:extLst>
              <a:ext uri="{FF2B5EF4-FFF2-40B4-BE49-F238E27FC236}">
                <a16:creationId xmlns:a16="http://schemas.microsoft.com/office/drawing/2014/main" id="{A616A27E-4A1D-4566-87B6-C4AB12E101A6}"/>
              </a:ext>
            </a:extLst>
          </p:cNvPr>
          <p:cNvSpPr txBox="1"/>
          <p:nvPr/>
        </p:nvSpPr>
        <p:spPr>
          <a:xfrm>
            <a:off x="1790914" y="4200390"/>
            <a:ext cx="397385" cy="314727"/>
          </a:xfrm>
          <a:prstGeom prst="rect">
            <a:avLst/>
          </a:prstGeom>
        </p:spPr>
        <p:txBody>
          <a:bodyPr vert="horz" wrap="square" lIns="99551" tIns="49775" rIns="99551" bIns="49775" rtlCol="0" anchor="ctr">
            <a:normAutofit fontScale="85000" lnSpcReduction="10000"/>
          </a:bodyPr>
          <a:lstStyle/>
          <a:p>
            <a:r>
              <a:rPr lang="de-DE" sz="1050"/>
              <a:t>30%</a:t>
            </a:r>
            <a:endParaRPr lang="en-US" sz="1050"/>
          </a:p>
        </p:txBody>
      </p:sp>
      <p:sp>
        <p:nvSpPr>
          <p:cNvPr id="57" name="TextBox 56">
            <a:extLst>
              <a:ext uri="{FF2B5EF4-FFF2-40B4-BE49-F238E27FC236}">
                <a16:creationId xmlns:a16="http://schemas.microsoft.com/office/drawing/2014/main" id="{1A63899D-7CFA-4BCE-8716-CFCB339C4C93}"/>
              </a:ext>
            </a:extLst>
          </p:cNvPr>
          <p:cNvSpPr txBox="1"/>
          <p:nvPr/>
        </p:nvSpPr>
        <p:spPr>
          <a:xfrm>
            <a:off x="1790913" y="1665444"/>
            <a:ext cx="483355" cy="314727"/>
          </a:xfrm>
          <a:prstGeom prst="rect">
            <a:avLst/>
          </a:prstGeom>
        </p:spPr>
        <p:txBody>
          <a:bodyPr vert="horz" wrap="square" lIns="99551" tIns="49775" rIns="99551" bIns="49775" rtlCol="0" anchor="ctr">
            <a:normAutofit fontScale="85000" lnSpcReduction="10000"/>
          </a:bodyPr>
          <a:lstStyle/>
          <a:p>
            <a:r>
              <a:rPr lang="de-DE" sz="1050"/>
              <a:t>100%</a:t>
            </a:r>
            <a:endParaRPr lang="en-US" sz="1050"/>
          </a:p>
        </p:txBody>
      </p:sp>
      <p:sp>
        <p:nvSpPr>
          <p:cNvPr id="64" name="TextBox 63">
            <a:extLst>
              <a:ext uri="{FF2B5EF4-FFF2-40B4-BE49-F238E27FC236}">
                <a16:creationId xmlns:a16="http://schemas.microsoft.com/office/drawing/2014/main" id="{A0379C38-8C41-45E2-8734-0EF8CA44F0C6}"/>
              </a:ext>
            </a:extLst>
          </p:cNvPr>
          <p:cNvSpPr txBox="1"/>
          <p:nvPr/>
        </p:nvSpPr>
        <p:spPr>
          <a:xfrm>
            <a:off x="1790912" y="2036410"/>
            <a:ext cx="397385" cy="314727"/>
          </a:xfrm>
          <a:prstGeom prst="rect">
            <a:avLst/>
          </a:prstGeom>
        </p:spPr>
        <p:txBody>
          <a:bodyPr vert="horz" wrap="square" lIns="99551" tIns="49775" rIns="99551" bIns="49775" rtlCol="0" anchor="ctr">
            <a:normAutofit fontScale="85000" lnSpcReduction="10000"/>
          </a:bodyPr>
          <a:lstStyle/>
          <a:p>
            <a:r>
              <a:rPr lang="de-DE" sz="1050"/>
              <a:t>90%</a:t>
            </a:r>
            <a:endParaRPr lang="en-US" sz="1050"/>
          </a:p>
        </p:txBody>
      </p:sp>
      <p:sp>
        <p:nvSpPr>
          <p:cNvPr id="70" name="TextBox 69">
            <a:extLst>
              <a:ext uri="{FF2B5EF4-FFF2-40B4-BE49-F238E27FC236}">
                <a16:creationId xmlns:a16="http://schemas.microsoft.com/office/drawing/2014/main" id="{F40C1BA3-994B-46D8-BC25-490730069153}"/>
              </a:ext>
            </a:extLst>
          </p:cNvPr>
          <p:cNvSpPr txBox="1"/>
          <p:nvPr/>
        </p:nvSpPr>
        <p:spPr>
          <a:xfrm>
            <a:off x="1790912" y="2391781"/>
            <a:ext cx="397385" cy="314727"/>
          </a:xfrm>
          <a:prstGeom prst="rect">
            <a:avLst/>
          </a:prstGeom>
        </p:spPr>
        <p:txBody>
          <a:bodyPr vert="horz" wrap="square" lIns="99551" tIns="49775" rIns="99551" bIns="49775" rtlCol="0" anchor="ctr">
            <a:normAutofit fontScale="85000" lnSpcReduction="10000"/>
          </a:bodyPr>
          <a:lstStyle/>
          <a:p>
            <a:r>
              <a:rPr lang="de-DE" sz="1050"/>
              <a:t>80%</a:t>
            </a:r>
            <a:endParaRPr lang="en-US" sz="1050"/>
          </a:p>
        </p:txBody>
      </p:sp>
      <p:sp>
        <p:nvSpPr>
          <p:cNvPr id="71" name="TextBox 70">
            <a:extLst>
              <a:ext uri="{FF2B5EF4-FFF2-40B4-BE49-F238E27FC236}">
                <a16:creationId xmlns:a16="http://schemas.microsoft.com/office/drawing/2014/main" id="{AE6CCEDD-43CE-4CF8-A12A-6B0D6E059981}"/>
              </a:ext>
            </a:extLst>
          </p:cNvPr>
          <p:cNvSpPr txBox="1"/>
          <p:nvPr/>
        </p:nvSpPr>
        <p:spPr>
          <a:xfrm>
            <a:off x="1790912" y="3122448"/>
            <a:ext cx="397385" cy="314727"/>
          </a:xfrm>
          <a:prstGeom prst="rect">
            <a:avLst/>
          </a:prstGeom>
        </p:spPr>
        <p:txBody>
          <a:bodyPr vert="horz" wrap="square" lIns="99551" tIns="49775" rIns="99551" bIns="49775" rtlCol="0" anchor="ctr">
            <a:normAutofit fontScale="85000" lnSpcReduction="10000"/>
          </a:bodyPr>
          <a:lstStyle/>
          <a:p>
            <a:r>
              <a:rPr lang="de-DE" sz="1050"/>
              <a:t>60%</a:t>
            </a:r>
            <a:endParaRPr lang="en-US" sz="1050"/>
          </a:p>
        </p:txBody>
      </p:sp>
      <p:sp>
        <p:nvSpPr>
          <p:cNvPr id="72" name="TextBox 71">
            <a:extLst>
              <a:ext uri="{FF2B5EF4-FFF2-40B4-BE49-F238E27FC236}">
                <a16:creationId xmlns:a16="http://schemas.microsoft.com/office/drawing/2014/main" id="{C7E1738C-8B3C-4FC0-ABDA-AC787C5DE893}"/>
              </a:ext>
            </a:extLst>
          </p:cNvPr>
          <p:cNvSpPr txBox="1"/>
          <p:nvPr/>
        </p:nvSpPr>
        <p:spPr>
          <a:xfrm>
            <a:off x="1790911" y="3838089"/>
            <a:ext cx="397385" cy="314727"/>
          </a:xfrm>
          <a:prstGeom prst="rect">
            <a:avLst/>
          </a:prstGeom>
        </p:spPr>
        <p:txBody>
          <a:bodyPr vert="horz" wrap="square" lIns="99551" tIns="49775" rIns="99551" bIns="49775" rtlCol="0" anchor="ctr">
            <a:normAutofit fontScale="85000" lnSpcReduction="10000"/>
          </a:bodyPr>
          <a:lstStyle/>
          <a:p>
            <a:r>
              <a:rPr lang="de-DE" sz="1050"/>
              <a:t>40%</a:t>
            </a:r>
            <a:endParaRPr lang="en-US" sz="1050"/>
          </a:p>
        </p:txBody>
      </p:sp>
      <p:sp>
        <p:nvSpPr>
          <p:cNvPr id="73" name="TextBox 72">
            <a:extLst>
              <a:ext uri="{FF2B5EF4-FFF2-40B4-BE49-F238E27FC236}">
                <a16:creationId xmlns:a16="http://schemas.microsoft.com/office/drawing/2014/main" id="{E56421CF-D090-40FE-9590-9E0C0469F891}"/>
              </a:ext>
            </a:extLst>
          </p:cNvPr>
          <p:cNvSpPr txBox="1"/>
          <p:nvPr/>
        </p:nvSpPr>
        <p:spPr>
          <a:xfrm>
            <a:off x="1790910" y="3482199"/>
            <a:ext cx="397385" cy="314727"/>
          </a:xfrm>
          <a:prstGeom prst="rect">
            <a:avLst/>
          </a:prstGeom>
        </p:spPr>
        <p:txBody>
          <a:bodyPr vert="horz" wrap="square" lIns="99551" tIns="49775" rIns="99551" bIns="49775" rtlCol="0" anchor="ctr">
            <a:normAutofit fontScale="85000" lnSpcReduction="10000"/>
          </a:bodyPr>
          <a:lstStyle/>
          <a:p>
            <a:r>
              <a:rPr lang="de-DE" sz="1050"/>
              <a:t>50%</a:t>
            </a:r>
            <a:endParaRPr lang="en-US" sz="1050"/>
          </a:p>
        </p:txBody>
      </p:sp>
      <p:sp>
        <p:nvSpPr>
          <p:cNvPr id="74" name="TextBox 73">
            <a:extLst>
              <a:ext uri="{FF2B5EF4-FFF2-40B4-BE49-F238E27FC236}">
                <a16:creationId xmlns:a16="http://schemas.microsoft.com/office/drawing/2014/main" id="{B9A73FD9-E5A3-4C1F-82C2-E82D11A55F7A}"/>
              </a:ext>
            </a:extLst>
          </p:cNvPr>
          <p:cNvSpPr txBox="1"/>
          <p:nvPr/>
        </p:nvSpPr>
        <p:spPr>
          <a:xfrm>
            <a:off x="1790910" y="2759221"/>
            <a:ext cx="397385" cy="314727"/>
          </a:xfrm>
          <a:prstGeom prst="rect">
            <a:avLst/>
          </a:prstGeom>
        </p:spPr>
        <p:txBody>
          <a:bodyPr vert="horz" wrap="square" lIns="99551" tIns="49775" rIns="99551" bIns="49775" rtlCol="0" anchor="ctr">
            <a:normAutofit fontScale="85000" lnSpcReduction="10000"/>
          </a:bodyPr>
          <a:lstStyle/>
          <a:p>
            <a:r>
              <a:rPr lang="de-DE" sz="1050"/>
              <a:t>70%</a:t>
            </a:r>
            <a:endParaRPr lang="en-US" sz="1050"/>
          </a:p>
        </p:txBody>
      </p:sp>
      <p:cxnSp>
        <p:nvCxnSpPr>
          <p:cNvPr id="77" name="Straight Connector 76">
            <a:extLst>
              <a:ext uri="{FF2B5EF4-FFF2-40B4-BE49-F238E27FC236}">
                <a16:creationId xmlns:a16="http://schemas.microsoft.com/office/drawing/2014/main" id="{C524E7F4-136B-45B9-B892-0DF81393E9DB}"/>
              </a:ext>
            </a:extLst>
          </p:cNvPr>
          <p:cNvCxnSpPr/>
          <p:nvPr/>
        </p:nvCxnSpPr>
        <p:spPr>
          <a:xfrm>
            <a:off x="2704114" y="1579475"/>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Isosceles Triangle 74">
            <a:extLst>
              <a:ext uri="{FF2B5EF4-FFF2-40B4-BE49-F238E27FC236}">
                <a16:creationId xmlns:a16="http://schemas.microsoft.com/office/drawing/2014/main" id="{0ECA6CFD-B90D-4105-BA1E-0B1E7FE328E1}"/>
              </a:ext>
            </a:extLst>
          </p:cNvPr>
          <p:cNvSpPr/>
          <p:nvPr/>
        </p:nvSpPr>
        <p:spPr>
          <a:xfrm>
            <a:off x="2596114" y="2671206"/>
            <a:ext cx="216000" cy="216000"/>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8" name="Rectangle 77">
            <a:extLst>
              <a:ext uri="{FF2B5EF4-FFF2-40B4-BE49-F238E27FC236}">
                <a16:creationId xmlns:a16="http://schemas.microsoft.com/office/drawing/2014/main" id="{A295E262-9362-4077-BA02-CB7835671EE7}"/>
              </a:ext>
            </a:extLst>
          </p:cNvPr>
          <p:cNvSpPr/>
          <p:nvPr/>
        </p:nvSpPr>
        <p:spPr>
          <a:xfrm>
            <a:off x="2632114" y="5229219"/>
            <a:ext cx="144000" cy="144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9" name="Diamond 78">
            <a:extLst>
              <a:ext uri="{FF2B5EF4-FFF2-40B4-BE49-F238E27FC236}">
                <a16:creationId xmlns:a16="http://schemas.microsoft.com/office/drawing/2014/main" id="{A840ED67-456D-4B2D-B87F-4F35F13D954F}"/>
              </a:ext>
            </a:extLst>
          </p:cNvPr>
          <p:cNvSpPr/>
          <p:nvPr/>
        </p:nvSpPr>
        <p:spPr>
          <a:xfrm>
            <a:off x="2632114" y="1961077"/>
            <a:ext cx="144000" cy="144000"/>
          </a:xfrm>
          <a:prstGeom prst="diamond">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0" name="Left Brace 79">
            <a:extLst>
              <a:ext uri="{FF2B5EF4-FFF2-40B4-BE49-F238E27FC236}">
                <a16:creationId xmlns:a16="http://schemas.microsoft.com/office/drawing/2014/main" id="{EB390378-73F2-4219-A97F-8A757235F016}"/>
              </a:ext>
            </a:extLst>
          </p:cNvPr>
          <p:cNvSpPr/>
          <p:nvPr/>
        </p:nvSpPr>
        <p:spPr>
          <a:xfrm rot="10800000" flipH="1">
            <a:off x="1361064" y="1665444"/>
            <a:ext cx="287977" cy="393923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TextBox 80">
            <a:extLst>
              <a:ext uri="{FF2B5EF4-FFF2-40B4-BE49-F238E27FC236}">
                <a16:creationId xmlns:a16="http://schemas.microsoft.com/office/drawing/2014/main" id="{4D247863-E02A-415E-AE97-16FB6A3B39B1}"/>
              </a:ext>
            </a:extLst>
          </p:cNvPr>
          <p:cNvSpPr txBox="1"/>
          <p:nvPr/>
        </p:nvSpPr>
        <p:spPr>
          <a:xfrm>
            <a:off x="156698" y="2460831"/>
            <a:ext cx="1132366" cy="2381487"/>
          </a:xfrm>
          <a:prstGeom prst="rect">
            <a:avLst/>
          </a:prstGeom>
        </p:spPr>
        <p:txBody>
          <a:bodyPr vert="horz" wrap="square" lIns="99551" tIns="49775" rIns="99551" bIns="49775" rtlCol="0" anchor="ctr">
            <a:normAutofit fontScale="97500"/>
          </a:bodyPr>
          <a:lstStyle/>
          <a:p>
            <a:r>
              <a:rPr lang="de-DE" sz="1600" dirty="0"/>
              <a:t>Percentage of students who associate their college/</a:t>
            </a:r>
          </a:p>
          <a:p>
            <a:r>
              <a:rPr lang="de-DE" sz="1600" dirty="0"/>
              <a:t>university with the attribute</a:t>
            </a:r>
            <a:endParaRPr lang="en-US" sz="1600" dirty="0"/>
          </a:p>
        </p:txBody>
      </p:sp>
      <p:sp>
        <p:nvSpPr>
          <p:cNvPr id="82" name="Arrow: Left 81">
            <a:extLst>
              <a:ext uri="{FF2B5EF4-FFF2-40B4-BE49-F238E27FC236}">
                <a16:creationId xmlns:a16="http://schemas.microsoft.com/office/drawing/2014/main" id="{1D620ADE-461D-4F9A-8C3C-D805639BE980}"/>
              </a:ext>
            </a:extLst>
          </p:cNvPr>
          <p:cNvSpPr/>
          <p:nvPr/>
        </p:nvSpPr>
        <p:spPr>
          <a:xfrm>
            <a:off x="3215618" y="1750597"/>
            <a:ext cx="1538780" cy="557225"/>
          </a:xfrm>
          <a:prstGeom prst="leftArrow">
            <a:avLst/>
          </a:prstGeom>
          <a:solidFill>
            <a:srgbClr val="92D05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tx1"/>
                </a:solidFill>
              </a:rPr>
              <a:t>Highest value in the comparison group</a:t>
            </a:r>
            <a:endParaRPr lang="en-US" sz="900">
              <a:solidFill>
                <a:schemeClr val="tx1"/>
              </a:solidFill>
            </a:endParaRPr>
          </a:p>
        </p:txBody>
      </p:sp>
      <p:sp>
        <p:nvSpPr>
          <p:cNvPr id="83" name="Arrow: Left 82">
            <a:extLst>
              <a:ext uri="{FF2B5EF4-FFF2-40B4-BE49-F238E27FC236}">
                <a16:creationId xmlns:a16="http://schemas.microsoft.com/office/drawing/2014/main" id="{8D7326E3-FD2B-48BC-857A-521E1D8F1D03}"/>
              </a:ext>
            </a:extLst>
          </p:cNvPr>
          <p:cNvSpPr/>
          <p:nvPr/>
        </p:nvSpPr>
        <p:spPr>
          <a:xfrm>
            <a:off x="3217824" y="2481738"/>
            <a:ext cx="1536574" cy="557225"/>
          </a:xfrm>
          <a:prstGeom prst="leftArrow">
            <a:avLst/>
          </a:prstGeom>
          <a:solidFill>
            <a:srgbClr val="00B0F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tx1"/>
                </a:solidFill>
              </a:rPr>
              <a:t>Your performance</a:t>
            </a:r>
            <a:endParaRPr lang="en-US" sz="900">
              <a:solidFill>
                <a:schemeClr val="tx1"/>
              </a:solidFill>
            </a:endParaRPr>
          </a:p>
        </p:txBody>
      </p:sp>
      <p:sp>
        <p:nvSpPr>
          <p:cNvPr id="84" name="Arrow: Left 83">
            <a:extLst>
              <a:ext uri="{FF2B5EF4-FFF2-40B4-BE49-F238E27FC236}">
                <a16:creationId xmlns:a16="http://schemas.microsoft.com/office/drawing/2014/main" id="{E482B73A-3E08-45E6-9952-53BACE271BC8}"/>
              </a:ext>
            </a:extLst>
          </p:cNvPr>
          <p:cNvSpPr/>
          <p:nvPr/>
        </p:nvSpPr>
        <p:spPr>
          <a:xfrm>
            <a:off x="3215618" y="5014702"/>
            <a:ext cx="1536574" cy="557225"/>
          </a:xfrm>
          <a:prstGeom prst="leftArrow">
            <a:avLst/>
          </a:prstGeom>
          <a:solidFill>
            <a:srgbClr val="C00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tx1"/>
                </a:solidFill>
              </a:rPr>
              <a:t>Lowest value in the comparison group</a:t>
            </a:r>
            <a:endParaRPr lang="en-US" sz="900">
              <a:solidFill>
                <a:schemeClr val="tx1"/>
              </a:solidFill>
            </a:endParaRPr>
          </a:p>
        </p:txBody>
      </p:sp>
      <p:grpSp>
        <p:nvGrpSpPr>
          <p:cNvPr id="100" name="Group 99">
            <a:extLst>
              <a:ext uri="{FF2B5EF4-FFF2-40B4-BE49-F238E27FC236}">
                <a16:creationId xmlns:a16="http://schemas.microsoft.com/office/drawing/2014/main" id="{FC0C99F4-A21D-4858-B5EB-A22841973D32}"/>
              </a:ext>
            </a:extLst>
          </p:cNvPr>
          <p:cNvGrpSpPr/>
          <p:nvPr/>
        </p:nvGrpSpPr>
        <p:grpSpPr>
          <a:xfrm>
            <a:off x="5263621" y="1822894"/>
            <a:ext cx="1031630" cy="3618521"/>
            <a:chOff x="1070708" y="1828799"/>
            <a:chExt cx="484554" cy="3618521"/>
          </a:xfrm>
        </p:grpSpPr>
        <p:cxnSp>
          <p:nvCxnSpPr>
            <p:cNvPr id="101" name="Straight Connector 100">
              <a:extLst>
                <a:ext uri="{FF2B5EF4-FFF2-40B4-BE49-F238E27FC236}">
                  <a16:creationId xmlns:a16="http://schemas.microsoft.com/office/drawing/2014/main" id="{1D41B89D-9E99-4897-869F-E878F3C88A8B}"/>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9C49DB-1B08-40C9-B4AE-77130B0BEA55}"/>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E00E7D6-31C9-4CD6-9171-D1B4EE66F30C}"/>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F1ACA5C-F441-4807-8C4A-09483EB27644}"/>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C1906F9-468A-4DDE-A037-84EFD72BF71C}"/>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3A9E671-2C02-414F-AF0B-9EF3D67D65AC}"/>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8319D02-F9C6-49E6-9EAC-9D3AF8D6A31E}"/>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C9C14E-D44F-4BE3-875E-EA1331019F44}"/>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3E819B3-237B-458C-8E99-A77CAE8E32A5}"/>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6722CF9-A4CD-4055-A3ED-2E881B32BDD3}"/>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56B462E-BEC0-4867-9262-8DE858C3EC42}"/>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12" name="TextBox 111">
            <a:extLst>
              <a:ext uri="{FF2B5EF4-FFF2-40B4-BE49-F238E27FC236}">
                <a16:creationId xmlns:a16="http://schemas.microsoft.com/office/drawing/2014/main" id="{66B0CA18-8F2A-4084-8A8E-305D3F6FE98B}"/>
              </a:ext>
            </a:extLst>
          </p:cNvPr>
          <p:cNvSpPr txBox="1"/>
          <p:nvPr/>
        </p:nvSpPr>
        <p:spPr>
          <a:xfrm>
            <a:off x="4868343" y="5284050"/>
            <a:ext cx="397385" cy="314727"/>
          </a:xfrm>
          <a:prstGeom prst="rect">
            <a:avLst/>
          </a:prstGeom>
        </p:spPr>
        <p:txBody>
          <a:bodyPr vert="horz" wrap="square" lIns="99551" tIns="49775" rIns="99551" bIns="49775" rtlCol="0" anchor="ctr">
            <a:normAutofit/>
          </a:bodyPr>
          <a:lstStyle/>
          <a:p>
            <a:r>
              <a:rPr lang="de-DE" sz="1050"/>
              <a:t>0%</a:t>
            </a:r>
            <a:endParaRPr lang="en-US" sz="1050"/>
          </a:p>
        </p:txBody>
      </p:sp>
      <p:sp>
        <p:nvSpPr>
          <p:cNvPr id="113" name="TextBox 112">
            <a:extLst>
              <a:ext uri="{FF2B5EF4-FFF2-40B4-BE49-F238E27FC236}">
                <a16:creationId xmlns:a16="http://schemas.microsoft.com/office/drawing/2014/main" id="{A6D09286-FBB3-4B4B-88F0-9ACE15F91205}"/>
              </a:ext>
            </a:extLst>
          </p:cNvPr>
          <p:cNvSpPr txBox="1"/>
          <p:nvPr/>
        </p:nvSpPr>
        <p:spPr>
          <a:xfrm>
            <a:off x="4868343" y="4922198"/>
            <a:ext cx="397385" cy="314727"/>
          </a:xfrm>
          <a:prstGeom prst="rect">
            <a:avLst/>
          </a:prstGeom>
        </p:spPr>
        <p:txBody>
          <a:bodyPr vert="horz" wrap="square" lIns="99551" tIns="49775" rIns="99551" bIns="49775" rtlCol="0" anchor="ctr">
            <a:normAutofit fontScale="85000" lnSpcReduction="10000"/>
          </a:bodyPr>
          <a:lstStyle/>
          <a:p>
            <a:r>
              <a:rPr lang="de-DE" sz="1050"/>
              <a:t>10%</a:t>
            </a:r>
            <a:endParaRPr lang="en-US" sz="1050"/>
          </a:p>
        </p:txBody>
      </p:sp>
      <p:sp>
        <p:nvSpPr>
          <p:cNvPr id="114" name="TextBox 113">
            <a:extLst>
              <a:ext uri="{FF2B5EF4-FFF2-40B4-BE49-F238E27FC236}">
                <a16:creationId xmlns:a16="http://schemas.microsoft.com/office/drawing/2014/main" id="{16D60C77-0AC9-49E4-BB45-EC63DF86FBA5}"/>
              </a:ext>
            </a:extLst>
          </p:cNvPr>
          <p:cNvSpPr txBox="1"/>
          <p:nvPr/>
        </p:nvSpPr>
        <p:spPr>
          <a:xfrm>
            <a:off x="4868343" y="4566339"/>
            <a:ext cx="397385" cy="314727"/>
          </a:xfrm>
          <a:prstGeom prst="rect">
            <a:avLst/>
          </a:prstGeom>
        </p:spPr>
        <p:txBody>
          <a:bodyPr vert="horz" wrap="square" lIns="99551" tIns="49775" rIns="99551" bIns="49775" rtlCol="0" anchor="ctr">
            <a:normAutofit fontScale="85000" lnSpcReduction="10000"/>
          </a:bodyPr>
          <a:lstStyle/>
          <a:p>
            <a:r>
              <a:rPr lang="de-DE" sz="1050"/>
              <a:t>20%</a:t>
            </a:r>
            <a:endParaRPr lang="en-US" sz="1050"/>
          </a:p>
        </p:txBody>
      </p:sp>
      <p:sp>
        <p:nvSpPr>
          <p:cNvPr id="115" name="TextBox 114">
            <a:extLst>
              <a:ext uri="{FF2B5EF4-FFF2-40B4-BE49-F238E27FC236}">
                <a16:creationId xmlns:a16="http://schemas.microsoft.com/office/drawing/2014/main" id="{FD8AA644-778D-4660-88CF-850DB37901AF}"/>
              </a:ext>
            </a:extLst>
          </p:cNvPr>
          <p:cNvSpPr txBox="1"/>
          <p:nvPr/>
        </p:nvSpPr>
        <p:spPr>
          <a:xfrm>
            <a:off x="4866236" y="4194485"/>
            <a:ext cx="397385" cy="314727"/>
          </a:xfrm>
          <a:prstGeom prst="rect">
            <a:avLst/>
          </a:prstGeom>
        </p:spPr>
        <p:txBody>
          <a:bodyPr vert="horz" wrap="square" lIns="99551" tIns="49775" rIns="99551" bIns="49775" rtlCol="0" anchor="ctr">
            <a:normAutofit fontScale="85000" lnSpcReduction="10000"/>
          </a:bodyPr>
          <a:lstStyle/>
          <a:p>
            <a:r>
              <a:rPr lang="de-DE" sz="1050"/>
              <a:t>30%</a:t>
            </a:r>
            <a:endParaRPr lang="en-US" sz="1050"/>
          </a:p>
        </p:txBody>
      </p:sp>
      <p:sp>
        <p:nvSpPr>
          <p:cNvPr id="116" name="TextBox 115">
            <a:extLst>
              <a:ext uri="{FF2B5EF4-FFF2-40B4-BE49-F238E27FC236}">
                <a16:creationId xmlns:a16="http://schemas.microsoft.com/office/drawing/2014/main" id="{1EF4E6A2-2589-4CAB-BD94-738B5C36D285}"/>
              </a:ext>
            </a:extLst>
          </p:cNvPr>
          <p:cNvSpPr txBox="1"/>
          <p:nvPr/>
        </p:nvSpPr>
        <p:spPr>
          <a:xfrm>
            <a:off x="4866235" y="1659539"/>
            <a:ext cx="483355" cy="314727"/>
          </a:xfrm>
          <a:prstGeom prst="rect">
            <a:avLst/>
          </a:prstGeom>
        </p:spPr>
        <p:txBody>
          <a:bodyPr vert="horz" wrap="square" lIns="99551" tIns="49775" rIns="99551" bIns="49775" rtlCol="0" anchor="ctr">
            <a:normAutofit fontScale="85000" lnSpcReduction="10000"/>
          </a:bodyPr>
          <a:lstStyle/>
          <a:p>
            <a:r>
              <a:rPr lang="de-DE" sz="1050"/>
              <a:t>100%</a:t>
            </a:r>
            <a:endParaRPr lang="en-US" sz="1050"/>
          </a:p>
        </p:txBody>
      </p:sp>
      <p:sp>
        <p:nvSpPr>
          <p:cNvPr id="117" name="TextBox 116">
            <a:extLst>
              <a:ext uri="{FF2B5EF4-FFF2-40B4-BE49-F238E27FC236}">
                <a16:creationId xmlns:a16="http://schemas.microsoft.com/office/drawing/2014/main" id="{4D41A6E9-9763-452D-A0DC-60A67162CD9C}"/>
              </a:ext>
            </a:extLst>
          </p:cNvPr>
          <p:cNvSpPr txBox="1"/>
          <p:nvPr/>
        </p:nvSpPr>
        <p:spPr>
          <a:xfrm>
            <a:off x="4866234" y="2030505"/>
            <a:ext cx="397385" cy="314727"/>
          </a:xfrm>
          <a:prstGeom prst="rect">
            <a:avLst/>
          </a:prstGeom>
        </p:spPr>
        <p:txBody>
          <a:bodyPr vert="horz" wrap="square" lIns="99551" tIns="49775" rIns="99551" bIns="49775" rtlCol="0" anchor="ctr">
            <a:normAutofit fontScale="85000" lnSpcReduction="10000"/>
          </a:bodyPr>
          <a:lstStyle/>
          <a:p>
            <a:r>
              <a:rPr lang="de-DE" sz="1050"/>
              <a:t>90%</a:t>
            </a:r>
            <a:endParaRPr lang="en-US" sz="1050"/>
          </a:p>
        </p:txBody>
      </p:sp>
      <p:sp>
        <p:nvSpPr>
          <p:cNvPr id="118" name="TextBox 117">
            <a:extLst>
              <a:ext uri="{FF2B5EF4-FFF2-40B4-BE49-F238E27FC236}">
                <a16:creationId xmlns:a16="http://schemas.microsoft.com/office/drawing/2014/main" id="{B67FFFEB-44BC-43C9-9CC5-E8C3C7292372}"/>
              </a:ext>
            </a:extLst>
          </p:cNvPr>
          <p:cNvSpPr txBox="1"/>
          <p:nvPr/>
        </p:nvSpPr>
        <p:spPr>
          <a:xfrm>
            <a:off x="4866234" y="2385876"/>
            <a:ext cx="397385" cy="314727"/>
          </a:xfrm>
          <a:prstGeom prst="rect">
            <a:avLst/>
          </a:prstGeom>
        </p:spPr>
        <p:txBody>
          <a:bodyPr vert="horz" wrap="square" lIns="99551" tIns="49775" rIns="99551" bIns="49775" rtlCol="0" anchor="ctr">
            <a:normAutofit fontScale="85000" lnSpcReduction="10000"/>
          </a:bodyPr>
          <a:lstStyle/>
          <a:p>
            <a:r>
              <a:rPr lang="de-DE" sz="1050" dirty="0"/>
              <a:t>80%</a:t>
            </a:r>
            <a:endParaRPr lang="en-US" sz="1050" dirty="0"/>
          </a:p>
        </p:txBody>
      </p:sp>
      <p:sp>
        <p:nvSpPr>
          <p:cNvPr id="119" name="TextBox 118">
            <a:extLst>
              <a:ext uri="{FF2B5EF4-FFF2-40B4-BE49-F238E27FC236}">
                <a16:creationId xmlns:a16="http://schemas.microsoft.com/office/drawing/2014/main" id="{38ACCD6A-D361-420C-9505-457DF8072072}"/>
              </a:ext>
            </a:extLst>
          </p:cNvPr>
          <p:cNvSpPr txBox="1"/>
          <p:nvPr/>
        </p:nvSpPr>
        <p:spPr>
          <a:xfrm>
            <a:off x="4866234" y="3116543"/>
            <a:ext cx="397385" cy="314727"/>
          </a:xfrm>
          <a:prstGeom prst="rect">
            <a:avLst/>
          </a:prstGeom>
        </p:spPr>
        <p:txBody>
          <a:bodyPr vert="horz" wrap="square" lIns="99551" tIns="49775" rIns="99551" bIns="49775" rtlCol="0" anchor="ctr">
            <a:normAutofit fontScale="85000" lnSpcReduction="10000"/>
          </a:bodyPr>
          <a:lstStyle/>
          <a:p>
            <a:r>
              <a:rPr lang="de-DE" sz="1050"/>
              <a:t>60%</a:t>
            </a:r>
            <a:endParaRPr lang="en-US" sz="1050"/>
          </a:p>
        </p:txBody>
      </p:sp>
      <p:sp>
        <p:nvSpPr>
          <p:cNvPr id="120" name="TextBox 119">
            <a:extLst>
              <a:ext uri="{FF2B5EF4-FFF2-40B4-BE49-F238E27FC236}">
                <a16:creationId xmlns:a16="http://schemas.microsoft.com/office/drawing/2014/main" id="{CEC62BD5-A33A-49E3-A3F9-DF8E37883CC7}"/>
              </a:ext>
            </a:extLst>
          </p:cNvPr>
          <p:cNvSpPr txBox="1"/>
          <p:nvPr/>
        </p:nvSpPr>
        <p:spPr>
          <a:xfrm>
            <a:off x="4866233" y="3832184"/>
            <a:ext cx="397385" cy="314727"/>
          </a:xfrm>
          <a:prstGeom prst="rect">
            <a:avLst/>
          </a:prstGeom>
        </p:spPr>
        <p:txBody>
          <a:bodyPr vert="horz" wrap="square" lIns="99551" tIns="49775" rIns="99551" bIns="49775" rtlCol="0" anchor="ctr">
            <a:normAutofit fontScale="85000" lnSpcReduction="10000"/>
          </a:bodyPr>
          <a:lstStyle/>
          <a:p>
            <a:r>
              <a:rPr lang="de-DE" sz="1050"/>
              <a:t>40%</a:t>
            </a:r>
            <a:endParaRPr lang="en-US" sz="1050"/>
          </a:p>
        </p:txBody>
      </p:sp>
      <p:sp>
        <p:nvSpPr>
          <p:cNvPr id="121" name="TextBox 120">
            <a:extLst>
              <a:ext uri="{FF2B5EF4-FFF2-40B4-BE49-F238E27FC236}">
                <a16:creationId xmlns:a16="http://schemas.microsoft.com/office/drawing/2014/main" id="{5929F01A-09E3-4337-AD4E-21CDB09E0772}"/>
              </a:ext>
            </a:extLst>
          </p:cNvPr>
          <p:cNvSpPr txBox="1"/>
          <p:nvPr/>
        </p:nvSpPr>
        <p:spPr>
          <a:xfrm>
            <a:off x="4866232" y="3476294"/>
            <a:ext cx="397385" cy="314727"/>
          </a:xfrm>
          <a:prstGeom prst="rect">
            <a:avLst/>
          </a:prstGeom>
        </p:spPr>
        <p:txBody>
          <a:bodyPr vert="horz" wrap="square" lIns="99551" tIns="49775" rIns="99551" bIns="49775" rtlCol="0" anchor="ctr">
            <a:normAutofit fontScale="85000" lnSpcReduction="10000"/>
          </a:bodyPr>
          <a:lstStyle/>
          <a:p>
            <a:r>
              <a:rPr lang="de-DE" sz="1050"/>
              <a:t>50%</a:t>
            </a:r>
            <a:endParaRPr lang="en-US" sz="1050"/>
          </a:p>
        </p:txBody>
      </p:sp>
      <p:sp>
        <p:nvSpPr>
          <p:cNvPr id="122" name="TextBox 121">
            <a:extLst>
              <a:ext uri="{FF2B5EF4-FFF2-40B4-BE49-F238E27FC236}">
                <a16:creationId xmlns:a16="http://schemas.microsoft.com/office/drawing/2014/main" id="{0BB2934A-A7D2-49BD-8B72-23E2CBD32291}"/>
              </a:ext>
            </a:extLst>
          </p:cNvPr>
          <p:cNvSpPr txBox="1"/>
          <p:nvPr/>
        </p:nvSpPr>
        <p:spPr>
          <a:xfrm>
            <a:off x="4866232" y="2753316"/>
            <a:ext cx="397385" cy="314727"/>
          </a:xfrm>
          <a:prstGeom prst="rect">
            <a:avLst/>
          </a:prstGeom>
        </p:spPr>
        <p:txBody>
          <a:bodyPr vert="horz" wrap="square" lIns="99551" tIns="49775" rIns="99551" bIns="49775" rtlCol="0" anchor="ctr">
            <a:normAutofit fontScale="85000" lnSpcReduction="10000"/>
          </a:bodyPr>
          <a:lstStyle/>
          <a:p>
            <a:r>
              <a:rPr lang="de-DE" sz="1050"/>
              <a:t>70%</a:t>
            </a:r>
            <a:endParaRPr lang="en-US" sz="1050"/>
          </a:p>
        </p:txBody>
      </p:sp>
      <p:cxnSp>
        <p:nvCxnSpPr>
          <p:cNvPr id="123" name="Straight Connector 122">
            <a:extLst>
              <a:ext uri="{FF2B5EF4-FFF2-40B4-BE49-F238E27FC236}">
                <a16:creationId xmlns:a16="http://schemas.microsoft.com/office/drawing/2014/main" id="{5789029F-2E71-41B9-9039-5EC09446389F}"/>
              </a:ext>
            </a:extLst>
          </p:cNvPr>
          <p:cNvCxnSpPr/>
          <p:nvPr/>
        </p:nvCxnSpPr>
        <p:spPr>
          <a:xfrm>
            <a:off x="5779436" y="1573570"/>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D1A2808-0CF5-4531-995A-7CE167A1596E}"/>
              </a:ext>
            </a:extLst>
          </p:cNvPr>
          <p:cNvCxnSpPr/>
          <p:nvPr/>
        </p:nvCxnSpPr>
        <p:spPr>
          <a:xfrm>
            <a:off x="5710542" y="237139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19BE2AE-A9CF-4596-AF38-6798F82F3CC0}"/>
              </a:ext>
            </a:extLst>
          </p:cNvPr>
          <p:cNvCxnSpPr/>
          <p:nvPr/>
        </p:nvCxnSpPr>
        <p:spPr>
          <a:xfrm>
            <a:off x="5710542" y="273451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CDA197B-DE3B-4BF4-BED4-A6532DB7A63A}"/>
              </a:ext>
            </a:extLst>
          </p:cNvPr>
          <p:cNvCxnSpPr/>
          <p:nvPr/>
        </p:nvCxnSpPr>
        <p:spPr>
          <a:xfrm>
            <a:off x="5710542" y="3439116"/>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470976B-8005-4FD6-9D39-931F3EC66B19}"/>
              </a:ext>
            </a:extLst>
          </p:cNvPr>
          <p:cNvCxnSpPr/>
          <p:nvPr/>
        </p:nvCxnSpPr>
        <p:spPr>
          <a:xfrm>
            <a:off x="5710542" y="3118688"/>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BF45065-25ED-4063-8431-9C43D8AAB63A}"/>
              </a:ext>
            </a:extLst>
          </p:cNvPr>
          <p:cNvCxnSpPr>
            <a:cxnSpLocks/>
          </p:cNvCxnSpPr>
          <p:nvPr/>
        </p:nvCxnSpPr>
        <p:spPr>
          <a:xfrm>
            <a:off x="5710542" y="3792707"/>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1A1D110-98CE-47AC-9709-1690A9597EFC}"/>
              </a:ext>
            </a:extLst>
          </p:cNvPr>
          <p:cNvCxnSpPr/>
          <p:nvPr/>
        </p:nvCxnSpPr>
        <p:spPr>
          <a:xfrm>
            <a:off x="5710542" y="4095600"/>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59FC3D9-3F60-4345-91AE-F2CD39C0D9AC}"/>
              </a:ext>
            </a:extLst>
          </p:cNvPr>
          <p:cNvCxnSpPr>
            <a:cxnSpLocks/>
          </p:cNvCxnSpPr>
          <p:nvPr/>
        </p:nvCxnSpPr>
        <p:spPr>
          <a:xfrm>
            <a:off x="5710542" y="450921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433D9CA-059F-4D25-9EF1-F8D01C705AA1}"/>
              </a:ext>
            </a:extLst>
          </p:cNvPr>
          <p:cNvCxnSpPr/>
          <p:nvPr/>
        </p:nvCxnSpPr>
        <p:spPr>
          <a:xfrm>
            <a:off x="5710542" y="5101415"/>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D637659F-C298-44D4-8AEA-B428BD8C8421}"/>
              </a:ext>
            </a:extLst>
          </p:cNvPr>
          <p:cNvSpPr/>
          <p:nvPr/>
        </p:nvSpPr>
        <p:spPr>
          <a:xfrm>
            <a:off x="5710542" y="1822894"/>
            <a:ext cx="1538779" cy="544293"/>
          </a:xfrm>
          <a:prstGeom prst="rect">
            <a:avLst/>
          </a:prstGeom>
          <a:solidFill>
            <a:srgbClr val="92D05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10% of colleges/universiities</a:t>
            </a:r>
            <a:endParaRPr lang="en-US" sz="1000" dirty="0">
              <a:solidFill>
                <a:schemeClr val="tx1"/>
              </a:solidFill>
            </a:endParaRPr>
          </a:p>
        </p:txBody>
      </p:sp>
      <p:sp>
        <p:nvSpPr>
          <p:cNvPr id="140" name="Rectangle 139">
            <a:extLst>
              <a:ext uri="{FF2B5EF4-FFF2-40B4-BE49-F238E27FC236}">
                <a16:creationId xmlns:a16="http://schemas.microsoft.com/office/drawing/2014/main" id="{7B63CCD3-39B9-4009-B600-BBAC5E564EDD}"/>
              </a:ext>
            </a:extLst>
          </p:cNvPr>
          <p:cNvSpPr/>
          <p:nvPr/>
        </p:nvSpPr>
        <p:spPr>
          <a:xfrm>
            <a:off x="5710542" y="5112114"/>
            <a:ext cx="1538779" cy="329299"/>
          </a:xfrm>
          <a:prstGeom prst="rect">
            <a:avLst/>
          </a:prstGeom>
          <a:solidFill>
            <a:srgbClr val="C00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10% of colleges/universiities</a:t>
            </a:r>
            <a:endParaRPr lang="en-US" sz="1000">
              <a:solidFill>
                <a:schemeClr val="tx1"/>
              </a:solidFill>
            </a:endParaRPr>
          </a:p>
        </p:txBody>
      </p:sp>
      <p:sp>
        <p:nvSpPr>
          <p:cNvPr id="141" name="Rectangle 140">
            <a:extLst>
              <a:ext uri="{FF2B5EF4-FFF2-40B4-BE49-F238E27FC236}">
                <a16:creationId xmlns:a16="http://schemas.microsoft.com/office/drawing/2014/main" id="{58631613-38C2-4623-A4E5-D1B441D3A42F}"/>
              </a:ext>
            </a:extLst>
          </p:cNvPr>
          <p:cNvSpPr/>
          <p:nvPr/>
        </p:nvSpPr>
        <p:spPr>
          <a:xfrm>
            <a:off x="5710542" y="2391782"/>
            <a:ext cx="1538779" cy="323632"/>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10-20%</a:t>
            </a:r>
            <a:endParaRPr lang="en-US" sz="1000">
              <a:solidFill>
                <a:schemeClr val="tx1"/>
              </a:solidFill>
            </a:endParaRPr>
          </a:p>
        </p:txBody>
      </p:sp>
      <p:sp>
        <p:nvSpPr>
          <p:cNvPr id="142" name="Rectangle 141">
            <a:extLst>
              <a:ext uri="{FF2B5EF4-FFF2-40B4-BE49-F238E27FC236}">
                <a16:creationId xmlns:a16="http://schemas.microsoft.com/office/drawing/2014/main" id="{5D1BC7AC-16F8-4D2B-820D-8C980BDBC58A}"/>
              </a:ext>
            </a:extLst>
          </p:cNvPr>
          <p:cNvSpPr/>
          <p:nvPr/>
        </p:nvSpPr>
        <p:spPr>
          <a:xfrm>
            <a:off x="5710542" y="2741161"/>
            <a:ext cx="1538779" cy="360328"/>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20-30%</a:t>
            </a:r>
            <a:endParaRPr lang="en-US" sz="1000">
              <a:solidFill>
                <a:schemeClr val="tx1"/>
              </a:solidFill>
            </a:endParaRPr>
          </a:p>
        </p:txBody>
      </p:sp>
      <p:sp>
        <p:nvSpPr>
          <p:cNvPr id="143" name="Rectangle 142">
            <a:extLst>
              <a:ext uri="{FF2B5EF4-FFF2-40B4-BE49-F238E27FC236}">
                <a16:creationId xmlns:a16="http://schemas.microsoft.com/office/drawing/2014/main" id="{77BDE3DA-D3D4-411F-8A04-6AF8D8E5895C}"/>
              </a:ext>
            </a:extLst>
          </p:cNvPr>
          <p:cNvSpPr/>
          <p:nvPr/>
        </p:nvSpPr>
        <p:spPr>
          <a:xfrm>
            <a:off x="5710541" y="3137021"/>
            <a:ext cx="1538779" cy="284096"/>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30-40%</a:t>
            </a:r>
            <a:endParaRPr lang="en-US" sz="1000">
              <a:solidFill>
                <a:schemeClr val="tx1"/>
              </a:solidFill>
            </a:endParaRPr>
          </a:p>
        </p:txBody>
      </p:sp>
      <p:sp>
        <p:nvSpPr>
          <p:cNvPr id="144" name="Rectangle 143">
            <a:extLst>
              <a:ext uri="{FF2B5EF4-FFF2-40B4-BE49-F238E27FC236}">
                <a16:creationId xmlns:a16="http://schemas.microsoft.com/office/drawing/2014/main" id="{1BA1CE46-9B41-4BA3-AA69-9428999431A1}"/>
              </a:ext>
            </a:extLst>
          </p:cNvPr>
          <p:cNvSpPr/>
          <p:nvPr/>
        </p:nvSpPr>
        <p:spPr>
          <a:xfrm>
            <a:off x="5710541" y="3454432"/>
            <a:ext cx="1538779" cy="311388"/>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40-50%</a:t>
            </a:r>
            <a:endParaRPr lang="en-US" sz="1000">
              <a:solidFill>
                <a:schemeClr val="tx1"/>
              </a:solidFill>
            </a:endParaRPr>
          </a:p>
        </p:txBody>
      </p:sp>
      <p:sp>
        <p:nvSpPr>
          <p:cNvPr id="145" name="Rectangle 144">
            <a:extLst>
              <a:ext uri="{FF2B5EF4-FFF2-40B4-BE49-F238E27FC236}">
                <a16:creationId xmlns:a16="http://schemas.microsoft.com/office/drawing/2014/main" id="{D78D3DCB-A08D-47A5-AB4A-D0602AFF2B54}"/>
              </a:ext>
            </a:extLst>
          </p:cNvPr>
          <p:cNvSpPr/>
          <p:nvPr/>
        </p:nvSpPr>
        <p:spPr>
          <a:xfrm>
            <a:off x="5710541" y="3810566"/>
            <a:ext cx="1538779" cy="274882"/>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40-50%</a:t>
            </a:r>
            <a:endParaRPr lang="en-US" sz="1000">
              <a:solidFill>
                <a:schemeClr val="tx1"/>
              </a:solidFill>
            </a:endParaRPr>
          </a:p>
        </p:txBody>
      </p:sp>
      <p:sp>
        <p:nvSpPr>
          <p:cNvPr id="146" name="Rectangle 145">
            <a:extLst>
              <a:ext uri="{FF2B5EF4-FFF2-40B4-BE49-F238E27FC236}">
                <a16:creationId xmlns:a16="http://schemas.microsoft.com/office/drawing/2014/main" id="{DA64DBBF-370D-4B5A-8815-9E3EB990A335}"/>
              </a:ext>
            </a:extLst>
          </p:cNvPr>
          <p:cNvSpPr/>
          <p:nvPr/>
        </p:nvSpPr>
        <p:spPr>
          <a:xfrm>
            <a:off x="5710541" y="4120146"/>
            <a:ext cx="1538779" cy="369375"/>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30-40%</a:t>
            </a:r>
            <a:endParaRPr lang="en-US" sz="1000">
              <a:solidFill>
                <a:schemeClr val="tx1"/>
              </a:solidFill>
            </a:endParaRPr>
          </a:p>
        </p:txBody>
      </p:sp>
      <p:sp>
        <p:nvSpPr>
          <p:cNvPr id="147" name="Rectangle 146">
            <a:extLst>
              <a:ext uri="{FF2B5EF4-FFF2-40B4-BE49-F238E27FC236}">
                <a16:creationId xmlns:a16="http://schemas.microsoft.com/office/drawing/2014/main" id="{DFFC2049-ABB5-4580-BEE5-178F2D1ED464}"/>
              </a:ext>
            </a:extLst>
          </p:cNvPr>
          <p:cNvSpPr/>
          <p:nvPr/>
        </p:nvSpPr>
        <p:spPr>
          <a:xfrm>
            <a:off x="5710541" y="4524219"/>
            <a:ext cx="1538779" cy="262293"/>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20-30%</a:t>
            </a:r>
            <a:endParaRPr lang="en-US" sz="1000">
              <a:solidFill>
                <a:schemeClr val="tx1"/>
              </a:solidFill>
            </a:endParaRPr>
          </a:p>
        </p:txBody>
      </p:sp>
      <p:sp>
        <p:nvSpPr>
          <p:cNvPr id="148" name="Rectangle 147">
            <a:extLst>
              <a:ext uri="{FF2B5EF4-FFF2-40B4-BE49-F238E27FC236}">
                <a16:creationId xmlns:a16="http://schemas.microsoft.com/office/drawing/2014/main" id="{20A42318-E5AB-401D-9B36-867C78FE38A7}"/>
              </a:ext>
            </a:extLst>
          </p:cNvPr>
          <p:cNvSpPr/>
          <p:nvPr/>
        </p:nvSpPr>
        <p:spPr>
          <a:xfrm>
            <a:off x="5710540" y="4817268"/>
            <a:ext cx="1538779" cy="262293"/>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10-20%</a:t>
            </a:r>
            <a:endParaRPr lang="en-US" sz="1000">
              <a:solidFill>
                <a:schemeClr val="tx1"/>
              </a:solidFill>
            </a:endParaRPr>
          </a:p>
        </p:txBody>
      </p:sp>
      <p:cxnSp>
        <p:nvCxnSpPr>
          <p:cNvPr id="149" name="Straight Connector 148">
            <a:extLst>
              <a:ext uri="{FF2B5EF4-FFF2-40B4-BE49-F238E27FC236}">
                <a16:creationId xmlns:a16="http://schemas.microsoft.com/office/drawing/2014/main" id="{F612FA93-B1F2-4105-BCB5-027B35F7CBF7}"/>
              </a:ext>
            </a:extLst>
          </p:cNvPr>
          <p:cNvCxnSpPr/>
          <p:nvPr/>
        </p:nvCxnSpPr>
        <p:spPr>
          <a:xfrm>
            <a:off x="5710542" y="4798293"/>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Left Brace 149">
            <a:extLst>
              <a:ext uri="{FF2B5EF4-FFF2-40B4-BE49-F238E27FC236}">
                <a16:creationId xmlns:a16="http://schemas.microsoft.com/office/drawing/2014/main" id="{8079ADF7-8B19-49A8-86B3-5D7EA717962D}"/>
              </a:ext>
            </a:extLst>
          </p:cNvPr>
          <p:cNvSpPr/>
          <p:nvPr/>
        </p:nvSpPr>
        <p:spPr>
          <a:xfrm flipH="1">
            <a:off x="7416939" y="1816902"/>
            <a:ext cx="287977" cy="197411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Left Brace 151">
            <a:extLst>
              <a:ext uri="{FF2B5EF4-FFF2-40B4-BE49-F238E27FC236}">
                <a16:creationId xmlns:a16="http://schemas.microsoft.com/office/drawing/2014/main" id="{EA9E1497-B62F-49D7-A5A6-B224F4FB3429}"/>
              </a:ext>
            </a:extLst>
          </p:cNvPr>
          <p:cNvSpPr/>
          <p:nvPr/>
        </p:nvSpPr>
        <p:spPr>
          <a:xfrm flipH="1">
            <a:off x="7416937" y="3815451"/>
            <a:ext cx="287977" cy="162595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TextBox 152">
            <a:extLst>
              <a:ext uri="{FF2B5EF4-FFF2-40B4-BE49-F238E27FC236}">
                <a16:creationId xmlns:a16="http://schemas.microsoft.com/office/drawing/2014/main" id="{B39B50FB-B1A4-49CC-8FB3-EFF075AF3B42}"/>
              </a:ext>
            </a:extLst>
          </p:cNvPr>
          <p:cNvSpPr txBox="1"/>
          <p:nvPr/>
        </p:nvSpPr>
        <p:spPr>
          <a:xfrm>
            <a:off x="7668981" y="1816902"/>
            <a:ext cx="1074397" cy="1948918"/>
          </a:xfrm>
          <a:prstGeom prst="rect">
            <a:avLst/>
          </a:prstGeom>
        </p:spPr>
        <p:txBody>
          <a:bodyPr vert="horz" wrap="none" lIns="99551" tIns="49775" rIns="99551" bIns="49775" rtlCol="0" anchor="ctr">
            <a:normAutofit fontScale="97500"/>
          </a:bodyPr>
          <a:lstStyle/>
          <a:p>
            <a:r>
              <a:rPr lang="de-DE" sz="1000"/>
              <a:t>Half of the</a:t>
            </a:r>
          </a:p>
          <a:p>
            <a:r>
              <a:rPr lang="de-DE" sz="1000"/>
              <a:t>colleges/</a:t>
            </a:r>
          </a:p>
          <a:p>
            <a:r>
              <a:rPr lang="de-DE" sz="1000"/>
              <a:t>universities</a:t>
            </a:r>
          </a:p>
          <a:p>
            <a:r>
              <a:rPr lang="de-DE" sz="1000"/>
              <a:t>has a value in</a:t>
            </a:r>
          </a:p>
          <a:p>
            <a:r>
              <a:rPr lang="de-DE" sz="1000"/>
              <a:t>this range</a:t>
            </a:r>
          </a:p>
        </p:txBody>
      </p:sp>
      <p:sp>
        <p:nvSpPr>
          <p:cNvPr id="154" name="TextBox 153">
            <a:extLst>
              <a:ext uri="{FF2B5EF4-FFF2-40B4-BE49-F238E27FC236}">
                <a16:creationId xmlns:a16="http://schemas.microsoft.com/office/drawing/2014/main" id="{1C280B03-0F5B-4CF1-9E3C-A412050D548A}"/>
              </a:ext>
            </a:extLst>
          </p:cNvPr>
          <p:cNvSpPr txBox="1"/>
          <p:nvPr/>
        </p:nvSpPr>
        <p:spPr>
          <a:xfrm>
            <a:off x="7668981" y="3810566"/>
            <a:ext cx="1074394" cy="1618257"/>
          </a:xfrm>
          <a:prstGeom prst="rect">
            <a:avLst/>
          </a:prstGeom>
        </p:spPr>
        <p:txBody>
          <a:bodyPr vert="horz" wrap="none" lIns="99551" tIns="49775" rIns="99551" bIns="49775" rtlCol="0" anchor="ctr">
            <a:normAutofit fontScale="97500"/>
          </a:bodyPr>
          <a:lstStyle/>
          <a:p>
            <a:r>
              <a:rPr lang="de-DE" sz="1000"/>
              <a:t>Half of the</a:t>
            </a:r>
          </a:p>
          <a:p>
            <a:r>
              <a:rPr lang="de-DE" sz="1000"/>
              <a:t>colleges/</a:t>
            </a:r>
          </a:p>
          <a:p>
            <a:r>
              <a:rPr lang="de-DE" sz="1000"/>
              <a:t>universities</a:t>
            </a:r>
          </a:p>
          <a:p>
            <a:r>
              <a:rPr lang="de-DE" sz="1000"/>
              <a:t>has a value in</a:t>
            </a:r>
          </a:p>
          <a:p>
            <a:r>
              <a:rPr lang="de-DE" sz="1000"/>
              <a:t>this range</a:t>
            </a:r>
            <a:endParaRPr lang="en-US" sz="1000"/>
          </a:p>
        </p:txBody>
      </p:sp>
      <p:grpSp>
        <p:nvGrpSpPr>
          <p:cNvPr id="201" name="Group 200">
            <a:extLst>
              <a:ext uri="{FF2B5EF4-FFF2-40B4-BE49-F238E27FC236}">
                <a16:creationId xmlns:a16="http://schemas.microsoft.com/office/drawing/2014/main" id="{F825E782-85D3-44AC-99E5-7ABD7114E397}"/>
              </a:ext>
            </a:extLst>
          </p:cNvPr>
          <p:cNvGrpSpPr/>
          <p:nvPr/>
        </p:nvGrpSpPr>
        <p:grpSpPr>
          <a:xfrm>
            <a:off x="8560398" y="1662361"/>
            <a:ext cx="1443303" cy="2058584"/>
            <a:chOff x="9699261" y="1225924"/>
            <a:chExt cx="1429019" cy="4235171"/>
          </a:xfrm>
        </p:grpSpPr>
        <p:grpSp>
          <p:nvGrpSpPr>
            <p:cNvPr id="168" name="Group 167">
              <a:extLst>
                <a:ext uri="{FF2B5EF4-FFF2-40B4-BE49-F238E27FC236}">
                  <a16:creationId xmlns:a16="http://schemas.microsoft.com/office/drawing/2014/main" id="{87A27D44-AB7E-42C5-A43E-8ADC2C80CD17}"/>
                </a:ext>
              </a:extLst>
            </p:cNvPr>
            <p:cNvGrpSpPr/>
            <p:nvPr/>
          </p:nvGrpSpPr>
          <p:grpSpPr>
            <a:xfrm>
              <a:off x="10096650" y="1475248"/>
              <a:ext cx="1031630" cy="3618521"/>
              <a:chOff x="1070708" y="1828799"/>
              <a:chExt cx="484554" cy="3618521"/>
            </a:xfrm>
          </p:grpSpPr>
          <p:cxnSp>
            <p:nvCxnSpPr>
              <p:cNvPr id="169" name="Straight Connector 168">
                <a:extLst>
                  <a:ext uri="{FF2B5EF4-FFF2-40B4-BE49-F238E27FC236}">
                    <a16:creationId xmlns:a16="http://schemas.microsoft.com/office/drawing/2014/main" id="{2BC74418-949D-49F1-B8DD-FF085D3DBB20}"/>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ACA351E-FADC-43F3-8E2E-94D19966AC58}"/>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920F3EB-AD84-4DFB-AF87-F6C66EF45AC5}"/>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EC6C9A6-D234-414B-AE92-B287EBB43EF1}"/>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08C36B-1AD5-4673-B690-1560A0089089}"/>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BEFA571-4D81-4476-A5E1-4276443B77D7}"/>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0254C2A-9D78-4238-8766-B7939C6C149D}"/>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3786795-098E-493C-B7FA-3BF45C7D1FD7}"/>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EE8A485-4FBF-484E-954F-53E6C1ABAF03}"/>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4D49B2C-28F8-41D8-9D86-0F539FB0031E}"/>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91222ED-EF89-4F28-BE37-11ABBFF77B58}"/>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80" name="TextBox 179">
              <a:extLst>
                <a:ext uri="{FF2B5EF4-FFF2-40B4-BE49-F238E27FC236}">
                  <a16:creationId xmlns:a16="http://schemas.microsoft.com/office/drawing/2014/main" id="{2490BB01-4AD6-4146-AE38-2942391AD88A}"/>
                </a:ext>
              </a:extLst>
            </p:cNvPr>
            <p:cNvSpPr txBox="1"/>
            <p:nvPr/>
          </p:nvSpPr>
          <p:spPr>
            <a:xfrm>
              <a:off x="9701372" y="4936404"/>
              <a:ext cx="397385" cy="314727"/>
            </a:xfrm>
            <a:prstGeom prst="rect">
              <a:avLst/>
            </a:prstGeom>
          </p:spPr>
          <p:txBody>
            <a:bodyPr vert="horz" wrap="square" lIns="99551" tIns="49775" rIns="99551" bIns="49775" rtlCol="0" anchor="ctr">
              <a:noAutofit/>
            </a:bodyPr>
            <a:lstStyle/>
            <a:p>
              <a:r>
                <a:rPr lang="de-DE" sz="700"/>
                <a:t>0%</a:t>
              </a:r>
              <a:endParaRPr lang="en-US" sz="700"/>
            </a:p>
          </p:txBody>
        </p:sp>
        <p:sp>
          <p:nvSpPr>
            <p:cNvPr id="181" name="TextBox 180">
              <a:extLst>
                <a:ext uri="{FF2B5EF4-FFF2-40B4-BE49-F238E27FC236}">
                  <a16:creationId xmlns:a16="http://schemas.microsoft.com/office/drawing/2014/main" id="{508ABD74-1B43-431A-8D42-87126B193C1A}"/>
                </a:ext>
              </a:extLst>
            </p:cNvPr>
            <p:cNvSpPr txBox="1"/>
            <p:nvPr/>
          </p:nvSpPr>
          <p:spPr>
            <a:xfrm>
              <a:off x="9701372" y="4574552"/>
              <a:ext cx="397385" cy="314727"/>
            </a:xfrm>
            <a:prstGeom prst="rect">
              <a:avLst/>
            </a:prstGeom>
          </p:spPr>
          <p:txBody>
            <a:bodyPr vert="horz" wrap="square" lIns="99551" tIns="49775" rIns="99551" bIns="49775" rtlCol="0" anchor="ctr">
              <a:noAutofit/>
            </a:bodyPr>
            <a:lstStyle/>
            <a:p>
              <a:r>
                <a:rPr lang="de-DE" sz="700"/>
                <a:t>10%</a:t>
              </a:r>
              <a:endParaRPr lang="en-US" sz="700"/>
            </a:p>
          </p:txBody>
        </p:sp>
        <p:sp>
          <p:nvSpPr>
            <p:cNvPr id="182" name="TextBox 181">
              <a:extLst>
                <a:ext uri="{FF2B5EF4-FFF2-40B4-BE49-F238E27FC236}">
                  <a16:creationId xmlns:a16="http://schemas.microsoft.com/office/drawing/2014/main" id="{47CF33F3-E1AA-4C52-B6C9-11CFB2D7D2DF}"/>
                </a:ext>
              </a:extLst>
            </p:cNvPr>
            <p:cNvSpPr txBox="1"/>
            <p:nvPr/>
          </p:nvSpPr>
          <p:spPr>
            <a:xfrm>
              <a:off x="9701372" y="4218693"/>
              <a:ext cx="397385" cy="314727"/>
            </a:xfrm>
            <a:prstGeom prst="rect">
              <a:avLst/>
            </a:prstGeom>
          </p:spPr>
          <p:txBody>
            <a:bodyPr vert="horz" wrap="square" lIns="99551" tIns="49775" rIns="99551" bIns="49775" rtlCol="0" anchor="ctr">
              <a:noAutofit/>
            </a:bodyPr>
            <a:lstStyle/>
            <a:p>
              <a:r>
                <a:rPr lang="de-DE" sz="700"/>
                <a:t>20%</a:t>
              </a:r>
              <a:endParaRPr lang="en-US" sz="700"/>
            </a:p>
          </p:txBody>
        </p:sp>
        <p:sp>
          <p:nvSpPr>
            <p:cNvPr id="183" name="TextBox 182">
              <a:extLst>
                <a:ext uri="{FF2B5EF4-FFF2-40B4-BE49-F238E27FC236}">
                  <a16:creationId xmlns:a16="http://schemas.microsoft.com/office/drawing/2014/main" id="{84D5C390-0EA5-4635-8CF3-A63999157AF2}"/>
                </a:ext>
              </a:extLst>
            </p:cNvPr>
            <p:cNvSpPr txBox="1"/>
            <p:nvPr/>
          </p:nvSpPr>
          <p:spPr>
            <a:xfrm>
              <a:off x="9699265" y="3846839"/>
              <a:ext cx="397385" cy="314727"/>
            </a:xfrm>
            <a:prstGeom prst="rect">
              <a:avLst/>
            </a:prstGeom>
          </p:spPr>
          <p:txBody>
            <a:bodyPr vert="horz" wrap="square" lIns="99551" tIns="49775" rIns="99551" bIns="49775" rtlCol="0" anchor="ctr">
              <a:noAutofit/>
            </a:bodyPr>
            <a:lstStyle/>
            <a:p>
              <a:r>
                <a:rPr lang="de-DE" sz="700"/>
                <a:t>30%</a:t>
              </a:r>
              <a:endParaRPr lang="en-US" sz="700"/>
            </a:p>
          </p:txBody>
        </p:sp>
        <p:sp>
          <p:nvSpPr>
            <p:cNvPr id="184" name="TextBox 183">
              <a:extLst>
                <a:ext uri="{FF2B5EF4-FFF2-40B4-BE49-F238E27FC236}">
                  <a16:creationId xmlns:a16="http://schemas.microsoft.com/office/drawing/2014/main" id="{EB0909CA-E6D6-49E5-9E31-0D87E70796B2}"/>
                </a:ext>
              </a:extLst>
            </p:cNvPr>
            <p:cNvSpPr txBox="1"/>
            <p:nvPr/>
          </p:nvSpPr>
          <p:spPr>
            <a:xfrm>
              <a:off x="9699264" y="1311893"/>
              <a:ext cx="483355" cy="314727"/>
            </a:xfrm>
            <a:prstGeom prst="rect">
              <a:avLst/>
            </a:prstGeom>
          </p:spPr>
          <p:txBody>
            <a:bodyPr vert="horz" wrap="square" lIns="99551" tIns="49775" rIns="99551" bIns="49775" rtlCol="0" anchor="ctr">
              <a:noAutofit/>
            </a:bodyPr>
            <a:lstStyle/>
            <a:p>
              <a:r>
                <a:rPr lang="de-DE" sz="700"/>
                <a:t>100%</a:t>
              </a:r>
              <a:endParaRPr lang="en-US" sz="700"/>
            </a:p>
          </p:txBody>
        </p:sp>
        <p:sp>
          <p:nvSpPr>
            <p:cNvPr id="185" name="TextBox 184">
              <a:extLst>
                <a:ext uri="{FF2B5EF4-FFF2-40B4-BE49-F238E27FC236}">
                  <a16:creationId xmlns:a16="http://schemas.microsoft.com/office/drawing/2014/main" id="{9F2B2501-9392-44CB-AA4B-63ADEAD7B832}"/>
                </a:ext>
              </a:extLst>
            </p:cNvPr>
            <p:cNvSpPr txBox="1"/>
            <p:nvPr/>
          </p:nvSpPr>
          <p:spPr>
            <a:xfrm>
              <a:off x="9699263" y="1682859"/>
              <a:ext cx="397385" cy="314727"/>
            </a:xfrm>
            <a:prstGeom prst="rect">
              <a:avLst/>
            </a:prstGeom>
          </p:spPr>
          <p:txBody>
            <a:bodyPr vert="horz" wrap="square" lIns="99551" tIns="49775" rIns="99551" bIns="49775" rtlCol="0" anchor="ctr">
              <a:noAutofit/>
            </a:bodyPr>
            <a:lstStyle/>
            <a:p>
              <a:r>
                <a:rPr lang="de-DE" sz="700"/>
                <a:t>90%</a:t>
              </a:r>
              <a:endParaRPr lang="en-US" sz="700"/>
            </a:p>
          </p:txBody>
        </p:sp>
        <p:sp>
          <p:nvSpPr>
            <p:cNvPr id="186" name="TextBox 185">
              <a:extLst>
                <a:ext uri="{FF2B5EF4-FFF2-40B4-BE49-F238E27FC236}">
                  <a16:creationId xmlns:a16="http://schemas.microsoft.com/office/drawing/2014/main" id="{FB466BAF-28B3-4539-BB34-4215BE96E429}"/>
                </a:ext>
              </a:extLst>
            </p:cNvPr>
            <p:cNvSpPr txBox="1"/>
            <p:nvPr/>
          </p:nvSpPr>
          <p:spPr>
            <a:xfrm>
              <a:off x="9699263" y="2038230"/>
              <a:ext cx="397385" cy="314727"/>
            </a:xfrm>
            <a:prstGeom prst="rect">
              <a:avLst/>
            </a:prstGeom>
          </p:spPr>
          <p:txBody>
            <a:bodyPr vert="horz" wrap="square" lIns="99551" tIns="49775" rIns="99551" bIns="49775" rtlCol="0" anchor="ctr">
              <a:noAutofit/>
            </a:bodyPr>
            <a:lstStyle/>
            <a:p>
              <a:r>
                <a:rPr lang="de-DE" sz="700"/>
                <a:t>80%</a:t>
              </a:r>
              <a:endParaRPr lang="en-US" sz="700"/>
            </a:p>
          </p:txBody>
        </p:sp>
        <p:sp>
          <p:nvSpPr>
            <p:cNvPr id="187" name="TextBox 186">
              <a:extLst>
                <a:ext uri="{FF2B5EF4-FFF2-40B4-BE49-F238E27FC236}">
                  <a16:creationId xmlns:a16="http://schemas.microsoft.com/office/drawing/2014/main" id="{ABCD40A3-0FA1-44E2-A5C5-FCD6F8B6AFBF}"/>
                </a:ext>
              </a:extLst>
            </p:cNvPr>
            <p:cNvSpPr txBox="1"/>
            <p:nvPr/>
          </p:nvSpPr>
          <p:spPr>
            <a:xfrm>
              <a:off x="9699263" y="2768897"/>
              <a:ext cx="397385" cy="314727"/>
            </a:xfrm>
            <a:prstGeom prst="rect">
              <a:avLst/>
            </a:prstGeom>
          </p:spPr>
          <p:txBody>
            <a:bodyPr vert="horz" wrap="square" lIns="99551" tIns="49775" rIns="99551" bIns="49775" rtlCol="0" anchor="ctr">
              <a:noAutofit/>
            </a:bodyPr>
            <a:lstStyle/>
            <a:p>
              <a:r>
                <a:rPr lang="de-DE" sz="700"/>
                <a:t>60%</a:t>
              </a:r>
              <a:endParaRPr lang="en-US" sz="700"/>
            </a:p>
          </p:txBody>
        </p:sp>
        <p:sp>
          <p:nvSpPr>
            <p:cNvPr id="188" name="TextBox 187">
              <a:extLst>
                <a:ext uri="{FF2B5EF4-FFF2-40B4-BE49-F238E27FC236}">
                  <a16:creationId xmlns:a16="http://schemas.microsoft.com/office/drawing/2014/main" id="{DAFB4602-EF54-465A-8E47-07BEED9B06B8}"/>
                </a:ext>
              </a:extLst>
            </p:cNvPr>
            <p:cNvSpPr txBox="1"/>
            <p:nvPr/>
          </p:nvSpPr>
          <p:spPr>
            <a:xfrm>
              <a:off x="9699262" y="3484538"/>
              <a:ext cx="397385" cy="314727"/>
            </a:xfrm>
            <a:prstGeom prst="rect">
              <a:avLst/>
            </a:prstGeom>
          </p:spPr>
          <p:txBody>
            <a:bodyPr vert="horz" wrap="square" lIns="99551" tIns="49775" rIns="99551" bIns="49775" rtlCol="0" anchor="ctr">
              <a:noAutofit/>
            </a:bodyPr>
            <a:lstStyle/>
            <a:p>
              <a:r>
                <a:rPr lang="de-DE" sz="700"/>
                <a:t>40%</a:t>
              </a:r>
              <a:endParaRPr lang="en-US" sz="700"/>
            </a:p>
          </p:txBody>
        </p:sp>
        <p:sp>
          <p:nvSpPr>
            <p:cNvPr id="189" name="TextBox 188">
              <a:extLst>
                <a:ext uri="{FF2B5EF4-FFF2-40B4-BE49-F238E27FC236}">
                  <a16:creationId xmlns:a16="http://schemas.microsoft.com/office/drawing/2014/main" id="{892CADEF-E040-4B2E-9E3A-94F5CCC431BD}"/>
                </a:ext>
              </a:extLst>
            </p:cNvPr>
            <p:cNvSpPr txBox="1"/>
            <p:nvPr/>
          </p:nvSpPr>
          <p:spPr>
            <a:xfrm>
              <a:off x="9699261" y="3128648"/>
              <a:ext cx="397385" cy="314727"/>
            </a:xfrm>
            <a:prstGeom prst="rect">
              <a:avLst/>
            </a:prstGeom>
          </p:spPr>
          <p:txBody>
            <a:bodyPr vert="horz" wrap="square" lIns="99551" tIns="49775" rIns="99551" bIns="49775" rtlCol="0" anchor="ctr">
              <a:noAutofit/>
            </a:bodyPr>
            <a:lstStyle/>
            <a:p>
              <a:r>
                <a:rPr lang="de-DE" sz="700"/>
                <a:t>50%</a:t>
              </a:r>
              <a:endParaRPr lang="en-US" sz="700"/>
            </a:p>
          </p:txBody>
        </p:sp>
        <p:sp>
          <p:nvSpPr>
            <p:cNvPr id="190" name="TextBox 189">
              <a:extLst>
                <a:ext uri="{FF2B5EF4-FFF2-40B4-BE49-F238E27FC236}">
                  <a16:creationId xmlns:a16="http://schemas.microsoft.com/office/drawing/2014/main" id="{84B26F97-79B5-4F74-81A0-6DF567BC6169}"/>
                </a:ext>
              </a:extLst>
            </p:cNvPr>
            <p:cNvSpPr txBox="1"/>
            <p:nvPr/>
          </p:nvSpPr>
          <p:spPr>
            <a:xfrm>
              <a:off x="9699261" y="2405670"/>
              <a:ext cx="397385" cy="314727"/>
            </a:xfrm>
            <a:prstGeom prst="rect">
              <a:avLst/>
            </a:prstGeom>
          </p:spPr>
          <p:txBody>
            <a:bodyPr vert="horz" wrap="square" lIns="99551" tIns="49775" rIns="99551" bIns="49775" rtlCol="0" anchor="ctr">
              <a:noAutofit/>
            </a:bodyPr>
            <a:lstStyle/>
            <a:p>
              <a:r>
                <a:rPr lang="de-DE" sz="700"/>
                <a:t>70%</a:t>
              </a:r>
              <a:endParaRPr lang="en-US" sz="700"/>
            </a:p>
          </p:txBody>
        </p:sp>
        <p:cxnSp>
          <p:nvCxnSpPr>
            <p:cNvPr id="191" name="Straight Connector 190">
              <a:extLst>
                <a:ext uri="{FF2B5EF4-FFF2-40B4-BE49-F238E27FC236}">
                  <a16:creationId xmlns:a16="http://schemas.microsoft.com/office/drawing/2014/main" id="{A68F3E7D-314D-4CE4-A0F6-92183E758BD2}"/>
                </a:ext>
              </a:extLst>
            </p:cNvPr>
            <p:cNvCxnSpPr/>
            <p:nvPr/>
          </p:nvCxnSpPr>
          <p:spPr>
            <a:xfrm>
              <a:off x="10612465" y="1225924"/>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10B0BC9-C567-463D-B227-4B69030FD5B2}"/>
                </a:ext>
              </a:extLst>
            </p:cNvPr>
            <p:cNvCxnSpPr/>
            <p:nvPr/>
          </p:nvCxnSpPr>
          <p:spPr>
            <a:xfrm>
              <a:off x="10543571" y="168318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990A5EF-5A1B-43A8-B4F5-489AE1B96ADF}"/>
                </a:ext>
              </a:extLst>
            </p:cNvPr>
            <p:cNvCxnSpPr/>
            <p:nvPr/>
          </p:nvCxnSpPr>
          <p:spPr>
            <a:xfrm>
              <a:off x="10543571" y="2305778"/>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BA0770B-DB5E-4CA3-B3E9-5C48865BA230}"/>
                </a:ext>
              </a:extLst>
            </p:cNvPr>
            <p:cNvCxnSpPr/>
            <p:nvPr/>
          </p:nvCxnSpPr>
          <p:spPr>
            <a:xfrm>
              <a:off x="10543571" y="3091470"/>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66FD269-35F5-41CD-8CC2-34923DDBC6A1}"/>
                </a:ext>
              </a:extLst>
            </p:cNvPr>
            <p:cNvCxnSpPr/>
            <p:nvPr/>
          </p:nvCxnSpPr>
          <p:spPr>
            <a:xfrm>
              <a:off x="10543571" y="277104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7E414FB-4D04-4ADC-9630-9B03E6D9CF2B}"/>
                </a:ext>
              </a:extLst>
            </p:cNvPr>
            <p:cNvCxnSpPr/>
            <p:nvPr/>
          </p:nvCxnSpPr>
          <p:spPr>
            <a:xfrm>
              <a:off x="10543571" y="3445061"/>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AAC84230-8D71-4426-93DC-E9FA9B218555}"/>
                </a:ext>
              </a:extLst>
            </p:cNvPr>
            <p:cNvCxnSpPr/>
            <p:nvPr/>
          </p:nvCxnSpPr>
          <p:spPr>
            <a:xfrm>
              <a:off x="10543571" y="3780390"/>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037F1C2F-9702-497B-BE8D-B6A5DDA318C6}"/>
                </a:ext>
              </a:extLst>
            </p:cNvPr>
            <p:cNvCxnSpPr>
              <a:cxnSpLocks/>
            </p:cNvCxnSpPr>
            <p:nvPr/>
          </p:nvCxnSpPr>
          <p:spPr>
            <a:xfrm>
              <a:off x="10543571" y="4161566"/>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FF6A30C7-6494-4E60-B300-13B1E9CA1C2C}"/>
                </a:ext>
              </a:extLst>
            </p:cNvPr>
            <p:cNvCxnSpPr/>
            <p:nvPr/>
          </p:nvCxnSpPr>
          <p:spPr>
            <a:xfrm>
              <a:off x="10543571" y="4980819"/>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8C51B98-4CCE-404E-A91D-ED77D61305AE}"/>
                </a:ext>
              </a:extLst>
            </p:cNvPr>
            <p:cNvCxnSpPr/>
            <p:nvPr/>
          </p:nvCxnSpPr>
          <p:spPr>
            <a:xfrm>
              <a:off x="10543571" y="4531737"/>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DD856C64-8F6C-41B7-BA25-B0A6EE444211}"/>
              </a:ext>
            </a:extLst>
          </p:cNvPr>
          <p:cNvGrpSpPr/>
          <p:nvPr/>
        </p:nvGrpSpPr>
        <p:grpSpPr>
          <a:xfrm>
            <a:off x="8558929" y="4021637"/>
            <a:ext cx="1443303" cy="2058584"/>
            <a:chOff x="9699261" y="1225924"/>
            <a:chExt cx="1429019" cy="4235171"/>
          </a:xfrm>
        </p:grpSpPr>
        <p:grpSp>
          <p:nvGrpSpPr>
            <p:cNvPr id="237" name="Group 236">
              <a:extLst>
                <a:ext uri="{FF2B5EF4-FFF2-40B4-BE49-F238E27FC236}">
                  <a16:creationId xmlns:a16="http://schemas.microsoft.com/office/drawing/2014/main" id="{274F5265-37B1-4EB0-8E18-4DA09E71D1A2}"/>
                </a:ext>
              </a:extLst>
            </p:cNvPr>
            <p:cNvGrpSpPr/>
            <p:nvPr/>
          </p:nvGrpSpPr>
          <p:grpSpPr>
            <a:xfrm>
              <a:off x="10096650" y="1475248"/>
              <a:ext cx="1031630" cy="3618521"/>
              <a:chOff x="1070708" y="1828799"/>
              <a:chExt cx="484554" cy="3618521"/>
            </a:xfrm>
          </p:grpSpPr>
          <p:cxnSp>
            <p:nvCxnSpPr>
              <p:cNvPr id="259" name="Straight Connector 258">
                <a:extLst>
                  <a:ext uri="{FF2B5EF4-FFF2-40B4-BE49-F238E27FC236}">
                    <a16:creationId xmlns:a16="http://schemas.microsoft.com/office/drawing/2014/main" id="{0AE92F6B-1CD2-4E81-843E-9CA4FDC9AEF0}"/>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1CCD87BA-FDFE-45C5-9A83-4CDD72B2F37C}"/>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BC82AD07-B10A-4B3D-867E-6EBE98B49E79}"/>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CDDB3A9-0376-4BE9-ACB3-04D00A939C5D}"/>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135A93A-C935-42E8-8B8F-C1BB8B23F0BC}"/>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E2D5ADE-203E-44F0-8612-8E847CBD13DC}"/>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4EACDD1-1EF0-4742-BD89-63C495CC3630}"/>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1CF636B4-2D18-499C-9D0A-D96E4FD26310}"/>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6D7665EF-8D09-48E6-ACCF-5060DA0F5CF7}"/>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6822777-1BAD-4536-9272-413A8A2244C2}"/>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975903D-D6D7-47EE-96FB-1A49DE315265}"/>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38" name="TextBox 237">
              <a:extLst>
                <a:ext uri="{FF2B5EF4-FFF2-40B4-BE49-F238E27FC236}">
                  <a16:creationId xmlns:a16="http://schemas.microsoft.com/office/drawing/2014/main" id="{B4251C36-E3A6-4BE5-91F1-D1ED8400CB3B}"/>
                </a:ext>
              </a:extLst>
            </p:cNvPr>
            <p:cNvSpPr txBox="1"/>
            <p:nvPr/>
          </p:nvSpPr>
          <p:spPr>
            <a:xfrm>
              <a:off x="9701372" y="4936404"/>
              <a:ext cx="397385" cy="314727"/>
            </a:xfrm>
            <a:prstGeom prst="rect">
              <a:avLst/>
            </a:prstGeom>
          </p:spPr>
          <p:txBody>
            <a:bodyPr vert="horz" wrap="square" lIns="99551" tIns="49775" rIns="99551" bIns="49775" rtlCol="0" anchor="ctr">
              <a:noAutofit/>
            </a:bodyPr>
            <a:lstStyle/>
            <a:p>
              <a:r>
                <a:rPr lang="de-DE" sz="700"/>
                <a:t>0%</a:t>
              </a:r>
              <a:endParaRPr lang="en-US" sz="700"/>
            </a:p>
          </p:txBody>
        </p:sp>
        <p:sp>
          <p:nvSpPr>
            <p:cNvPr id="239" name="TextBox 238">
              <a:extLst>
                <a:ext uri="{FF2B5EF4-FFF2-40B4-BE49-F238E27FC236}">
                  <a16:creationId xmlns:a16="http://schemas.microsoft.com/office/drawing/2014/main" id="{0AED102E-B7AC-4166-8174-7E76D4C6D8E3}"/>
                </a:ext>
              </a:extLst>
            </p:cNvPr>
            <p:cNvSpPr txBox="1"/>
            <p:nvPr/>
          </p:nvSpPr>
          <p:spPr>
            <a:xfrm>
              <a:off x="9701372" y="4574552"/>
              <a:ext cx="397385" cy="314727"/>
            </a:xfrm>
            <a:prstGeom prst="rect">
              <a:avLst/>
            </a:prstGeom>
          </p:spPr>
          <p:txBody>
            <a:bodyPr vert="horz" wrap="square" lIns="99551" tIns="49775" rIns="99551" bIns="49775" rtlCol="0" anchor="ctr">
              <a:noAutofit/>
            </a:bodyPr>
            <a:lstStyle/>
            <a:p>
              <a:r>
                <a:rPr lang="de-DE" sz="700"/>
                <a:t>10%</a:t>
              </a:r>
              <a:endParaRPr lang="en-US" sz="700"/>
            </a:p>
          </p:txBody>
        </p:sp>
        <p:sp>
          <p:nvSpPr>
            <p:cNvPr id="240" name="TextBox 239">
              <a:extLst>
                <a:ext uri="{FF2B5EF4-FFF2-40B4-BE49-F238E27FC236}">
                  <a16:creationId xmlns:a16="http://schemas.microsoft.com/office/drawing/2014/main" id="{A4EE32E7-A16E-4E36-AE93-BE08D0AB0036}"/>
                </a:ext>
              </a:extLst>
            </p:cNvPr>
            <p:cNvSpPr txBox="1"/>
            <p:nvPr/>
          </p:nvSpPr>
          <p:spPr>
            <a:xfrm>
              <a:off x="9701372" y="4218693"/>
              <a:ext cx="397385" cy="314727"/>
            </a:xfrm>
            <a:prstGeom prst="rect">
              <a:avLst/>
            </a:prstGeom>
          </p:spPr>
          <p:txBody>
            <a:bodyPr vert="horz" wrap="square" lIns="99551" tIns="49775" rIns="99551" bIns="49775" rtlCol="0" anchor="ctr">
              <a:noAutofit/>
            </a:bodyPr>
            <a:lstStyle/>
            <a:p>
              <a:r>
                <a:rPr lang="de-DE" sz="700"/>
                <a:t>20%</a:t>
              </a:r>
              <a:endParaRPr lang="en-US" sz="700"/>
            </a:p>
          </p:txBody>
        </p:sp>
        <p:sp>
          <p:nvSpPr>
            <p:cNvPr id="241" name="TextBox 240">
              <a:extLst>
                <a:ext uri="{FF2B5EF4-FFF2-40B4-BE49-F238E27FC236}">
                  <a16:creationId xmlns:a16="http://schemas.microsoft.com/office/drawing/2014/main" id="{C9587C59-B997-4110-B40A-806EA0775F35}"/>
                </a:ext>
              </a:extLst>
            </p:cNvPr>
            <p:cNvSpPr txBox="1"/>
            <p:nvPr/>
          </p:nvSpPr>
          <p:spPr>
            <a:xfrm>
              <a:off x="9699265" y="3846839"/>
              <a:ext cx="397385" cy="314727"/>
            </a:xfrm>
            <a:prstGeom prst="rect">
              <a:avLst/>
            </a:prstGeom>
          </p:spPr>
          <p:txBody>
            <a:bodyPr vert="horz" wrap="square" lIns="99551" tIns="49775" rIns="99551" bIns="49775" rtlCol="0" anchor="ctr">
              <a:noAutofit/>
            </a:bodyPr>
            <a:lstStyle/>
            <a:p>
              <a:r>
                <a:rPr lang="de-DE" sz="700"/>
                <a:t>30%</a:t>
              </a:r>
              <a:endParaRPr lang="en-US" sz="700"/>
            </a:p>
          </p:txBody>
        </p:sp>
        <p:sp>
          <p:nvSpPr>
            <p:cNvPr id="242" name="TextBox 241">
              <a:extLst>
                <a:ext uri="{FF2B5EF4-FFF2-40B4-BE49-F238E27FC236}">
                  <a16:creationId xmlns:a16="http://schemas.microsoft.com/office/drawing/2014/main" id="{BD9D3E0E-A954-4C8F-9056-68FD8D1CD7CB}"/>
                </a:ext>
              </a:extLst>
            </p:cNvPr>
            <p:cNvSpPr txBox="1"/>
            <p:nvPr/>
          </p:nvSpPr>
          <p:spPr>
            <a:xfrm>
              <a:off x="9699264" y="1311893"/>
              <a:ext cx="483355" cy="314727"/>
            </a:xfrm>
            <a:prstGeom prst="rect">
              <a:avLst/>
            </a:prstGeom>
          </p:spPr>
          <p:txBody>
            <a:bodyPr vert="horz" wrap="square" lIns="99551" tIns="49775" rIns="99551" bIns="49775" rtlCol="0" anchor="ctr">
              <a:noAutofit/>
            </a:bodyPr>
            <a:lstStyle/>
            <a:p>
              <a:r>
                <a:rPr lang="de-DE" sz="700"/>
                <a:t>100%</a:t>
              </a:r>
              <a:endParaRPr lang="en-US" sz="700"/>
            </a:p>
          </p:txBody>
        </p:sp>
        <p:sp>
          <p:nvSpPr>
            <p:cNvPr id="243" name="TextBox 242">
              <a:extLst>
                <a:ext uri="{FF2B5EF4-FFF2-40B4-BE49-F238E27FC236}">
                  <a16:creationId xmlns:a16="http://schemas.microsoft.com/office/drawing/2014/main" id="{C070C989-84E5-49A1-959D-EC376C5952DA}"/>
                </a:ext>
              </a:extLst>
            </p:cNvPr>
            <p:cNvSpPr txBox="1"/>
            <p:nvPr/>
          </p:nvSpPr>
          <p:spPr>
            <a:xfrm>
              <a:off x="9699263" y="1682859"/>
              <a:ext cx="397385" cy="314727"/>
            </a:xfrm>
            <a:prstGeom prst="rect">
              <a:avLst/>
            </a:prstGeom>
          </p:spPr>
          <p:txBody>
            <a:bodyPr vert="horz" wrap="square" lIns="99551" tIns="49775" rIns="99551" bIns="49775" rtlCol="0" anchor="ctr">
              <a:noAutofit/>
            </a:bodyPr>
            <a:lstStyle/>
            <a:p>
              <a:r>
                <a:rPr lang="de-DE" sz="700"/>
                <a:t>90%</a:t>
              </a:r>
              <a:endParaRPr lang="en-US" sz="700"/>
            </a:p>
          </p:txBody>
        </p:sp>
        <p:sp>
          <p:nvSpPr>
            <p:cNvPr id="244" name="TextBox 243">
              <a:extLst>
                <a:ext uri="{FF2B5EF4-FFF2-40B4-BE49-F238E27FC236}">
                  <a16:creationId xmlns:a16="http://schemas.microsoft.com/office/drawing/2014/main" id="{B98040B1-7749-4DA3-BA37-75EF1CA8196B}"/>
                </a:ext>
              </a:extLst>
            </p:cNvPr>
            <p:cNvSpPr txBox="1"/>
            <p:nvPr/>
          </p:nvSpPr>
          <p:spPr>
            <a:xfrm>
              <a:off x="9699263" y="2038230"/>
              <a:ext cx="397385" cy="314727"/>
            </a:xfrm>
            <a:prstGeom prst="rect">
              <a:avLst/>
            </a:prstGeom>
          </p:spPr>
          <p:txBody>
            <a:bodyPr vert="horz" wrap="square" lIns="99551" tIns="49775" rIns="99551" bIns="49775" rtlCol="0" anchor="ctr">
              <a:noAutofit/>
            </a:bodyPr>
            <a:lstStyle/>
            <a:p>
              <a:r>
                <a:rPr lang="de-DE" sz="700"/>
                <a:t>80%</a:t>
              </a:r>
              <a:endParaRPr lang="en-US" sz="700"/>
            </a:p>
          </p:txBody>
        </p:sp>
        <p:sp>
          <p:nvSpPr>
            <p:cNvPr id="245" name="TextBox 244">
              <a:extLst>
                <a:ext uri="{FF2B5EF4-FFF2-40B4-BE49-F238E27FC236}">
                  <a16:creationId xmlns:a16="http://schemas.microsoft.com/office/drawing/2014/main" id="{1ED88363-BA5A-4888-9B9F-3DA7E5F0EB3C}"/>
                </a:ext>
              </a:extLst>
            </p:cNvPr>
            <p:cNvSpPr txBox="1"/>
            <p:nvPr/>
          </p:nvSpPr>
          <p:spPr>
            <a:xfrm>
              <a:off x="9699263" y="2768897"/>
              <a:ext cx="397385" cy="314727"/>
            </a:xfrm>
            <a:prstGeom prst="rect">
              <a:avLst/>
            </a:prstGeom>
          </p:spPr>
          <p:txBody>
            <a:bodyPr vert="horz" wrap="square" lIns="99551" tIns="49775" rIns="99551" bIns="49775" rtlCol="0" anchor="ctr">
              <a:noAutofit/>
            </a:bodyPr>
            <a:lstStyle/>
            <a:p>
              <a:r>
                <a:rPr lang="de-DE" sz="700"/>
                <a:t>60%</a:t>
              </a:r>
              <a:endParaRPr lang="en-US" sz="700"/>
            </a:p>
          </p:txBody>
        </p:sp>
        <p:sp>
          <p:nvSpPr>
            <p:cNvPr id="246" name="TextBox 245">
              <a:extLst>
                <a:ext uri="{FF2B5EF4-FFF2-40B4-BE49-F238E27FC236}">
                  <a16:creationId xmlns:a16="http://schemas.microsoft.com/office/drawing/2014/main" id="{4BF3754D-C65C-4BF4-ACEE-EDDF32672EE3}"/>
                </a:ext>
              </a:extLst>
            </p:cNvPr>
            <p:cNvSpPr txBox="1"/>
            <p:nvPr/>
          </p:nvSpPr>
          <p:spPr>
            <a:xfrm>
              <a:off x="9699262" y="3484538"/>
              <a:ext cx="397385" cy="314727"/>
            </a:xfrm>
            <a:prstGeom prst="rect">
              <a:avLst/>
            </a:prstGeom>
          </p:spPr>
          <p:txBody>
            <a:bodyPr vert="horz" wrap="square" lIns="99551" tIns="49775" rIns="99551" bIns="49775" rtlCol="0" anchor="ctr">
              <a:noAutofit/>
            </a:bodyPr>
            <a:lstStyle/>
            <a:p>
              <a:r>
                <a:rPr lang="de-DE" sz="700"/>
                <a:t>40%</a:t>
              </a:r>
              <a:endParaRPr lang="en-US" sz="700"/>
            </a:p>
          </p:txBody>
        </p:sp>
        <p:sp>
          <p:nvSpPr>
            <p:cNvPr id="247" name="TextBox 246">
              <a:extLst>
                <a:ext uri="{FF2B5EF4-FFF2-40B4-BE49-F238E27FC236}">
                  <a16:creationId xmlns:a16="http://schemas.microsoft.com/office/drawing/2014/main" id="{01AAB396-0ADA-4101-ADDA-9C0606D76CC1}"/>
                </a:ext>
              </a:extLst>
            </p:cNvPr>
            <p:cNvSpPr txBox="1"/>
            <p:nvPr/>
          </p:nvSpPr>
          <p:spPr>
            <a:xfrm>
              <a:off x="9699261" y="3128648"/>
              <a:ext cx="397385" cy="314727"/>
            </a:xfrm>
            <a:prstGeom prst="rect">
              <a:avLst/>
            </a:prstGeom>
          </p:spPr>
          <p:txBody>
            <a:bodyPr vert="horz" wrap="square" lIns="99551" tIns="49775" rIns="99551" bIns="49775" rtlCol="0" anchor="ctr">
              <a:noAutofit/>
            </a:bodyPr>
            <a:lstStyle/>
            <a:p>
              <a:r>
                <a:rPr lang="de-DE" sz="700"/>
                <a:t>50%</a:t>
              </a:r>
              <a:endParaRPr lang="en-US" sz="700"/>
            </a:p>
          </p:txBody>
        </p:sp>
        <p:sp>
          <p:nvSpPr>
            <p:cNvPr id="248" name="TextBox 247">
              <a:extLst>
                <a:ext uri="{FF2B5EF4-FFF2-40B4-BE49-F238E27FC236}">
                  <a16:creationId xmlns:a16="http://schemas.microsoft.com/office/drawing/2014/main" id="{B7111289-608E-4114-A632-3E971C5FC355}"/>
                </a:ext>
              </a:extLst>
            </p:cNvPr>
            <p:cNvSpPr txBox="1"/>
            <p:nvPr/>
          </p:nvSpPr>
          <p:spPr>
            <a:xfrm>
              <a:off x="9699261" y="2405670"/>
              <a:ext cx="397385" cy="314727"/>
            </a:xfrm>
            <a:prstGeom prst="rect">
              <a:avLst/>
            </a:prstGeom>
          </p:spPr>
          <p:txBody>
            <a:bodyPr vert="horz" wrap="square" lIns="99551" tIns="49775" rIns="99551" bIns="49775" rtlCol="0" anchor="ctr">
              <a:noAutofit/>
            </a:bodyPr>
            <a:lstStyle/>
            <a:p>
              <a:r>
                <a:rPr lang="de-DE" sz="700"/>
                <a:t>70%</a:t>
              </a:r>
              <a:endParaRPr lang="en-US" sz="700"/>
            </a:p>
          </p:txBody>
        </p:sp>
        <p:cxnSp>
          <p:nvCxnSpPr>
            <p:cNvPr id="249" name="Straight Connector 248">
              <a:extLst>
                <a:ext uri="{FF2B5EF4-FFF2-40B4-BE49-F238E27FC236}">
                  <a16:creationId xmlns:a16="http://schemas.microsoft.com/office/drawing/2014/main" id="{92C0860A-D9C4-48B7-BAE1-0876710F1449}"/>
                </a:ext>
              </a:extLst>
            </p:cNvPr>
            <p:cNvCxnSpPr/>
            <p:nvPr/>
          </p:nvCxnSpPr>
          <p:spPr>
            <a:xfrm>
              <a:off x="10612465" y="1225924"/>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A396373-4F29-4497-9A4F-86972E4CF64F}"/>
                </a:ext>
              </a:extLst>
            </p:cNvPr>
            <p:cNvCxnSpPr/>
            <p:nvPr/>
          </p:nvCxnSpPr>
          <p:spPr>
            <a:xfrm>
              <a:off x="10543571" y="2023746"/>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B2C6F71-96F9-417F-87D9-7EB5CD102E9F}"/>
                </a:ext>
              </a:extLst>
            </p:cNvPr>
            <p:cNvCxnSpPr/>
            <p:nvPr/>
          </p:nvCxnSpPr>
          <p:spPr>
            <a:xfrm>
              <a:off x="10543571" y="3625085"/>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BF58D3C-6751-44E7-B23D-700C33A5CDBE}"/>
                </a:ext>
              </a:extLst>
            </p:cNvPr>
            <p:cNvCxnSpPr/>
            <p:nvPr/>
          </p:nvCxnSpPr>
          <p:spPr>
            <a:xfrm>
              <a:off x="10543571" y="3869908"/>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F20DC51A-F1CC-492C-8293-225BA38C74B4}"/>
                </a:ext>
              </a:extLst>
            </p:cNvPr>
            <p:cNvCxnSpPr/>
            <p:nvPr/>
          </p:nvCxnSpPr>
          <p:spPr>
            <a:xfrm>
              <a:off x="10543571" y="3744093"/>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D48E87F-142E-429B-B3FF-6B0C96DAE908}"/>
                </a:ext>
              </a:extLst>
            </p:cNvPr>
            <p:cNvCxnSpPr/>
            <p:nvPr/>
          </p:nvCxnSpPr>
          <p:spPr>
            <a:xfrm>
              <a:off x="10543571" y="3980251"/>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B67B911-CBE1-47E6-833A-22ADF30041A1}"/>
                </a:ext>
              </a:extLst>
            </p:cNvPr>
            <p:cNvCxnSpPr/>
            <p:nvPr/>
          </p:nvCxnSpPr>
          <p:spPr>
            <a:xfrm>
              <a:off x="10543571" y="4120965"/>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2127F8F-7569-4CE1-80DA-933FE3BA79D5}"/>
                </a:ext>
              </a:extLst>
            </p:cNvPr>
            <p:cNvCxnSpPr>
              <a:cxnSpLocks/>
            </p:cNvCxnSpPr>
            <p:nvPr/>
          </p:nvCxnSpPr>
          <p:spPr>
            <a:xfrm>
              <a:off x="10543571" y="427509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EE3400D-D03C-42C2-B449-57F09CF89BCA}"/>
                </a:ext>
              </a:extLst>
            </p:cNvPr>
            <p:cNvCxnSpPr/>
            <p:nvPr/>
          </p:nvCxnSpPr>
          <p:spPr>
            <a:xfrm>
              <a:off x="10543571" y="457537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EC47E749-6228-4756-A2BD-D037DA6D2E2D}"/>
                </a:ext>
              </a:extLst>
            </p:cNvPr>
            <p:cNvCxnSpPr/>
            <p:nvPr/>
          </p:nvCxnSpPr>
          <p:spPr>
            <a:xfrm>
              <a:off x="10543571" y="4450647"/>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 name="Rectangle: Rounded Corners 270">
            <a:extLst>
              <a:ext uri="{FF2B5EF4-FFF2-40B4-BE49-F238E27FC236}">
                <a16:creationId xmlns:a16="http://schemas.microsoft.com/office/drawing/2014/main" id="{C60C48E9-A348-4E21-8F4B-558B076A1A31}"/>
              </a:ext>
            </a:extLst>
          </p:cNvPr>
          <p:cNvSpPr/>
          <p:nvPr/>
        </p:nvSpPr>
        <p:spPr>
          <a:xfrm>
            <a:off x="8558928" y="1566299"/>
            <a:ext cx="3476368" cy="2198103"/>
          </a:xfrm>
          <a:prstGeom prst="roundRect">
            <a:avLst/>
          </a:prstGeom>
          <a:solidFill>
            <a:srgbClr val="E2E3E4">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2" name="Rectangle: Rounded Corners 271">
            <a:extLst>
              <a:ext uri="{FF2B5EF4-FFF2-40B4-BE49-F238E27FC236}">
                <a16:creationId xmlns:a16="http://schemas.microsoft.com/office/drawing/2014/main" id="{0B299AE3-E538-4C48-80A2-0633B77330DA}"/>
              </a:ext>
            </a:extLst>
          </p:cNvPr>
          <p:cNvSpPr/>
          <p:nvPr/>
        </p:nvSpPr>
        <p:spPr>
          <a:xfrm>
            <a:off x="8558925" y="3915650"/>
            <a:ext cx="3476368" cy="2198103"/>
          </a:xfrm>
          <a:prstGeom prst="roundRect">
            <a:avLst/>
          </a:prstGeom>
          <a:solidFill>
            <a:srgbClr val="E2E3E4">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3" name="TextBox 272">
            <a:extLst>
              <a:ext uri="{FF2B5EF4-FFF2-40B4-BE49-F238E27FC236}">
                <a16:creationId xmlns:a16="http://schemas.microsoft.com/office/drawing/2014/main" id="{0AE4F8E7-C781-4309-B26B-09F165FDA7AB}"/>
              </a:ext>
            </a:extLst>
          </p:cNvPr>
          <p:cNvSpPr txBox="1"/>
          <p:nvPr/>
        </p:nvSpPr>
        <p:spPr>
          <a:xfrm>
            <a:off x="10255746" y="1662361"/>
            <a:ext cx="1573800" cy="1969775"/>
          </a:xfrm>
          <a:prstGeom prst="rect">
            <a:avLst/>
          </a:prstGeom>
        </p:spPr>
        <p:txBody>
          <a:bodyPr vert="horz" wrap="square" lIns="99551" tIns="49775" rIns="99551" bIns="49775" rtlCol="0" anchor="ctr">
            <a:normAutofit fontScale="97500"/>
          </a:bodyPr>
          <a:lstStyle/>
          <a:p>
            <a:r>
              <a:rPr lang="de-DE" sz="1000" b="1"/>
              <a:t>Example 1:</a:t>
            </a:r>
          </a:p>
          <a:p>
            <a:endParaRPr lang="en-US" sz="1000"/>
          </a:p>
          <a:p>
            <a:r>
              <a:rPr lang="en-US" sz="1000"/>
              <a:t>Very diverse distribution across the different comparison schools.</a:t>
            </a:r>
          </a:p>
        </p:txBody>
      </p:sp>
      <p:sp>
        <p:nvSpPr>
          <p:cNvPr id="274" name="TextBox 273">
            <a:extLst>
              <a:ext uri="{FF2B5EF4-FFF2-40B4-BE49-F238E27FC236}">
                <a16:creationId xmlns:a16="http://schemas.microsoft.com/office/drawing/2014/main" id="{A4525290-D89A-4F2E-BE2F-A4B227B12FC1}"/>
              </a:ext>
            </a:extLst>
          </p:cNvPr>
          <p:cNvSpPr txBox="1"/>
          <p:nvPr/>
        </p:nvSpPr>
        <p:spPr>
          <a:xfrm>
            <a:off x="10251529" y="3989547"/>
            <a:ext cx="1573800" cy="1969775"/>
          </a:xfrm>
          <a:prstGeom prst="rect">
            <a:avLst/>
          </a:prstGeom>
        </p:spPr>
        <p:txBody>
          <a:bodyPr vert="horz" wrap="square" lIns="99551" tIns="49775" rIns="99551" bIns="49775" rtlCol="0" anchor="ctr">
            <a:normAutofit fontScale="97500"/>
          </a:bodyPr>
          <a:lstStyle/>
          <a:p>
            <a:r>
              <a:rPr lang="de-DE" sz="1000" b="1"/>
              <a:t>Example 2:</a:t>
            </a:r>
          </a:p>
          <a:p>
            <a:endParaRPr lang="en-US" sz="1000"/>
          </a:p>
          <a:p>
            <a:r>
              <a:rPr lang="en-US" sz="1000"/>
              <a:t>Very dense distribution across the different comparison schools with a group of outliers at the top.</a:t>
            </a:r>
          </a:p>
        </p:txBody>
      </p:sp>
      <p:cxnSp>
        <p:nvCxnSpPr>
          <p:cNvPr id="276" name="Straight Connector 275">
            <a:extLst>
              <a:ext uri="{FF2B5EF4-FFF2-40B4-BE49-F238E27FC236}">
                <a16:creationId xmlns:a16="http://schemas.microsoft.com/office/drawing/2014/main" id="{B4009FDB-4521-46CC-A76A-2C1994CB3239}"/>
              </a:ext>
            </a:extLst>
          </p:cNvPr>
          <p:cNvCxnSpPr/>
          <p:nvPr/>
        </p:nvCxnSpPr>
        <p:spPr>
          <a:xfrm>
            <a:off x="2368062" y="3915650"/>
            <a:ext cx="672123"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77" name="Arrow: Left 276">
            <a:extLst>
              <a:ext uri="{FF2B5EF4-FFF2-40B4-BE49-F238E27FC236}">
                <a16:creationId xmlns:a16="http://schemas.microsoft.com/office/drawing/2014/main" id="{EE81C2E4-6ECE-4CB2-BFC7-0A5AC858B67C}"/>
              </a:ext>
            </a:extLst>
          </p:cNvPr>
          <p:cNvSpPr/>
          <p:nvPr/>
        </p:nvSpPr>
        <p:spPr>
          <a:xfrm>
            <a:off x="3217721" y="3657358"/>
            <a:ext cx="1536574" cy="557225"/>
          </a:xfrm>
          <a:prstGeom prst="leftArrow">
            <a:avLst/>
          </a:prstGeom>
          <a:solidFill>
            <a:srgbClr val="0070C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bg1"/>
                </a:solidFill>
              </a:rPr>
              <a:t>Average performance</a:t>
            </a:r>
            <a:endParaRPr lang="en-US" sz="900">
              <a:solidFill>
                <a:schemeClr val="bg1"/>
              </a:solidFill>
            </a:endParaRPr>
          </a:p>
        </p:txBody>
      </p:sp>
      <p:sp>
        <p:nvSpPr>
          <p:cNvPr id="158"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9910912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reputation?</a:t>
            </a:r>
            <a:endParaRPr lang="en-US" dirty="0"/>
          </a:p>
        </p:txBody>
      </p:sp>
      <p:sp>
        <p:nvSpPr>
          <p:cNvPr id="3" name="Platshållare för text 2"/>
          <p:cNvSpPr>
            <a:spLocks noGrp="1"/>
          </p:cNvSpPr>
          <p:nvPr>
            <p:ph type="body" sz="quarter" idx="10"/>
          </p:nvPr>
        </p:nvSpPr>
        <p:spPr/>
        <p:txBody>
          <a:bodyPr/>
          <a:lstStyle/>
          <a:p>
            <a:r>
              <a:rPr lang="en-US"/>
              <a:t>2021 | South Africa | Students | All main fields of study</a:t>
            </a:r>
            <a:endParaRPr lang="en-US" dirty="0"/>
          </a:p>
        </p:txBody>
      </p:sp>
      <p:grpSp>
        <p:nvGrpSpPr>
          <p:cNvPr id="4" name="Group 3">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32" name="Rectangle 3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33" name="Down Arrow 3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grpSp>
        <p:nvGrpSpPr>
          <p:cNvPr id="24" name="Grupp 20"/>
          <p:cNvGrpSpPr/>
          <p:nvPr/>
        </p:nvGrpSpPr>
        <p:grpSpPr>
          <a:xfrm>
            <a:off x="10404000" y="750334"/>
            <a:ext cx="557660" cy="472483"/>
            <a:chOff x="1873997" y="1681719"/>
            <a:chExt cx="1268234" cy="1074525"/>
          </a:xfrm>
        </p:grpSpPr>
        <p:sp>
          <p:nvSpPr>
            <p:cNvPr id="26" name="Freeform 67"/>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endParaRPr lang="en-US" sz="1645">
                <a:solidFill>
                  <a:srgbClr val="0E97C1"/>
                </a:solidFill>
              </a:endParaRPr>
            </a:p>
          </p:txBody>
        </p:sp>
        <p:grpSp>
          <p:nvGrpSpPr>
            <p:cNvPr id="27" name="Group 206"/>
            <p:cNvGrpSpPr/>
            <p:nvPr/>
          </p:nvGrpSpPr>
          <p:grpSpPr>
            <a:xfrm>
              <a:off x="2109507" y="1897288"/>
              <a:ext cx="593250" cy="482733"/>
              <a:chOff x="4291699" y="2425110"/>
              <a:chExt cx="1925058" cy="1566436"/>
            </a:xfrm>
            <a:solidFill>
              <a:schemeClr val="bg1"/>
            </a:solidFill>
          </p:grpSpPr>
          <p:sp>
            <p:nvSpPr>
              <p:cNvPr id="28" name="Freeform 32"/>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sp>
            <p:nvSpPr>
              <p:cNvPr id="29" name="Freeform 33"/>
              <p:cNvSpPr>
                <a:spLocks noEditPoints="1"/>
              </p:cNvSpPr>
              <p:nvPr/>
            </p:nvSpPr>
            <p:spPr bwMode="auto">
              <a:xfrm>
                <a:off x="4291699" y="2425110"/>
                <a:ext cx="1684848" cy="1414190"/>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grpSp>
      </p:grpSp>
      <p:sp>
        <p:nvSpPr>
          <p:cNvPr id="42" name="TextBox 41"/>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students</a:t>
            </a:r>
            <a:endParaRPr lang="en-GB" sz="1050" dirty="0">
              <a:solidFill>
                <a:srgbClr val="414041"/>
              </a:solidFill>
              <a:cs typeface="Calibri" pitchFamily="34" charset="0"/>
            </a:endParaRPr>
          </a:p>
        </p:txBody>
      </p:sp>
      <p:sp>
        <p:nvSpPr>
          <p:cNvPr id="43" name="TextBox 42"/>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44" name="TextBox 43"/>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45" name="TextBox 44"/>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46" name="TextBox 45"/>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47" name="TextBox 46"/>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74" name="Isosceles Triangle 73"/>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81" name="TextBox 80"/>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82" name="TextBox 81"/>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83" name="TextBox 82"/>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84" name="Straight Connector 83"/>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89" name="Straight Connector 88"/>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92" name="TextBox 91"/>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93" name="Flowchart: Decision 92"/>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Star: 5 Points 39">
            <a:extLst>
              <a:ext uri="{FF2B5EF4-FFF2-40B4-BE49-F238E27FC236}">
                <a16:creationId xmlns:a16="http://schemas.microsoft.com/office/drawing/2014/main" id="{5D4AC5B2-1840-41AA-B28D-5EFFDEBF8F57}"/>
              </a:ext>
            </a:extLst>
          </p:cNvPr>
          <p:cNvSpPr/>
          <p:nvPr/>
        </p:nvSpPr>
        <p:spPr>
          <a:xfrm>
            <a:off x="1497118" y="1075843"/>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2959005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F4986E5-6502-4827-BDF9-8BBA10D37F3B}"/>
              </a:ext>
            </a:extLst>
          </p:cNvPr>
          <p:cNvGrpSpPr/>
          <p:nvPr/>
        </p:nvGrpSpPr>
        <p:grpSpPr>
          <a:xfrm>
            <a:off x="8403565" y="3108939"/>
            <a:ext cx="3558356" cy="1856649"/>
            <a:chOff x="6735850" y="3262187"/>
            <a:chExt cx="5254842" cy="3089847"/>
          </a:xfrm>
        </p:grpSpPr>
        <p:pic>
          <p:nvPicPr>
            <p:cNvPr id="48" name="Picture 2" descr="Image result for macbook mock up png">
              <a:extLst>
                <a:ext uri="{FF2B5EF4-FFF2-40B4-BE49-F238E27FC236}">
                  <a16:creationId xmlns:a16="http://schemas.microsoft.com/office/drawing/2014/main" id="{10A668B1-DAC9-4E4A-8703-1DC95D9B86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5850" y="3262187"/>
              <a:ext cx="5254842" cy="3089847"/>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9E20115D-8B10-484C-BE0B-16EC61B72D38}"/>
                </a:ext>
              </a:extLst>
            </p:cNvPr>
            <p:cNvSpPr/>
            <p:nvPr/>
          </p:nvSpPr>
          <p:spPr>
            <a:xfrm>
              <a:off x="7348037" y="3403894"/>
              <a:ext cx="4030466" cy="2582613"/>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sp>
        <p:nvSpPr>
          <p:cNvPr id="2" name="Title 1">
            <a:extLst>
              <a:ext uri="{FF2B5EF4-FFF2-40B4-BE49-F238E27FC236}">
                <a16:creationId xmlns:a16="http://schemas.microsoft.com/office/drawing/2014/main" id="{A155CB82-6FF6-4BB5-B5AA-2816995457C6}"/>
              </a:ext>
            </a:extLst>
          </p:cNvPr>
          <p:cNvSpPr>
            <a:spLocks noGrp="1"/>
          </p:cNvSpPr>
          <p:nvPr>
            <p:ph type="title"/>
          </p:nvPr>
        </p:nvSpPr>
        <p:spPr/>
        <p:txBody>
          <a:bodyPr/>
          <a:lstStyle/>
          <a:p>
            <a:r>
              <a:rPr lang="en-GB"/>
              <a:t>How we collect our data</a:t>
            </a:r>
          </a:p>
        </p:txBody>
      </p:sp>
      <p:sp>
        <p:nvSpPr>
          <p:cNvPr id="4" name="Text Placeholder 3">
            <a:extLst>
              <a:ext uri="{FF2B5EF4-FFF2-40B4-BE49-F238E27FC236}">
                <a16:creationId xmlns:a16="http://schemas.microsoft.com/office/drawing/2014/main" id="{A909734D-28A2-40BE-9607-3A2D51A7970D}"/>
              </a:ext>
            </a:extLst>
          </p:cNvPr>
          <p:cNvSpPr>
            <a:spLocks noGrp="1"/>
          </p:cNvSpPr>
          <p:nvPr>
            <p:ph type="body" sz="quarter" idx="10"/>
          </p:nvPr>
        </p:nvSpPr>
        <p:spPr/>
        <p:txBody>
          <a:bodyPr/>
          <a:lstStyle/>
          <a:p>
            <a:r>
              <a:rPr lang="en-US" dirty="0"/>
              <a:t>2021 </a:t>
            </a:r>
            <a:r>
              <a:rPr lang="en-US"/>
              <a:t>| South Africa | Students | All main fields of study</a:t>
            </a:r>
            <a:endParaRPr lang="sv-SE" dirty="0"/>
          </a:p>
        </p:txBody>
      </p:sp>
      <p:pic>
        <p:nvPicPr>
          <p:cNvPr id="8" name="Picture Placeholder 18">
            <a:extLst>
              <a:ext uri="{FF2B5EF4-FFF2-40B4-BE49-F238E27FC236}">
                <a16:creationId xmlns:a16="http://schemas.microsoft.com/office/drawing/2014/main" id="{E3B95E36-85F9-432E-A425-6D4B01452531}"/>
              </a:ext>
            </a:extLst>
          </p:cNvPr>
          <p:cNvPicPr>
            <a:picLocks noChangeAspect="1"/>
          </p:cNvPicPr>
          <p:nvPr/>
        </p:nvPicPr>
        <p:blipFill>
          <a:blip r:embed="rId3">
            <a:extLst>
              <a:ext uri="{28A0092B-C50C-407E-A947-70E740481C1C}">
                <a14:useLocalDpi xmlns:a14="http://schemas.microsoft.com/office/drawing/2010/main" val="0"/>
              </a:ext>
            </a:extLst>
          </a:blip>
          <a:srcRect l="938" r="938"/>
          <a:stretch>
            <a:fillRect/>
          </a:stretch>
        </p:blipFill>
        <p:spPr>
          <a:xfrm>
            <a:off x="6247002" y="719025"/>
            <a:ext cx="4985857" cy="1161287"/>
          </a:xfrm>
          <a:prstGeom prst="rect">
            <a:avLst/>
          </a:prstGeom>
        </p:spPr>
      </p:pic>
      <p:sp>
        <p:nvSpPr>
          <p:cNvPr id="9" name="Text Placeholder 7">
            <a:extLst>
              <a:ext uri="{FF2B5EF4-FFF2-40B4-BE49-F238E27FC236}">
                <a16:creationId xmlns:a16="http://schemas.microsoft.com/office/drawing/2014/main" id="{70DE5186-F6A9-483C-BE52-EDA386A34908}"/>
              </a:ext>
            </a:extLst>
          </p:cNvPr>
          <p:cNvSpPr txBox="1">
            <a:spLocks/>
          </p:cNvSpPr>
          <p:nvPr/>
        </p:nvSpPr>
        <p:spPr>
          <a:xfrm>
            <a:off x="483550" y="1381146"/>
            <a:ext cx="5389513" cy="4361689"/>
          </a:xfrm>
          <a:prstGeom prst="rect">
            <a:avLst/>
          </a:prstGeom>
          <a:noFill/>
          <a:effectLst/>
        </p:spPr>
        <p:txBody>
          <a:bodyPr lIns="91440" tIns="45720" rIns="91440" bIns="45720" anchor="t"/>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spcBef>
                <a:spcPts val="1800"/>
              </a:spcBef>
              <a:buNone/>
            </a:pPr>
            <a:r>
              <a:rPr lang="en-GB" sz="1200" dirty="0">
                <a:solidFill>
                  <a:srgbClr val="494544"/>
                </a:solidFill>
                <a:latin typeface="Calibri" pitchFamily="34" charset="0"/>
                <a:cs typeface="Calibri" pitchFamily="34" charset="0"/>
              </a:rPr>
              <a:t>We collaborate with partners around the globe to help create a more transparent world around education and career readiness.</a:t>
            </a:r>
          </a:p>
          <a:p>
            <a:pPr marL="0" indent="0">
              <a:spcBef>
                <a:spcPts val="1800"/>
              </a:spcBef>
              <a:buNone/>
            </a:pPr>
            <a:r>
              <a:rPr lang="en-GB" sz="1200" dirty="0">
                <a:solidFill>
                  <a:srgbClr val="494544"/>
                </a:solidFill>
                <a:latin typeface="+mn-lt"/>
                <a:cs typeface="Calibri" pitchFamily="34" charset="0"/>
              </a:rPr>
              <a:t>As part of our mission to connect talent with the future, we go straight to the source using our flagship tool, the </a:t>
            </a:r>
            <a:r>
              <a:rPr lang="en-GB" sz="1200" b="1" dirty="0">
                <a:solidFill>
                  <a:srgbClr val="494544"/>
                </a:solidFill>
                <a:latin typeface="+mn-lt"/>
                <a:cs typeface="Calibri" pitchFamily="34" charset="0"/>
              </a:rPr>
              <a:t>CareerTest </a:t>
            </a:r>
            <a:r>
              <a:rPr lang="en-GB" sz="1200" dirty="0">
                <a:solidFill>
                  <a:srgbClr val="494544"/>
                </a:solidFill>
                <a:latin typeface="+mn-lt"/>
                <a:cs typeface="Calibri" pitchFamily="34" charset="0"/>
              </a:rPr>
              <a:t>by Universum. </a:t>
            </a:r>
          </a:p>
          <a:p>
            <a:pPr marL="241300" indent="-241300">
              <a:spcBef>
                <a:spcPts val="1800"/>
              </a:spcBef>
            </a:pPr>
            <a:r>
              <a:rPr lang="en-GB" sz="1200" dirty="0">
                <a:solidFill>
                  <a:srgbClr val="494544"/>
                </a:solidFill>
                <a:latin typeface="+mn-lt"/>
                <a:cs typeface="Calibri" pitchFamily="34" charset="0"/>
              </a:rPr>
              <a:t>We collaborate with partners all over the world, including universities, student associations and related organisations. </a:t>
            </a:r>
            <a:endParaRPr lang="en-GB" sz="1200" b="1" dirty="0">
              <a:solidFill>
                <a:srgbClr val="494544"/>
              </a:solidFill>
              <a:latin typeface="+mn-lt"/>
              <a:cs typeface="Calibri" pitchFamily="34" charset="0"/>
            </a:endParaRPr>
          </a:p>
          <a:p>
            <a:pPr marL="241300" indent="-241300">
              <a:spcBef>
                <a:spcPts val="1800"/>
              </a:spcBef>
            </a:pPr>
            <a:r>
              <a:rPr lang="en-GB" sz="1200" dirty="0">
                <a:solidFill>
                  <a:srgbClr val="494544"/>
                </a:solidFill>
                <a:latin typeface="+mn-lt"/>
                <a:cs typeface="Calibri" pitchFamily="34" charset="0"/>
              </a:rPr>
              <a:t>We not only help partners better understand their students, alumni and professionals but we also give relevant career advice and even help with how partners can increase collaboration with top employers. </a:t>
            </a:r>
          </a:p>
        </p:txBody>
      </p:sp>
      <p:pic>
        <p:nvPicPr>
          <p:cNvPr id="45" name="Picture 44">
            <a:extLst>
              <a:ext uri="{FF2B5EF4-FFF2-40B4-BE49-F238E27FC236}">
                <a16:creationId xmlns:a16="http://schemas.microsoft.com/office/drawing/2014/main" id="{BFE75963-0446-4CF5-A2C3-1EACA67F062E}"/>
              </a:ext>
            </a:extLst>
          </p:cNvPr>
          <p:cNvPicPr>
            <a:picLocks noChangeAspect="1"/>
          </p:cNvPicPr>
          <p:nvPr/>
        </p:nvPicPr>
        <p:blipFill rotWithShape="1">
          <a:blip r:embed="rId4"/>
          <a:srcRect r="13097"/>
          <a:stretch/>
        </p:blipFill>
        <p:spPr>
          <a:xfrm>
            <a:off x="8796660" y="3194089"/>
            <a:ext cx="2750713" cy="1551859"/>
          </a:xfrm>
          <a:prstGeom prst="rect">
            <a:avLst/>
          </a:prstGeom>
        </p:spPr>
      </p:pic>
      <p:sp>
        <p:nvSpPr>
          <p:cNvPr id="46" name="Rectangle 45">
            <a:extLst>
              <a:ext uri="{FF2B5EF4-FFF2-40B4-BE49-F238E27FC236}">
                <a16:creationId xmlns:a16="http://schemas.microsoft.com/office/drawing/2014/main" id="{9939B78F-861B-4143-8DED-1E9C511DA593}"/>
              </a:ext>
            </a:extLst>
          </p:cNvPr>
          <p:cNvSpPr/>
          <p:nvPr/>
        </p:nvSpPr>
        <p:spPr>
          <a:xfrm>
            <a:off x="9048198" y="4218039"/>
            <a:ext cx="505577" cy="237828"/>
          </a:xfrm>
          <a:prstGeom prst="rect">
            <a:avLst/>
          </a:prstGeom>
          <a:solidFill>
            <a:srgbClr val="EEEEF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3" name="Rectangle 2">
            <a:extLst>
              <a:ext uri="{FF2B5EF4-FFF2-40B4-BE49-F238E27FC236}">
                <a16:creationId xmlns:a16="http://schemas.microsoft.com/office/drawing/2014/main" id="{D3CB56F7-2C2E-462E-A3AF-F7DDAA12DABD}"/>
              </a:ext>
            </a:extLst>
          </p:cNvPr>
          <p:cNvSpPr/>
          <p:nvPr/>
        </p:nvSpPr>
        <p:spPr>
          <a:xfrm>
            <a:off x="10027559" y="4767654"/>
            <a:ext cx="362537" cy="84592"/>
          </a:xfrm>
          <a:prstGeom prst="rect">
            <a:avLst/>
          </a:prstGeom>
          <a:solidFill>
            <a:srgbClr val="23212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6" name="Picture 5" descr="A picture containing phone&#10;&#10;Description automatically generated">
            <a:extLst>
              <a:ext uri="{FF2B5EF4-FFF2-40B4-BE49-F238E27FC236}">
                <a16:creationId xmlns:a16="http://schemas.microsoft.com/office/drawing/2014/main" id="{FA80523C-8DF3-4787-9E23-2B01056D27EE}"/>
              </a:ext>
            </a:extLst>
          </p:cNvPr>
          <p:cNvPicPr>
            <a:picLocks noChangeAspect="1"/>
          </p:cNvPicPr>
          <p:nvPr/>
        </p:nvPicPr>
        <p:blipFill rotWithShape="1">
          <a:blip r:embed="rId5"/>
          <a:srcRect r="60994" b="23228"/>
          <a:stretch/>
        </p:blipFill>
        <p:spPr>
          <a:xfrm>
            <a:off x="6239345" y="2112526"/>
            <a:ext cx="1887490" cy="3714987"/>
          </a:xfrm>
          <a:prstGeom prst="rect">
            <a:avLst/>
          </a:prstGeom>
        </p:spPr>
      </p:pic>
      <p:pic>
        <p:nvPicPr>
          <p:cNvPr id="56" name="Immagine 10">
            <a:extLst>
              <a:ext uri="{FF2B5EF4-FFF2-40B4-BE49-F238E27FC236}">
                <a16:creationId xmlns:a16="http://schemas.microsoft.com/office/drawing/2014/main" id="{753E6943-F411-423B-A83E-78BFE2521A5C}"/>
              </a:ext>
            </a:extLst>
          </p:cNvPr>
          <p:cNvPicPr>
            <a:picLocks noChangeAspect="1"/>
          </p:cNvPicPr>
          <p:nvPr/>
        </p:nvPicPr>
        <p:blipFill>
          <a:blip r:embed="rId6"/>
          <a:stretch>
            <a:fillRect/>
          </a:stretch>
        </p:blipFill>
        <p:spPr>
          <a:xfrm>
            <a:off x="407279" y="4081541"/>
            <a:ext cx="1168853" cy="383753"/>
          </a:xfrm>
          <a:prstGeom prst="rect">
            <a:avLst/>
          </a:prstGeom>
        </p:spPr>
      </p:pic>
      <p:pic>
        <p:nvPicPr>
          <p:cNvPr id="57" name="Immagine 15" descr="Immagine che contiene disegnando&#10;&#10;Descrizione generata con affidabilità molto elevata">
            <a:extLst>
              <a:ext uri="{FF2B5EF4-FFF2-40B4-BE49-F238E27FC236}">
                <a16:creationId xmlns:a16="http://schemas.microsoft.com/office/drawing/2014/main" id="{74FEA8CA-0E6D-49AF-996E-3D8BB3CD7DC5}"/>
              </a:ext>
            </a:extLst>
          </p:cNvPr>
          <p:cNvPicPr>
            <a:picLocks noChangeAspect="1"/>
          </p:cNvPicPr>
          <p:nvPr/>
        </p:nvPicPr>
        <p:blipFill>
          <a:blip r:embed="rId7"/>
          <a:stretch>
            <a:fillRect/>
          </a:stretch>
        </p:blipFill>
        <p:spPr>
          <a:xfrm>
            <a:off x="1636892" y="4137734"/>
            <a:ext cx="860537" cy="288143"/>
          </a:xfrm>
          <a:prstGeom prst="rect">
            <a:avLst/>
          </a:prstGeom>
        </p:spPr>
      </p:pic>
      <p:pic>
        <p:nvPicPr>
          <p:cNvPr id="58" name="Immagine 9" descr="Immagine che contiene disegnando&#10;&#10;Descrizione generata con affidabilità molto elevata">
            <a:extLst>
              <a:ext uri="{FF2B5EF4-FFF2-40B4-BE49-F238E27FC236}">
                <a16:creationId xmlns:a16="http://schemas.microsoft.com/office/drawing/2014/main" id="{BEDFC396-9D88-483A-ABE2-AC0451E0F8FC}"/>
              </a:ext>
            </a:extLst>
          </p:cNvPr>
          <p:cNvPicPr>
            <a:picLocks noChangeAspect="1"/>
          </p:cNvPicPr>
          <p:nvPr/>
        </p:nvPicPr>
        <p:blipFill>
          <a:blip r:embed="rId8"/>
          <a:stretch>
            <a:fillRect/>
          </a:stretch>
        </p:blipFill>
        <p:spPr>
          <a:xfrm>
            <a:off x="2769417" y="4143233"/>
            <a:ext cx="639811" cy="177078"/>
          </a:xfrm>
          <a:prstGeom prst="rect">
            <a:avLst/>
          </a:prstGeom>
        </p:spPr>
      </p:pic>
      <p:pic>
        <p:nvPicPr>
          <p:cNvPr id="59" name="Immagine 29">
            <a:extLst>
              <a:ext uri="{FF2B5EF4-FFF2-40B4-BE49-F238E27FC236}">
                <a16:creationId xmlns:a16="http://schemas.microsoft.com/office/drawing/2014/main" id="{4C5C362B-5FDF-4009-BFCD-D2569D0CCBA7}"/>
              </a:ext>
            </a:extLst>
          </p:cNvPr>
          <p:cNvPicPr>
            <a:picLocks noChangeAspect="1"/>
          </p:cNvPicPr>
          <p:nvPr/>
        </p:nvPicPr>
        <p:blipFill>
          <a:blip r:embed="rId9"/>
          <a:stretch>
            <a:fillRect/>
          </a:stretch>
        </p:blipFill>
        <p:spPr>
          <a:xfrm>
            <a:off x="1565141" y="5493664"/>
            <a:ext cx="1057139" cy="284683"/>
          </a:xfrm>
          <a:prstGeom prst="rect">
            <a:avLst/>
          </a:prstGeom>
        </p:spPr>
      </p:pic>
      <p:pic>
        <p:nvPicPr>
          <p:cNvPr id="60" name="Immagine 6">
            <a:extLst>
              <a:ext uri="{FF2B5EF4-FFF2-40B4-BE49-F238E27FC236}">
                <a16:creationId xmlns:a16="http://schemas.microsoft.com/office/drawing/2014/main" id="{5C1C7CA3-7268-48FF-9453-126BDE497AB6}"/>
              </a:ext>
            </a:extLst>
          </p:cNvPr>
          <p:cNvPicPr>
            <a:picLocks noChangeAspect="1"/>
          </p:cNvPicPr>
          <p:nvPr/>
        </p:nvPicPr>
        <p:blipFill>
          <a:blip r:embed="rId10"/>
          <a:stretch>
            <a:fillRect/>
          </a:stretch>
        </p:blipFill>
        <p:spPr>
          <a:xfrm>
            <a:off x="558863" y="5379204"/>
            <a:ext cx="827976" cy="256892"/>
          </a:xfrm>
          <a:prstGeom prst="rect">
            <a:avLst/>
          </a:prstGeom>
        </p:spPr>
      </p:pic>
      <p:pic>
        <p:nvPicPr>
          <p:cNvPr id="61" name="Immagine 18">
            <a:extLst>
              <a:ext uri="{FF2B5EF4-FFF2-40B4-BE49-F238E27FC236}">
                <a16:creationId xmlns:a16="http://schemas.microsoft.com/office/drawing/2014/main" id="{08689569-E514-4A00-8101-339C3F321B27}"/>
              </a:ext>
            </a:extLst>
          </p:cNvPr>
          <p:cNvPicPr>
            <a:picLocks noChangeAspect="1"/>
          </p:cNvPicPr>
          <p:nvPr/>
        </p:nvPicPr>
        <p:blipFill>
          <a:blip r:embed="rId11"/>
          <a:stretch>
            <a:fillRect/>
          </a:stretch>
        </p:blipFill>
        <p:spPr>
          <a:xfrm>
            <a:off x="1493983" y="4516323"/>
            <a:ext cx="928863" cy="671337"/>
          </a:xfrm>
          <a:prstGeom prst="rect">
            <a:avLst/>
          </a:prstGeom>
        </p:spPr>
      </p:pic>
      <p:pic>
        <p:nvPicPr>
          <p:cNvPr id="62" name="Immagine 10" descr="Immagine che contiene disegnando&#10;&#10;Descrizione generata con affidabilità molto elevata">
            <a:extLst>
              <a:ext uri="{FF2B5EF4-FFF2-40B4-BE49-F238E27FC236}">
                <a16:creationId xmlns:a16="http://schemas.microsoft.com/office/drawing/2014/main" id="{B083B536-8D70-4B93-89AC-00AC72ABE3AA}"/>
              </a:ext>
            </a:extLst>
          </p:cNvPr>
          <p:cNvPicPr>
            <a:picLocks noChangeAspect="1"/>
          </p:cNvPicPr>
          <p:nvPr/>
        </p:nvPicPr>
        <p:blipFill>
          <a:blip r:embed="rId12"/>
          <a:stretch>
            <a:fillRect/>
          </a:stretch>
        </p:blipFill>
        <p:spPr>
          <a:xfrm>
            <a:off x="4607857" y="6062810"/>
            <a:ext cx="827976" cy="397722"/>
          </a:xfrm>
          <a:prstGeom prst="rect">
            <a:avLst/>
          </a:prstGeom>
        </p:spPr>
      </p:pic>
      <p:pic>
        <p:nvPicPr>
          <p:cNvPr id="63" name="Immagine 8" descr="Immagine che contiene sedendo, computer, portatile, rosso&#10;&#10;Descrizione generata con affidabilità molto elevata">
            <a:extLst>
              <a:ext uri="{FF2B5EF4-FFF2-40B4-BE49-F238E27FC236}">
                <a16:creationId xmlns:a16="http://schemas.microsoft.com/office/drawing/2014/main" id="{2B21E26D-A8FF-446B-B6C2-1993FC412B76}"/>
              </a:ext>
            </a:extLst>
          </p:cNvPr>
          <p:cNvPicPr>
            <a:picLocks noChangeAspect="1"/>
          </p:cNvPicPr>
          <p:nvPr/>
        </p:nvPicPr>
        <p:blipFill>
          <a:blip r:embed="rId13"/>
          <a:stretch>
            <a:fillRect/>
          </a:stretch>
        </p:blipFill>
        <p:spPr>
          <a:xfrm>
            <a:off x="3605715" y="4014091"/>
            <a:ext cx="803141" cy="535428"/>
          </a:xfrm>
          <a:prstGeom prst="rect">
            <a:avLst/>
          </a:prstGeom>
        </p:spPr>
      </p:pic>
      <p:pic>
        <p:nvPicPr>
          <p:cNvPr id="64" name="Immagine 37">
            <a:extLst>
              <a:ext uri="{FF2B5EF4-FFF2-40B4-BE49-F238E27FC236}">
                <a16:creationId xmlns:a16="http://schemas.microsoft.com/office/drawing/2014/main" id="{4044D401-F6B3-4AB8-898D-8A5C85F21373}"/>
              </a:ext>
            </a:extLst>
          </p:cNvPr>
          <p:cNvPicPr>
            <a:picLocks noChangeAspect="1"/>
          </p:cNvPicPr>
          <p:nvPr/>
        </p:nvPicPr>
        <p:blipFill>
          <a:blip r:embed="rId14"/>
          <a:stretch>
            <a:fillRect/>
          </a:stretch>
        </p:blipFill>
        <p:spPr>
          <a:xfrm>
            <a:off x="4654805" y="4046690"/>
            <a:ext cx="872808" cy="415537"/>
          </a:xfrm>
          <a:prstGeom prst="rect">
            <a:avLst/>
          </a:prstGeom>
        </p:spPr>
      </p:pic>
      <p:pic>
        <p:nvPicPr>
          <p:cNvPr id="65" name="Immagine 26" descr="Immagine che contiene coltello&#10;&#10;Descrizione generata con affidabilità molto elevata">
            <a:extLst>
              <a:ext uri="{FF2B5EF4-FFF2-40B4-BE49-F238E27FC236}">
                <a16:creationId xmlns:a16="http://schemas.microsoft.com/office/drawing/2014/main" id="{96792EBF-F9BF-49C1-B654-30BBF56E58CD}"/>
              </a:ext>
            </a:extLst>
          </p:cNvPr>
          <p:cNvPicPr>
            <a:picLocks noChangeAspect="1"/>
          </p:cNvPicPr>
          <p:nvPr/>
        </p:nvPicPr>
        <p:blipFill>
          <a:blip r:embed="rId15"/>
          <a:stretch>
            <a:fillRect/>
          </a:stretch>
        </p:blipFill>
        <p:spPr>
          <a:xfrm>
            <a:off x="534989" y="4489854"/>
            <a:ext cx="913432" cy="618923"/>
          </a:xfrm>
          <a:prstGeom prst="rect">
            <a:avLst/>
          </a:prstGeom>
        </p:spPr>
      </p:pic>
      <p:pic>
        <p:nvPicPr>
          <p:cNvPr id="66" name="Immagine 29" descr="Immagine che contiene disegnando&#10;&#10;Descrizione generata con affidabilità molto elevata">
            <a:extLst>
              <a:ext uri="{FF2B5EF4-FFF2-40B4-BE49-F238E27FC236}">
                <a16:creationId xmlns:a16="http://schemas.microsoft.com/office/drawing/2014/main" id="{4C2BDB7E-D239-497F-9FB7-26E3E854E704}"/>
              </a:ext>
            </a:extLst>
          </p:cNvPr>
          <p:cNvPicPr>
            <a:picLocks noChangeAspect="1"/>
          </p:cNvPicPr>
          <p:nvPr/>
        </p:nvPicPr>
        <p:blipFill>
          <a:blip r:embed="rId16"/>
          <a:stretch>
            <a:fillRect/>
          </a:stretch>
        </p:blipFill>
        <p:spPr>
          <a:xfrm>
            <a:off x="2436958" y="4546790"/>
            <a:ext cx="628225" cy="567765"/>
          </a:xfrm>
          <a:prstGeom prst="rect">
            <a:avLst/>
          </a:prstGeom>
        </p:spPr>
      </p:pic>
      <p:pic>
        <p:nvPicPr>
          <p:cNvPr id="67" name="Immagine 12">
            <a:extLst>
              <a:ext uri="{FF2B5EF4-FFF2-40B4-BE49-F238E27FC236}">
                <a16:creationId xmlns:a16="http://schemas.microsoft.com/office/drawing/2014/main" id="{3FC28744-6AEA-470F-A9DD-CF3C26EBE6EB}"/>
              </a:ext>
            </a:extLst>
          </p:cNvPr>
          <p:cNvPicPr>
            <a:picLocks noChangeAspect="1"/>
          </p:cNvPicPr>
          <p:nvPr/>
        </p:nvPicPr>
        <p:blipFill>
          <a:blip r:embed="rId17"/>
          <a:stretch>
            <a:fillRect/>
          </a:stretch>
        </p:blipFill>
        <p:spPr>
          <a:xfrm>
            <a:off x="4384854" y="4724289"/>
            <a:ext cx="1118757" cy="279454"/>
          </a:xfrm>
          <a:prstGeom prst="rect">
            <a:avLst/>
          </a:prstGeom>
        </p:spPr>
      </p:pic>
      <p:pic>
        <p:nvPicPr>
          <p:cNvPr id="68" name="Immagine 15" descr="Immagine che contiene orologio&#10;&#10;Descrizione generata con affidabilità molto elevata">
            <a:extLst>
              <a:ext uri="{FF2B5EF4-FFF2-40B4-BE49-F238E27FC236}">
                <a16:creationId xmlns:a16="http://schemas.microsoft.com/office/drawing/2014/main" id="{C35E008A-B5CD-4DF3-ABE2-E1AAF87331E4}"/>
              </a:ext>
            </a:extLst>
          </p:cNvPr>
          <p:cNvPicPr>
            <a:picLocks noChangeAspect="1"/>
          </p:cNvPicPr>
          <p:nvPr/>
        </p:nvPicPr>
        <p:blipFill>
          <a:blip r:embed="rId18"/>
          <a:stretch>
            <a:fillRect/>
          </a:stretch>
        </p:blipFill>
        <p:spPr>
          <a:xfrm>
            <a:off x="4269117" y="5243359"/>
            <a:ext cx="1286363" cy="414762"/>
          </a:xfrm>
          <a:prstGeom prst="rect">
            <a:avLst/>
          </a:prstGeom>
        </p:spPr>
      </p:pic>
      <p:pic>
        <p:nvPicPr>
          <p:cNvPr id="69" name="Immagine 20">
            <a:extLst>
              <a:ext uri="{FF2B5EF4-FFF2-40B4-BE49-F238E27FC236}">
                <a16:creationId xmlns:a16="http://schemas.microsoft.com/office/drawing/2014/main" id="{B2DFF145-3BA8-4917-B204-CA701255EC01}"/>
              </a:ext>
            </a:extLst>
          </p:cNvPr>
          <p:cNvPicPr>
            <a:picLocks noChangeAspect="1"/>
          </p:cNvPicPr>
          <p:nvPr/>
        </p:nvPicPr>
        <p:blipFill>
          <a:blip r:embed="rId19"/>
          <a:stretch>
            <a:fillRect/>
          </a:stretch>
        </p:blipFill>
        <p:spPr>
          <a:xfrm>
            <a:off x="3287677" y="5270277"/>
            <a:ext cx="977044" cy="567764"/>
          </a:xfrm>
          <a:prstGeom prst="rect">
            <a:avLst/>
          </a:prstGeom>
        </p:spPr>
      </p:pic>
      <p:pic>
        <p:nvPicPr>
          <p:cNvPr id="70" name="Immagine 33" descr="Immagine che contiene disegnando&#10;&#10;Descrizione generata con affidabilità molto elevata">
            <a:extLst>
              <a:ext uri="{FF2B5EF4-FFF2-40B4-BE49-F238E27FC236}">
                <a16:creationId xmlns:a16="http://schemas.microsoft.com/office/drawing/2014/main" id="{8381AD91-76D7-4777-B0A8-CD6A2938A0A3}"/>
              </a:ext>
            </a:extLst>
          </p:cNvPr>
          <p:cNvPicPr>
            <a:picLocks noChangeAspect="1"/>
          </p:cNvPicPr>
          <p:nvPr/>
        </p:nvPicPr>
        <p:blipFill>
          <a:blip r:embed="rId20"/>
          <a:stretch>
            <a:fillRect/>
          </a:stretch>
        </p:blipFill>
        <p:spPr>
          <a:xfrm>
            <a:off x="1913750" y="6090203"/>
            <a:ext cx="1086867" cy="364972"/>
          </a:xfrm>
          <a:prstGeom prst="rect">
            <a:avLst/>
          </a:prstGeom>
        </p:spPr>
      </p:pic>
      <p:pic>
        <p:nvPicPr>
          <p:cNvPr id="71" name="Immagine 4" descr="Immagine che contiene segnale&#10;&#10;Descrizione generata con affidabilità molto elevata">
            <a:extLst>
              <a:ext uri="{FF2B5EF4-FFF2-40B4-BE49-F238E27FC236}">
                <a16:creationId xmlns:a16="http://schemas.microsoft.com/office/drawing/2014/main" id="{62FF52F8-3181-4FB9-8A25-5BDA0C27A25D}"/>
              </a:ext>
            </a:extLst>
          </p:cNvPr>
          <p:cNvPicPr>
            <a:picLocks noChangeAspect="1"/>
          </p:cNvPicPr>
          <p:nvPr/>
        </p:nvPicPr>
        <p:blipFill>
          <a:blip r:embed="rId21"/>
          <a:stretch>
            <a:fillRect/>
          </a:stretch>
        </p:blipFill>
        <p:spPr>
          <a:xfrm rot="10800000" flipH="1" flipV="1">
            <a:off x="3260830" y="6038280"/>
            <a:ext cx="886026" cy="446781"/>
          </a:xfrm>
          <a:prstGeom prst="rect">
            <a:avLst/>
          </a:prstGeom>
        </p:spPr>
      </p:pic>
      <p:pic>
        <p:nvPicPr>
          <p:cNvPr id="72" name="Immagine 11" descr="Immagine che contiene disegnando, segnale&#10;&#10;Descrizione generata con affidabilità molto elevata">
            <a:extLst>
              <a:ext uri="{FF2B5EF4-FFF2-40B4-BE49-F238E27FC236}">
                <a16:creationId xmlns:a16="http://schemas.microsoft.com/office/drawing/2014/main" id="{B374A551-9CFA-4A73-A8C4-8EFA41B1BC90}"/>
              </a:ext>
            </a:extLst>
          </p:cNvPr>
          <p:cNvPicPr>
            <a:picLocks noChangeAspect="1"/>
          </p:cNvPicPr>
          <p:nvPr/>
        </p:nvPicPr>
        <p:blipFill>
          <a:blip r:embed="rId22"/>
          <a:stretch>
            <a:fillRect/>
          </a:stretch>
        </p:blipFill>
        <p:spPr>
          <a:xfrm>
            <a:off x="534989" y="6140941"/>
            <a:ext cx="1086867" cy="320407"/>
          </a:xfrm>
          <a:prstGeom prst="rect">
            <a:avLst/>
          </a:prstGeom>
        </p:spPr>
      </p:pic>
      <p:pic>
        <p:nvPicPr>
          <p:cNvPr id="1026" name="Picture 2">
            <a:extLst>
              <a:ext uri="{FF2B5EF4-FFF2-40B4-BE49-F238E27FC236}">
                <a16:creationId xmlns:a16="http://schemas.microsoft.com/office/drawing/2014/main" id="{08541954-751B-472D-A7E1-153266F079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29071" y="4679765"/>
            <a:ext cx="1001741" cy="363816"/>
          </a:xfrm>
          <a:prstGeom prst="rect">
            <a:avLst/>
          </a:prstGeom>
          <a:noFill/>
          <a:extLst>
            <a:ext uri="{909E8E84-426E-40DD-AFC4-6F175D3DCCD1}">
              <a14:hiddenFill xmlns:a14="http://schemas.microsoft.com/office/drawing/2010/main">
                <a:solidFill>
                  <a:srgbClr val="FFFFFF"/>
                </a:solidFill>
              </a14:hiddenFill>
            </a:ext>
          </a:extLst>
        </p:spPr>
      </p:pic>
      <p:pic>
        <p:nvPicPr>
          <p:cNvPr id="33" name="Immagine 15">
            <a:extLst>
              <a:ext uri="{FF2B5EF4-FFF2-40B4-BE49-F238E27FC236}">
                <a16:creationId xmlns:a16="http://schemas.microsoft.com/office/drawing/2014/main" id="{FD5225DF-E33B-4F44-9EF9-8143EAE36931}"/>
              </a:ext>
            </a:extLst>
          </p:cNvPr>
          <p:cNvPicPr>
            <a:picLocks noChangeAspect="1"/>
          </p:cNvPicPr>
          <p:nvPr/>
        </p:nvPicPr>
        <p:blipFill>
          <a:blip r:embed="rId24"/>
          <a:stretch>
            <a:fillRect/>
          </a:stretch>
        </p:blipFill>
        <p:spPr>
          <a:xfrm>
            <a:off x="2686504" y="5301776"/>
            <a:ext cx="628225" cy="525658"/>
          </a:xfrm>
          <a:prstGeom prst="rect">
            <a:avLst/>
          </a:prstGeom>
        </p:spPr>
      </p:pic>
    </p:spTree>
    <p:extLst>
      <p:ext uri="{BB962C8B-B14F-4D97-AF65-F5344CB8AC3E}">
        <p14:creationId xmlns:p14="http://schemas.microsoft.com/office/powerpoint/2010/main" val="1829072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7" name="Title 6"/>
          <p:cNvSpPr>
            <a:spLocks noGrp="1"/>
          </p:cNvSpPr>
          <p:nvPr>
            <p:ph type="title"/>
          </p:nvPr>
        </p:nvSpPr>
        <p:spPr/>
        <p:txBody>
          <a:bodyPr/>
          <a:lstStyle/>
          <a:p>
            <a:r>
              <a:rPr lang="en-US"/>
              <a:t>Where do you stand regarding offering?</a:t>
            </a:r>
            <a:endParaRPr lang="en-US" dirty="0"/>
          </a:p>
        </p:txBody>
      </p:sp>
      <p:sp>
        <p:nvSpPr>
          <p:cNvPr id="3" name="Text Placeholder 2"/>
          <p:cNvSpPr>
            <a:spLocks noGrp="1"/>
          </p:cNvSpPr>
          <p:nvPr>
            <p:ph type="body" sz="quarter" idx="10"/>
          </p:nvPr>
        </p:nvSpPr>
        <p:spPr/>
        <p:txBody>
          <a:bodyPr/>
          <a:lstStyle/>
          <a:p>
            <a:r>
              <a:rPr lang="en-US"/>
              <a:t>2021 | South Africa | Students | All main fields of study</a:t>
            </a:r>
            <a:endParaRPr lang="en-US" dirty="0"/>
          </a:p>
        </p:txBody>
      </p:sp>
      <p:grpSp>
        <p:nvGrpSpPr>
          <p:cNvPr id="21" name="Group 20">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2" name="Rectangle 2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3" name="Down Arrow 2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4" name="Rectangle 3"/>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grpSp>
        <p:nvGrpSpPr>
          <p:cNvPr id="24" name="Grupp 12">
            <a:extLst>
              <a:ext uri="{FF2B5EF4-FFF2-40B4-BE49-F238E27FC236}">
                <a16:creationId xmlns:a16="http://schemas.microsoft.com/office/drawing/2014/main" id="{D649CB23-2B47-4874-97D4-F76F058F5A43}"/>
              </a:ext>
            </a:extLst>
          </p:cNvPr>
          <p:cNvGrpSpPr>
            <a:grpSpLocks/>
          </p:cNvGrpSpPr>
          <p:nvPr/>
        </p:nvGrpSpPr>
        <p:grpSpPr>
          <a:xfrm>
            <a:off x="10404000" y="748800"/>
            <a:ext cx="558000" cy="471600"/>
            <a:chOff x="2541724" y="3847884"/>
            <a:chExt cx="1907678" cy="1678286"/>
          </a:xfrm>
        </p:grpSpPr>
        <p:sp>
          <p:nvSpPr>
            <p:cNvPr id="25" name="Freeform 58">
              <a:extLst>
                <a:ext uri="{FF2B5EF4-FFF2-40B4-BE49-F238E27FC236}">
                  <a16:creationId xmlns:a16="http://schemas.microsoft.com/office/drawing/2014/main" id="{19982E85-3F2B-4964-BDC6-B9577775BEC8}"/>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26" name="Grupp 79">
              <a:extLst>
                <a:ext uri="{FF2B5EF4-FFF2-40B4-BE49-F238E27FC236}">
                  <a16:creationId xmlns:a16="http://schemas.microsoft.com/office/drawing/2014/main" id="{96D8CCB9-01D5-4E40-9546-ECA66A6FEC44}"/>
                </a:ext>
              </a:extLst>
            </p:cNvPr>
            <p:cNvGrpSpPr/>
            <p:nvPr/>
          </p:nvGrpSpPr>
          <p:grpSpPr>
            <a:xfrm>
              <a:off x="3366443" y="4346158"/>
              <a:ext cx="633700" cy="983678"/>
              <a:chOff x="3272575" y="4273335"/>
              <a:chExt cx="755742" cy="1173120"/>
            </a:xfrm>
          </p:grpSpPr>
          <p:sp>
            <p:nvSpPr>
              <p:cNvPr id="27" name="Freeform 70">
                <a:extLst>
                  <a:ext uri="{FF2B5EF4-FFF2-40B4-BE49-F238E27FC236}">
                    <a16:creationId xmlns:a16="http://schemas.microsoft.com/office/drawing/2014/main" id="{EF2743D5-A73B-496C-9C91-ED061EC8C39A}"/>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28" name="Freeform 71">
                <a:extLst>
                  <a:ext uri="{FF2B5EF4-FFF2-40B4-BE49-F238E27FC236}">
                    <a16:creationId xmlns:a16="http://schemas.microsoft.com/office/drawing/2014/main" id="{892B5605-6FF5-40B3-B3AA-95496EC42A2C}"/>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29" name="Freeform 73">
                <a:extLst>
                  <a:ext uri="{FF2B5EF4-FFF2-40B4-BE49-F238E27FC236}">
                    <a16:creationId xmlns:a16="http://schemas.microsoft.com/office/drawing/2014/main" id="{CCC33893-50E5-4DD1-BE8C-88246A4CD07D}"/>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0" name="Freeform 74">
                <a:extLst>
                  <a:ext uri="{FF2B5EF4-FFF2-40B4-BE49-F238E27FC236}">
                    <a16:creationId xmlns:a16="http://schemas.microsoft.com/office/drawing/2014/main" id="{B4836227-3509-49A9-823D-7D332B5E837D}"/>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1" name="Freeform 75">
                <a:extLst>
                  <a:ext uri="{FF2B5EF4-FFF2-40B4-BE49-F238E27FC236}">
                    <a16:creationId xmlns:a16="http://schemas.microsoft.com/office/drawing/2014/main" id="{B6C6A4C8-9411-4C53-9C77-BE8D5A2F7E5F}"/>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
        <p:nvSpPr>
          <p:cNvPr id="56" name="TextBox 55"/>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students</a:t>
            </a:r>
            <a:endParaRPr lang="en-GB" sz="1050" dirty="0">
              <a:solidFill>
                <a:srgbClr val="414041"/>
              </a:solidFill>
              <a:cs typeface="Calibri" pitchFamily="34" charset="0"/>
            </a:endParaRPr>
          </a:p>
        </p:txBody>
      </p:sp>
      <p:sp>
        <p:nvSpPr>
          <p:cNvPr id="57" name="TextBox 56"/>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8" name="TextBox 57"/>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9" name="TextBox 58"/>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60" name="TextBox 59"/>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61" name="TextBox 60"/>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62" name="Isosceles Triangle 61"/>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9" name="TextBox 68"/>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70" name="TextBox 69"/>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71" name="TextBox 70"/>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72" name="Straight Connector 71"/>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7" name="Straight Connector 76"/>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80" name="TextBox 79"/>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81" name="Flowchart: Decision 80"/>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Star: 5 Points 43">
            <a:extLst>
              <a:ext uri="{FF2B5EF4-FFF2-40B4-BE49-F238E27FC236}">
                <a16:creationId xmlns:a16="http://schemas.microsoft.com/office/drawing/2014/main" id="{49AC98F8-FECE-44BF-81E3-C2A103F4E0E8}"/>
              </a:ext>
            </a:extLst>
          </p:cNvPr>
          <p:cNvSpPr/>
          <p:nvPr/>
        </p:nvSpPr>
        <p:spPr>
          <a:xfrm>
            <a:off x="3987655" y="1121127"/>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5" name="Star: 5 Points 44">
            <a:extLst>
              <a:ext uri="{FF2B5EF4-FFF2-40B4-BE49-F238E27FC236}">
                <a16:creationId xmlns:a16="http://schemas.microsoft.com/office/drawing/2014/main" id="{4ED94F99-30CA-4AA3-9B87-C0278853B113}"/>
              </a:ext>
            </a:extLst>
          </p:cNvPr>
          <p:cNvSpPr/>
          <p:nvPr/>
        </p:nvSpPr>
        <p:spPr>
          <a:xfrm>
            <a:off x="2387454" y="1125099"/>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6" name="Star: 5 Points 45">
            <a:extLst>
              <a:ext uri="{FF2B5EF4-FFF2-40B4-BE49-F238E27FC236}">
                <a16:creationId xmlns:a16="http://schemas.microsoft.com/office/drawing/2014/main" id="{F2FCA659-83D3-48DF-A7C7-54F83485D2D3}"/>
              </a:ext>
            </a:extLst>
          </p:cNvPr>
          <p:cNvSpPr/>
          <p:nvPr/>
        </p:nvSpPr>
        <p:spPr>
          <a:xfrm>
            <a:off x="5615378" y="1089337"/>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17764050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culture?</a:t>
            </a:r>
            <a:endParaRPr lang="en-US" dirty="0"/>
          </a:p>
        </p:txBody>
      </p:sp>
      <p:sp>
        <p:nvSpPr>
          <p:cNvPr id="3" name="Platshållare för text 2"/>
          <p:cNvSpPr>
            <a:spLocks noGrp="1"/>
          </p:cNvSpPr>
          <p:nvPr>
            <p:ph type="body" sz="quarter" idx="10"/>
          </p:nvPr>
        </p:nvSpPr>
        <p:spPr/>
        <p:txBody>
          <a:bodyPr/>
          <a:lstStyle/>
          <a:p>
            <a:r>
              <a:rPr lang="en-US"/>
              <a:t>2021 | South Africa | Students | All main fields of study</a:t>
            </a:r>
            <a:endParaRPr lang="en-US" dirty="0"/>
          </a:p>
        </p:txBody>
      </p:sp>
      <p:grpSp>
        <p:nvGrpSpPr>
          <p:cNvPr id="27" name="Grupp 45"/>
          <p:cNvGrpSpPr/>
          <p:nvPr/>
        </p:nvGrpSpPr>
        <p:grpSpPr>
          <a:xfrm>
            <a:off x="10404000" y="748800"/>
            <a:ext cx="473642" cy="580607"/>
            <a:chOff x="3243003" y="1681719"/>
            <a:chExt cx="1615918" cy="1980844"/>
          </a:xfrm>
        </p:grpSpPr>
        <p:sp>
          <p:nvSpPr>
            <p:cNvPr id="28" name="Freeform 59"/>
            <p:cNvSpPr>
              <a:spLocks/>
            </p:cNvSpPr>
            <p:nvPr/>
          </p:nvSpPr>
          <p:spPr bwMode="auto">
            <a:xfrm rot="5400000">
              <a:off x="3060540" y="1864182"/>
              <a:ext cx="1980844" cy="1615918"/>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a:solidFill>
                    <a:prstClr val="white"/>
                  </a:solidFill>
                </a:ln>
                <a:solidFill>
                  <a:srgbClr val="0E97C1"/>
                </a:solidFill>
              </a:endParaRPr>
            </a:p>
          </p:txBody>
        </p:sp>
        <p:grpSp>
          <p:nvGrpSpPr>
            <p:cNvPr id="29" name="Grupp 47"/>
            <p:cNvGrpSpPr/>
            <p:nvPr/>
          </p:nvGrpSpPr>
          <p:grpSpPr>
            <a:xfrm>
              <a:off x="3754289" y="2017235"/>
              <a:ext cx="707694" cy="954502"/>
              <a:chOff x="3270824" y="2406480"/>
              <a:chExt cx="855586" cy="1153970"/>
            </a:xfrm>
          </p:grpSpPr>
          <p:sp>
            <p:nvSpPr>
              <p:cNvPr id="30" name="Oval 64"/>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1" name="Oval 65"/>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2" name="Freeform 66"/>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5" name="Freeform 67"/>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grpSp>
      </p:grpSp>
      <p:grpSp>
        <p:nvGrpSpPr>
          <p:cNvPr id="17" name="Group 16">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2" name="Rectangle 2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3" name="Down Arrow 2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24" name="Rectangle 23"/>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sp>
        <p:nvSpPr>
          <p:cNvPr id="56" name="TextBox 55"/>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students</a:t>
            </a:r>
            <a:endParaRPr lang="en-GB" sz="1050" dirty="0">
              <a:solidFill>
                <a:srgbClr val="414041"/>
              </a:solidFill>
              <a:cs typeface="Calibri" pitchFamily="34" charset="0"/>
            </a:endParaRPr>
          </a:p>
        </p:txBody>
      </p:sp>
      <p:sp>
        <p:nvSpPr>
          <p:cNvPr id="57" name="TextBox 56"/>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8" name="TextBox 57"/>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9" name="TextBox 58"/>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60" name="TextBox 59"/>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61" name="TextBox 60"/>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62" name="Isosceles Triangle 61"/>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9" name="TextBox 68"/>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70" name="TextBox 69"/>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71" name="TextBox 70"/>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72" name="Straight Connector 71"/>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7" name="Straight Connector 76"/>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80" name="TextBox 79"/>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81" name="Flowchart: Decision 80"/>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Star: 5 Points 42">
            <a:extLst>
              <a:ext uri="{FF2B5EF4-FFF2-40B4-BE49-F238E27FC236}">
                <a16:creationId xmlns:a16="http://schemas.microsoft.com/office/drawing/2014/main" id="{FE57382B-E068-43B4-B432-73670ADFB7E7}"/>
              </a:ext>
            </a:extLst>
          </p:cNvPr>
          <p:cNvSpPr/>
          <p:nvPr/>
        </p:nvSpPr>
        <p:spPr>
          <a:xfrm>
            <a:off x="1629465" y="102858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4" name="Star: 5 Points 43">
            <a:extLst>
              <a:ext uri="{FF2B5EF4-FFF2-40B4-BE49-F238E27FC236}">
                <a16:creationId xmlns:a16="http://schemas.microsoft.com/office/drawing/2014/main" id="{DAC580D3-A315-4AFD-846F-0B8B78B98546}"/>
              </a:ext>
            </a:extLst>
          </p:cNvPr>
          <p:cNvSpPr/>
          <p:nvPr/>
        </p:nvSpPr>
        <p:spPr>
          <a:xfrm>
            <a:off x="2430255" y="102858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5" name="Star: 5 Points 44">
            <a:extLst>
              <a:ext uri="{FF2B5EF4-FFF2-40B4-BE49-F238E27FC236}">
                <a16:creationId xmlns:a16="http://schemas.microsoft.com/office/drawing/2014/main" id="{AEC5DF37-7295-4BE1-A48A-E62DF2D82216}"/>
              </a:ext>
            </a:extLst>
          </p:cNvPr>
          <p:cNvSpPr/>
          <p:nvPr/>
        </p:nvSpPr>
        <p:spPr>
          <a:xfrm>
            <a:off x="8917860" y="112617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563400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employability?</a:t>
            </a:r>
            <a:endParaRPr lang="en-US" dirty="0"/>
          </a:p>
        </p:txBody>
      </p:sp>
      <p:sp>
        <p:nvSpPr>
          <p:cNvPr id="3" name="Platshållare för text 2"/>
          <p:cNvSpPr>
            <a:spLocks noGrp="1"/>
          </p:cNvSpPr>
          <p:nvPr>
            <p:ph type="body" sz="quarter" idx="10"/>
          </p:nvPr>
        </p:nvSpPr>
        <p:spPr/>
        <p:txBody>
          <a:bodyPr/>
          <a:lstStyle/>
          <a:p>
            <a:r>
              <a:rPr lang="en-US"/>
              <a:t>2021 | South Africa | Students | All main fields of study</a:t>
            </a:r>
            <a:endParaRPr lang="en-US" dirty="0"/>
          </a:p>
        </p:txBody>
      </p:sp>
      <p:grpSp>
        <p:nvGrpSpPr>
          <p:cNvPr id="25" name="Grupp 35"/>
          <p:cNvGrpSpPr/>
          <p:nvPr/>
        </p:nvGrpSpPr>
        <p:grpSpPr>
          <a:xfrm>
            <a:off x="10404000" y="748800"/>
            <a:ext cx="473350" cy="599473"/>
            <a:chOff x="1873998" y="3546276"/>
            <a:chExt cx="1613044" cy="1980837"/>
          </a:xfrm>
        </p:grpSpPr>
        <p:sp>
          <p:nvSpPr>
            <p:cNvPr id="26" name="Freeform 60"/>
            <p:cNvSpPr>
              <a:spLocks/>
            </p:cNvSpPr>
            <p:nvPr/>
          </p:nvSpPr>
          <p:spPr bwMode="auto">
            <a:xfrm rot="16200000">
              <a:off x="1690101" y="3730173"/>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w="76200" cmpd="sng">
                  <a:solidFill>
                    <a:prstClr val="white"/>
                  </a:solidFill>
                </a:ln>
                <a:solidFill>
                  <a:srgbClr val="0E97C1"/>
                </a:solidFill>
              </a:endParaRPr>
            </a:p>
          </p:txBody>
        </p:sp>
        <p:grpSp>
          <p:nvGrpSpPr>
            <p:cNvPr id="27" name="Grupp 37"/>
            <p:cNvGrpSpPr/>
            <p:nvPr/>
          </p:nvGrpSpPr>
          <p:grpSpPr>
            <a:xfrm>
              <a:off x="2142879" y="4280411"/>
              <a:ext cx="909434" cy="810832"/>
              <a:chOff x="1412330" y="4262837"/>
              <a:chExt cx="995860" cy="887888"/>
            </a:xfrm>
          </p:grpSpPr>
          <p:sp>
            <p:nvSpPr>
              <p:cNvPr id="28" name="Freeform 68"/>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sp>
            <p:nvSpPr>
              <p:cNvPr id="29" name="Freeform 69"/>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grpSp>
      </p:grpSp>
      <p:grpSp>
        <p:nvGrpSpPr>
          <p:cNvPr id="15" name="Group 14">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0" name="Rectangle 19"/>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1" name="Down Arrow 20"/>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22" name="Rectangle 21"/>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sp>
        <p:nvSpPr>
          <p:cNvPr id="52" name="TextBox 51"/>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students</a:t>
            </a:r>
            <a:endParaRPr lang="en-GB" sz="1050" dirty="0">
              <a:solidFill>
                <a:srgbClr val="414041"/>
              </a:solidFill>
              <a:cs typeface="Calibri" pitchFamily="34" charset="0"/>
            </a:endParaRPr>
          </a:p>
        </p:txBody>
      </p:sp>
      <p:sp>
        <p:nvSpPr>
          <p:cNvPr id="53" name="TextBox 52"/>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4" name="TextBox 53"/>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5" name="TextBox 54"/>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56" name="TextBox 55"/>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57" name="TextBox 56"/>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58" name="Isosceles Triangle 57"/>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5" name="TextBox 64"/>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66" name="TextBox 65"/>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67" name="TextBox 66"/>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68" name="Straight Connector 67"/>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3" name="Straight Connector 72"/>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76" name="TextBox 75"/>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77" name="Flowchart: Decision 76"/>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Star: 5 Points 40">
            <a:extLst>
              <a:ext uri="{FF2B5EF4-FFF2-40B4-BE49-F238E27FC236}">
                <a16:creationId xmlns:a16="http://schemas.microsoft.com/office/drawing/2014/main" id="{72301142-F619-4E21-95BE-1820A949B894}"/>
              </a:ext>
            </a:extLst>
          </p:cNvPr>
          <p:cNvSpPr/>
          <p:nvPr/>
        </p:nvSpPr>
        <p:spPr>
          <a:xfrm>
            <a:off x="2640118" y="980701"/>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2" name="Star: 5 Points 41">
            <a:extLst>
              <a:ext uri="{FF2B5EF4-FFF2-40B4-BE49-F238E27FC236}">
                <a16:creationId xmlns:a16="http://schemas.microsoft.com/office/drawing/2014/main" id="{7588F598-87C4-4A4D-8240-1A25B97EB3AE}"/>
              </a:ext>
            </a:extLst>
          </p:cNvPr>
          <p:cNvSpPr/>
          <p:nvPr/>
        </p:nvSpPr>
        <p:spPr>
          <a:xfrm>
            <a:off x="3506392" y="100547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3" name="Star: 5 Points 42">
            <a:extLst>
              <a:ext uri="{FF2B5EF4-FFF2-40B4-BE49-F238E27FC236}">
                <a16:creationId xmlns:a16="http://schemas.microsoft.com/office/drawing/2014/main" id="{367A7E4D-CE94-4DBF-8326-5DE474C3AE42}"/>
              </a:ext>
            </a:extLst>
          </p:cNvPr>
          <p:cNvSpPr/>
          <p:nvPr/>
        </p:nvSpPr>
        <p:spPr>
          <a:xfrm>
            <a:off x="4259909" y="100547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23887853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a:spLocks noGrp="1"/>
          </p:cNvSpPr>
          <p:nvPr>
            <p:ph type="body" sz="quarter" idx="12"/>
          </p:nvPr>
        </p:nvSpPr>
        <p:spPr/>
        <p:txBody>
          <a:bodyPr/>
          <a:lstStyle/>
          <a:p>
            <a:r>
              <a:rPr lang="en-US"/>
              <a:t>Which of the following attributes do you associate with your college or university? (Please select as many as applicable.)</a:t>
            </a:r>
            <a:endParaRPr lang="en-US" dirty="0"/>
          </a:p>
        </p:txBody>
      </p:sp>
      <p:sp>
        <p:nvSpPr>
          <p:cNvPr id="14" name="Text Placeholder 5"/>
          <p:cNvSpPr>
            <a:spLocks noGrp="1"/>
          </p:cNvSpPr>
          <p:nvPr>
            <p:ph type="body" sz="quarter" idx="13"/>
          </p:nvPr>
        </p:nvSpPr>
        <p:spPr>
          <a:xfrm>
            <a:off x="6274045" y="6215290"/>
            <a:ext cx="5310000" cy="560905"/>
          </a:xfrm>
        </p:spPr>
        <p:txBody>
          <a:bodyPr/>
          <a:lstStyle/>
          <a:p>
            <a:r>
              <a:rPr lang="en-US"/>
              <a:t>Note, the list of attributes shown here cuts across all four Drivers of Employer Attractiveness (i.e. out of 40 attributes), as opposed to by each individual Driver.</a:t>
            </a:r>
          </a:p>
          <a:p>
            <a:r>
              <a:rPr lang="en-US"/>
              <a:t>Outer circle shows data of </a:t>
            </a:r>
            <a:r>
              <a:rPr lang="en-GB"/>
              <a:t>Your students.</a:t>
            </a:r>
          </a:p>
          <a:p>
            <a:r>
              <a:rPr lang="en-US"/>
              <a:t>Inner circle shows data of </a:t>
            </a:r>
            <a:r>
              <a:rPr lang="en-GB"/>
              <a:t>All students.</a:t>
            </a:r>
            <a:endParaRPr lang="en-GB" dirty="0"/>
          </a:p>
        </p:txBody>
      </p:sp>
      <p:sp>
        <p:nvSpPr>
          <p:cNvPr id="8" name="Title 7"/>
          <p:cNvSpPr>
            <a:spLocks noGrp="1"/>
          </p:cNvSpPr>
          <p:nvPr>
            <p:ph type="title"/>
          </p:nvPr>
        </p:nvSpPr>
        <p:spPr/>
        <p:txBody>
          <a:bodyPr/>
          <a:lstStyle/>
          <a:p>
            <a:r>
              <a:rPr lang="en-US" dirty="0"/>
              <a:t>Which driver is your brand leaning to according </a:t>
            </a:r>
            <a:r>
              <a:rPr lang="en-US"/>
              <a:t>to your students </a:t>
            </a:r>
            <a:r>
              <a:rPr lang="en-US" dirty="0"/>
              <a:t>?</a:t>
            </a:r>
            <a:endParaRPr lang="sv-SE" dirty="0"/>
          </a:p>
        </p:txBody>
      </p:sp>
      <p:sp>
        <p:nvSpPr>
          <p:cNvPr id="9" name="Text Placeholder 8"/>
          <p:cNvSpPr>
            <a:spLocks noGrp="1"/>
          </p:cNvSpPr>
          <p:nvPr>
            <p:ph type="body" sz="quarter" idx="10"/>
          </p:nvPr>
        </p:nvSpPr>
        <p:spPr/>
        <p:txBody>
          <a:bodyPr/>
          <a:lstStyle/>
          <a:p>
            <a:r>
              <a:rPr lang="en-US"/>
              <a:t>2021 | South Africa | Students | All main fields of study</a:t>
            </a:r>
            <a:endParaRPr lang="sv-SE" dirty="0"/>
          </a:p>
        </p:txBody>
      </p:sp>
      <p:sp>
        <p:nvSpPr>
          <p:cNvPr id="4" name="Slide Number Placeholder 3"/>
          <p:cNvSpPr>
            <a:spLocks noGrp="1"/>
          </p:cNvSpPr>
          <p:nvPr>
            <p:ph type="sldNum" sz="quarter" idx="4294967295"/>
          </p:nvPr>
        </p:nvSpPr>
        <p:spPr>
          <a:xfrm>
            <a:off x="10275888" y="6916738"/>
            <a:ext cx="1916112" cy="295275"/>
          </a:xfrm>
          <a:prstGeom prst="rect">
            <a:avLst/>
          </a:prstGeom>
        </p:spPr>
        <p:txBody>
          <a:bodyPr vert="horz" lIns="99551" tIns="49775" rIns="99551" bIns="49775" rtlCol="0" anchor="ctr"/>
          <a:lstStyle>
            <a:defPPr>
              <a:defRPr lang="en-US"/>
            </a:defPPr>
            <a:lvl1pPr marL="0" algn="r" defTabSz="497754" rtl="0" eaLnBrk="1" latinLnBrk="0" hangingPunct="1">
              <a:defRPr sz="1100" b="0" i="0" kern="1200" baseline="0">
                <a:solidFill>
                  <a:srgbClr val="919090"/>
                </a:solidFill>
                <a:latin typeface="+mj-lt"/>
                <a:ea typeface="+mn-ea"/>
                <a:cs typeface="Arial" panose="020B0604020202020204" pitchFamily="34" charset="0"/>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fld id="{318AE75C-CB10-E249-BBA9-B27808B0AF0B}" type="slidenum">
              <a:rPr lang="en-GB" smtClean="0">
                <a:latin typeface="Calibri" pitchFamily="34" charset="0"/>
                <a:cs typeface="Calibri" pitchFamily="34" charset="0"/>
              </a:rPr>
              <a:pPr/>
              <a:t>53</a:t>
            </a:fld>
            <a:endParaRPr lang="en-GB" dirty="0">
              <a:latin typeface="Calibri" pitchFamily="34" charset="0"/>
              <a:cs typeface="Calibri" pitchFamily="34" charset="0"/>
            </a:endParaRPr>
          </a:p>
        </p:txBody>
      </p:sp>
      <p:sp>
        <p:nvSpPr>
          <p:cNvPr id="19" name="Rectangle: Rounded Corners 5">
            <a:extLst>
              <a:ext uri="{FF2B5EF4-FFF2-40B4-BE49-F238E27FC236}">
                <a16:creationId xmlns:a16="http://schemas.microsoft.com/office/drawing/2014/main" id="{DB0FD918-330A-4C5F-9B75-C2BEDA916477}"/>
              </a:ext>
            </a:extLst>
          </p:cNvPr>
          <p:cNvSpPr>
            <a:spLocks/>
          </p:cNvSpPr>
          <p:nvPr/>
        </p:nvSpPr>
        <p:spPr>
          <a:xfrm>
            <a:off x="8756073" y="3758636"/>
            <a:ext cx="2742010" cy="2230645"/>
          </a:xfrm>
          <a:prstGeom prst="roundRect">
            <a:avLst>
              <a:gd name="adj" fmla="val 2767"/>
            </a:avLst>
          </a:prstGeom>
          <a:solidFill>
            <a:srgbClr val="41404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0" name="Rectangle: Rounded Corners 8">
            <a:extLst>
              <a:ext uri="{FF2B5EF4-FFF2-40B4-BE49-F238E27FC236}">
                <a16:creationId xmlns:a16="http://schemas.microsoft.com/office/drawing/2014/main" id="{332EE706-E921-438D-BD21-46F10E423641}"/>
              </a:ext>
            </a:extLst>
          </p:cNvPr>
          <p:cNvSpPr/>
          <p:nvPr/>
        </p:nvSpPr>
        <p:spPr>
          <a:xfrm>
            <a:off x="710188" y="1212932"/>
            <a:ext cx="2891994" cy="2230645"/>
          </a:xfrm>
          <a:prstGeom prst="roundRect">
            <a:avLst>
              <a:gd name="adj" fmla="val 2767"/>
            </a:avLst>
          </a:prstGeom>
          <a:solidFill>
            <a:srgbClr val="F1612A">
              <a:alpha val="30000"/>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2" name="Rectangle: Rounded Corners 6">
            <a:extLst>
              <a:ext uri="{FF2B5EF4-FFF2-40B4-BE49-F238E27FC236}">
                <a16:creationId xmlns:a16="http://schemas.microsoft.com/office/drawing/2014/main" id="{F3895622-AF75-4F68-A5F8-94E270C268C0}"/>
              </a:ext>
            </a:extLst>
          </p:cNvPr>
          <p:cNvSpPr>
            <a:spLocks/>
          </p:cNvSpPr>
          <p:nvPr/>
        </p:nvSpPr>
        <p:spPr>
          <a:xfrm>
            <a:off x="710188" y="3758636"/>
            <a:ext cx="2891994" cy="2230645"/>
          </a:xfrm>
          <a:prstGeom prst="roundRect">
            <a:avLst>
              <a:gd name="adj" fmla="val 2767"/>
            </a:avLst>
          </a:prstGeom>
          <a:solidFill>
            <a:srgbClr val="86BC45">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3" name="Rectangle: Rounded Corners 7">
            <a:extLst>
              <a:ext uri="{FF2B5EF4-FFF2-40B4-BE49-F238E27FC236}">
                <a16:creationId xmlns:a16="http://schemas.microsoft.com/office/drawing/2014/main" id="{35A3C13B-6EC3-4AFE-9E29-71EEF86A05DF}"/>
              </a:ext>
            </a:extLst>
          </p:cNvPr>
          <p:cNvSpPr>
            <a:spLocks/>
          </p:cNvSpPr>
          <p:nvPr/>
        </p:nvSpPr>
        <p:spPr>
          <a:xfrm>
            <a:off x="8756073" y="1221945"/>
            <a:ext cx="2742010" cy="2230645"/>
          </a:xfrm>
          <a:prstGeom prst="roundRect">
            <a:avLst>
              <a:gd name="adj" fmla="val 2767"/>
            </a:avLst>
          </a:prstGeom>
          <a:solidFill>
            <a:srgbClr val="0E97C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4" name="TextBox 23">
            <a:extLst>
              <a:ext uri="{FF2B5EF4-FFF2-40B4-BE49-F238E27FC236}">
                <a16:creationId xmlns:a16="http://schemas.microsoft.com/office/drawing/2014/main" id="{99953643-3FEA-400E-8068-366D05F91E9E}"/>
              </a:ext>
            </a:extLst>
          </p:cNvPr>
          <p:cNvSpPr txBox="1"/>
          <p:nvPr/>
        </p:nvSpPr>
        <p:spPr>
          <a:xfrm>
            <a:off x="896525" y="1289618"/>
            <a:ext cx="4062156" cy="584775"/>
          </a:xfrm>
          <a:prstGeom prst="rect">
            <a:avLst/>
          </a:prstGeom>
          <a:noFill/>
        </p:spPr>
        <p:txBody>
          <a:bodyPr wrap="square" rtlCol="0">
            <a:spAutoFit/>
          </a:bodyPr>
          <a:lstStyle/>
          <a:p>
            <a:pPr lvl="0" defTabSz="914400">
              <a:defRPr/>
            </a:pPr>
            <a:r>
              <a:rPr lang="en-US" sz="1600" b="1" kern="0" dirty="0">
                <a:cs typeface="Calibri" pitchFamily="34" charset="0"/>
              </a:rPr>
              <a:t>University Reputation</a:t>
            </a:r>
          </a:p>
          <a:p>
            <a:pPr lvl="0" defTabSz="914400">
              <a:defRPr/>
            </a:pPr>
            <a:r>
              <a:rPr lang="en-US" sz="1600" b="1" kern="0" dirty="0">
                <a:cs typeface="Calibri" pitchFamily="34" charset="0"/>
              </a:rPr>
              <a:t>and Image</a:t>
            </a:r>
          </a:p>
        </p:txBody>
      </p:sp>
      <p:sp>
        <p:nvSpPr>
          <p:cNvPr id="30" name="TextBox 29">
            <a:extLst>
              <a:ext uri="{FF2B5EF4-FFF2-40B4-BE49-F238E27FC236}">
                <a16:creationId xmlns:a16="http://schemas.microsoft.com/office/drawing/2014/main" id="{8892A072-FAD0-460A-A1BE-6617F9327DCA}"/>
              </a:ext>
            </a:extLst>
          </p:cNvPr>
          <p:cNvSpPr txBox="1"/>
          <p:nvPr/>
        </p:nvSpPr>
        <p:spPr>
          <a:xfrm>
            <a:off x="869983" y="3853398"/>
            <a:ext cx="2141740" cy="612475"/>
          </a:xfrm>
          <a:prstGeom prst="rect">
            <a:avLst/>
          </a:prstGeom>
          <a:noFill/>
        </p:spPr>
        <p:txBody>
          <a:bodyPr wrap="none" rtlCol="0">
            <a:spAutoFit/>
          </a:bodyPr>
          <a:lstStyle/>
          <a:p>
            <a:pPr lvl="0" defTabSz="914335">
              <a:lnSpc>
                <a:spcPct val="90000"/>
              </a:lnSpc>
              <a:spcAft>
                <a:spcPts val="600"/>
              </a:spcAft>
              <a:defRPr/>
            </a:pPr>
            <a:r>
              <a:rPr lang="en-GB" sz="1600" b="1" dirty="0">
                <a:solidFill>
                  <a:srgbClr val="414041"/>
                </a:solidFill>
                <a:cs typeface="Calibri" panose="020F0502020204030204" pitchFamily="34" charset="0"/>
              </a:rPr>
              <a:t>Employability &amp; Future</a:t>
            </a:r>
          </a:p>
          <a:p>
            <a:pPr lvl="0" defTabSz="914335">
              <a:lnSpc>
                <a:spcPct val="90000"/>
              </a:lnSpc>
              <a:spcAft>
                <a:spcPts val="600"/>
              </a:spcAft>
              <a:defRPr/>
            </a:pPr>
            <a:r>
              <a:rPr lang="en-GB" sz="1600" b="1" dirty="0">
                <a:solidFill>
                  <a:srgbClr val="414041"/>
                </a:solidFill>
                <a:cs typeface="Calibri" panose="020F0502020204030204" pitchFamily="34" charset="0"/>
              </a:rPr>
              <a:t>Opportunities</a:t>
            </a:r>
          </a:p>
        </p:txBody>
      </p:sp>
      <p:sp>
        <p:nvSpPr>
          <p:cNvPr id="32" name="TextBox 31">
            <a:extLst>
              <a:ext uri="{FF2B5EF4-FFF2-40B4-BE49-F238E27FC236}">
                <a16:creationId xmlns:a16="http://schemas.microsoft.com/office/drawing/2014/main" id="{715F19D4-F76C-41B0-9434-03F9167FA127}"/>
              </a:ext>
            </a:extLst>
          </p:cNvPr>
          <p:cNvSpPr txBox="1"/>
          <p:nvPr/>
        </p:nvSpPr>
        <p:spPr>
          <a:xfrm>
            <a:off x="9049304" y="1298630"/>
            <a:ext cx="2147641" cy="338554"/>
          </a:xfrm>
          <a:prstGeom prst="rect">
            <a:avLst/>
          </a:prstGeom>
          <a:noFill/>
        </p:spPr>
        <p:txBody>
          <a:bodyPr wrap="square" rtlCol="0">
            <a:spAutoFit/>
          </a:bodyPr>
          <a:lstStyle/>
          <a:p>
            <a:pPr lvl="0" defTabSz="914400">
              <a:defRPr/>
            </a:pPr>
            <a:r>
              <a:rPr lang="en-US" sz="1600" b="1" kern="0" dirty="0">
                <a:cs typeface="Calibri" pitchFamily="34" charset="0"/>
              </a:rPr>
              <a:t>Culture</a:t>
            </a:r>
            <a:endParaRPr lang="en-US" sz="1600" b="1" kern="0" baseline="30000" dirty="0">
              <a:cs typeface="Calibri" pitchFamily="34" charset="0"/>
            </a:endParaRPr>
          </a:p>
        </p:txBody>
      </p:sp>
      <p:sp>
        <p:nvSpPr>
          <p:cNvPr id="35" name="TextBox 34">
            <a:extLst>
              <a:ext uri="{FF2B5EF4-FFF2-40B4-BE49-F238E27FC236}">
                <a16:creationId xmlns:a16="http://schemas.microsoft.com/office/drawing/2014/main" id="{9586BAA1-CAFF-41B7-8B31-FFE732DB1268}"/>
              </a:ext>
            </a:extLst>
          </p:cNvPr>
          <p:cNvSpPr txBox="1"/>
          <p:nvPr/>
        </p:nvSpPr>
        <p:spPr>
          <a:xfrm>
            <a:off x="9013850" y="3844385"/>
            <a:ext cx="889987" cy="338554"/>
          </a:xfrm>
          <a:prstGeom prst="rect">
            <a:avLst/>
          </a:prstGeom>
          <a:noFill/>
        </p:spPr>
        <p:txBody>
          <a:bodyPr wrap="none" rtlCol="0">
            <a:spAutoFit/>
          </a:bodyPr>
          <a:lstStyle/>
          <a:p>
            <a:pPr lvl="0" defTabSz="914400">
              <a:defRPr/>
            </a:pPr>
            <a:r>
              <a:rPr lang="en-US" sz="1600" b="1" kern="0" dirty="0">
                <a:cs typeface="Calibri" pitchFamily="34" charset="0"/>
              </a:rPr>
              <a:t>Offering</a:t>
            </a:r>
            <a:endParaRPr lang="en-US" sz="1600" b="1" kern="0" baseline="30000" dirty="0">
              <a:cs typeface="Calibri" pitchFamily="34" charset="0"/>
            </a:endParaRPr>
          </a:p>
        </p:txBody>
      </p:sp>
      <p:grpSp>
        <p:nvGrpSpPr>
          <p:cNvPr id="37" name="Grupp 12">
            <a:extLst>
              <a:ext uri="{FF2B5EF4-FFF2-40B4-BE49-F238E27FC236}">
                <a16:creationId xmlns:a16="http://schemas.microsoft.com/office/drawing/2014/main" id="{86790B3B-540B-4AD2-A0DB-904EDE2845C8}"/>
              </a:ext>
            </a:extLst>
          </p:cNvPr>
          <p:cNvGrpSpPr>
            <a:grpSpLocks noChangeAspect="1"/>
          </p:cNvGrpSpPr>
          <p:nvPr/>
        </p:nvGrpSpPr>
        <p:grpSpPr>
          <a:xfrm>
            <a:off x="9777936" y="4479164"/>
            <a:ext cx="644616" cy="563254"/>
            <a:chOff x="2541724" y="3847884"/>
            <a:chExt cx="1907678" cy="1678286"/>
          </a:xfrm>
        </p:grpSpPr>
        <p:sp>
          <p:nvSpPr>
            <p:cNvPr id="38" name="Freeform 58">
              <a:extLst>
                <a:ext uri="{FF2B5EF4-FFF2-40B4-BE49-F238E27FC236}">
                  <a16:creationId xmlns:a16="http://schemas.microsoft.com/office/drawing/2014/main" id="{579949CE-8416-4DD9-86E0-0514B295A87C}"/>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40" name="Grupp 79">
              <a:extLst>
                <a:ext uri="{FF2B5EF4-FFF2-40B4-BE49-F238E27FC236}">
                  <a16:creationId xmlns:a16="http://schemas.microsoft.com/office/drawing/2014/main" id="{52F69AAF-3066-40B4-8496-D1B7A5F2682D}"/>
                </a:ext>
              </a:extLst>
            </p:cNvPr>
            <p:cNvGrpSpPr/>
            <p:nvPr/>
          </p:nvGrpSpPr>
          <p:grpSpPr>
            <a:xfrm>
              <a:off x="3366442" y="4346158"/>
              <a:ext cx="633700" cy="983678"/>
              <a:chOff x="3272575" y="4273335"/>
              <a:chExt cx="755742" cy="1173120"/>
            </a:xfrm>
          </p:grpSpPr>
          <p:sp>
            <p:nvSpPr>
              <p:cNvPr id="41" name="Freeform 70">
                <a:extLst>
                  <a:ext uri="{FF2B5EF4-FFF2-40B4-BE49-F238E27FC236}">
                    <a16:creationId xmlns:a16="http://schemas.microsoft.com/office/drawing/2014/main" id="{8F7A34A5-B40F-4BDA-B6C1-42B42F3455B5}"/>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2" name="Freeform 71">
                <a:extLst>
                  <a:ext uri="{FF2B5EF4-FFF2-40B4-BE49-F238E27FC236}">
                    <a16:creationId xmlns:a16="http://schemas.microsoft.com/office/drawing/2014/main" id="{BCD8D29D-8337-4B28-A9F8-2BA8218B412D}"/>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3" name="Freeform 73">
                <a:extLst>
                  <a:ext uri="{FF2B5EF4-FFF2-40B4-BE49-F238E27FC236}">
                    <a16:creationId xmlns:a16="http://schemas.microsoft.com/office/drawing/2014/main" id="{50FD64DC-2D7B-4377-8061-600A83B72CAF}"/>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4" name="Freeform 74">
                <a:extLst>
                  <a:ext uri="{FF2B5EF4-FFF2-40B4-BE49-F238E27FC236}">
                    <a16:creationId xmlns:a16="http://schemas.microsoft.com/office/drawing/2014/main" id="{058B8C00-D40A-432B-8835-8FA2268E0052}"/>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5" name="Freeform 75">
                <a:extLst>
                  <a:ext uri="{FF2B5EF4-FFF2-40B4-BE49-F238E27FC236}">
                    <a16:creationId xmlns:a16="http://schemas.microsoft.com/office/drawing/2014/main" id="{C2F9F28C-7518-4C7F-9785-A0B6A09011D5}"/>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46" name="Group 45">
            <a:extLst>
              <a:ext uri="{FF2B5EF4-FFF2-40B4-BE49-F238E27FC236}">
                <a16:creationId xmlns:a16="http://schemas.microsoft.com/office/drawing/2014/main" id="{89B37FA0-E136-4645-B00A-28CC30DFFC75}"/>
              </a:ext>
            </a:extLst>
          </p:cNvPr>
          <p:cNvGrpSpPr/>
          <p:nvPr/>
        </p:nvGrpSpPr>
        <p:grpSpPr>
          <a:xfrm>
            <a:off x="1940853" y="4462258"/>
            <a:ext cx="556379" cy="625681"/>
            <a:chOff x="1873997" y="4293305"/>
            <a:chExt cx="1073211" cy="1317916"/>
          </a:xfrm>
        </p:grpSpPr>
        <p:grpSp>
          <p:nvGrpSpPr>
            <p:cNvPr id="47" name="Group 209">
              <a:extLst>
                <a:ext uri="{FF2B5EF4-FFF2-40B4-BE49-F238E27FC236}">
                  <a16:creationId xmlns:a16="http://schemas.microsoft.com/office/drawing/2014/main" id="{CFF9031B-BA1A-4A6A-AA14-2AC8F201B237}"/>
                </a:ext>
              </a:extLst>
            </p:cNvPr>
            <p:cNvGrpSpPr/>
            <p:nvPr/>
          </p:nvGrpSpPr>
          <p:grpSpPr>
            <a:xfrm>
              <a:off x="2099797" y="4686222"/>
              <a:ext cx="569946" cy="738831"/>
              <a:chOff x="6873880" y="4046538"/>
              <a:chExt cx="1946269" cy="2351089"/>
            </a:xfrm>
            <a:solidFill>
              <a:schemeClr val="bg1"/>
            </a:solidFill>
          </p:grpSpPr>
          <p:sp>
            <p:nvSpPr>
              <p:cNvPr id="54" name="Oval 60">
                <a:extLst>
                  <a:ext uri="{FF2B5EF4-FFF2-40B4-BE49-F238E27FC236}">
                    <a16:creationId xmlns:a16="http://schemas.microsoft.com/office/drawing/2014/main" id="{CE29A9E1-DB41-4862-BD42-9EF88BA7E9A6}"/>
                  </a:ext>
                </a:extLst>
              </p:cNvPr>
              <p:cNvSpPr>
                <a:spLocks noChangeArrowheads="1"/>
              </p:cNvSpPr>
              <p:nvPr/>
            </p:nvSpPr>
            <p:spPr bwMode="auto">
              <a:xfrm>
                <a:off x="8072438" y="4159250"/>
                <a:ext cx="385763" cy="384175"/>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5" name="Oval 61">
                <a:extLst>
                  <a:ext uri="{FF2B5EF4-FFF2-40B4-BE49-F238E27FC236}">
                    <a16:creationId xmlns:a16="http://schemas.microsoft.com/office/drawing/2014/main" id="{2CAD30AA-0809-4077-BCB2-EAE13598E391}"/>
                  </a:ext>
                </a:extLst>
              </p:cNvPr>
              <p:cNvSpPr>
                <a:spLocks noChangeArrowheads="1"/>
              </p:cNvSpPr>
              <p:nvPr/>
            </p:nvSpPr>
            <p:spPr bwMode="auto">
              <a:xfrm>
                <a:off x="7304088" y="4046538"/>
                <a:ext cx="406400" cy="406400"/>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6" name="Freeform 62">
                <a:extLst>
                  <a:ext uri="{FF2B5EF4-FFF2-40B4-BE49-F238E27FC236}">
                    <a16:creationId xmlns:a16="http://schemas.microsoft.com/office/drawing/2014/main" id="{33A77F0F-9F64-468B-B579-235AB9C6BA2E}"/>
                  </a:ext>
                </a:extLst>
              </p:cNvPr>
              <p:cNvSpPr>
                <a:spLocks/>
              </p:cNvSpPr>
              <p:nvPr/>
            </p:nvSpPr>
            <p:spPr bwMode="auto">
              <a:xfrm>
                <a:off x="6873880" y="4068761"/>
                <a:ext cx="1006476" cy="2328866"/>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7" name="Freeform 63">
                <a:extLst>
                  <a:ext uri="{FF2B5EF4-FFF2-40B4-BE49-F238E27FC236}">
                    <a16:creationId xmlns:a16="http://schemas.microsoft.com/office/drawing/2014/main" id="{E39AF594-1ED8-45EE-8855-5709D7627259}"/>
                  </a:ext>
                </a:extLst>
              </p:cNvPr>
              <p:cNvSpPr>
                <a:spLocks/>
              </p:cNvSpPr>
              <p:nvPr/>
            </p:nvSpPr>
            <p:spPr bwMode="auto">
              <a:xfrm>
                <a:off x="7959724" y="4249739"/>
                <a:ext cx="860425" cy="2147888"/>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nvGrpSpPr>
            <p:cNvPr id="48" name="Grupp 10">
              <a:extLst>
                <a:ext uri="{FF2B5EF4-FFF2-40B4-BE49-F238E27FC236}">
                  <a16:creationId xmlns:a16="http://schemas.microsoft.com/office/drawing/2014/main" id="{2CDC840A-33D9-46C4-BF43-DC063D530EB8}"/>
                </a:ext>
              </a:extLst>
            </p:cNvPr>
            <p:cNvGrpSpPr/>
            <p:nvPr/>
          </p:nvGrpSpPr>
          <p:grpSpPr>
            <a:xfrm>
              <a:off x="1873997" y="4293305"/>
              <a:ext cx="1073211" cy="1317916"/>
              <a:chOff x="1873997" y="3546277"/>
              <a:chExt cx="1613044" cy="1980837"/>
            </a:xfrm>
          </p:grpSpPr>
          <p:sp>
            <p:nvSpPr>
              <p:cNvPr id="49" name="Freeform 60">
                <a:extLst>
                  <a:ext uri="{FF2B5EF4-FFF2-40B4-BE49-F238E27FC236}">
                    <a16:creationId xmlns:a16="http://schemas.microsoft.com/office/drawing/2014/main" id="{75C95675-6B36-43E2-86BB-95D2482E3716}"/>
                  </a:ext>
                </a:extLst>
              </p:cNvPr>
              <p:cNvSpPr>
                <a:spLocks/>
              </p:cNvSpPr>
              <p:nvPr/>
            </p:nvSpPr>
            <p:spPr bwMode="auto">
              <a:xfrm rot="16200000">
                <a:off x="1690100" y="3730174"/>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76200" cmpd="sng">
                    <a:solidFill>
                      <a:prstClr val="white"/>
                    </a:solidFill>
                  </a:ln>
                  <a:solidFill>
                    <a:srgbClr val="0E97C1"/>
                  </a:solidFill>
                  <a:effectLst/>
                  <a:uLnTx/>
                  <a:uFillTx/>
                  <a:latin typeface="Calibri" pitchFamily="34" charset="0"/>
                  <a:ea typeface="+mn-ea"/>
                  <a:cs typeface="Calibri" pitchFamily="34" charset="0"/>
                </a:endParaRPr>
              </a:p>
            </p:txBody>
          </p:sp>
          <p:grpSp>
            <p:nvGrpSpPr>
              <p:cNvPr id="50" name="Grupp 75">
                <a:extLst>
                  <a:ext uri="{FF2B5EF4-FFF2-40B4-BE49-F238E27FC236}">
                    <a16:creationId xmlns:a16="http://schemas.microsoft.com/office/drawing/2014/main" id="{C1B54417-B8C0-404D-AD1E-9BD9BD18DFE8}"/>
                  </a:ext>
                </a:extLst>
              </p:cNvPr>
              <p:cNvGrpSpPr/>
              <p:nvPr/>
            </p:nvGrpSpPr>
            <p:grpSpPr>
              <a:xfrm>
                <a:off x="2142879" y="4280411"/>
                <a:ext cx="909434" cy="810832"/>
                <a:chOff x="1412330" y="4262837"/>
                <a:chExt cx="995860" cy="887888"/>
              </a:xfrm>
            </p:grpSpPr>
            <p:sp>
              <p:nvSpPr>
                <p:cNvPr id="51" name="Freeform 68">
                  <a:extLst>
                    <a:ext uri="{FF2B5EF4-FFF2-40B4-BE49-F238E27FC236}">
                      <a16:creationId xmlns:a16="http://schemas.microsoft.com/office/drawing/2014/main" id="{64DB2DB2-003B-4536-A31B-DD21F21C8067}"/>
                    </a:ext>
                  </a:extLst>
                </p:cNvPr>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3" name="Freeform 69">
                  <a:extLst>
                    <a:ext uri="{FF2B5EF4-FFF2-40B4-BE49-F238E27FC236}">
                      <a16:creationId xmlns:a16="http://schemas.microsoft.com/office/drawing/2014/main" id="{D07CBAE9-BCA0-4A08-BA78-F64771C85CA2}"/>
                    </a:ext>
                  </a:extLst>
                </p:cNvPr>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grpSp>
        <p:nvGrpSpPr>
          <p:cNvPr id="58" name="Grupp 1">
            <a:extLst>
              <a:ext uri="{FF2B5EF4-FFF2-40B4-BE49-F238E27FC236}">
                <a16:creationId xmlns:a16="http://schemas.microsoft.com/office/drawing/2014/main" id="{EF91272D-55D8-4226-A194-ABED3BC1EBC9}"/>
              </a:ext>
            </a:extLst>
          </p:cNvPr>
          <p:cNvGrpSpPr/>
          <p:nvPr/>
        </p:nvGrpSpPr>
        <p:grpSpPr>
          <a:xfrm>
            <a:off x="9822055" y="1906155"/>
            <a:ext cx="556378" cy="625682"/>
            <a:chOff x="3243006" y="1681720"/>
            <a:chExt cx="1615919" cy="1980844"/>
          </a:xfrm>
        </p:grpSpPr>
        <p:sp>
          <p:nvSpPr>
            <p:cNvPr id="59" name="Freeform 59">
              <a:extLst>
                <a:ext uri="{FF2B5EF4-FFF2-40B4-BE49-F238E27FC236}">
                  <a16:creationId xmlns:a16="http://schemas.microsoft.com/office/drawing/2014/main" id="{9095BADC-457C-4E0B-B784-634532577042}"/>
                </a:ext>
              </a:extLst>
            </p:cNvPr>
            <p:cNvSpPr>
              <a:spLocks/>
            </p:cNvSpPr>
            <p:nvPr/>
          </p:nvSpPr>
          <p:spPr bwMode="auto">
            <a:xfrm rot="5400000">
              <a:off x="3060544" y="1864182"/>
              <a:ext cx="1980844" cy="1615919"/>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solidFill>
                    <a:prstClr val="white"/>
                  </a:solidFill>
                </a:ln>
                <a:solidFill>
                  <a:srgbClr val="0E97C1"/>
                </a:solidFill>
                <a:effectLst/>
                <a:uLnTx/>
                <a:uFillTx/>
                <a:latin typeface="Calibri" pitchFamily="34" charset="0"/>
                <a:ea typeface="+mn-ea"/>
                <a:cs typeface="Calibri" pitchFamily="34" charset="0"/>
              </a:endParaRPr>
            </a:p>
          </p:txBody>
        </p:sp>
        <p:grpSp>
          <p:nvGrpSpPr>
            <p:cNvPr id="60" name="Grupp 62">
              <a:extLst>
                <a:ext uri="{FF2B5EF4-FFF2-40B4-BE49-F238E27FC236}">
                  <a16:creationId xmlns:a16="http://schemas.microsoft.com/office/drawing/2014/main" id="{2445164F-A9EB-4D6C-AFF0-9F5E0A90ED97}"/>
                </a:ext>
              </a:extLst>
            </p:cNvPr>
            <p:cNvGrpSpPr/>
            <p:nvPr/>
          </p:nvGrpSpPr>
          <p:grpSpPr>
            <a:xfrm>
              <a:off x="3754285" y="2017233"/>
              <a:ext cx="707693" cy="954501"/>
              <a:chOff x="3270824" y="2406480"/>
              <a:chExt cx="855586" cy="1153970"/>
            </a:xfrm>
          </p:grpSpPr>
          <p:sp>
            <p:nvSpPr>
              <p:cNvPr id="61" name="Oval 64">
                <a:extLst>
                  <a:ext uri="{FF2B5EF4-FFF2-40B4-BE49-F238E27FC236}">
                    <a16:creationId xmlns:a16="http://schemas.microsoft.com/office/drawing/2014/main" id="{443EBF92-7082-4828-B013-3EE730A65ED1}"/>
                  </a:ext>
                </a:extLst>
              </p:cNvPr>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2" name="Oval 65">
                <a:extLst>
                  <a:ext uri="{FF2B5EF4-FFF2-40B4-BE49-F238E27FC236}">
                    <a16:creationId xmlns:a16="http://schemas.microsoft.com/office/drawing/2014/main" id="{3D799412-EC72-407A-98DC-1629918B76A8}"/>
                  </a:ext>
                </a:extLst>
              </p:cNvPr>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3" name="Freeform 66">
                <a:extLst>
                  <a:ext uri="{FF2B5EF4-FFF2-40B4-BE49-F238E27FC236}">
                    <a16:creationId xmlns:a16="http://schemas.microsoft.com/office/drawing/2014/main" id="{C5E24623-2B5B-4B7C-8322-FD8DD95D5EA4}"/>
                  </a:ext>
                </a:extLst>
              </p:cNvPr>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4" name="Freeform 67">
                <a:extLst>
                  <a:ext uri="{FF2B5EF4-FFF2-40B4-BE49-F238E27FC236}">
                    <a16:creationId xmlns:a16="http://schemas.microsoft.com/office/drawing/2014/main" id="{D417F714-4D03-4EA3-B5F6-EF33980E5591}"/>
                  </a:ext>
                </a:extLst>
              </p:cNvPr>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65" name="Group 64">
            <a:extLst>
              <a:ext uri="{FF2B5EF4-FFF2-40B4-BE49-F238E27FC236}">
                <a16:creationId xmlns:a16="http://schemas.microsoft.com/office/drawing/2014/main" id="{79779F33-3ADA-49A7-9E6B-28B2C0858F98}"/>
              </a:ext>
            </a:extLst>
          </p:cNvPr>
          <p:cNvGrpSpPr/>
          <p:nvPr/>
        </p:nvGrpSpPr>
        <p:grpSpPr>
          <a:xfrm>
            <a:off x="1875885" y="1885424"/>
            <a:ext cx="556379" cy="490846"/>
            <a:chOff x="1873997" y="1681719"/>
            <a:chExt cx="1268234" cy="1074525"/>
          </a:xfrm>
        </p:grpSpPr>
        <p:sp>
          <p:nvSpPr>
            <p:cNvPr id="66" name="Freeform 67">
              <a:extLst>
                <a:ext uri="{FF2B5EF4-FFF2-40B4-BE49-F238E27FC236}">
                  <a16:creationId xmlns:a16="http://schemas.microsoft.com/office/drawing/2014/main" id="{69B0E4C6-4180-4A35-97D1-1B1753A0207C}"/>
                </a:ext>
              </a:extLst>
            </p:cNvPr>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0E97C1"/>
                </a:solidFill>
                <a:effectLst/>
                <a:uLnTx/>
                <a:uFillTx/>
                <a:latin typeface="Calibri" pitchFamily="34" charset="0"/>
                <a:ea typeface="+mn-ea"/>
                <a:cs typeface="Calibri" pitchFamily="34" charset="0"/>
              </a:endParaRPr>
            </a:p>
          </p:txBody>
        </p:sp>
        <p:grpSp>
          <p:nvGrpSpPr>
            <p:cNvPr id="67" name="Group 206">
              <a:extLst>
                <a:ext uri="{FF2B5EF4-FFF2-40B4-BE49-F238E27FC236}">
                  <a16:creationId xmlns:a16="http://schemas.microsoft.com/office/drawing/2014/main" id="{005FE228-463E-4228-9B20-D1EDCC7FE4E2}"/>
                </a:ext>
              </a:extLst>
            </p:cNvPr>
            <p:cNvGrpSpPr/>
            <p:nvPr/>
          </p:nvGrpSpPr>
          <p:grpSpPr>
            <a:xfrm>
              <a:off x="2109507" y="1897288"/>
              <a:ext cx="593250" cy="482733"/>
              <a:chOff x="4291699" y="2425110"/>
              <a:chExt cx="1925058" cy="1566436"/>
            </a:xfrm>
            <a:solidFill>
              <a:schemeClr val="bg1"/>
            </a:solidFill>
          </p:grpSpPr>
          <p:sp>
            <p:nvSpPr>
              <p:cNvPr id="68" name="Freeform 32">
                <a:extLst>
                  <a:ext uri="{FF2B5EF4-FFF2-40B4-BE49-F238E27FC236}">
                    <a16:creationId xmlns:a16="http://schemas.microsoft.com/office/drawing/2014/main" id="{618ED1AB-FCE7-470D-9BC7-D8BCB8D1E62D}"/>
                  </a:ext>
                </a:extLst>
              </p:cNvPr>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9" name="Freeform 33">
                <a:extLst>
                  <a:ext uri="{FF2B5EF4-FFF2-40B4-BE49-F238E27FC236}">
                    <a16:creationId xmlns:a16="http://schemas.microsoft.com/office/drawing/2014/main" id="{DD0CA102-46DB-4801-8E6D-B13A49772329}"/>
                  </a:ext>
                </a:extLst>
              </p:cNvPr>
              <p:cNvSpPr>
                <a:spLocks noEditPoints="1"/>
              </p:cNvSpPr>
              <p:nvPr/>
            </p:nvSpPr>
            <p:spPr bwMode="auto">
              <a:xfrm>
                <a:off x="4291699" y="2425110"/>
                <a:ext cx="1684850" cy="1414192"/>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
        <p:nvSpPr>
          <p:cNvPr id="2" name="TextBox 1">
            <a:extLst>
              <a:ext uri="{FF2B5EF4-FFF2-40B4-BE49-F238E27FC236}">
                <a16:creationId xmlns:a16="http://schemas.microsoft.com/office/drawing/2014/main" id="{3271CA87-A278-4359-8A41-39049A2102FF}"/>
              </a:ext>
            </a:extLst>
          </p:cNvPr>
          <p:cNvSpPr txBox="1"/>
          <p:nvPr/>
        </p:nvSpPr>
        <p:spPr>
          <a:xfrm>
            <a:off x="896525" y="2633783"/>
            <a:ext cx="2526613" cy="724877"/>
          </a:xfrm>
          <a:prstGeom prst="rect">
            <a:avLst/>
          </a:prstGeom>
        </p:spPr>
        <p:txBody>
          <a:bodyPr vert="horz" wrap="square" lIns="99551" tIns="49775" rIns="99551" bIns="49775" rtlCol="0" anchor="ctr">
            <a:normAutofit fontScale="97500"/>
          </a:bodyPr>
          <a:lstStyle/>
          <a:p>
            <a:r>
              <a:rPr lang="de-DE" sz="2800"/>
              <a:t>4 </a:t>
            </a:r>
            <a:r>
              <a:rPr lang="de-DE" sz="2800" dirty="0"/>
              <a:t>attributes</a:t>
            </a:r>
            <a:endParaRPr lang="en-US" sz="2800" dirty="0"/>
          </a:p>
        </p:txBody>
      </p:sp>
      <p:sp>
        <p:nvSpPr>
          <p:cNvPr id="71" name="TextBox 70">
            <a:extLst>
              <a:ext uri="{FF2B5EF4-FFF2-40B4-BE49-F238E27FC236}">
                <a16:creationId xmlns:a16="http://schemas.microsoft.com/office/drawing/2014/main" id="{73208925-B016-4806-94EC-9D1DFCAA82A4}"/>
              </a:ext>
            </a:extLst>
          </p:cNvPr>
          <p:cNvSpPr txBox="1"/>
          <p:nvPr/>
        </p:nvSpPr>
        <p:spPr>
          <a:xfrm>
            <a:off x="8814088" y="2637814"/>
            <a:ext cx="2526613" cy="724877"/>
          </a:xfrm>
          <a:prstGeom prst="rect">
            <a:avLst/>
          </a:prstGeom>
        </p:spPr>
        <p:txBody>
          <a:bodyPr vert="horz" wrap="square" lIns="99551" tIns="49775" rIns="99551" bIns="49775" rtlCol="0" anchor="ctr">
            <a:normAutofit fontScale="97500"/>
          </a:bodyPr>
          <a:lstStyle/>
          <a:p>
            <a:r>
              <a:rPr lang="de-DE" sz="2800"/>
              <a:t>5 </a:t>
            </a:r>
            <a:r>
              <a:rPr lang="de-DE" sz="2800" dirty="0"/>
              <a:t>attributes</a:t>
            </a:r>
            <a:endParaRPr lang="en-US" sz="2800" dirty="0"/>
          </a:p>
        </p:txBody>
      </p:sp>
      <p:sp>
        <p:nvSpPr>
          <p:cNvPr id="72" name="TextBox 71">
            <a:extLst>
              <a:ext uri="{FF2B5EF4-FFF2-40B4-BE49-F238E27FC236}">
                <a16:creationId xmlns:a16="http://schemas.microsoft.com/office/drawing/2014/main" id="{179ACA06-41E5-4370-9CED-CB58C5BBBB32}"/>
              </a:ext>
            </a:extLst>
          </p:cNvPr>
          <p:cNvSpPr txBox="1"/>
          <p:nvPr/>
        </p:nvSpPr>
        <p:spPr>
          <a:xfrm>
            <a:off x="869983" y="5199293"/>
            <a:ext cx="2526613" cy="724877"/>
          </a:xfrm>
          <a:prstGeom prst="rect">
            <a:avLst/>
          </a:prstGeom>
        </p:spPr>
        <p:txBody>
          <a:bodyPr vert="horz" wrap="square" lIns="99551" tIns="49775" rIns="99551" bIns="49775" rtlCol="0" anchor="ctr">
            <a:normAutofit fontScale="97500"/>
          </a:bodyPr>
          <a:lstStyle/>
          <a:p>
            <a:r>
              <a:rPr lang="de-DE" sz="2800"/>
              <a:t>4 </a:t>
            </a:r>
            <a:r>
              <a:rPr lang="de-DE" sz="2800" dirty="0"/>
              <a:t>attributes</a:t>
            </a:r>
            <a:endParaRPr lang="en-US" sz="2800" dirty="0"/>
          </a:p>
        </p:txBody>
      </p:sp>
      <p:sp>
        <p:nvSpPr>
          <p:cNvPr id="73" name="TextBox 72">
            <a:extLst>
              <a:ext uri="{FF2B5EF4-FFF2-40B4-BE49-F238E27FC236}">
                <a16:creationId xmlns:a16="http://schemas.microsoft.com/office/drawing/2014/main" id="{D1ED8F2A-F95A-42DF-9B03-6086DD126C74}"/>
              </a:ext>
            </a:extLst>
          </p:cNvPr>
          <p:cNvSpPr txBox="1"/>
          <p:nvPr/>
        </p:nvSpPr>
        <p:spPr>
          <a:xfrm>
            <a:off x="8814088" y="5202830"/>
            <a:ext cx="2526613" cy="724877"/>
          </a:xfrm>
          <a:prstGeom prst="rect">
            <a:avLst/>
          </a:prstGeom>
        </p:spPr>
        <p:txBody>
          <a:bodyPr vert="horz" wrap="square" lIns="99551" tIns="49775" rIns="99551" bIns="49775" rtlCol="0" anchor="ctr">
            <a:normAutofit fontScale="97500"/>
          </a:bodyPr>
          <a:lstStyle/>
          <a:p>
            <a:r>
              <a:rPr lang="de-DE" sz="2800"/>
              <a:t>5 </a:t>
            </a:r>
            <a:r>
              <a:rPr lang="de-DE" sz="2800" dirty="0"/>
              <a:t>attributes</a:t>
            </a:r>
            <a:endParaRPr lang="en-US" sz="2800" dirty="0"/>
          </a:p>
        </p:txBody>
      </p:sp>
      <p:sp>
        <p:nvSpPr>
          <p:cNvPr id="74" name="TextBox 73">
            <a:extLst>
              <a:ext uri="{FF2B5EF4-FFF2-40B4-BE49-F238E27FC236}">
                <a16:creationId xmlns:a16="http://schemas.microsoft.com/office/drawing/2014/main" id="{BE13F868-64A8-4219-AFC9-14CE8ECB2608}"/>
              </a:ext>
            </a:extLst>
          </p:cNvPr>
          <p:cNvSpPr txBox="1"/>
          <p:nvPr/>
        </p:nvSpPr>
        <p:spPr>
          <a:xfrm>
            <a:off x="4778363" y="2379989"/>
            <a:ext cx="2801529" cy="2457192"/>
          </a:xfrm>
          <a:prstGeom prst="rect">
            <a:avLst/>
          </a:prstGeom>
        </p:spPr>
        <p:txBody>
          <a:bodyPr vert="horz" wrap="square" lIns="99551" tIns="49775" rIns="99551" bIns="49775" rtlCol="0" anchor="ctr">
            <a:normAutofit fontScale="97500" lnSpcReduction="10000"/>
          </a:bodyPr>
          <a:lstStyle/>
          <a:p>
            <a:pPr algn="ctr"/>
            <a:r>
              <a:rPr lang="de-DE" sz="1900" dirty="0"/>
              <a:t>Your students</a:t>
            </a:r>
          </a:p>
          <a:p>
            <a:pPr algn="ctr"/>
            <a:r>
              <a:rPr lang="de-DE" sz="1900" dirty="0"/>
              <a:t>associate</a:t>
            </a:r>
          </a:p>
          <a:p>
            <a:pPr algn="ctr"/>
            <a:r>
              <a:rPr lang="de-DE" sz="3700"/>
              <a:t>18</a:t>
            </a:r>
            <a:endParaRPr lang="de-DE" sz="3700" dirty="0"/>
          </a:p>
          <a:p>
            <a:pPr algn="ctr"/>
            <a:r>
              <a:rPr lang="de-DE" sz="1900" dirty="0"/>
              <a:t>out of 40 attributes with their school.</a:t>
            </a:r>
            <a:r>
              <a:rPr lang="en-US" sz="1900" dirty="0"/>
              <a:t> Other students </a:t>
            </a:r>
            <a:r>
              <a:rPr lang="en-US" sz="1900"/>
              <a:t>associate 16 </a:t>
            </a:r>
            <a:r>
              <a:rPr lang="en-US" sz="1900" dirty="0"/>
              <a:t>attributes with their schools.</a:t>
            </a:r>
          </a:p>
        </p:txBody>
      </p:sp>
      <p:sp>
        <p:nvSpPr>
          <p:cNvPr id="82" name="Text Placeholder 2"/>
          <p:cNvSpPr txBox="1">
            <a:spLocks/>
          </p:cNvSpPr>
          <p:nvPr/>
        </p:nvSpPr>
        <p:spPr>
          <a:xfrm>
            <a:off x="3011724" y="179696"/>
            <a:ext cx="5176604"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70" name="Text Placeholder 2"/>
          <p:cNvSpPr txBox="1">
            <a:spLocks/>
          </p:cNvSpPr>
          <p:nvPr/>
        </p:nvSpPr>
        <p:spPr>
          <a:xfrm>
            <a:off x="647207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600" y="1198800"/>
            <a:ext cx="7240588"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491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reputation?</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grpSp>
        <p:nvGrpSpPr>
          <p:cNvPr id="4" name="Group 3">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32" name="Rectangle 3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33" name="Down Arrow 3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grpSp>
        <p:nvGrpSpPr>
          <p:cNvPr id="24" name="Grupp 20"/>
          <p:cNvGrpSpPr/>
          <p:nvPr/>
        </p:nvGrpSpPr>
        <p:grpSpPr>
          <a:xfrm>
            <a:off x="10404000" y="750334"/>
            <a:ext cx="557660" cy="472483"/>
            <a:chOff x="1873997" y="1681719"/>
            <a:chExt cx="1268234" cy="1074525"/>
          </a:xfrm>
        </p:grpSpPr>
        <p:sp>
          <p:nvSpPr>
            <p:cNvPr id="26" name="Freeform 67"/>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endParaRPr lang="en-US" sz="1645">
                <a:solidFill>
                  <a:srgbClr val="0E97C1"/>
                </a:solidFill>
              </a:endParaRPr>
            </a:p>
          </p:txBody>
        </p:sp>
        <p:grpSp>
          <p:nvGrpSpPr>
            <p:cNvPr id="27" name="Group 206"/>
            <p:cNvGrpSpPr/>
            <p:nvPr/>
          </p:nvGrpSpPr>
          <p:grpSpPr>
            <a:xfrm>
              <a:off x="2109507" y="1897288"/>
              <a:ext cx="593250" cy="482733"/>
              <a:chOff x="4291699" y="2425110"/>
              <a:chExt cx="1925058" cy="1566436"/>
            </a:xfrm>
            <a:solidFill>
              <a:schemeClr val="bg1"/>
            </a:solidFill>
          </p:grpSpPr>
          <p:sp>
            <p:nvSpPr>
              <p:cNvPr id="28" name="Freeform 32"/>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sp>
            <p:nvSpPr>
              <p:cNvPr id="29" name="Freeform 33"/>
              <p:cNvSpPr>
                <a:spLocks noEditPoints="1"/>
              </p:cNvSpPr>
              <p:nvPr/>
            </p:nvSpPr>
            <p:spPr bwMode="auto">
              <a:xfrm>
                <a:off x="4291699" y="2425110"/>
                <a:ext cx="1684848" cy="1414190"/>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grpSp>
      </p:grpSp>
      <p:sp>
        <p:nvSpPr>
          <p:cNvPr id="42" name="TextBox 41"/>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43" name="TextBox 42"/>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44" name="TextBox 43"/>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45" name="TextBox 44"/>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46" name="TextBox 45"/>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47" name="TextBox 46"/>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74" name="Isosceles Triangle 73"/>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81" name="TextBox 80"/>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82" name="TextBox 81"/>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83" name="TextBox 82"/>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84" name="Straight Connector 83"/>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89" name="Straight Connector 88"/>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92" name="TextBox 91"/>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93" name="Flowchart: Decision 92"/>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Star: 5 Points 39">
            <a:extLst>
              <a:ext uri="{FF2B5EF4-FFF2-40B4-BE49-F238E27FC236}">
                <a16:creationId xmlns:a16="http://schemas.microsoft.com/office/drawing/2014/main" id="{321E5BA2-E630-457E-9E38-C42646E09E7E}"/>
              </a:ext>
            </a:extLst>
          </p:cNvPr>
          <p:cNvSpPr/>
          <p:nvPr/>
        </p:nvSpPr>
        <p:spPr>
          <a:xfrm>
            <a:off x="7958076" y="106412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19341172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7" name="Title 6"/>
          <p:cNvSpPr>
            <a:spLocks noGrp="1"/>
          </p:cNvSpPr>
          <p:nvPr>
            <p:ph type="title"/>
          </p:nvPr>
        </p:nvSpPr>
        <p:spPr/>
        <p:txBody>
          <a:bodyPr/>
          <a:lstStyle/>
          <a:p>
            <a:r>
              <a:rPr lang="en-US"/>
              <a:t>Where do you stand regarding offering?</a:t>
            </a:r>
            <a:endParaRPr lang="en-US" dirty="0"/>
          </a:p>
        </p:txBody>
      </p:sp>
      <p:sp>
        <p:nvSpPr>
          <p:cNvPr id="3" name="Text Placeholder 2"/>
          <p:cNvSpPr>
            <a:spLocks noGrp="1"/>
          </p:cNvSpPr>
          <p:nvPr>
            <p:ph type="body" sz="quarter" idx="10"/>
          </p:nvPr>
        </p:nvSpPr>
        <p:spPr/>
        <p:txBody>
          <a:bodyPr/>
          <a:lstStyle/>
          <a:p>
            <a:r>
              <a:rPr lang="en-US"/>
              <a:t>2021 | South Africa | Professionals | All main fields of study</a:t>
            </a:r>
            <a:endParaRPr lang="en-US" dirty="0"/>
          </a:p>
        </p:txBody>
      </p:sp>
      <p:grpSp>
        <p:nvGrpSpPr>
          <p:cNvPr id="21" name="Group 20">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2" name="Rectangle 2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3" name="Down Arrow 2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4" name="Rectangle 3"/>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grpSp>
        <p:nvGrpSpPr>
          <p:cNvPr id="24" name="Grupp 12">
            <a:extLst>
              <a:ext uri="{FF2B5EF4-FFF2-40B4-BE49-F238E27FC236}">
                <a16:creationId xmlns:a16="http://schemas.microsoft.com/office/drawing/2014/main" id="{D649CB23-2B47-4874-97D4-F76F058F5A43}"/>
              </a:ext>
            </a:extLst>
          </p:cNvPr>
          <p:cNvGrpSpPr>
            <a:grpSpLocks/>
          </p:cNvGrpSpPr>
          <p:nvPr/>
        </p:nvGrpSpPr>
        <p:grpSpPr>
          <a:xfrm>
            <a:off x="10404000" y="748800"/>
            <a:ext cx="558000" cy="471600"/>
            <a:chOff x="2541724" y="3847884"/>
            <a:chExt cx="1907678" cy="1678286"/>
          </a:xfrm>
        </p:grpSpPr>
        <p:sp>
          <p:nvSpPr>
            <p:cNvPr id="25" name="Freeform 58">
              <a:extLst>
                <a:ext uri="{FF2B5EF4-FFF2-40B4-BE49-F238E27FC236}">
                  <a16:creationId xmlns:a16="http://schemas.microsoft.com/office/drawing/2014/main" id="{19982E85-3F2B-4964-BDC6-B9577775BEC8}"/>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26" name="Grupp 79">
              <a:extLst>
                <a:ext uri="{FF2B5EF4-FFF2-40B4-BE49-F238E27FC236}">
                  <a16:creationId xmlns:a16="http://schemas.microsoft.com/office/drawing/2014/main" id="{96D8CCB9-01D5-4E40-9546-ECA66A6FEC44}"/>
                </a:ext>
              </a:extLst>
            </p:cNvPr>
            <p:cNvGrpSpPr/>
            <p:nvPr/>
          </p:nvGrpSpPr>
          <p:grpSpPr>
            <a:xfrm>
              <a:off x="3366443" y="4346158"/>
              <a:ext cx="633700" cy="983678"/>
              <a:chOff x="3272575" y="4273335"/>
              <a:chExt cx="755742" cy="1173120"/>
            </a:xfrm>
          </p:grpSpPr>
          <p:sp>
            <p:nvSpPr>
              <p:cNvPr id="27" name="Freeform 70">
                <a:extLst>
                  <a:ext uri="{FF2B5EF4-FFF2-40B4-BE49-F238E27FC236}">
                    <a16:creationId xmlns:a16="http://schemas.microsoft.com/office/drawing/2014/main" id="{EF2743D5-A73B-496C-9C91-ED061EC8C39A}"/>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28" name="Freeform 71">
                <a:extLst>
                  <a:ext uri="{FF2B5EF4-FFF2-40B4-BE49-F238E27FC236}">
                    <a16:creationId xmlns:a16="http://schemas.microsoft.com/office/drawing/2014/main" id="{892B5605-6FF5-40B3-B3AA-95496EC42A2C}"/>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29" name="Freeform 73">
                <a:extLst>
                  <a:ext uri="{FF2B5EF4-FFF2-40B4-BE49-F238E27FC236}">
                    <a16:creationId xmlns:a16="http://schemas.microsoft.com/office/drawing/2014/main" id="{CCC33893-50E5-4DD1-BE8C-88246A4CD07D}"/>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0" name="Freeform 74">
                <a:extLst>
                  <a:ext uri="{FF2B5EF4-FFF2-40B4-BE49-F238E27FC236}">
                    <a16:creationId xmlns:a16="http://schemas.microsoft.com/office/drawing/2014/main" id="{B4836227-3509-49A9-823D-7D332B5E837D}"/>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1" name="Freeform 75">
                <a:extLst>
                  <a:ext uri="{FF2B5EF4-FFF2-40B4-BE49-F238E27FC236}">
                    <a16:creationId xmlns:a16="http://schemas.microsoft.com/office/drawing/2014/main" id="{B6C6A4C8-9411-4C53-9C77-BE8D5A2F7E5F}"/>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
        <p:nvSpPr>
          <p:cNvPr id="56" name="TextBox 55"/>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57" name="TextBox 56"/>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8" name="TextBox 57"/>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9" name="TextBox 58"/>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60" name="TextBox 59"/>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61" name="TextBox 60"/>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62" name="Isosceles Triangle 61"/>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9" name="TextBox 68"/>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70" name="TextBox 69"/>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71" name="TextBox 70"/>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72" name="Straight Connector 71"/>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7" name="Straight Connector 76"/>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80" name="TextBox 79"/>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81" name="Flowchart: Decision 80"/>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Star: 5 Points 43">
            <a:extLst>
              <a:ext uri="{FF2B5EF4-FFF2-40B4-BE49-F238E27FC236}">
                <a16:creationId xmlns:a16="http://schemas.microsoft.com/office/drawing/2014/main" id="{BB4779BA-FD11-409B-97E6-D1370441418D}"/>
              </a:ext>
            </a:extLst>
          </p:cNvPr>
          <p:cNvSpPr/>
          <p:nvPr/>
        </p:nvSpPr>
        <p:spPr>
          <a:xfrm>
            <a:off x="4781739" y="1041427"/>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5" name="Star: 5 Points 44">
            <a:extLst>
              <a:ext uri="{FF2B5EF4-FFF2-40B4-BE49-F238E27FC236}">
                <a16:creationId xmlns:a16="http://schemas.microsoft.com/office/drawing/2014/main" id="{ACB41E54-04D6-41C1-8D3B-EACAF72AE866}"/>
              </a:ext>
            </a:extLst>
          </p:cNvPr>
          <p:cNvSpPr/>
          <p:nvPr/>
        </p:nvSpPr>
        <p:spPr>
          <a:xfrm>
            <a:off x="5615378" y="104963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11203632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culture?</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grpSp>
        <p:nvGrpSpPr>
          <p:cNvPr id="27" name="Grupp 45"/>
          <p:cNvGrpSpPr/>
          <p:nvPr/>
        </p:nvGrpSpPr>
        <p:grpSpPr>
          <a:xfrm>
            <a:off x="10404000" y="748800"/>
            <a:ext cx="473642" cy="580607"/>
            <a:chOff x="3243003" y="1681719"/>
            <a:chExt cx="1615918" cy="1980844"/>
          </a:xfrm>
        </p:grpSpPr>
        <p:sp>
          <p:nvSpPr>
            <p:cNvPr id="28" name="Freeform 59"/>
            <p:cNvSpPr>
              <a:spLocks/>
            </p:cNvSpPr>
            <p:nvPr/>
          </p:nvSpPr>
          <p:spPr bwMode="auto">
            <a:xfrm rot="5400000">
              <a:off x="3060540" y="1864182"/>
              <a:ext cx="1980844" cy="1615918"/>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a:solidFill>
                    <a:prstClr val="white"/>
                  </a:solidFill>
                </a:ln>
                <a:solidFill>
                  <a:srgbClr val="0E97C1"/>
                </a:solidFill>
              </a:endParaRPr>
            </a:p>
          </p:txBody>
        </p:sp>
        <p:grpSp>
          <p:nvGrpSpPr>
            <p:cNvPr id="29" name="Grupp 47"/>
            <p:cNvGrpSpPr/>
            <p:nvPr/>
          </p:nvGrpSpPr>
          <p:grpSpPr>
            <a:xfrm>
              <a:off x="3754289" y="2017235"/>
              <a:ext cx="707694" cy="954502"/>
              <a:chOff x="3270824" y="2406480"/>
              <a:chExt cx="855586" cy="1153970"/>
            </a:xfrm>
          </p:grpSpPr>
          <p:sp>
            <p:nvSpPr>
              <p:cNvPr id="30" name="Oval 64"/>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1" name="Oval 65"/>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2" name="Freeform 66"/>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5" name="Freeform 67"/>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grpSp>
      </p:grpSp>
      <p:grpSp>
        <p:nvGrpSpPr>
          <p:cNvPr id="17" name="Group 16">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2" name="Rectangle 2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3" name="Down Arrow 2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24" name="Rectangle 23"/>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sp>
        <p:nvSpPr>
          <p:cNvPr id="56" name="TextBox 55"/>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57" name="TextBox 56"/>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8" name="TextBox 57"/>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9" name="TextBox 58"/>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60" name="TextBox 59"/>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61" name="TextBox 60"/>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62" name="Isosceles Triangle 61"/>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9" name="TextBox 68"/>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70" name="TextBox 69"/>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71" name="TextBox 70"/>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72" name="Straight Connector 71"/>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7" name="Straight Connector 76"/>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80" name="TextBox 79"/>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81" name="Flowchart: Decision 80"/>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Star: 5 Points 42">
            <a:extLst>
              <a:ext uri="{FF2B5EF4-FFF2-40B4-BE49-F238E27FC236}">
                <a16:creationId xmlns:a16="http://schemas.microsoft.com/office/drawing/2014/main" id="{CC4246DC-2AC0-4274-94AD-8569125AA605}"/>
              </a:ext>
            </a:extLst>
          </p:cNvPr>
          <p:cNvSpPr/>
          <p:nvPr/>
        </p:nvSpPr>
        <p:spPr>
          <a:xfrm>
            <a:off x="1530867" y="1023778"/>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4" name="Star: 5 Points 43">
            <a:extLst>
              <a:ext uri="{FF2B5EF4-FFF2-40B4-BE49-F238E27FC236}">
                <a16:creationId xmlns:a16="http://schemas.microsoft.com/office/drawing/2014/main" id="{9CAFE225-9D23-4AE1-9774-0E10DF41209F}"/>
              </a:ext>
            </a:extLst>
          </p:cNvPr>
          <p:cNvSpPr/>
          <p:nvPr/>
        </p:nvSpPr>
        <p:spPr>
          <a:xfrm>
            <a:off x="3259134" y="1009337"/>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5" name="Star: 5 Points 44">
            <a:extLst>
              <a:ext uri="{FF2B5EF4-FFF2-40B4-BE49-F238E27FC236}">
                <a16:creationId xmlns:a16="http://schemas.microsoft.com/office/drawing/2014/main" id="{84542B6F-200B-49B9-8CEB-E2554483B8AE}"/>
              </a:ext>
            </a:extLst>
          </p:cNvPr>
          <p:cNvSpPr/>
          <p:nvPr/>
        </p:nvSpPr>
        <p:spPr>
          <a:xfrm>
            <a:off x="7308371" y="988352"/>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46" name="Star: 5 Points 45">
            <a:extLst>
              <a:ext uri="{FF2B5EF4-FFF2-40B4-BE49-F238E27FC236}">
                <a16:creationId xmlns:a16="http://schemas.microsoft.com/office/drawing/2014/main" id="{D28A721C-F611-4313-9465-D12C04CE3566}"/>
              </a:ext>
            </a:extLst>
          </p:cNvPr>
          <p:cNvSpPr/>
          <p:nvPr/>
        </p:nvSpPr>
        <p:spPr>
          <a:xfrm>
            <a:off x="8917860" y="1002128"/>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42582843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employability?</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grpSp>
        <p:nvGrpSpPr>
          <p:cNvPr id="25" name="Grupp 35"/>
          <p:cNvGrpSpPr/>
          <p:nvPr/>
        </p:nvGrpSpPr>
        <p:grpSpPr>
          <a:xfrm>
            <a:off x="10404000" y="748800"/>
            <a:ext cx="473350" cy="599473"/>
            <a:chOff x="1873998" y="3546276"/>
            <a:chExt cx="1613044" cy="1980837"/>
          </a:xfrm>
        </p:grpSpPr>
        <p:sp>
          <p:nvSpPr>
            <p:cNvPr id="26" name="Freeform 60"/>
            <p:cNvSpPr>
              <a:spLocks/>
            </p:cNvSpPr>
            <p:nvPr/>
          </p:nvSpPr>
          <p:spPr bwMode="auto">
            <a:xfrm rot="16200000">
              <a:off x="1690101" y="3730173"/>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w="76200" cmpd="sng">
                  <a:solidFill>
                    <a:prstClr val="white"/>
                  </a:solidFill>
                </a:ln>
                <a:solidFill>
                  <a:srgbClr val="0E97C1"/>
                </a:solidFill>
              </a:endParaRPr>
            </a:p>
          </p:txBody>
        </p:sp>
        <p:grpSp>
          <p:nvGrpSpPr>
            <p:cNvPr id="27" name="Grupp 37"/>
            <p:cNvGrpSpPr/>
            <p:nvPr/>
          </p:nvGrpSpPr>
          <p:grpSpPr>
            <a:xfrm>
              <a:off x="2142879" y="4280411"/>
              <a:ext cx="909434" cy="810832"/>
              <a:chOff x="1412330" y="4262837"/>
              <a:chExt cx="995860" cy="887888"/>
            </a:xfrm>
          </p:grpSpPr>
          <p:sp>
            <p:nvSpPr>
              <p:cNvPr id="28" name="Freeform 68"/>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sp>
            <p:nvSpPr>
              <p:cNvPr id="29" name="Freeform 69"/>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grpSp>
      </p:grpSp>
      <p:grpSp>
        <p:nvGrpSpPr>
          <p:cNvPr id="15" name="Group 14">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0" name="Rectangle 19"/>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1" name="Down Arrow 20"/>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22" name="Rectangle 21"/>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sp>
        <p:nvSpPr>
          <p:cNvPr id="52" name="TextBox 51"/>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53" name="TextBox 52"/>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4" name="TextBox 53"/>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5" name="TextBox 54"/>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56" name="TextBox 55"/>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57" name="TextBox 56"/>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58" name="Isosceles Triangle 57"/>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5" name="TextBox 64"/>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66" name="TextBox 65"/>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67" name="TextBox 66"/>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68" name="Straight Connector 67"/>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3" name="Straight Connector 72"/>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76" name="TextBox 75"/>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77" name="Flowchart: Decision 76"/>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Star: 5 Points 40">
            <a:extLst>
              <a:ext uri="{FF2B5EF4-FFF2-40B4-BE49-F238E27FC236}">
                <a16:creationId xmlns:a16="http://schemas.microsoft.com/office/drawing/2014/main" id="{E0A69123-CF9F-40C0-9083-7790B90D96EE}"/>
              </a:ext>
            </a:extLst>
          </p:cNvPr>
          <p:cNvSpPr/>
          <p:nvPr/>
        </p:nvSpPr>
        <p:spPr>
          <a:xfrm>
            <a:off x="4312508" y="1075843"/>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cxnSp>
        <p:nvCxnSpPr>
          <p:cNvPr id="5" name="Straight Arrow Connector 4">
            <a:extLst>
              <a:ext uri="{FF2B5EF4-FFF2-40B4-BE49-F238E27FC236}">
                <a16:creationId xmlns:a16="http://schemas.microsoft.com/office/drawing/2014/main" id="{6CBFDA41-DD22-4483-8DB7-AAB78EFC6F19}"/>
              </a:ext>
            </a:extLst>
          </p:cNvPr>
          <p:cNvCxnSpPr/>
          <p:nvPr/>
        </p:nvCxnSpPr>
        <p:spPr>
          <a:xfrm flipH="1">
            <a:off x="7724274" y="748800"/>
            <a:ext cx="1326108" cy="2997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7659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a:t>How satisfied are/were you with your college or university?</a:t>
            </a:r>
            <a:endParaRPr lang="en-US" dirty="0"/>
          </a:p>
        </p:txBody>
      </p:sp>
      <p:sp>
        <p:nvSpPr>
          <p:cNvPr id="5" name="Title 4">
            <a:extLst>
              <a:ext uri="{FF2B5EF4-FFF2-40B4-BE49-F238E27FC236}">
                <a16:creationId xmlns:a16="http://schemas.microsoft.com/office/drawing/2014/main" id="{ACDFDCEC-F806-4377-8CA6-D54010181B17}"/>
              </a:ext>
            </a:extLst>
          </p:cNvPr>
          <p:cNvSpPr>
            <a:spLocks noGrp="1"/>
          </p:cNvSpPr>
          <p:nvPr>
            <p:ph type="title"/>
          </p:nvPr>
        </p:nvSpPr>
        <p:spPr/>
        <p:txBody>
          <a:bodyPr/>
          <a:lstStyle/>
          <a:p>
            <a:r>
              <a:rPr lang="en-US"/>
              <a:t>University satisfaction</a:t>
            </a:r>
            <a:endParaRPr lang="en-ZA" dirty="0"/>
          </a:p>
        </p:txBody>
      </p:sp>
      <p:sp>
        <p:nvSpPr>
          <p:cNvPr id="2" name="Text Placeholder 1">
            <a:extLst>
              <a:ext uri="{FF2B5EF4-FFF2-40B4-BE49-F238E27FC236}">
                <a16:creationId xmlns:a16="http://schemas.microsoft.com/office/drawing/2014/main" id="{C55C7568-0132-46AC-88D1-DB7226EF3B2B}"/>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4" name="textruta 23">
            <a:extLst>
              <a:ext uri="{FF2B5EF4-FFF2-40B4-BE49-F238E27FC236}">
                <a16:creationId xmlns:a16="http://schemas.microsoft.com/office/drawing/2014/main" id="{BB70864B-8787-462F-BB25-0020D11A0255}"/>
              </a:ext>
            </a:extLst>
          </p:cNvPr>
          <p:cNvSpPr txBox="1"/>
          <p:nvPr/>
        </p:nvSpPr>
        <p:spPr>
          <a:xfrm>
            <a:off x="1563953" y="3952120"/>
            <a:ext cx="967634" cy="430887"/>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Not at all satisfied</a:t>
            </a:r>
          </a:p>
        </p:txBody>
      </p:sp>
      <p:sp>
        <p:nvSpPr>
          <p:cNvPr id="15" name="textruta 24">
            <a:extLst>
              <a:ext uri="{FF2B5EF4-FFF2-40B4-BE49-F238E27FC236}">
                <a16:creationId xmlns:a16="http://schemas.microsoft.com/office/drawing/2014/main" id="{EA1E305E-A6CC-4F95-9466-EC6D1C5487F6}"/>
              </a:ext>
            </a:extLst>
          </p:cNvPr>
          <p:cNvSpPr txBox="1"/>
          <p:nvPr/>
        </p:nvSpPr>
        <p:spPr>
          <a:xfrm>
            <a:off x="9636048" y="3953662"/>
            <a:ext cx="967634" cy="430887"/>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Extremely satisfied</a:t>
            </a:r>
          </a:p>
        </p:txBody>
      </p:sp>
      <p:sp>
        <p:nvSpPr>
          <p:cNvPr id="27" name="Flowchart: Connector 26">
            <a:extLst>
              <a:ext uri="{FF2B5EF4-FFF2-40B4-BE49-F238E27FC236}">
                <a16:creationId xmlns:a16="http://schemas.microsoft.com/office/drawing/2014/main" id="{615EA4ED-60B0-4AE3-8D36-40333760C071}"/>
              </a:ext>
            </a:extLst>
          </p:cNvPr>
          <p:cNvSpPr/>
          <p:nvPr/>
        </p:nvSpPr>
        <p:spPr>
          <a:xfrm>
            <a:off x="6261179" y="4238785"/>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Flowchart: Connector 28">
            <a:extLst>
              <a:ext uri="{FF2B5EF4-FFF2-40B4-BE49-F238E27FC236}">
                <a16:creationId xmlns:a16="http://schemas.microsoft.com/office/drawing/2014/main" id="{D316B638-8E6E-4CC7-BF29-8B551C5BD97A}"/>
              </a:ext>
            </a:extLst>
          </p:cNvPr>
          <p:cNvSpPr/>
          <p:nvPr/>
        </p:nvSpPr>
        <p:spPr>
          <a:xfrm>
            <a:off x="3979351" y="423878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Rektangel 15">
            <a:extLst>
              <a:ext uri="{FF2B5EF4-FFF2-40B4-BE49-F238E27FC236}">
                <a16:creationId xmlns:a16="http://schemas.microsoft.com/office/drawing/2014/main" id="{65169259-6545-4B27-8092-B0F377A36EB3}"/>
              </a:ext>
            </a:extLst>
          </p:cNvPr>
          <p:cNvSpPr/>
          <p:nvPr/>
        </p:nvSpPr>
        <p:spPr>
          <a:xfrm>
            <a:off x="4062776" y="4836983"/>
            <a:ext cx="1727998" cy="702607"/>
          </a:xfrm>
          <a:prstGeom prst="rect">
            <a:avLst/>
          </a:prstGeom>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8,2</a:t>
            </a:r>
            <a:endParaRPr lang="sv-SE" sz="4000" b="1" dirty="0">
              <a:solidFill>
                <a:schemeClr val="bg1"/>
              </a:solidFill>
              <a:latin typeface="Calibri" pitchFamily="34" charset="0"/>
              <a:cs typeface="Calibri" pitchFamily="34" charset="0"/>
            </a:endParaRPr>
          </a:p>
        </p:txBody>
      </p:sp>
      <p:sp>
        <p:nvSpPr>
          <p:cNvPr id="32" name="TextBox 31">
            <a:extLst>
              <a:ext uri="{FF2B5EF4-FFF2-40B4-BE49-F238E27FC236}">
                <a16:creationId xmlns:a16="http://schemas.microsoft.com/office/drawing/2014/main" id="{0E4EE214-E5EE-404A-AF6A-CEFB0625E4AD}"/>
              </a:ext>
            </a:extLst>
          </p:cNvPr>
          <p:cNvSpPr txBox="1"/>
          <p:nvPr/>
        </p:nvSpPr>
        <p:spPr>
          <a:xfrm>
            <a:off x="4062775" y="4568037"/>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33" name="TextBox 32">
            <a:extLst>
              <a:ext uri="{FF2B5EF4-FFF2-40B4-BE49-F238E27FC236}">
                <a16:creationId xmlns:a16="http://schemas.microsoft.com/office/drawing/2014/main" id="{D62B2FA2-C27A-41DE-8A92-865E59B0C4FB}"/>
              </a:ext>
            </a:extLst>
          </p:cNvPr>
          <p:cNvSpPr txBox="1"/>
          <p:nvPr/>
        </p:nvSpPr>
        <p:spPr>
          <a:xfrm>
            <a:off x="4062776" y="5498969"/>
            <a:ext cx="172799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Your students</a:t>
            </a:r>
            <a:endParaRPr lang="en-GB" sz="1226" dirty="0">
              <a:solidFill>
                <a:schemeClr val="bg1"/>
              </a:solidFill>
              <a:latin typeface="Calibri" pitchFamily="34" charset="0"/>
              <a:cs typeface="Calibri" pitchFamily="34" charset="0"/>
            </a:endParaRPr>
          </a:p>
        </p:txBody>
      </p:sp>
      <p:sp>
        <p:nvSpPr>
          <p:cNvPr id="40" name="Rektangel 15">
            <a:extLst>
              <a:ext uri="{FF2B5EF4-FFF2-40B4-BE49-F238E27FC236}">
                <a16:creationId xmlns:a16="http://schemas.microsoft.com/office/drawing/2014/main" id="{119579C7-AAB3-428F-B062-8181223E167B}"/>
              </a:ext>
            </a:extLst>
          </p:cNvPr>
          <p:cNvSpPr/>
          <p:nvPr/>
        </p:nvSpPr>
        <p:spPr>
          <a:xfrm>
            <a:off x="6327793" y="4846503"/>
            <a:ext cx="1715578" cy="702607"/>
          </a:xfrm>
          <a:prstGeom prst="rect">
            <a:avLst/>
          </a:prstGeom>
          <a:noFill/>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7,7</a:t>
            </a:r>
            <a:endParaRPr lang="sv-SE" sz="4000" b="1" dirty="0">
              <a:solidFill>
                <a:schemeClr val="bg1"/>
              </a:solidFill>
              <a:latin typeface="Calibri" pitchFamily="34" charset="0"/>
              <a:cs typeface="Calibri" pitchFamily="34" charset="0"/>
            </a:endParaRPr>
          </a:p>
        </p:txBody>
      </p:sp>
      <p:sp>
        <p:nvSpPr>
          <p:cNvPr id="41" name="TextBox 40">
            <a:extLst>
              <a:ext uri="{FF2B5EF4-FFF2-40B4-BE49-F238E27FC236}">
                <a16:creationId xmlns:a16="http://schemas.microsoft.com/office/drawing/2014/main" id="{5FCF138F-E6AB-4A30-9AD2-E0C4554CD79D}"/>
              </a:ext>
            </a:extLst>
          </p:cNvPr>
          <p:cNvSpPr txBox="1"/>
          <p:nvPr/>
        </p:nvSpPr>
        <p:spPr>
          <a:xfrm>
            <a:off x="6327793" y="4577557"/>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42" name="TextBox 41">
            <a:extLst>
              <a:ext uri="{FF2B5EF4-FFF2-40B4-BE49-F238E27FC236}">
                <a16:creationId xmlns:a16="http://schemas.microsoft.com/office/drawing/2014/main" id="{3062E99B-D379-4C64-A041-457499A820DE}"/>
              </a:ext>
            </a:extLst>
          </p:cNvPr>
          <p:cNvSpPr txBox="1"/>
          <p:nvPr/>
        </p:nvSpPr>
        <p:spPr>
          <a:xfrm>
            <a:off x="6327793" y="5529025"/>
            <a:ext cx="1715578" cy="275695"/>
          </a:xfrm>
          <a:prstGeom prst="rect">
            <a:avLst/>
          </a:prstGeom>
          <a:noFill/>
        </p:spPr>
        <p:txBody>
          <a:bodyPr wrap="square" lIns="86212" tIns="43106" rIns="86212" bIns="43106" rtlCol="0">
            <a:spAutoFit/>
          </a:bodyPr>
          <a:lstStyle/>
          <a:p>
            <a:pPr algn="ctr"/>
            <a:r>
              <a:rPr lang="en-GB" sz="1226">
                <a:solidFill>
                  <a:schemeClr val="bg1"/>
                </a:solidFill>
                <a:cs typeface="Calibri" pitchFamily="34" charset="0"/>
              </a:rPr>
              <a:t>All students</a:t>
            </a:r>
            <a:endParaRPr lang="en-GB" sz="1226" dirty="0">
              <a:solidFill>
                <a:schemeClr val="bg1"/>
              </a:solidFill>
              <a:cs typeface="Calibri" pitchFamily="34" charset="0"/>
            </a:endParaRPr>
          </a:p>
        </p:txBody>
      </p:sp>
      <p:sp>
        <p:nvSpPr>
          <p:cNvPr id="4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4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800" y="903600"/>
            <a:ext cx="93281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0754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A53BED-EA37-4A93-8D20-0873F5711D88}"/>
              </a:ext>
            </a:extLst>
          </p:cNvPr>
          <p:cNvSpPr>
            <a:spLocks noGrp="1"/>
          </p:cNvSpPr>
          <p:nvPr>
            <p:ph type="body" sz="quarter" idx="12"/>
          </p:nvPr>
        </p:nvSpPr>
        <p:spPr/>
        <p:txBody>
          <a:bodyPr/>
          <a:lstStyle/>
          <a:p>
            <a:r>
              <a:rPr lang="en-US"/>
              <a:t>How satisfied are/were you with your college or university?</a:t>
            </a:r>
            <a:endParaRPr lang="en-US" dirty="0"/>
          </a:p>
        </p:txBody>
      </p:sp>
      <p:sp>
        <p:nvSpPr>
          <p:cNvPr id="5" name="Title 4">
            <a:extLst>
              <a:ext uri="{FF2B5EF4-FFF2-40B4-BE49-F238E27FC236}">
                <a16:creationId xmlns:a16="http://schemas.microsoft.com/office/drawing/2014/main" id="{43F7A46E-5268-42DA-9A3C-E3A5BCE83AD2}"/>
              </a:ext>
            </a:extLst>
          </p:cNvPr>
          <p:cNvSpPr>
            <a:spLocks noGrp="1"/>
          </p:cNvSpPr>
          <p:nvPr>
            <p:ph type="title"/>
          </p:nvPr>
        </p:nvSpPr>
        <p:spPr/>
        <p:txBody>
          <a:bodyPr/>
          <a:lstStyle/>
          <a:p>
            <a:r>
              <a:rPr lang="en-US"/>
              <a:t>University satisfaction over time</a:t>
            </a:r>
            <a:endParaRPr lang="en-US" dirty="0"/>
          </a:p>
        </p:txBody>
      </p:sp>
      <p:sp>
        <p:nvSpPr>
          <p:cNvPr id="2"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Students | All main fields of study</a:t>
            </a:r>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5" name="Flowchart: Connector 14">
            <a:extLst>
              <a:ext uri="{FF2B5EF4-FFF2-40B4-BE49-F238E27FC236}">
                <a16:creationId xmlns:a16="http://schemas.microsoft.com/office/drawing/2014/main" id="{2BE6448B-FB7C-477B-9C5C-C2B369470F2F}"/>
              </a:ext>
            </a:extLst>
          </p:cNvPr>
          <p:cNvSpPr/>
          <p:nvPr/>
        </p:nvSpPr>
        <p:spPr>
          <a:xfrm>
            <a:off x="9405544" y="142274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 name="Rektangel 15">
            <a:extLst>
              <a:ext uri="{FF2B5EF4-FFF2-40B4-BE49-F238E27FC236}">
                <a16:creationId xmlns:a16="http://schemas.microsoft.com/office/drawing/2014/main" id="{3FAF8862-D43E-4BA7-B5AD-90B175768EBA}"/>
              </a:ext>
            </a:extLst>
          </p:cNvPr>
          <p:cNvSpPr/>
          <p:nvPr/>
        </p:nvSpPr>
        <p:spPr>
          <a:xfrm>
            <a:off x="9470019" y="1979127"/>
            <a:ext cx="1727998" cy="702607"/>
          </a:xfrm>
          <a:prstGeom prst="rect">
            <a:avLst/>
          </a:prstGeom>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8,2</a:t>
            </a:r>
            <a:endParaRPr kumimoji="0" lang="sv-SE" sz="40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7" name="TextBox 16">
            <a:extLst>
              <a:ext uri="{FF2B5EF4-FFF2-40B4-BE49-F238E27FC236}">
                <a16:creationId xmlns:a16="http://schemas.microsoft.com/office/drawing/2014/main" id="{BF18C162-FF8F-4E09-818D-9694963F1364}"/>
              </a:ext>
            </a:extLst>
          </p:cNvPr>
          <p:cNvSpPr txBox="1"/>
          <p:nvPr/>
        </p:nvSpPr>
        <p:spPr>
          <a:xfrm>
            <a:off x="9470018" y="1710181"/>
            <a:ext cx="1727999" cy="261269"/>
          </a:xfrm>
          <a:prstGeom prst="rect">
            <a:avLst/>
          </a:prstGeom>
          <a:noFill/>
        </p:spPr>
        <p:txBody>
          <a:bodyPr wrap="square" lIns="86212" tIns="43106" rIns="86212" bIns="43106" rtlCol="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sv-SE"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8" name="TextBox 17">
            <a:extLst>
              <a:ext uri="{FF2B5EF4-FFF2-40B4-BE49-F238E27FC236}">
                <a16:creationId xmlns:a16="http://schemas.microsoft.com/office/drawing/2014/main" id="{994B09AE-9D94-42D3-9E3E-1D53030CC942}"/>
              </a:ext>
            </a:extLst>
          </p:cNvPr>
          <p:cNvSpPr txBox="1"/>
          <p:nvPr/>
        </p:nvSpPr>
        <p:spPr>
          <a:xfrm>
            <a:off x="9470019" y="2641113"/>
            <a:ext cx="172799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Your students</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9" name="Flowchart: Connector 18">
            <a:extLst>
              <a:ext uri="{FF2B5EF4-FFF2-40B4-BE49-F238E27FC236}">
                <a16:creationId xmlns:a16="http://schemas.microsoft.com/office/drawing/2014/main" id="{B2A53455-6E77-4E8F-8041-C57B25F4FAB1}"/>
              </a:ext>
            </a:extLst>
          </p:cNvPr>
          <p:cNvSpPr/>
          <p:nvPr/>
        </p:nvSpPr>
        <p:spPr>
          <a:xfrm>
            <a:off x="9445400" y="4036992"/>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Rektangel 15">
            <a:extLst>
              <a:ext uri="{FF2B5EF4-FFF2-40B4-BE49-F238E27FC236}">
                <a16:creationId xmlns:a16="http://schemas.microsoft.com/office/drawing/2014/main" id="{DBC662DA-16C9-49B4-9DCC-C75328F7C73E}"/>
              </a:ext>
            </a:extLst>
          </p:cNvPr>
          <p:cNvSpPr/>
          <p:nvPr/>
        </p:nvSpPr>
        <p:spPr>
          <a:xfrm>
            <a:off x="9522295" y="4578444"/>
            <a:ext cx="1715578" cy="702607"/>
          </a:xfrm>
          <a:prstGeom prst="rect">
            <a:avLst/>
          </a:prstGeom>
          <a:noFill/>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7,7</a:t>
            </a:r>
            <a:endParaRPr kumimoji="0" lang="sv-SE" sz="4000" b="1"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4" name="TextBox 23">
            <a:extLst>
              <a:ext uri="{FF2B5EF4-FFF2-40B4-BE49-F238E27FC236}">
                <a16:creationId xmlns:a16="http://schemas.microsoft.com/office/drawing/2014/main" id="{058333C2-D507-44D6-A60C-8609906DFEEF}"/>
              </a:ext>
            </a:extLst>
          </p:cNvPr>
          <p:cNvSpPr txBox="1"/>
          <p:nvPr/>
        </p:nvSpPr>
        <p:spPr>
          <a:xfrm>
            <a:off x="9522295" y="4309498"/>
            <a:ext cx="1715578" cy="261269"/>
          </a:xfrm>
          <a:prstGeom prst="rect">
            <a:avLst/>
          </a:prstGeom>
          <a:noFill/>
        </p:spPr>
        <p:txBody>
          <a:bodyPr wrap="square" lIns="86212" tIns="43106" rIns="86212" bIns="43106" rtlCol="0">
            <a:spAutoFit/>
          </a:bodyPr>
          <a:lstStyle/>
          <a:p>
            <a:pPr lvl="0" algn="ctr" defTabSz="497754">
              <a:defRPr/>
            </a:pPr>
            <a:r>
              <a:rPr lang="sv-SE" sz="1132" dirty="0">
                <a:solidFill>
                  <a:prstClr val="white"/>
                </a:solidFill>
                <a:latin typeface="Calibri" pitchFamily="34" charset="0"/>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5" name="TextBox 24">
            <a:extLst>
              <a:ext uri="{FF2B5EF4-FFF2-40B4-BE49-F238E27FC236}">
                <a16:creationId xmlns:a16="http://schemas.microsoft.com/office/drawing/2014/main" id="{0EC8BD08-E9F8-4751-B8C2-2BE3310C3E7D}"/>
              </a:ext>
            </a:extLst>
          </p:cNvPr>
          <p:cNvSpPr txBox="1"/>
          <p:nvPr/>
        </p:nvSpPr>
        <p:spPr>
          <a:xfrm>
            <a:off x="9522295" y="5260966"/>
            <a:ext cx="171557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All students</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8" name="Text Placeholder 2"/>
          <p:cNvSpPr txBox="1">
            <a:spLocks/>
          </p:cNvSpPr>
          <p:nvPr/>
        </p:nvSpPr>
        <p:spPr>
          <a:xfrm>
            <a:off x="5270726" y="19141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cxnSp>
        <p:nvCxnSpPr>
          <p:cNvPr id="31" name="Straight Connector 30"/>
          <p:cNvCxnSpPr/>
          <p:nvPr/>
        </p:nvCxnSpPr>
        <p:spPr>
          <a:xfrm>
            <a:off x="4812093" y="5962650"/>
            <a:ext cx="472314" cy="0"/>
          </a:xfrm>
          <a:prstGeom prst="line">
            <a:avLst/>
          </a:prstGeom>
          <a:ln w="63500" cmpd="sng">
            <a:solidFill>
              <a:srgbClr val="074B60"/>
            </a:solidFill>
            <a:prstDash val="sysDash"/>
            <a:bevel/>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61031" y="5814864"/>
            <a:ext cx="1117488" cy="294269"/>
          </a:xfrm>
          <a:prstGeom prst="rect">
            <a:avLst/>
          </a:prstGeom>
        </p:spPr>
        <p:txBody>
          <a:bodyPr vert="horz" wrap="none" lIns="99551" tIns="49775" rIns="99551" bIns="49775" rtlCol="0" anchor="ctr">
            <a:normAutofit fontScale="97500"/>
          </a:bodyPr>
          <a:lstStyle/>
          <a:p>
            <a:r>
              <a:rPr lang="en-US" sz="1000">
                <a:solidFill>
                  <a:srgbClr val="848284"/>
                </a:solidFill>
              </a:rPr>
              <a:t>All students</a:t>
            </a:r>
            <a:endParaRPr lang="sv-SE" sz="1000" dirty="0">
              <a:solidFill>
                <a:srgbClr val="848284"/>
              </a:solidFill>
            </a:endParaRPr>
          </a:p>
        </p:txBody>
      </p:sp>
      <p:sp>
        <p:nvSpPr>
          <p:cNvPr id="22" name="Text Placeholder 2"/>
          <p:cNvSpPr txBox="1">
            <a:spLocks/>
          </p:cNvSpPr>
          <p:nvPr/>
        </p:nvSpPr>
        <p:spPr>
          <a:xfrm>
            <a:off x="70868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cxnSp>
        <p:nvCxnSpPr>
          <p:cNvPr id="35" name="Straight Connector 34"/>
          <p:cNvCxnSpPr/>
          <p:nvPr/>
        </p:nvCxnSpPr>
        <p:spPr>
          <a:xfrm>
            <a:off x="2413833" y="5962650"/>
            <a:ext cx="472314" cy="0"/>
          </a:xfrm>
          <a:prstGeom prst="line">
            <a:avLst/>
          </a:prstGeom>
          <a:ln w="63500" cmpd="sng">
            <a:solidFill>
              <a:srgbClr val="0E97C1"/>
            </a:solidFill>
            <a:bevel/>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862771" y="5814864"/>
            <a:ext cx="1117488" cy="294269"/>
          </a:xfrm>
          <a:prstGeom prst="rect">
            <a:avLst/>
          </a:prstGeom>
        </p:spPr>
        <p:txBody>
          <a:bodyPr vert="horz" wrap="none" lIns="99551" tIns="49775" rIns="99551" bIns="49775" rtlCol="0" anchor="ctr">
            <a:normAutofit fontScale="97500"/>
          </a:bodyPr>
          <a:lstStyle/>
          <a:p>
            <a:r>
              <a:rPr lang="en-US" sz="1000">
                <a:solidFill>
                  <a:srgbClr val="848284"/>
                </a:solidFill>
              </a:rPr>
              <a:t>Your students</a:t>
            </a:r>
            <a:endParaRPr lang="sv-SE" sz="1000" dirty="0">
              <a:solidFill>
                <a:srgbClr val="848284"/>
              </a:solidFill>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0" y="1260000"/>
            <a:ext cx="8402638"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942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8476503C-000F-4CC5-BF44-82F04BB93991}"/>
              </a:ext>
            </a:extLst>
          </p:cNvPr>
          <p:cNvSpPr>
            <a:spLocks noGrp="1"/>
          </p:cNvSpPr>
          <p:nvPr>
            <p:ph type="title"/>
          </p:nvPr>
        </p:nvSpPr>
        <p:spPr>
          <a:xfrm>
            <a:off x="566670" y="586902"/>
            <a:ext cx="11472746" cy="567765"/>
          </a:xfrm>
        </p:spPr>
        <p:txBody>
          <a:bodyPr/>
          <a:lstStyle/>
          <a:p>
            <a:r>
              <a:rPr lang="en-ZA"/>
              <a:t>This report helps you to…</a:t>
            </a:r>
          </a:p>
        </p:txBody>
      </p:sp>
      <p:sp>
        <p:nvSpPr>
          <p:cNvPr id="32" name="Text Placeholder 1">
            <a:extLst>
              <a:ext uri="{FF2B5EF4-FFF2-40B4-BE49-F238E27FC236}">
                <a16:creationId xmlns:a16="http://schemas.microsoft.com/office/drawing/2014/main" id="{E350F49D-BC50-456F-9810-C8D52E6D4D32}"/>
              </a:ext>
            </a:extLst>
          </p:cNvPr>
          <p:cNvSpPr txBox="1">
            <a:spLocks noGrp="1"/>
          </p:cNvSpPr>
          <p:nvPr>
            <p:ph type="body" idx="4294967295"/>
          </p:nvPr>
        </p:nvSpPr>
        <p:spPr>
          <a:xfrm>
            <a:off x="156700" y="89665"/>
            <a:ext cx="10265849" cy="280711"/>
          </a:xfrm>
        </p:spPr>
        <p:txBody>
          <a:bodyPr vert="horz" lIns="99551" tIns="49775" rIns="99551" bIns="49775" rtlCol="0">
            <a:noAutofit/>
          </a:bodyPr>
          <a:lstStyle/>
          <a:p>
            <a:pPr marL="0" indent="0">
              <a:buNone/>
            </a:pPr>
            <a:r>
              <a:rPr lang="en-US" sz="1088" dirty="0"/>
              <a:t>2021 </a:t>
            </a:r>
            <a:r>
              <a:rPr lang="en-US" sz="1088"/>
              <a:t>| South Africa | Students | All main fields of study</a:t>
            </a:r>
            <a:endParaRPr lang="en-US" sz="1088" dirty="0"/>
          </a:p>
        </p:txBody>
      </p:sp>
      <p:sp>
        <p:nvSpPr>
          <p:cNvPr id="29"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grpSp>
        <p:nvGrpSpPr>
          <p:cNvPr id="59" name="Group 2">
            <a:extLst>
              <a:ext uri="{FF2B5EF4-FFF2-40B4-BE49-F238E27FC236}">
                <a16:creationId xmlns:a16="http://schemas.microsoft.com/office/drawing/2014/main" id="{34A7004F-84C3-4F65-97D7-E6954EB7C3F8}"/>
              </a:ext>
            </a:extLst>
          </p:cNvPr>
          <p:cNvGrpSpPr/>
          <p:nvPr/>
        </p:nvGrpSpPr>
        <p:grpSpPr>
          <a:xfrm>
            <a:off x="1704160" y="1999576"/>
            <a:ext cx="2731925" cy="4036629"/>
            <a:chOff x="0" y="0"/>
            <a:chExt cx="6839944" cy="10106544"/>
          </a:xfrm>
        </p:grpSpPr>
        <p:sp>
          <p:nvSpPr>
            <p:cNvPr id="60" name="Freeform 3">
              <a:extLst>
                <a:ext uri="{FF2B5EF4-FFF2-40B4-BE49-F238E27FC236}">
                  <a16:creationId xmlns:a16="http://schemas.microsoft.com/office/drawing/2014/main" id="{B0E756FA-94D8-448D-9FB4-605DD671A02C}"/>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191919">
                <a:alpha val="19607"/>
              </a:srgbClr>
            </a:solidFill>
          </p:spPr>
        </p:sp>
      </p:grpSp>
      <p:grpSp>
        <p:nvGrpSpPr>
          <p:cNvPr id="62" name="Group 5">
            <a:extLst>
              <a:ext uri="{FF2B5EF4-FFF2-40B4-BE49-F238E27FC236}">
                <a16:creationId xmlns:a16="http://schemas.microsoft.com/office/drawing/2014/main" id="{F5DDA245-C4A2-4F34-9D09-18E2ABE8FE23}"/>
              </a:ext>
            </a:extLst>
          </p:cNvPr>
          <p:cNvGrpSpPr/>
          <p:nvPr/>
        </p:nvGrpSpPr>
        <p:grpSpPr>
          <a:xfrm>
            <a:off x="4730038" y="1999576"/>
            <a:ext cx="2731925" cy="4036629"/>
            <a:chOff x="0" y="0"/>
            <a:chExt cx="6839944" cy="10106544"/>
          </a:xfrm>
        </p:grpSpPr>
        <p:sp>
          <p:nvSpPr>
            <p:cNvPr id="63" name="Freeform 6">
              <a:extLst>
                <a:ext uri="{FF2B5EF4-FFF2-40B4-BE49-F238E27FC236}">
                  <a16:creationId xmlns:a16="http://schemas.microsoft.com/office/drawing/2014/main" id="{C9B56A9E-4BB2-4C08-8F00-147591DFFE13}"/>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191919">
                <a:alpha val="19607"/>
              </a:srgbClr>
            </a:solidFill>
          </p:spPr>
        </p:sp>
      </p:grpSp>
      <p:pic>
        <p:nvPicPr>
          <p:cNvPr id="64" name="Picture 7">
            <a:extLst>
              <a:ext uri="{FF2B5EF4-FFF2-40B4-BE49-F238E27FC236}">
                <a16:creationId xmlns:a16="http://schemas.microsoft.com/office/drawing/2014/main" id="{9BFCDEBC-AD91-4293-9736-51026CEF3AB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a:stretch>
            <a:fillRect/>
          </a:stretch>
        </p:blipFill>
        <p:spPr>
          <a:xfrm>
            <a:off x="5493641" y="1397217"/>
            <a:ext cx="1204719" cy="1204719"/>
          </a:xfrm>
          <a:prstGeom prst="rect">
            <a:avLst/>
          </a:prstGeom>
        </p:spPr>
      </p:pic>
      <p:grpSp>
        <p:nvGrpSpPr>
          <p:cNvPr id="65" name="Group 8">
            <a:extLst>
              <a:ext uri="{FF2B5EF4-FFF2-40B4-BE49-F238E27FC236}">
                <a16:creationId xmlns:a16="http://schemas.microsoft.com/office/drawing/2014/main" id="{8F1B22EC-524F-4B1E-B2AD-9B88B97906E8}"/>
              </a:ext>
            </a:extLst>
          </p:cNvPr>
          <p:cNvGrpSpPr/>
          <p:nvPr/>
        </p:nvGrpSpPr>
        <p:grpSpPr>
          <a:xfrm>
            <a:off x="7755916" y="1999576"/>
            <a:ext cx="2731925" cy="4036629"/>
            <a:chOff x="0" y="0"/>
            <a:chExt cx="6839944" cy="10106544"/>
          </a:xfrm>
        </p:grpSpPr>
        <p:sp>
          <p:nvSpPr>
            <p:cNvPr id="66" name="Freeform 9">
              <a:extLst>
                <a:ext uri="{FF2B5EF4-FFF2-40B4-BE49-F238E27FC236}">
                  <a16:creationId xmlns:a16="http://schemas.microsoft.com/office/drawing/2014/main" id="{4CB97447-0AF1-426A-A20F-C76E1ACABA60}"/>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191919">
                <a:alpha val="19607"/>
              </a:srgbClr>
            </a:solidFill>
          </p:spPr>
        </p:sp>
      </p:grpSp>
      <p:sp>
        <p:nvSpPr>
          <p:cNvPr id="68" name="AutoShape 11">
            <a:extLst>
              <a:ext uri="{FF2B5EF4-FFF2-40B4-BE49-F238E27FC236}">
                <a16:creationId xmlns:a16="http://schemas.microsoft.com/office/drawing/2014/main" id="{A33174AF-48A7-440B-8320-5D7B14FDBE24}"/>
              </a:ext>
            </a:extLst>
          </p:cNvPr>
          <p:cNvSpPr/>
          <p:nvPr/>
        </p:nvSpPr>
        <p:spPr>
          <a:xfrm>
            <a:off x="1704160" y="5889180"/>
            <a:ext cx="2731925" cy="147025"/>
          </a:xfrm>
          <a:prstGeom prst="rect">
            <a:avLst/>
          </a:prstGeom>
          <a:solidFill>
            <a:srgbClr val="D4DDEC"/>
          </a:solidFill>
        </p:spPr>
        <p:txBody>
          <a:bodyPr/>
          <a:lstStyle/>
          <a:p>
            <a:endParaRPr lang="en-US"/>
          </a:p>
        </p:txBody>
      </p:sp>
      <p:sp>
        <p:nvSpPr>
          <p:cNvPr id="69" name="AutoShape 12">
            <a:extLst>
              <a:ext uri="{FF2B5EF4-FFF2-40B4-BE49-F238E27FC236}">
                <a16:creationId xmlns:a16="http://schemas.microsoft.com/office/drawing/2014/main" id="{C49C28B7-68E2-4040-9E14-88F2C5F58FCE}"/>
              </a:ext>
            </a:extLst>
          </p:cNvPr>
          <p:cNvSpPr/>
          <p:nvPr/>
        </p:nvSpPr>
        <p:spPr>
          <a:xfrm>
            <a:off x="4730038" y="5889180"/>
            <a:ext cx="2731925" cy="147025"/>
          </a:xfrm>
          <a:prstGeom prst="rect">
            <a:avLst/>
          </a:prstGeom>
          <a:solidFill>
            <a:srgbClr val="BDD2EC"/>
          </a:solidFill>
        </p:spPr>
        <p:txBody>
          <a:bodyPr/>
          <a:lstStyle/>
          <a:p>
            <a:endParaRPr lang="en-US"/>
          </a:p>
        </p:txBody>
      </p:sp>
      <p:sp>
        <p:nvSpPr>
          <p:cNvPr id="70" name="AutoShape 13">
            <a:extLst>
              <a:ext uri="{FF2B5EF4-FFF2-40B4-BE49-F238E27FC236}">
                <a16:creationId xmlns:a16="http://schemas.microsoft.com/office/drawing/2014/main" id="{846A1096-5742-48D9-B195-D6C97ADF576A}"/>
              </a:ext>
            </a:extLst>
          </p:cNvPr>
          <p:cNvSpPr/>
          <p:nvPr/>
        </p:nvSpPr>
        <p:spPr>
          <a:xfrm>
            <a:off x="7755916" y="5889180"/>
            <a:ext cx="2731925" cy="147025"/>
          </a:xfrm>
          <a:prstGeom prst="rect">
            <a:avLst/>
          </a:prstGeom>
          <a:solidFill>
            <a:srgbClr val="7C94CF"/>
          </a:solidFill>
        </p:spPr>
        <p:txBody>
          <a:bodyPr/>
          <a:lstStyle/>
          <a:p>
            <a:endParaRPr lang="en-US"/>
          </a:p>
        </p:txBody>
      </p:sp>
      <p:pic>
        <p:nvPicPr>
          <p:cNvPr id="72" name="Picture 15">
            <a:extLst>
              <a:ext uri="{FF2B5EF4-FFF2-40B4-BE49-F238E27FC236}">
                <a16:creationId xmlns:a16="http://schemas.microsoft.com/office/drawing/2014/main" id="{FDF2F888-5E60-4443-8789-4D5126109A43}"/>
              </a:ext>
            </a:extLst>
          </p:cNvPr>
          <p:cNvPicPr>
            <a:picLocks noChangeAspect="1"/>
          </p:cNvPicPr>
          <p:nvPr/>
        </p:nvPicPr>
        <p:blipFill>
          <a:blip r:embed="rId5"/>
          <a:srcRect/>
          <a:stretch>
            <a:fillRect/>
          </a:stretch>
        </p:blipFill>
        <p:spPr>
          <a:xfrm>
            <a:off x="5744212" y="1483234"/>
            <a:ext cx="703576" cy="921350"/>
          </a:xfrm>
          <a:prstGeom prst="rect">
            <a:avLst/>
          </a:prstGeom>
        </p:spPr>
      </p:pic>
      <p:grpSp>
        <p:nvGrpSpPr>
          <p:cNvPr id="74" name="Group 17">
            <a:extLst>
              <a:ext uri="{FF2B5EF4-FFF2-40B4-BE49-F238E27FC236}">
                <a16:creationId xmlns:a16="http://schemas.microsoft.com/office/drawing/2014/main" id="{F01C048F-8113-4BE9-9A43-B4275727A199}"/>
              </a:ext>
            </a:extLst>
          </p:cNvPr>
          <p:cNvGrpSpPr/>
          <p:nvPr/>
        </p:nvGrpSpPr>
        <p:grpSpPr>
          <a:xfrm>
            <a:off x="4927756" y="2654157"/>
            <a:ext cx="2336488" cy="2611560"/>
            <a:chOff x="-2" y="-19051"/>
            <a:chExt cx="4672977" cy="5223120"/>
          </a:xfrm>
        </p:grpSpPr>
        <p:sp>
          <p:nvSpPr>
            <p:cNvPr id="75" name="TextBox 18">
              <a:extLst>
                <a:ext uri="{FF2B5EF4-FFF2-40B4-BE49-F238E27FC236}">
                  <a16:creationId xmlns:a16="http://schemas.microsoft.com/office/drawing/2014/main" id="{F8F6631B-9B88-476E-BDEE-3C44FB87D400}"/>
                </a:ext>
              </a:extLst>
            </p:cNvPr>
            <p:cNvSpPr txBox="1"/>
            <p:nvPr/>
          </p:nvSpPr>
          <p:spPr>
            <a:xfrm>
              <a:off x="0" y="-19051"/>
              <a:ext cx="4672975" cy="1154162"/>
            </a:xfrm>
            <a:prstGeom prst="rect">
              <a:avLst/>
            </a:prstGeom>
          </p:spPr>
          <p:txBody>
            <a:bodyPr lIns="0" tIns="0" rIns="0" bIns="0" rtlCol="0" anchor="t">
              <a:spAutoFit/>
            </a:bodyPr>
            <a:lstStyle/>
            <a:p>
              <a:pPr algn="ctr">
                <a:lnSpc>
                  <a:spcPct val="150000"/>
                </a:lnSpc>
                <a:spcBef>
                  <a:spcPct val="0"/>
                </a:spcBef>
              </a:pPr>
              <a:r>
                <a:rPr lang="en-US" sz="1400" b="1" dirty="0">
                  <a:solidFill>
                    <a:schemeClr val="bg2">
                      <a:lumMod val="50000"/>
                    </a:schemeClr>
                  </a:solidFill>
                  <a:latin typeface="Calibri" pitchFamily="34" charset="0"/>
                </a:rPr>
                <a:t>LEARN</a:t>
              </a:r>
            </a:p>
            <a:p>
              <a:pPr algn="ctr">
                <a:lnSpc>
                  <a:spcPct val="150000"/>
                </a:lnSpc>
                <a:spcBef>
                  <a:spcPct val="0"/>
                </a:spcBef>
              </a:pPr>
              <a:r>
                <a:rPr lang="en-US" sz="1100" dirty="0">
                  <a:solidFill>
                    <a:schemeClr val="bg2">
                      <a:lumMod val="50000"/>
                    </a:schemeClr>
                  </a:solidFill>
                  <a:latin typeface="Calibri" pitchFamily="34" charset="0"/>
                </a:rPr>
                <a:t>ABOUT YOUR BRAND</a:t>
              </a:r>
            </a:p>
          </p:txBody>
        </p:sp>
        <p:sp>
          <p:nvSpPr>
            <p:cNvPr id="76" name="TextBox 19">
              <a:extLst>
                <a:ext uri="{FF2B5EF4-FFF2-40B4-BE49-F238E27FC236}">
                  <a16:creationId xmlns:a16="http://schemas.microsoft.com/office/drawing/2014/main" id="{4AFBB435-81C6-409A-B1B2-3670256380BE}"/>
                </a:ext>
              </a:extLst>
            </p:cNvPr>
            <p:cNvSpPr txBox="1"/>
            <p:nvPr/>
          </p:nvSpPr>
          <p:spPr>
            <a:xfrm>
              <a:off x="-2" y="1501517"/>
              <a:ext cx="4672975" cy="3702552"/>
            </a:xfrm>
            <a:prstGeom prst="rect">
              <a:avLst/>
            </a:prstGeom>
          </p:spPr>
          <p:txBody>
            <a:bodyPr lIns="0" tIns="0" rIns="0" bIns="0" rtlCol="0" anchor="t">
              <a:spAutoFit/>
            </a:bodyPr>
            <a:lstStyle/>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Gauge your students’ opinion on your university brand.</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Learn what is unique about your university brand.</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Understand where your university and its perception by your students is standing in the market.</a:t>
              </a:r>
            </a:p>
            <a:p>
              <a:pPr>
                <a:lnSpc>
                  <a:spcPct val="90000"/>
                </a:lnSpc>
                <a:spcAft>
                  <a:spcPts val="600"/>
                </a:spcAft>
              </a:pPr>
              <a:endParaRPr lang="en-US" sz="1300" kern="0" dirty="0">
                <a:latin typeface="Calibri" pitchFamily="34" charset="0"/>
              </a:endParaRPr>
            </a:p>
          </p:txBody>
        </p:sp>
      </p:grpSp>
      <p:grpSp>
        <p:nvGrpSpPr>
          <p:cNvPr id="77" name="Group 20">
            <a:extLst>
              <a:ext uri="{FF2B5EF4-FFF2-40B4-BE49-F238E27FC236}">
                <a16:creationId xmlns:a16="http://schemas.microsoft.com/office/drawing/2014/main" id="{35B17B09-5F0D-4183-A8D3-099743D96D0E}"/>
              </a:ext>
            </a:extLst>
          </p:cNvPr>
          <p:cNvGrpSpPr/>
          <p:nvPr/>
        </p:nvGrpSpPr>
        <p:grpSpPr>
          <a:xfrm>
            <a:off x="1901878" y="2654156"/>
            <a:ext cx="2336488" cy="2514827"/>
            <a:chOff x="-2" y="-19051"/>
            <a:chExt cx="4672977" cy="5029654"/>
          </a:xfrm>
        </p:grpSpPr>
        <p:sp>
          <p:nvSpPr>
            <p:cNvPr id="78" name="TextBox 21">
              <a:extLst>
                <a:ext uri="{FF2B5EF4-FFF2-40B4-BE49-F238E27FC236}">
                  <a16:creationId xmlns:a16="http://schemas.microsoft.com/office/drawing/2014/main" id="{1576E2A2-F7E9-4227-ABFC-5E8FC59DCD49}"/>
                </a:ext>
              </a:extLst>
            </p:cNvPr>
            <p:cNvSpPr txBox="1"/>
            <p:nvPr/>
          </p:nvSpPr>
          <p:spPr>
            <a:xfrm>
              <a:off x="0" y="-19051"/>
              <a:ext cx="4672975" cy="1154162"/>
            </a:xfrm>
            <a:prstGeom prst="rect">
              <a:avLst/>
            </a:prstGeom>
          </p:spPr>
          <p:txBody>
            <a:bodyPr lIns="0" tIns="0" rIns="0" bIns="0" rtlCol="0" anchor="t">
              <a:spAutoFit/>
            </a:bodyPr>
            <a:lstStyle/>
            <a:p>
              <a:pPr algn="ctr">
                <a:lnSpc>
                  <a:spcPct val="150000"/>
                </a:lnSpc>
              </a:pPr>
              <a:r>
                <a:rPr lang="sv-SE" sz="1400" b="1" dirty="0">
                  <a:solidFill>
                    <a:schemeClr val="bg2">
                      <a:lumMod val="50000"/>
                    </a:schemeClr>
                  </a:solidFill>
                  <a:latin typeface="Calibri" pitchFamily="34" charset="0"/>
                </a:rPr>
                <a:t>UNDERSTAND</a:t>
              </a:r>
            </a:p>
            <a:p>
              <a:pPr algn="ctr">
                <a:lnSpc>
                  <a:spcPct val="150000"/>
                </a:lnSpc>
              </a:pPr>
              <a:r>
                <a:rPr lang="sv-SE" sz="1100" dirty="0">
                  <a:solidFill>
                    <a:schemeClr val="bg2">
                      <a:lumMod val="50000"/>
                    </a:schemeClr>
                  </a:solidFill>
                  <a:latin typeface="Calibri" pitchFamily="34" charset="0"/>
                </a:rPr>
                <a:t>YOUR STUDENTS</a:t>
              </a:r>
            </a:p>
          </p:txBody>
        </p:sp>
        <p:sp>
          <p:nvSpPr>
            <p:cNvPr id="79" name="TextBox 22">
              <a:extLst>
                <a:ext uri="{FF2B5EF4-FFF2-40B4-BE49-F238E27FC236}">
                  <a16:creationId xmlns:a16="http://schemas.microsoft.com/office/drawing/2014/main" id="{CFAF8966-37AA-47BB-835C-34742C53E2AB}"/>
                </a:ext>
              </a:extLst>
            </p:cNvPr>
            <p:cNvSpPr txBox="1"/>
            <p:nvPr/>
          </p:nvSpPr>
          <p:spPr>
            <a:xfrm>
              <a:off x="-2" y="1461939"/>
              <a:ext cx="4672975" cy="3548664"/>
            </a:xfrm>
            <a:prstGeom prst="rect">
              <a:avLst/>
            </a:prstGeom>
          </p:spPr>
          <p:txBody>
            <a:bodyPr lIns="0" tIns="0" rIns="0" bIns="0" rtlCol="0" anchor="t">
              <a:spAutoFit/>
            </a:bodyPr>
            <a:lstStyle/>
            <a:p>
              <a:pPr marL="228600" indent="-228600" defTabSz="9144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Dive into your students’ career &amp; communication preferences.</a:t>
              </a:r>
            </a:p>
            <a:p>
              <a:pPr marL="228600" indent="-228600" defTabSz="9144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Understand why students are (not) satisfied with your career services.</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Get a reality check of your students’ expectations – will their expectations be met in the labor market?</a:t>
              </a:r>
            </a:p>
          </p:txBody>
        </p:sp>
      </p:grpSp>
      <p:grpSp>
        <p:nvGrpSpPr>
          <p:cNvPr id="80" name="Group 23">
            <a:extLst>
              <a:ext uri="{FF2B5EF4-FFF2-40B4-BE49-F238E27FC236}">
                <a16:creationId xmlns:a16="http://schemas.microsoft.com/office/drawing/2014/main" id="{39801A40-AF84-4F7B-8D1B-3B2CDAFC10A3}"/>
              </a:ext>
            </a:extLst>
          </p:cNvPr>
          <p:cNvGrpSpPr/>
          <p:nvPr/>
        </p:nvGrpSpPr>
        <p:grpSpPr>
          <a:xfrm>
            <a:off x="7953635" y="2654156"/>
            <a:ext cx="2336487" cy="2729639"/>
            <a:chOff x="0" y="-19050"/>
            <a:chExt cx="4672975" cy="5459271"/>
          </a:xfrm>
        </p:grpSpPr>
        <p:sp>
          <p:nvSpPr>
            <p:cNvPr id="81" name="TextBox 24">
              <a:extLst>
                <a:ext uri="{FF2B5EF4-FFF2-40B4-BE49-F238E27FC236}">
                  <a16:creationId xmlns:a16="http://schemas.microsoft.com/office/drawing/2014/main" id="{7C06DBA4-85C4-4798-A5ED-D3F204D3FC66}"/>
                </a:ext>
              </a:extLst>
            </p:cNvPr>
            <p:cNvSpPr txBox="1"/>
            <p:nvPr/>
          </p:nvSpPr>
          <p:spPr>
            <a:xfrm>
              <a:off x="0" y="1531464"/>
              <a:ext cx="4672975" cy="3908757"/>
            </a:xfrm>
            <a:prstGeom prst="rect">
              <a:avLst/>
            </a:prstGeom>
          </p:spPr>
          <p:txBody>
            <a:bodyPr lIns="0" tIns="0" rIns="0" bIns="0" rtlCol="0" anchor="t">
              <a:spAutoFit/>
            </a:bodyPr>
            <a:lstStyle/>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Compare different groups of students internally as well as with other students on national and international levels.</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Pinpoint your students’ skills in comparison to their peers.</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Compare your students’ employer preferences with those of other students.</a:t>
              </a:r>
            </a:p>
          </p:txBody>
        </p:sp>
        <p:sp>
          <p:nvSpPr>
            <p:cNvPr id="82" name="TextBox 25">
              <a:extLst>
                <a:ext uri="{FF2B5EF4-FFF2-40B4-BE49-F238E27FC236}">
                  <a16:creationId xmlns:a16="http://schemas.microsoft.com/office/drawing/2014/main" id="{D002E650-0432-4039-992B-A06AAB2170B0}"/>
                </a:ext>
              </a:extLst>
            </p:cNvPr>
            <p:cNvSpPr txBox="1"/>
            <p:nvPr/>
          </p:nvSpPr>
          <p:spPr>
            <a:xfrm>
              <a:off x="0" y="-19050"/>
              <a:ext cx="4672975" cy="1154161"/>
            </a:xfrm>
            <a:prstGeom prst="rect">
              <a:avLst/>
            </a:prstGeom>
          </p:spPr>
          <p:txBody>
            <a:bodyPr lIns="0" tIns="0" rIns="0" bIns="0" rtlCol="0" anchor="t">
              <a:spAutoFit/>
            </a:bodyPr>
            <a:lstStyle/>
            <a:p>
              <a:pPr algn="ctr">
                <a:lnSpc>
                  <a:spcPct val="150000"/>
                </a:lnSpc>
                <a:spcBef>
                  <a:spcPct val="0"/>
                </a:spcBef>
              </a:pPr>
              <a:r>
                <a:rPr lang="en-US" sz="1400" b="1" dirty="0">
                  <a:solidFill>
                    <a:schemeClr val="bg2">
                      <a:lumMod val="50000"/>
                    </a:schemeClr>
                  </a:solidFill>
                  <a:latin typeface="Calibri" pitchFamily="34" charset="0"/>
                </a:rPr>
                <a:t>DEVELOP</a:t>
              </a:r>
            </a:p>
            <a:p>
              <a:pPr algn="ctr">
                <a:lnSpc>
                  <a:spcPct val="150000"/>
                </a:lnSpc>
                <a:spcBef>
                  <a:spcPct val="0"/>
                </a:spcBef>
              </a:pPr>
              <a:r>
                <a:rPr lang="en-US" sz="1100" dirty="0">
                  <a:solidFill>
                    <a:schemeClr val="bg2">
                      <a:lumMod val="50000"/>
                    </a:schemeClr>
                  </a:solidFill>
                  <a:latin typeface="Calibri" pitchFamily="34" charset="0"/>
                </a:rPr>
                <a:t>FROM COMPARISONS</a:t>
              </a:r>
            </a:p>
          </p:txBody>
        </p:sp>
      </p:grpSp>
      <p:sp>
        <p:nvSpPr>
          <p:cNvPr id="6" name="Oval 5">
            <a:extLst>
              <a:ext uri="{FF2B5EF4-FFF2-40B4-BE49-F238E27FC236}">
                <a16:creationId xmlns:a16="http://schemas.microsoft.com/office/drawing/2014/main" id="{6683A264-5866-4ACC-B7E6-FDEF5DD6657D}"/>
              </a:ext>
            </a:extLst>
          </p:cNvPr>
          <p:cNvSpPr/>
          <p:nvPr/>
        </p:nvSpPr>
        <p:spPr>
          <a:xfrm>
            <a:off x="2467761" y="1371193"/>
            <a:ext cx="1204719" cy="1204719"/>
          </a:xfrm>
          <a:prstGeom prst="ellipse">
            <a:avLst/>
          </a:prstGeom>
          <a:solidFill>
            <a:srgbClr val="D4DD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73" name="Picture 16">
            <a:extLst>
              <a:ext uri="{FF2B5EF4-FFF2-40B4-BE49-F238E27FC236}">
                <a16:creationId xmlns:a16="http://schemas.microsoft.com/office/drawing/2014/main" id="{57CB4EC4-5A8E-4E28-91C3-A15BE1F6531F}"/>
              </a:ext>
            </a:extLst>
          </p:cNvPr>
          <p:cNvPicPr>
            <a:picLocks noChangeAspect="1"/>
          </p:cNvPicPr>
          <p:nvPr/>
        </p:nvPicPr>
        <p:blipFill>
          <a:blip r:embed="rId6"/>
          <a:srcRect/>
          <a:stretch>
            <a:fillRect/>
          </a:stretch>
        </p:blipFill>
        <p:spPr>
          <a:xfrm>
            <a:off x="2636771" y="1492522"/>
            <a:ext cx="908737" cy="932038"/>
          </a:xfrm>
          <a:prstGeom prst="rect">
            <a:avLst/>
          </a:prstGeom>
        </p:spPr>
      </p:pic>
      <p:sp>
        <p:nvSpPr>
          <p:cNvPr id="7" name="Oval 6">
            <a:extLst>
              <a:ext uri="{FF2B5EF4-FFF2-40B4-BE49-F238E27FC236}">
                <a16:creationId xmlns:a16="http://schemas.microsoft.com/office/drawing/2014/main" id="{E5C58CF1-75AE-4C8B-82BC-16790C247A62}"/>
              </a:ext>
            </a:extLst>
          </p:cNvPr>
          <p:cNvSpPr/>
          <p:nvPr/>
        </p:nvSpPr>
        <p:spPr>
          <a:xfrm>
            <a:off x="8519518" y="1397217"/>
            <a:ext cx="1204719" cy="1204719"/>
          </a:xfrm>
          <a:prstGeom prst="ellipse">
            <a:avLst/>
          </a:prstGeom>
          <a:solidFill>
            <a:srgbClr val="7C94C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71" name="Picture 14">
            <a:extLst>
              <a:ext uri="{FF2B5EF4-FFF2-40B4-BE49-F238E27FC236}">
                <a16:creationId xmlns:a16="http://schemas.microsoft.com/office/drawing/2014/main" id="{012050E4-E2B0-4918-9867-A6A86DFE0713}"/>
              </a:ext>
            </a:extLst>
          </p:cNvPr>
          <p:cNvPicPr>
            <a:picLocks noChangeAspect="1"/>
          </p:cNvPicPr>
          <p:nvPr/>
        </p:nvPicPr>
        <p:blipFill>
          <a:blip r:embed="rId7"/>
          <a:srcRect/>
          <a:stretch>
            <a:fillRect/>
          </a:stretch>
        </p:blipFill>
        <p:spPr>
          <a:xfrm>
            <a:off x="8677205" y="1472724"/>
            <a:ext cx="895215" cy="914651"/>
          </a:xfrm>
          <a:prstGeom prst="rect">
            <a:avLst/>
          </a:prstGeom>
        </p:spPr>
      </p:pic>
      <p:sp>
        <p:nvSpPr>
          <p:cNvPr id="34"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9387996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a:t>How satisfied are/were you with your college or university?</a:t>
            </a:r>
            <a:endParaRPr lang="en-US" dirty="0"/>
          </a:p>
        </p:txBody>
      </p:sp>
      <p:sp>
        <p:nvSpPr>
          <p:cNvPr id="4" name="Title 3">
            <a:extLst>
              <a:ext uri="{FF2B5EF4-FFF2-40B4-BE49-F238E27FC236}">
                <a16:creationId xmlns:a16="http://schemas.microsoft.com/office/drawing/2014/main" id="{F5D2752C-D043-45BD-9C39-9EAA27D7B07B}"/>
              </a:ext>
            </a:extLst>
          </p:cNvPr>
          <p:cNvSpPr>
            <a:spLocks noGrp="1"/>
          </p:cNvSpPr>
          <p:nvPr>
            <p:ph type="title"/>
          </p:nvPr>
        </p:nvSpPr>
        <p:spPr/>
        <p:txBody>
          <a:bodyPr/>
          <a:lstStyle/>
          <a:p>
            <a:r>
              <a:rPr lang="sv-SE"/>
              <a:t>Satisfaction across gender per main field of study</a:t>
            </a:r>
            <a:endParaRPr lang="en-US" dirty="0"/>
          </a:p>
        </p:txBody>
      </p:sp>
      <p:sp>
        <p:nvSpPr>
          <p:cNvPr id="6"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Students | All main fields of study</a:t>
            </a:r>
            <a:endParaRPr lang="en-ZA" dirty="0"/>
          </a:p>
        </p:txBody>
      </p:sp>
      <p:sp>
        <p:nvSpPr>
          <p:cNvPr id="15" name="Text Placeholder 2"/>
          <p:cNvSpPr txBox="1">
            <a:spLocks/>
          </p:cNvSpPr>
          <p:nvPr/>
        </p:nvSpPr>
        <p:spPr>
          <a:xfrm>
            <a:off x="5270726" y="19141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1" name="Rectangle 20"/>
          <p:cNvSpPr/>
          <p:nvPr/>
        </p:nvSpPr>
        <p:spPr>
          <a:xfrm>
            <a:off x="6215373" y="5932360"/>
            <a:ext cx="75600" cy="75069"/>
          </a:xfrm>
          <a:prstGeom prst="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3" name="TextBox 22"/>
          <p:cNvSpPr txBox="1"/>
          <p:nvPr/>
        </p:nvSpPr>
        <p:spPr>
          <a:xfrm>
            <a:off x="6386131" y="5910853"/>
            <a:ext cx="1502275" cy="139099"/>
          </a:xfrm>
          <a:prstGeom prst="rect">
            <a:avLst/>
          </a:prstGeom>
        </p:spPr>
        <p:txBody>
          <a:bodyPr vert="horz" wrap="square" lIns="99551" tIns="49775" rIns="99551" bIns="49775" rtlCol="0" anchor="ctr">
            <a:noAutofit/>
          </a:bodyPr>
          <a:lstStyle/>
          <a:p>
            <a:r>
              <a:rPr lang="en-GB" sz="1100">
                <a:solidFill>
                  <a:srgbClr val="074B60"/>
                </a:solidFill>
              </a:rPr>
              <a:t>All students</a:t>
            </a:r>
            <a:endParaRPr lang="en-US" sz="1100" dirty="0">
              <a:solidFill>
                <a:srgbClr val="848284"/>
              </a:solidFill>
              <a:latin typeface="Calibri Light" panose="020F0302020204030204" pitchFamily="34" charset="0"/>
            </a:endParaRPr>
          </a:p>
        </p:txBody>
      </p:sp>
      <p:sp>
        <p:nvSpPr>
          <p:cNvPr id="12" name="TextBox 11"/>
          <p:cNvSpPr txBox="1"/>
          <p:nvPr/>
        </p:nvSpPr>
        <p:spPr>
          <a:xfrm>
            <a:off x="1972800" y="992517"/>
            <a:ext cx="2608891" cy="567771"/>
          </a:xfrm>
          <a:prstGeom prst="rect">
            <a:avLst/>
          </a:prstGeom>
        </p:spPr>
        <p:txBody>
          <a:bodyPr vert="horz" wrap="none" lIns="99551" tIns="49775" rIns="99551" bIns="49775" rtlCol="0" anchor="ctr">
            <a:normAutofit fontScale="97500"/>
          </a:bodyPr>
          <a:lstStyle/>
          <a:p>
            <a:pPr algn="ctr"/>
            <a:r>
              <a:rPr lang="en-US" sz="1800" dirty="0">
                <a:solidFill>
                  <a:srgbClr val="848284"/>
                </a:solidFill>
              </a:rPr>
              <a:t>Female</a:t>
            </a:r>
            <a:endParaRPr lang="sv-SE" sz="1800" dirty="0">
              <a:solidFill>
                <a:srgbClr val="848284"/>
              </a:solidFill>
            </a:endParaRPr>
          </a:p>
        </p:txBody>
      </p:sp>
      <p:sp>
        <p:nvSpPr>
          <p:cNvPr id="13" name="TextBox 12"/>
          <p:cNvSpPr txBox="1"/>
          <p:nvPr/>
        </p:nvSpPr>
        <p:spPr>
          <a:xfrm>
            <a:off x="7038000" y="992517"/>
            <a:ext cx="2608891" cy="567771"/>
          </a:xfrm>
          <a:prstGeom prst="rect">
            <a:avLst/>
          </a:prstGeom>
        </p:spPr>
        <p:txBody>
          <a:bodyPr vert="horz" wrap="none" lIns="99551" tIns="49775" rIns="99551" bIns="49775" rtlCol="0" anchor="ctr">
            <a:normAutofit fontScale="97500"/>
          </a:bodyPr>
          <a:lstStyle/>
          <a:p>
            <a:pPr algn="ctr"/>
            <a:r>
              <a:rPr lang="en-US" sz="1800" dirty="0">
                <a:solidFill>
                  <a:srgbClr val="848284"/>
                </a:solidFill>
              </a:rPr>
              <a:t>Male</a:t>
            </a:r>
            <a:endParaRPr lang="sv-SE" sz="1800" dirty="0">
              <a:solidFill>
                <a:srgbClr val="848284"/>
              </a:solidFill>
            </a:endParaRPr>
          </a:p>
        </p:txBody>
      </p:sp>
      <p:sp>
        <p:nvSpPr>
          <p:cNvPr id="17" name="Rectangle 16"/>
          <p:cNvSpPr/>
          <p:nvPr/>
        </p:nvSpPr>
        <p:spPr>
          <a:xfrm>
            <a:off x="4311920" y="5932360"/>
            <a:ext cx="75600" cy="75069"/>
          </a:xfrm>
          <a:prstGeom prst="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4" name="TextBox 23"/>
          <p:cNvSpPr txBox="1"/>
          <p:nvPr/>
        </p:nvSpPr>
        <p:spPr>
          <a:xfrm>
            <a:off x="4403848" y="5889835"/>
            <a:ext cx="1101590" cy="160118"/>
          </a:xfrm>
          <a:prstGeom prst="rect">
            <a:avLst/>
          </a:prstGeom>
        </p:spPr>
        <p:txBody>
          <a:bodyPr vert="horz" wrap="square" lIns="99551" tIns="49775" rIns="99551" bIns="49775" rtlCol="0" anchor="ctr">
            <a:noAutofit/>
          </a:bodyPr>
          <a:lstStyle/>
          <a:p>
            <a:r>
              <a:rPr lang="en-GB" sz="1100">
                <a:solidFill>
                  <a:srgbClr val="0E97C1"/>
                </a:solidFill>
              </a:rPr>
              <a:t>Your students</a:t>
            </a:r>
            <a:endParaRPr lang="en-US" sz="1100" dirty="0">
              <a:solidFill>
                <a:srgbClr val="848284"/>
              </a:solidFill>
              <a:latin typeface="Calibri Light" panose="020F0302020204030204"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400" y="1533600"/>
            <a:ext cx="5800725" cy="42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400" y="1533600"/>
            <a:ext cx="5800725" cy="42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3487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a:t>How satisfied are you with how your university or college handled offering online classes during the COVID-19 situation? (0 - Poor, 10 - Excellent)</a:t>
            </a:r>
            <a:endParaRPr lang="en-ZA"/>
          </a:p>
        </p:txBody>
      </p:sp>
      <p:sp>
        <p:nvSpPr>
          <p:cNvPr id="5" name="Title 4">
            <a:extLst>
              <a:ext uri="{FF2B5EF4-FFF2-40B4-BE49-F238E27FC236}">
                <a16:creationId xmlns:a16="http://schemas.microsoft.com/office/drawing/2014/main" id="{ACDFDCEC-F806-4377-8CA6-D54010181B17}"/>
              </a:ext>
            </a:extLst>
          </p:cNvPr>
          <p:cNvSpPr>
            <a:spLocks noGrp="1"/>
          </p:cNvSpPr>
          <p:nvPr>
            <p:ph type="title"/>
          </p:nvPr>
        </p:nvSpPr>
        <p:spPr/>
        <p:txBody>
          <a:bodyPr/>
          <a:lstStyle/>
          <a:p>
            <a:r>
              <a:rPr lang="en-US"/>
              <a:t>Satisfaction with online classes during COVID-19</a:t>
            </a:r>
            <a:endParaRPr lang="en-ZA" dirty="0"/>
          </a:p>
        </p:txBody>
      </p:sp>
      <p:sp>
        <p:nvSpPr>
          <p:cNvPr id="2" name="Text Placeholder 1">
            <a:extLst>
              <a:ext uri="{FF2B5EF4-FFF2-40B4-BE49-F238E27FC236}">
                <a16:creationId xmlns:a16="http://schemas.microsoft.com/office/drawing/2014/main" id="{C55C7568-0132-46AC-88D1-DB7226EF3B2B}"/>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4" name="textruta 23">
            <a:extLst>
              <a:ext uri="{FF2B5EF4-FFF2-40B4-BE49-F238E27FC236}">
                <a16:creationId xmlns:a16="http://schemas.microsoft.com/office/drawing/2014/main" id="{BB70864B-8787-462F-BB25-0020D11A0255}"/>
              </a:ext>
            </a:extLst>
          </p:cNvPr>
          <p:cNvSpPr txBox="1"/>
          <p:nvPr/>
        </p:nvSpPr>
        <p:spPr>
          <a:xfrm>
            <a:off x="1563953" y="4036758"/>
            <a:ext cx="967634" cy="261610"/>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Poor</a:t>
            </a:r>
          </a:p>
        </p:txBody>
      </p:sp>
      <p:sp>
        <p:nvSpPr>
          <p:cNvPr id="15" name="textruta 24">
            <a:extLst>
              <a:ext uri="{FF2B5EF4-FFF2-40B4-BE49-F238E27FC236}">
                <a16:creationId xmlns:a16="http://schemas.microsoft.com/office/drawing/2014/main" id="{EA1E305E-A6CC-4F95-9466-EC6D1C5487F6}"/>
              </a:ext>
            </a:extLst>
          </p:cNvPr>
          <p:cNvSpPr txBox="1"/>
          <p:nvPr/>
        </p:nvSpPr>
        <p:spPr>
          <a:xfrm>
            <a:off x="9636048" y="4038300"/>
            <a:ext cx="967634" cy="261610"/>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lang="en-GB" sz="1100" dirty="0">
                <a:solidFill>
                  <a:srgbClr val="414041"/>
                </a:solidFill>
                <a:latin typeface="Calibri" pitchFamily="34" charset="0"/>
                <a:cs typeface="Calibri" pitchFamily="34" charset="0"/>
              </a:rPr>
              <a:t>Excellent</a:t>
            </a:r>
            <a:endPar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sp>
        <p:nvSpPr>
          <p:cNvPr id="28" name="Flowchart: Connector 27">
            <a:extLst>
              <a:ext uri="{FF2B5EF4-FFF2-40B4-BE49-F238E27FC236}">
                <a16:creationId xmlns:a16="http://schemas.microsoft.com/office/drawing/2014/main" id="{C8C0057F-F41C-41E4-A103-297FB6EF8E73}"/>
              </a:ext>
            </a:extLst>
          </p:cNvPr>
          <p:cNvSpPr/>
          <p:nvPr/>
        </p:nvSpPr>
        <p:spPr>
          <a:xfrm>
            <a:off x="6386828" y="4238785"/>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Flowchart: Connector 28">
            <a:extLst>
              <a:ext uri="{FF2B5EF4-FFF2-40B4-BE49-F238E27FC236}">
                <a16:creationId xmlns:a16="http://schemas.microsoft.com/office/drawing/2014/main" id="{D316B638-8E6E-4CC7-BF29-8B551C5BD97A}"/>
              </a:ext>
            </a:extLst>
          </p:cNvPr>
          <p:cNvSpPr/>
          <p:nvPr/>
        </p:nvSpPr>
        <p:spPr>
          <a:xfrm>
            <a:off x="3979351" y="423878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4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a:p>
            <a:endParaRPr lang="en-US" dirty="0">
              <a:solidFill>
                <a:srgbClr val="FF0000"/>
              </a:solidFill>
              <a:latin typeface="Calibri" pitchFamily="34" charset="0"/>
              <a:cs typeface="Calibri" pitchFamily="34" charset="0"/>
            </a:endParaRPr>
          </a:p>
        </p:txBody>
      </p:sp>
      <p:sp>
        <p:nvSpPr>
          <p:cNvPr id="21" name="Rektangel 15">
            <a:extLst>
              <a:ext uri="{FF2B5EF4-FFF2-40B4-BE49-F238E27FC236}">
                <a16:creationId xmlns:a16="http://schemas.microsoft.com/office/drawing/2014/main" id="{65169259-6545-4B27-8092-B0F377A36EB3}"/>
              </a:ext>
            </a:extLst>
          </p:cNvPr>
          <p:cNvSpPr/>
          <p:nvPr/>
        </p:nvSpPr>
        <p:spPr>
          <a:xfrm>
            <a:off x="4062776" y="4836983"/>
            <a:ext cx="1727998" cy="702607"/>
          </a:xfrm>
          <a:prstGeom prst="rect">
            <a:avLst/>
          </a:prstGeom>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7,7</a:t>
            </a:r>
            <a:endParaRPr lang="sv-SE" sz="4000" b="1" dirty="0">
              <a:solidFill>
                <a:schemeClr val="bg1"/>
              </a:solidFill>
              <a:latin typeface="Calibri" pitchFamily="34" charset="0"/>
              <a:cs typeface="Calibri" pitchFamily="34" charset="0"/>
            </a:endParaRPr>
          </a:p>
        </p:txBody>
      </p:sp>
      <p:sp>
        <p:nvSpPr>
          <p:cNvPr id="22" name="TextBox 21">
            <a:extLst>
              <a:ext uri="{FF2B5EF4-FFF2-40B4-BE49-F238E27FC236}">
                <a16:creationId xmlns:a16="http://schemas.microsoft.com/office/drawing/2014/main" id="{0E4EE214-E5EE-404A-AF6A-CEFB0625E4AD}"/>
              </a:ext>
            </a:extLst>
          </p:cNvPr>
          <p:cNvSpPr txBox="1"/>
          <p:nvPr/>
        </p:nvSpPr>
        <p:spPr>
          <a:xfrm>
            <a:off x="4062775" y="4568037"/>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23" name="TextBox 22">
            <a:extLst>
              <a:ext uri="{FF2B5EF4-FFF2-40B4-BE49-F238E27FC236}">
                <a16:creationId xmlns:a16="http://schemas.microsoft.com/office/drawing/2014/main" id="{D62B2FA2-C27A-41DE-8A92-865E59B0C4FB}"/>
              </a:ext>
            </a:extLst>
          </p:cNvPr>
          <p:cNvSpPr txBox="1"/>
          <p:nvPr/>
        </p:nvSpPr>
        <p:spPr>
          <a:xfrm>
            <a:off x="4062776" y="5498969"/>
            <a:ext cx="172799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Your students</a:t>
            </a:r>
            <a:endParaRPr lang="en-GB" sz="1226" dirty="0">
              <a:solidFill>
                <a:schemeClr val="bg1"/>
              </a:solidFill>
              <a:latin typeface="Calibri" pitchFamily="34" charset="0"/>
              <a:cs typeface="Calibri" pitchFamily="34" charset="0"/>
            </a:endParaRPr>
          </a:p>
        </p:txBody>
      </p:sp>
      <p:sp>
        <p:nvSpPr>
          <p:cNvPr id="24" name="Rektangel 15">
            <a:extLst>
              <a:ext uri="{FF2B5EF4-FFF2-40B4-BE49-F238E27FC236}">
                <a16:creationId xmlns:a16="http://schemas.microsoft.com/office/drawing/2014/main" id="{119579C7-AAB3-428F-B062-8181223E167B}"/>
              </a:ext>
            </a:extLst>
          </p:cNvPr>
          <p:cNvSpPr/>
          <p:nvPr/>
        </p:nvSpPr>
        <p:spPr>
          <a:xfrm>
            <a:off x="6466343" y="4846503"/>
            <a:ext cx="1715578" cy="702607"/>
          </a:xfrm>
          <a:prstGeom prst="rect">
            <a:avLst/>
          </a:prstGeom>
          <a:noFill/>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7,4</a:t>
            </a:r>
            <a:endParaRPr lang="sv-SE" sz="4000" b="1" dirty="0">
              <a:solidFill>
                <a:schemeClr val="bg1"/>
              </a:solidFill>
              <a:latin typeface="Calibri" pitchFamily="34" charset="0"/>
              <a:cs typeface="Calibri" pitchFamily="34" charset="0"/>
            </a:endParaRPr>
          </a:p>
        </p:txBody>
      </p:sp>
      <p:sp>
        <p:nvSpPr>
          <p:cNvPr id="25" name="TextBox 24">
            <a:extLst>
              <a:ext uri="{FF2B5EF4-FFF2-40B4-BE49-F238E27FC236}">
                <a16:creationId xmlns:a16="http://schemas.microsoft.com/office/drawing/2014/main" id="{5FCF138F-E6AB-4A30-9AD2-E0C4554CD79D}"/>
              </a:ext>
            </a:extLst>
          </p:cNvPr>
          <p:cNvSpPr txBox="1"/>
          <p:nvPr/>
        </p:nvSpPr>
        <p:spPr>
          <a:xfrm>
            <a:off x="6494053" y="4577557"/>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26" name="TextBox 25">
            <a:extLst>
              <a:ext uri="{FF2B5EF4-FFF2-40B4-BE49-F238E27FC236}">
                <a16:creationId xmlns:a16="http://schemas.microsoft.com/office/drawing/2014/main" id="{3062E99B-D379-4C64-A041-457499A820DE}"/>
              </a:ext>
            </a:extLst>
          </p:cNvPr>
          <p:cNvSpPr txBox="1"/>
          <p:nvPr/>
        </p:nvSpPr>
        <p:spPr>
          <a:xfrm>
            <a:off x="6466343" y="5529025"/>
            <a:ext cx="1715578" cy="275695"/>
          </a:xfrm>
          <a:prstGeom prst="rect">
            <a:avLst/>
          </a:prstGeom>
          <a:noFill/>
        </p:spPr>
        <p:txBody>
          <a:bodyPr wrap="square" lIns="86212" tIns="43106" rIns="86212" bIns="43106" rtlCol="0">
            <a:spAutoFit/>
          </a:bodyPr>
          <a:lstStyle/>
          <a:p>
            <a:pPr algn="ctr"/>
            <a:r>
              <a:rPr lang="en-GB" sz="1226">
                <a:solidFill>
                  <a:schemeClr val="bg1"/>
                </a:solidFill>
                <a:cs typeface="Calibri" pitchFamily="34" charset="0"/>
              </a:rPr>
              <a:t>All students</a:t>
            </a:r>
            <a:endParaRPr lang="en-GB" sz="1226" dirty="0">
              <a:solidFill>
                <a:schemeClr val="bg1"/>
              </a:solidFill>
              <a:cs typeface="Calibri" pitchFamily="34" charset="0"/>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800" y="903600"/>
            <a:ext cx="93281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392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0" y="1822523"/>
            <a:ext cx="5223293" cy="2509309"/>
            <a:chOff x="10427" y="1822523"/>
            <a:chExt cx="5223293" cy="2509309"/>
          </a:xfrm>
        </p:grpSpPr>
        <p:grpSp>
          <p:nvGrpSpPr>
            <p:cNvPr id="66" name="Group 65"/>
            <p:cNvGrpSpPr/>
            <p:nvPr/>
          </p:nvGrpSpPr>
          <p:grpSpPr>
            <a:xfrm>
              <a:off x="10546" y="3084083"/>
              <a:ext cx="5223174" cy="616969"/>
              <a:chOff x="10546" y="3065211"/>
              <a:chExt cx="5223174" cy="616969"/>
            </a:xfrm>
          </p:grpSpPr>
          <p:sp>
            <p:nvSpPr>
              <p:cNvPr id="50" name="Freeform 49"/>
              <p:cNvSpPr/>
              <p:nvPr/>
            </p:nvSpPr>
            <p:spPr>
              <a:xfrm>
                <a:off x="10546" y="3065211"/>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66627"/>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A6A6A6"/>
                    </a:solidFill>
                    <a:effectLst/>
                    <a:uLnTx/>
                    <a:uFillTx/>
                    <a:latin typeface="Calibri" pitchFamily="34" charset="0"/>
                    <a:ea typeface="+mn-ea"/>
                    <a:cs typeface="+mn-cs"/>
                  </a:rPr>
                  <a:t>3</a:t>
                </a:r>
              </a:p>
            </p:txBody>
          </p:sp>
          <p:sp>
            <p:nvSpPr>
              <p:cNvPr id="55" name="TextBox 54"/>
              <p:cNvSpPr txBox="1"/>
              <p:nvPr/>
            </p:nvSpPr>
            <p:spPr>
              <a:xfrm>
                <a:off x="746821" y="3215129"/>
                <a:ext cx="3202065" cy="287771"/>
              </a:xfrm>
              <a:prstGeom prst="rect">
                <a:avLst/>
              </a:prstGeom>
              <a:noFill/>
            </p:spPr>
            <p:txBody>
              <a:bodyPr wrap="square" rtlCol="0">
                <a:spAutoFit/>
              </a:bodyPr>
              <a:lstStyle/>
              <a:p>
                <a:pPr marL="0" lvl="1">
                  <a:defRPr/>
                </a:pPr>
                <a:r>
                  <a:rPr lang="en-GB" sz="1270" dirty="0">
                    <a:solidFill>
                      <a:srgbClr val="A6A6A6"/>
                    </a:solidFill>
                    <a:latin typeface="Calibri" pitchFamily="34" charset="0"/>
                  </a:rPr>
                  <a:t>UNIVERSITY AND BRAND PERCEPTION</a:t>
                </a:r>
              </a:p>
            </p:txBody>
          </p:sp>
        </p:grpSp>
        <p:grpSp>
          <p:nvGrpSpPr>
            <p:cNvPr id="64" name="Group 63"/>
            <p:cNvGrpSpPr/>
            <p:nvPr/>
          </p:nvGrpSpPr>
          <p:grpSpPr>
            <a:xfrm>
              <a:off x="10546" y="2453303"/>
              <a:ext cx="5223174" cy="616969"/>
              <a:chOff x="10546" y="2428139"/>
              <a:chExt cx="5223174" cy="616969"/>
            </a:xfrm>
          </p:grpSpPr>
          <p:sp>
            <p:nvSpPr>
              <p:cNvPr id="54" name="Freeform 53"/>
              <p:cNvSpPr/>
              <p:nvPr/>
            </p:nvSpPr>
            <p:spPr>
              <a:xfrm>
                <a:off x="10546" y="2428139"/>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29555"/>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A6A6A6"/>
                    </a:solidFill>
                    <a:effectLst/>
                    <a:uLnTx/>
                    <a:uFillTx/>
                    <a:latin typeface="Calibri" pitchFamily="34" charset="0"/>
                    <a:ea typeface="+mn-ea"/>
                    <a:cs typeface="+mn-cs"/>
                  </a:rPr>
                  <a:t>2</a:t>
                </a:r>
              </a:p>
            </p:txBody>
          </p:sp>
          <p:sp>
            <p:nvSpPr>
              <p:cNvPr id="57" name="TextBox 56"/>
              <p:cNvSpPr txBox="1"/>
              <p:nvPr/>
            </p:nvSpPr>
            <p:spPr>
              <a:xfrm>
                <a:off x="746821" y="2578057"/>
                <a:ext cx="3202065" cy="287771"/>
              </a:xfrm>
              <a:prstGeom prst="rect">
                <a:avLst/>
              </a:prstGeom>
              <a:noFill/>
            </p:spPr>
            <p:txBody>
              <a:bodyPr wrap="square" rtlCol="0">
                <a:spAutoFit/>
              </a:bodyPr>
              <a:lstStyle/>
              <a:p>
                <a:pPr lvl="0">
                  <a:defRPr/>
                </a:pPr>
                <a:r>
                  <a:rPr lang="en-US" sz="1270" dirty="0">
                    <a:solidFill>
                      <a:srgbClr val="A6A6A6"/>
                    </a:solidFill>
                    <a:latin typeface="Calibri" pitchFamily="34" charset="0"/>
                  </a:rPr>
                  <a:t>TALENT PROFILE</a:t>
                </a:r>
              </a:p>
            </p:txBody>
          </p:sp>
        </p:grpSp>
        <p:grpSp>
          <p:nvGrpSpPr>
            <p:cNvPr id="63" name="Group 62"/>
            <p:cNvGrpSpPr/>
            <p:nvPr/>
          </p:nvGrpSpPr>
          <p:grpSpPr>
            <a:xfrm>
              <a:off x="10546"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A6A6A6"/>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sv-SE" sz="1270" dirty="0">
                    <a:solidFill>
                      <a:srgbClr val="A6A6A6"/>
                    </a:solidFill>
                    <a:latin typeface="Calibri" pitchFamily="34" charset="0"/>
                  </a:rPr>
                  <a:t>I</a:t>
                </a:r>
                <a:r>
                  <a:rPr lang="en-US" sz="1270" dirty="0">
                    <a:solidFill>
                      <a:srgbClr val="A6A6A6"/>
                    </a:solidFill>
                    <a:latin typeface="Calibri" pitchFamily="34" charset="0"/>
                  </a:rPr>
                  <a:t>NTRODUCTION</a:t>
                </a:r>
                <a:endParaRPr kumimoji="0" lang="en-US" sz="1270" b="0" i="0" u="none" strike="noStrike" kern="1200" cap="none" spc="0" normalizeH="0" baseline="0" noProof="0" dirty="0">
                  <a:ln>
                    <a:noFill/>
                  </a:ln>
                  <a:solidFill>
                    <a:srgbClr val="A6A6A6"/>
                  </a:solidFill>
                  <a:effectLst/>
                  <a:uLnTx/>
                  <a:uFillTx/>
                  <a:latin typeface="Calibri" pitchFamily="34" charset="0"/>
                </a:endParaRPr>
              </a:p>
            </p:txBody>
          </p:sp>
        </p:grpSp>
        <p:grpSp>
          <p:nvGrpSpPr>
            <p:cNvPr id="67" name="Group 66"/>
            <p:cNvGrpSpPr/>
            <p:nvPr/>
          </p:nvGrpSpPr>
          <p:grpSpPr>
            <a:xfrm>
              <a:off x="10427" y="3714863"/>
              <a:ext cx="5223174" cy="616969"/>
              <a:chOff x="10427" y="3702283"/>
              <a:chExt cx="5223174" cy="616969"/>
            </a:xfrm>
          </p:grpSpPr>
          <p:sp>
            <p:nvSpPr>
              <p:cNvPr id="52" name="Freeform 51"/>
              <p:cNvSpPr/>
              <p:nvPr/>
            </p:nvSpPr>
            <p:spPr>
              <a:xfrm>
                <a:off x="10427" y="37022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036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4</a:t>
                </a:r>
              </a:p>
            </p:txBody>
          </p:sp>
          <p:sp>
            <p:nvSpPr>
              <p:cNvPr id="61" name="TextBox 60"/>
              <p:cNvSpPr txBox="1"/>
              <p:nvPr/>
            </p:nvSpPr>
            <p:spPr>
              <a:xfrm>
                <a:off x="746702" y="3852201"/>
                <a:ext cx="3202065" cy="287771"/>
              </a:xfrm>
              <a:prstGeom prst="rect">
                <a:avLst/>
              </a:prstGeom>
              <a:noFill/>
            </p:spPr>
            <p:txBody>
              <a:bodyPr wrap="square" rtlCol="0">
                <a:spAutoFit/>
              </a:bodyPr>
              <a:lstStyle/>
              <a:p>
                <a:pPr marL="0" lvl="1">
                  <a:defRPr/>
                </a:pPr>
                <a:r>
                  <a:rPr lang="sv-SE" sz="1270" dirty="0">
                    <a:solidFill>
                      <a:srgbClr val="4CAFCD"/>
                    </a:solidFill>
                    <a:latin typeface="Calibri" pitchFamily="34" charset="0"/>
                  </a:rPr>
                  <a:t>CAREER SERVICES</a:t>
                </a:r>
                <a:endParaRPr lang="en-US" sz="1270" dirty="0">
                  <a:solidFill>
                    <a:srgbClr val="4CAFCD"/>
                  </a:solidFill>
                  <a:latin typeface="Calibri" pitchFamily="34" charset="0"/>
                </a:endParaRPr>
              </a:p>
            </p:txBody>
          </p:sp>
        </p:gr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US" dirty="0"/>
              <a:t>Table of contents</a:t>
            </a:r>
            <a:endParaRPr lang="en-GB" dirty="0"/>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3" name="Rectangle 22">
            <a:extLst>
              <a:ext uri="{FF2B5EF4-FFF2-40B4-BE49-F238E27FC236}">
                <a16:creationId xmlns:a16="http://schemas.microsoft.com/office/drawing/2014/main" id="{9EC016D8-7381-4E63-BA1A-2FC346A9D04E}"/>
              </a:ext>
            </a:extLst>
          </p:cNvPr>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24" name="TextBox 23">
            <a:extLst>
              <a:ext uri="{FF2B5EF4-FFF2-40B4-BE49-F238E27FC236}">
                <a16:creationId xmlns:a16="http://schemas.microsoft.com/office/drawing/2014/main" id="{64884E7A-03BB-4C9D-814D-1310C9402401}"/>
              </a:ext>
            </a:extLst>
          </p:cNvPr>
          <p:cNvSpPr txBox="1"/>
          <p:nvPr/>
        </p:nvSpPr>
        <p:spPr>
          <a:xfrm>
            <a:off x="7645716" y="1953173"/>
            <a:ext cx="2351967" cy="2677656"/>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illustrates which </a:t>
            </a:r>
            <a:r>
              <a:rPr lang="en-US" sz="1400" b="1" dirty="0">
                <a:solidFill>
                  <a:srgbClr val="414041"/>
                </a:solidFill>
                <a:cs typeface="Calibri" pitchFamily="34" charset="0"/>
              </a:rPr>
              <a:t>career services</a:t>
            </a:r>
            <a:r>
              <a:rPr lang="en-US" sz="1400" dirty="0">
                <a:solidFill>
                  <a:srgbClr val="414041"/>
                </a:solidFill>
                <a:cs typeface="Calibri" pitchFamily="34" charset="0"/>
              </a:rPr>
              <a:t> your talent uses, which services they deem important, and how satisfied they are with the currently offered services.</a:t>
            </a:r>
          </a:p>
          <a:p>
            <a:pPr lvl="0" algn="ctr">
              <a:defRPr/>
            </a:pPr>
            <a:endParaRPr lang="en-US" sz="1400" dirty="0">
              <a:solidFill>
                <a:srgbClr val="414041"/>
              </a:solidFill>
              <a:cs typeface="Calibri" pitchFamily="34" charset="0"/>
            </a:endParaRPr>
          </a:p>
          <a:p>
            <a:pPr algn="ctr">
              <a:defRPr/>
            </a:pPr>
            <a:r>
              <a:rPr lang="en-US" sz="1400" dirty="0">
                <a:solidFill>
                  <a:srgbClr val="414041"/>
                </a:solidFill>
                <a:cs typeface="Calibri" pitchFamily="34" charset="0"/>
              </a:rPr>
              <a:t>This will help you to tactically focus on the career services that are in </a:t>
            </a:r>
            <a:r>
              <a:rPr lang="en-US" sz="1400" b="1" dirty="0">
                <a:solidFill>
                  <a:srgbClr val="414041"/>
                </a:solidFill>
                <a:cs typeface="Calibri" pitchFamily="34" charset="0"/>
              </a:rPr>
              <a:t>highest demand </a:t>
            </a:r>
            <a:r>
              <a:rPr lang="en-US" sz="1400" dirty="0">
                <a:solidFill>
                  <a:srgbClr val="414041"/>
                </a:solidFill>
                <a:cs typeface="Calibri" pitchFamily="34" charset="0"/>
              </a:rPr>
              <a:t>and are </a:t>
            </a:r>
            <a:r>
              <a:rPr lang="en-US" sz="1400" b="1" dirty="0">
                <a:solidFill>
                  <a:srgbClr val="414041"/>
                </a:solidFill>
                <a:cs typeface="Calibri" pitchFamily="34" charset="0"/>
              </a:rPr>
              <a:t>most effective </a:t>
            </a:r>
            <a:r>
              <a:rPr lang="en-US" sz="1400" dirty="0">
                <a:solidFill>
                  <a:srgbClr val="414041"/>
                </a:solidFill>
                <a:cs typeface="Calibri" pitchFamily="34" charset="0"/>
              </a:rPr>
              <a:t>for your talent</a:t>
            </a:r>
          </a:p>
        </p:txBody>
      </p:sp>
      <p:sp>
        <p:nvSpPr>
          <p:cNvPr id="25"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677246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id="{AC8DBBBA-A3F3-4007-96FE-78037E86D598}"/>
              </a:ext>
            </a:extLst>
          </p:cNvPr>
          <p:cNvSpPr>
            <a:spLocks noGrp="1"/>
          </p:cNvSpPr>
          <p:nvPr>
            <p:ph type="body" sz="quarter" idx="12"/>
          </p:nvPr>
        </p:nvSpPr>
        <p:spPr/>
        <p:txBody>
          <a:bodyPr/>
          <a:lstStyle/>
          <a:p>
            <a:r>
              <a:rPr lang="en-US" dirty="0"/>
              <a:t>Which of these career services do you find the most useful? (Please select a maximum of 3 alternatives.)</a:t>
            </a:r>
            <a:endParaRPr lang="en-ZA" dirty="0"/>
          </a:p>
        </p:txBody>
      </p:sp>
      <p:sp>
        <p:nvSpPr>
          <p:cNvPr id="41" name="Title 4">
            <a:extLst>
              <a:ext uri="{FF2B5EF4-FFF2-40B4-BE49-F238E27FC236}">
                <a16:creationId xmlns:a16="http://schemas.microsoft.com/office/drawing/2014/main" id="{72B6EBA7-44F0-4B65-81FC-2CC2F806A621}"/>
              </a:ext>
            </a:extLst>
          </p:cNvPr>
          <p:cNvSpPr>
            <a:spLocks noGrp="1"/>
          </p:cNvSpPr>
          <p:nvPr>
            <p:ph type="title"/>
          </p:nvPr>
        </p:nvSpPr>
        <p:spPr/>
        <p:txBody>
          <a:bodyPr/>
          <a:lstStyle/>
          <a:p>
            <a:r>
              <a:rPr lang="en-US" dirty="0"/>
              <a:t>The most useful career services (1/2)</a:t>
            </a:r>
            <a:endParaRPr lang="en-ZA" dirty="0"/>
          </a:p>
        </p:txBody>
      </p:sp>
      <p:sp>
        <p:nvSpPr>
          <p:cNvPr id="2" name="Text Placeholder 1">
            <a:extLst>
              <a:ext uri="{FF2B5EF4-FFF2-40B4-BE49-F238E27FC236}">
                <a16:creationId xmlns:a16="http://schemas.microsoft.com/office/drawing/2014/main" id="{53FAFC35-F38A-42F0-9B5D-3605BCEDFEB1}"/>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48"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8" name="Oval 17">
            <a:extLst>
              <a:ext uri="{FF2B5EF4-FFF2-40B4-BE49-F238E27FC236}">
                <a16:creationId xmlns:a16="http://schemas.microsoft.com/office/drawing/2014/main" id="{B12D49F7-32C5-4E90-B883-3907CD9404E9}"/>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Oval 18">
            <a:extLst>
              <a:ext uri="{FF2B5EF4-FFF2-40B4-BE49-F238E27FC236}">
                <a16:creationId xmlns:a16="http://schemas.microsoft.com/office/drawing/2014/main" id="{B829AD10-C63A-490F-9A4E-3E4169C4EE66}"/>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1" name="TextBox 20">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2" name="TextBox 21">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0" y="1213200"/>
            <a:ext cx="9642475"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tar: 5 Points 11">
            <a:extLst>
              <a:ext uri="{FF2B5EF4-FFF2-40B4-BE49-F238E27FC236}">
                <a16:creationId xmlns:a16="http://schemas.microsoft.com/office/drawing/2014/main" id="{0D66597B-58F7-4278-A137-10F74DE5A9A2}"/>
              </a:ext>
            </a:extLst>
          </p:cNvPr>
          <p:cNvSpPr/>
          <p:nvPr/>
        </p:nvSpPr>
        <p:spPr>
          <a:xfrm>
            <a:off x="6815076" y="219691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13" name="Star: 5 Points 12">
            <a:extLst>
              <a:ext uri="{FF2B5EF4-FFF2-40B4-BE49-F238E27FC236}">
                <a16:creationId xmlns:a16="http://schemas.microsoft.com/office/drawing/2014/main" id="{86F862D5-3CEB-4EBC-B2B1-D5CEDD643D8A}"/>
              </a:ext>
            </a:extLst>
          </p:cNvPr>
          <p:cNvSpPr/>
          <p:nvPr/>
        </p:nvSpPr>
        <p:spPr>
          <a:xfrm>
            <a:off x="7392591" y="138114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39520362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id="{AC8DBBBA-A3F3-4007-96FE-78037E86D598}"/>
              </a:ext>
            </a:extLst>
          </p:cNvPr>
          <p:cNvSpPr>
            <a:spLocks noGrp="1"/>
          </p:cNvSpPr>
          <p:nvPr>
            <p:ph type="body" sz="quarter" idx="12"/>
          </p:nvPr>
        </p:nvSpPr>
        <p:spPr/>
        <p:txBody>
          <a:bodyPr/>
          <a:lstStyle/>
          <a:p>
            <a:r>
              <a:rPr lang="en-US" dirty="0"/>
              <a:t>Which of these career services do you find the most useful? (Please select a maximum of 3 alternatives.)</a:t>
            </a:r>
            <a:endParaRPr lang="en-ZA" dirty="0"/>
          </a:p>
        </p:txBody>
      </p:sp>
      <p:sp>
        <p:nvSpPr>
          <p:cNvPr id="41" name="Title 4">
            <a:extLst>
              <a:ext uri="{FF2B5EF4-FFF2-40B4-BE49-F238E27FC236}">
                <a16:creationId xmlns:a16="http://schemas.microsoft.com/office/drawing/2014/main" id="{72B6EBA7-44F0-4B65-81FC-2CC2F806A621}"/>
              </a:ext>
            </a:extLst>
          </p:cNvPr>
          <p:cNvSpPr>
            <a:spLocks noGrp="1"/>
          </p:cNvSpPr>
          <p:nvPr>
            <p:ph type="title"/>
          </p:nvPr>
        </p:nvSpPr>
        <p:spPr/>
        <p:txBody>
          <a:bodyPr/>
          <a:lstStyle/>
          <a:p>
            <a:r>
              <a:rPr lang="en-US" dirty="0"/>
              <a:t>The most useful career services  (2/2)</a:t>
            </a:r>
            <a:endParaRPr lang="en-ZA" dirty="0"/>
          </a:p>
        </p:txBody>
      </p:sp>
      <p:sp>
        <p:nvSpPr>
          <p:cNvPr id="2" name="Text Placeholder 1">
            <a:extLst>
              <a:ext uri="{FF2B5EF4-FFF2-40B4-BE49-F238E27FC236}">
                <a16:creationId xmlns:a16="http://schemas.microsoft.com/office/drawing/2014/main" id="{53FAFC35-F38A-42F0-9B5D-3605BCEDFEB1}"/>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48"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2" name="Oval 11">
            <a:extLst>
              <a:ext uri="{FF2B5EF4-FFF2-40B4-BE49-F238E27FC236}">
                <a16:creationId xmlns:a16="http://schemas.microsoft.com/office/drawing/2014/main" id="{B12D49F7-32C5-4E90-B883-3907CD9404E9}"/>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Oval 12">
            <a:extLst>
              <a:ext uri="{FF2B5EF4-FFF2-40B4-BE49-F238E27FC236}">
                <a16:creationId xmlns:a16="http://schemas.microsoft.com/office/drawing/2014/main" id="{B829AD10-C63A-490F-9A4E-3E4169C4EE66}"/>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Box 14">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6" name="TextBox 15">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0" y="1213200"/>
            <a:ext cx="9642475"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5259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E34226E-227E-4863-81D6-A308535DA7CE}"/>
              </a:ext>
            </a:extLst>
          </p:cNvPr>
          <p:cNvSpPr>
            <a:spLocks noGrp="1"/>
          </p:cNvSpPr>
          <p:nvPr>
            <p:ph type="body" sz="quarter" idx="12"/>
          </p:nvPr>
        </p:nvSpPr>
        <p:spPr/>
        <p:txBody>
          <a:bodyPr/>
          <a:lstStyle/>
          <a:p>
            <a:r>
              <a:rPr lang="en-US" dirty="0"/>
              <a:t>Which of these career services have you used at your college or university? (Please select as many as applicable.)</a:t>
            </a:r>
            <a:endParaRPr lang="en-ZA" dirty="0"/>
          </a:p>
        </p:txBody>
      </p:sp>
      <p:sp>
        <p:nvSpPr>
          <p:cNvPr id="37" name="Title 4">
            <a:extLst>
              <a:ext uri="{FF2B5EF4-FFF2-40B4-BE49-F238E27FC236}">
                <a16:creationId xmlns:a16="http://schemas.microsoft.com/office/drawing/2014/main" id="{CEAD03A8-ACE0-478A-A3F4-C2DE5C4AC262}"/>
              </a:ext>
            </a:extLst>
          </p:cNvPr>
          <p:cNvSpPr>
            <a:spLocks noGrp="1"/>
          </p:cNvSpPr>
          <p:nvPr>
            <p:ph type="title"/>
          </p:nvPr>
        </p:nvSpPr>
        <p:spPr/>
        <p:txBody>
          <a:bodyPr/>
          <a:lstStyle/>
          <a:p>
            <a:r>
              <a:rPr lang="en-US" dirty="0"/>
              <a:t>The most used career services (1/2)</a:t>
            </a:r>
            <a:endParaRPr lang="en-ZA" dirty="0"/>
          </a:p>
        </p:txBody>
      </p:sp>
      <p:sp>
        <p:nvSpPr>
          <p:cNvPr id="2" name="Text Placeholder 1">
            <a:extLst>
              <a:ext uri="{FF2B5EF4-FFF2-40B4-BE49-F238E27FC236}">
                <a16:creationId xmlns:a16="http://schemas.microsoft.com/office/drawing/2014/main" id="{7E0C38F3-BD44-45B8-9035-45CF4E499BDC}"/>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45" name="Rectangle 44"/>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12" name="Oval 11">
            <a:extLst>
              <a:ext uri="{FF2B5EF4-FFF2-40B4-BE49-F238E27FC236}">
                <a16:creationId xmlns:a16="http://schemas.microsoft.com/office/drawing/2014/main" id="{BB23EB15-3719-4D74-B364-BA721DC27036}"/>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Oval 12">
            <a:extLst>
              <a:ext uri="{FF2B5EF4-FFF2-40B4-BE49-F238E27FC236}">
                <a16:creationId xmlns:a16="http://schemas.microsoft.com/office/drawing/2014/main" id="{C22471C7-714B-473E-9EC2-E7B0C2238A20}"/>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4" name="Rectangle 13"/>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5" name="TextBox 14">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6" name="TextBox 15">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108" y="993600"/>
            <a:ext cx="9872630" cy="527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tar: 5 Points 16">
            <a:extLst>
              <a:ext uri="{FF2B5EF4-FFF2-40B4-BE49-F238E27FC236}">
                <a16:creationId xmlns:a16="http://schemas.microsoft.com/office/drawing/2014/main" id="{6A79E842-B1EA-4A97-AE54-45CDD4B82005}"/>
              </a:ext>
            </a:extLst>
          </p:cNvPr>
          <p:cNvSpPr/>
          <p:nvPr/>
        </p:nvSpPr>
        <p:spPr>
          <a:xfrm>
            <a:off x="8078392" y="1334886"/>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9740032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E34226E-227E-4863-81D6-A308535DA7CE}"/>
              </a:ext>
            </a:extLst>
          </p:cNvPr>
          <p:cNvSpPr>
            <a:spLocks noGrp="1"/>
          </p:cNvSpPr>
          <p:nvPr>
            <p:ph type="body" sz="quarter" idx="12"/>
          </p:nvPr>
        </p:nvSpPr>
        <p:spPr/>
        <p:txBody>
          <a:bodyPr/>
          <a:lstStyle/>
          <a:p>
            <a:r>
              <a:rPr lang="en-US" dirty="0"/>
              <a:t>Which of these career services have you used at your college or university? (Please select as many as applicable.)</a:t>
            </a:r>
            <a:endParaRPr lang="en-ZA" dirty="0"/>
          </a:p>
        </p:txBody>
      </p:sp>
      <p:sp>
        <p:nvSpPr>
          <p:cNvPr id="37" name="Title 4">
            <a:extLst>
              <a:ext uri="{FF2B5EF4-FFF2-40B4-BE49-F238E27FC236}">
                <a16:creationId xmlns:a16="http://schemas.microsoft.com/office/drawing/2014/main" id="{CEAD03A8-ACE0-478A-A3F4-C2DE5C4AC262}"/>
              </a:ext>
            </a:extLst>
          </p:cNvPr>
          <p:cNvSpPr>
            <a:spLocks noGrp="1"/>
          </p:cNvSpPr>
          <p:nvPr>
            <p:ph type="title"/>
          </p:nvPr>
        </p:nvSpPr>
        <p:spPr/>
        <p:txBody>
          <a:bodyPr/>
          <a:lstStyle/>
          <a:p>
            <a:r>
              <a:rPr lang="en-US" dirty="0"/>
              <a:t>The most used career services (2/2)</a:t>
            </a:r>
            <a:endParaRPr lang="en-ZA" dirty="0"/>
          </a:p>
        </p:txBody>
      </p:sp>
      <p:sp>
        <p:nvSpPr>
          <p:cNvPr id="2" name="Text Placeholder 1">
            <a:extLst>
              <a:ext uri="{FF2B5EF4-FFF2-40B4-BE49-F238E27FC236}">
                <a16:creationId xmlns:a16="http://schemas.microsoft.com/office/drawing/2014/main" id="{7E0C38F3-BD44-45B8-9035-45CF4E499BDC}"/>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45" name="Rectangle 44"/>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12" name="Oval 11">
            <a:extLst>
              <a:ext uri="{FF2B5EF4-FFF2-40B4-BE49-F238E27FC236}">
                <a16:creationId xmlns:a16="http://schemas.microsoft.com/office/drawing/2014/main" id="{BB23EB15-3719-4D74-B364-BA721DC27036}"/>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Oval 12">
            <a:extLst>
              <a:ext uri="{FF2B5EF4-FFF2-40B4-BE49-F238E27FC236}">
                <a16:creationId xmlns:a16="http://schemas.microsoft.com/office/drawing/2014/main" id="{C22471C7-714B-473E-9EC2-E7B0C2238A20}"/>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4" name="Rectangle 13"/>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5" name="TextBox 14">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6" name="TextBox 15">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00" y="993600"/>
            <a:ext cx="9761538"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tar: 5 Points 16">
            <a:extLst>
              <a:ext uri="{FF2B5EF4-FFF2-40B4-BE49-F238E27FC236}">
                <a16:creationId xmlns:a16="http://schemas.microsoft.com/office/drawing/2014/main" id="{03E8362A-6939-4560-A29C-63EC0EB723EE}"/>
              </a:ext>
            </a:extLst>
          </p:cNvPr>
          <p:cNvSpPr/>
          <p:nvPr/>
        </p:nvSpPr>
        <p:spPr>
          <a:xfrm>
            <a:off x="6303043" y="1255971"/>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32856010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156BA-9BF3-44DE-A0CA-5F4D8CB070D6}"/>
              </a:ext>
            </a:extLst>
          </p:cNvPr>
          <p:cNvSpPr>
            <a:spLocks noGrp="1"/>
          </p:cNvSpPr>
          <p:nvPr>
            <p:ph type="body" sz="quarter" idx="12"/>
          </p:nvPr>
        </p:nvSpPr>
        <p:spPr/>
        <p:txBody>
          <a:bodyPr/>
          <a:lstStyle/>
          <a:p>
            <a:r>
              <a:rPr lang="en-US" dirty="0"/>
              <a:t>Which of these career services did you not use because access to them was limited due to the COVID-19 situation?(Please select as many as applicable.)</a:t>
            </a:r>
          </a:p>
        </p:txBody>
      </p:sp>
      <p:sp>
        <p:nvSpPr>
          <p:cNvPr id="7" name="Text Placeholder 6"/>
          <p:cNvSpPr>
            <a:spLocks noGrp="1"/>
          </p:cNvSpPr>
          <p:nvPr>
            <p:ph type="body" sz="quarter" idx="13"/>
          </p:nvPr>
        </p:nvSpPr>
        <p:spPr/>
        <p:txBody>
          <a:bodyPr/>
          <a:lstStyle/>
          <a:p>
            <a:r>
              <a:rPr lang="en-US" dirty="0"/>
              <a:t>Based on their reply if they used specific career services or not your students were asked if they didn’t use these services due to COVID-19</a:t>
            </a:r>
          </a:p>
        </p:txBody>
      </p:sp>
      <p:sp>
        <p:nvSpPr>
          <p:cNvPr id="5" name="Title 4">
            <a:extLst>
              <a:ext uri="{FF2B5EF4-FFF2-40B4-BE49-F238E27FC236}">
                <a16:creationId xmlns:a16="http://schemas.microsoft.com/office/drawing/2014/main" id="{AE7D3381-FF9F-424B-AB76-600A7818A8DB}"/>
              </a:ext>
            </a:extLst>
          </p:cNvPr>
          <p:cNvSpPr>
            <a:spLocks noGrp="1"/>
          </p:cNvSpPr>
          <p:nvPr>
            <p:ph type="title"/>
          </p:nvPr>
        </p:nvSpPr>
        <p:spPr/>
        <p:txBody>
          <a:bodyPr/>
          <a:lstStyle/>
          <a:p>
            <a:r>
              <a:rPr lang="en-US" dirty="0"/>
              <a:t>Career </a:t>
            </a:r>
            <a:r>
              <a:rPr lang="en-US"/>
              <a:t>services your students </a:t>
            </a:r>
            <a:r>
              <a:rPr lang="en-US" dirty="0"/>
              <a:t>did not use due to COVID</a:t>
            </a:r>
            <a:r>
              <a:rPr lang="pt-PT" dirty="0"/>
              <a:t>-19</a:t>
            </a:r>
            <a:endParaRPr lang="en-ZA" dirty="0"/>
          </a:p>
        </p:txBody>
      </p:sp>
      <p:sp>
        <p:nvSpPr>
          <p:cNvPr id="2" name="Text Placeholder 1">
            <a:extLst>
              <a:ext uri="{FF2B5EF4-FFF2-40B4-BE49-F238E27FC236}">
                <a16:creationId xmlns:a16="http://schemas.microsoft.com/office/drawing/2014/main" id="{D20FE3B0-F09C-4F23-BEAB-BBA3B24A181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0" name="Rectangle 9"/>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18" name="Rectangle 17"/>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22" name="Oval 21">
            <a:extLst>
              <a:ext uri="{FF2B5EF4-FFF2-40B4-BE49-F238E27FC236}">
                <a16:creationId xmlns:a16="http://schemas.microsoft.com/office/drawing/2014/main" id="{BB23EB15-3719-4D74-B364-BA721DC27036}"/>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3" name="Oval 22">
            <a:extLst>
              <a:ext uri="{FF2B5EF4-FFF2-40B4-BE49-F238E27FC236}">
                <a16:creationId xmlns:a16="http://schemas.microsoft.com/office/drawing/2014/main" id="{C22471C7-714B-473E-9EC2-E7B0C2238A20}"/>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5" name="TextBox 24">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sp>
        <p:nvSpPr>
          <p:cNvPr id="15" name="Rectangle 14"/>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00" y="1154667"/>
            <a:ext cx="9761538"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6140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282532" y="2105007"/>
            <a:ext cx="4658400" cy="16165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1236819" y="2105099"/>
            <a:ext cx="4658400" cy="16165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dirty="0"/>
              <a:t>Which of these career services have you used at your college or university? (Please select as many as applicable.)</a:t>
            </a:r>
          </a:p>
        </p:txBody>
      </p:sp>
      <p:sp>
        <p:nvSpPr>
          <p:cNvPr id="2" name="Text Placeholder 1"/>
          <p:cNvSpPr>
            <a:spLocks noGrp="1"/>
          </p:cNvSpPr>
          <p:nvPr>
            <p:ph type="body" sz="quarter" idx="13"/>
          </p:nvPr>
        </p:nvSpPr>
        <p:spPr/>
        <p:txBody>
          <a:bodyPr/>
          <a:lstStyle/>
          <a:p>
            <a:r>
              <a:rPr lang="en-US" dirty="0"/>
              <a:t>The numbers next to career services shows 2021 percentage with 2020 percentage in ().</a:t>
            </a:r>
          </a:p>
        </p:txBody>
      </p:sp>
      <p:sp>
        <p:nvSpPr>
          <p:cNvPr id="5" name="Title 4"/>
          <p:cNvSpPr>
            <a:spLocks noGrp="1"/>
          </p:cNvSpPr>
          <p:nvPr>
            <p:ph type="title"/>
          </p:nvPr>
        </p:nvSpPr>
        <p:spPr/>
        <p:txBody>
          <a:bodyPr/>
          <a:lstStyle/>
          <a:p>
            <a:r>
              <a:rPr lang="en-US" dirty="0"/>
              <a:t>The biggest changes from 2020 to 2021 – Career Service Usage</a:t>
            </a:r>
            <a:endParaRPr lang="sv-SE" dirty="0"/>
          </a:p>
        </p:txBody>
      </p:sp>
      <p:sp>
        <p:nvSpPr>
          <p:cNvPr id="6" name="Text Placeholder 5"/>
          <p:cNvSpPr>
            <a:spLocks noGrp="1"/>
          </p:cNvSpPr>
          <p:nvPr>
            <p:ph type="body" sz="quarter" idx="10"/>
          </p:nvPr>
        </p:nvSpPr>
        <p:spPr/>
        <p:txBody>
          <a:bodyPr/>
          <a:lstStyle/>
          <a:p>
            <a:r>
              <a:rPr lang="en-US"/>
              <a:t>2021 | South Africa | Students | All main fields of study</a:t>
            </a:r>
            <a:endParaRPr lang="en-US" dirty="0"/>
          </a:p>
        </p:txBody>
      </p:sp>
      <p:sp>
        <p:nvSpPr>
          <p:cNvPr id="22" name="Right Triangle 21">
            <a:extLst>
              <a:ext uri="{FF2B5EF4-FFF2-40B4-BE49-F238E27FC236}">
                <a16:creationId xmlns:a16="http://schemas.microsoft.com/office/drawing/2014/main" id="{F57064FB-81F1-4226-AEB3-B4D88E75F01D}"/>
              </a:ext>
            </a:extLst>
          </p:cNvPr>
          <p:cNvSpPr/>
          <p:nvPr/>
        </p:nvSpPr>
        <p:spPr>
          <a:xfrm rot="5400000">
            <a:off x="10921868" y="1902282"/>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468301"/>
            <a:ext cx="4896000" cy="323165"/>
          </a:xfrm>
          <a:prstGeom prst="rect">
            <a:avLst/>
          </a:prstGeom>
          <a:noFill/>
        </p:spPr>
        <p:txBody>
          <a:bodyPr wrap="square" rtlCol="0">
            <a:spAutoFit/>
          </a:bodyPr>
          <a:lstStyle/>
          <a:p>
            <a:pPr algn="ctr"/>
            <a:r>
              <a:rPr lang="en-GB" sz="1500" b="1" dirty="0">
                <a:solidFill>
                  <a:prstClr val="white"/>
                </a:solidFill>
                <a:latin typeface="Calibri" pitchFamily="34" charset="0"/>
                <a:cs typeface="Calibri" pitchFamily="34" charset="0"/>
              </a:rPr>
              <a:t>Your students</a:t>
            </a: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a:solidFill>
                <a:srgbClr val="414041"/>
              </a:solidFill>
            </a:endParaRPr>
          </a:p>
        </p:txBody>
      </p:sp>
      <p:sp>
        <p:nvSpPr>
          <p:cNvPr id="32" name="Rounded Rectangle 37">
            <a:extLst>
              <a:ext uri="{FF2B5EF4-FFF2-40B4-BE49-F238E27FC236}">
                <a16:creationId xmlns:a16="http://schemas.microsoft.com/office/drawing/2014/main" id="{540EBEE8-DEB8-4DD3-9591-B170E9692B15}"/>
              </a:ext>
            </a:extLst>
          </p:cNvPr>
          <p:cNvSpPr/>
          <p:nvPr/>
        </p:nvSpPr>
        <p:spPr>
          <a:xfrm>
            <a:off x="6187351" y="1321911"/>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3" name="Rounded Rectangle 37">
            <a:extLst>
              <a:ext uri="{FF2B5EF4-FFF2-40B4-BE49-F238E27FC236}">
                <a16:creationId xmlns:a16="http://schemas.microsoft.com/office/drawing/2014/main" id="{EE0A8FAC-2FCD-4412-9FC9-1AB67E7F498E}"/>
              </a:ext>
            </a:extLst>
          </p:cNvPr>
          <p:cNvSpPr/>
          <p:nvPr/>
        </p:nvSpPr>
        <p:spPr>
          <a:xfrm>
            <a:off x="1138952" y="1329272"/>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4" name="textruta 39">
            <a:extLst>
              <a:ext uri="{FF2B5EF4-FFF2-40B4-BE49-F238E27FC236}">
                <a16:creationId xmlns:a16="http://schemas.microsoft.com/office/drawing/2014/main" id="{D6032201-5682-47A9-A7E2-D01A299DFAE2}"/>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students</a:t>
            </a:r>
            <a:endParaRPr lang="en-GB" sz="1500" b="1" dirty="0">
              <a:solidFill>
                <a:prstClr val="white"/>
              </a:solidFill>
              <a:latin typeface="Calibri" pitchFamily="34" charset="0"/>
              <a:cs typeface="Calibri" pitchFamily="34" charset="0"/>
            </a:endParaRPr>
          </a:p>
        </p:txBody>
      </p:sp>
      <p:sp>
        <p:nvSpPr>
          <p:cNvPr id="35" name="textruta 39">
            <a:extLst>
              <a:ext uri="{FF2B5EF4-FFF2-40B4-BE49-F238E27FC236}">
                <a16:creationId xmlns:a16="http://schemas.microsoft.com/office/drawing/2014/main" id="{9C2578EC-CFB0-4FCE-B5E6-7693D220FF10}"/>
              </a:ext>
            </a:extLst>
          </p:cNvPr>
          <p:cNvSpPr txBox="1"/>
          <p:nvPr/>
        </p:nvSpPr>
        <p:spPr>
          <a:xfrm>
            <a:off x="6183887" y="1442505"/>
            <a:ext cx="4896000" cy="32316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students</a:t>
            </a:r>
            <a:endParaRPr lang="sv-SE" sz="1500" b="1" dirty="0">
              <a:solidFill>
                <a:prstClr val="white"/>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2ED3F26-B44E-4188-910C-46B454C3E835}"/>
              </a:ext>
            </a:extLst>
          </p:cNvPr>
          <p:cNvSpPr/>
          <p:nvPr/>
        </p:nvSpPr>
        <p:spPr>
          <a:xfrm rot="5400000">
            <a:off x="5892506" y="190669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31" name="Rektangel 52">
            <a:extLst>
              <a:ext uri="{FF2B5EF4-FFF2-40B4-BE49-F238E27FC236}">
                <a16:creationId xmlns:a16="http://schemas.microsoft.com/office/drawing/2014/main" id="{49882E61-EA94-C74E-93D4-FC34FB3DE600}"/>
              </a:ext>
            </a:extLst>
          </p:cNvPr>
          <p:cNvSpPr/>
          <p:nvPr/>
        </p:nvSpPr>
        <p:spPr>
          <a:xfrm>
            <a:off x="6295173" y="4038929"/>
            <a:ext cx="4658400" cy="16165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9" name="Rektangel 28">
            <a:extLst>
              <a:ext uri="{FF2B5EF4-FFF2-40B4-BE49-F238E27FC236}">
                <a16:creationId xmlns:a16="http://schemas.microsoft.com/office/drawing/2014/main" id="{716C35E9-1630-3E45-A054-0C7097D1EFA9}"/>
              </a:ext>
            </a:extLst>
          </p:cNvPr>
          <p:cNvSpPr/>
          <p:nvPr/>
        </p:nvSpPr>
        <p:spPr>
          <a:xfrm>
            <a:off x="1249460" y="4039021"/>
            <a:ext cx="4658400" cy="16165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46" name="Rectangle 45">
            <a:extLst>
              <a:ext uri="{FF2B5EF4-FFF2-40B4-BE49-F238E27FC236}">
                <a16:creationId xmlns:a16="http://schemas.microsoft.com/office/drawing/2014/main" id="{4A6AC8AC-02DB-4321-86FE-7983B0189FE7}"/>
              </a:ext>
            </a:extLst>
          </p:cNvPr>
          <p:cNvSpPr/>
          <p:nvPr/>
        </p:nvSpPr>
        <p:spPr>
          <a:xfrm>
            <a:off x="1265726" y="2111907"/>
            <a:ext cx="4626429" cy="938719"/>
          </a:xfrm>
          <a:prstGeom prst="rect">
            <a:avLst/>
          </a:prstGeom>
        </p:spPr>
        <p:txBody>
          <a:bodyPr wrap="square">
            <a:spAutoFit/>
          </a:bodyPr>
          <a:lstStyle/>
          <a:p>
            <a:pPr marL="342900" indent="-342900">
              <a:spcAft>
                <a:spcPts val="600"/>
              </a:spcAft>
              <a:buFont typeface="+mj-lt"/>
              <a:buAutoNum type="arabicPeriod"/>
            </a:pPr>
            <a:r>
              <a:rPr lang="en-US" sz="1500"/>
              <a:t>Career/job/internship fairs 33% (26%)</a:t>
            </a:r>
          </a:p>
          <a:p>
            <a:pPr marL="342900" indent="-342900">
              <a:spcAft>
                <a:spcPts val="600"/>
              </a:spcAft>
              <a:buFont typeface="+mj-lt"/>
              <a:buAutoNum type="arabicPeriod"/>
            </a:pPr>
            <a:r>
              <a:rPr lang="en-US" sz="1500"/>
              <a:t>Recruitment talks 20% (19%)</a:t>
            </a:r>
          </a:p>
          <a:p>
            <a:pPr marL="342900" indent="-342900">
              <a:spcAft>
                <a:spcPts val="600"/>
              </a:spcAft>
              <a:buFont typeface="+mj-lt"/>
              <a:buAutoNum type="arabicPeriod"/>
            </a:pPr>
            <a:r>
              <a:rPr lang="en-US" sz="1500"/>
              <a:t>Coaching/mentorship program 17% (16%)</a:t>
            </a:r>
            <a:endParaRPr lang="en-US" sz="1500" dirty="0"/>
          </a:p>
        </p:txBody>
      </p:sp>
      <p:sp>
        <p:nvSpPr>
          <p:cNvPr id="47" name="Rectangle 46">
            <a:extLst>
              <a:ext uri="{FF2B5EF4-FFF2-40B4-BE49-F238E27FC236}">
                <a16:creationId xmlns:a16="http://schemas.microsoft.com/office/drawing/2014/main" id="{4A6AC8AC-02DB-4321-86FE-7983B0189FE7}"/>
              </a:ext>
            </a:extLst>
          </p:cNvPr>
          <p:cNvSpPr/>
          <p:nvPr/>
        </p:nvSpPr>
        <p:spPr>
          <a:xfrm>
            <a:off x="1265721" y="4176297"/>
            <a:ext cx="4626429" cy="938719"/>
          </a:xfrm>
          <a:prstGeom prst="rect">
            <a:avLst/>
          </a:prstGeom>
        </p:spPr>
        <p:txBody>
          <a:bodyPr wrap="square">
            <a:spAutoFit/>
          </a:bodyPr>
          <a:lstStyle/>
          <a:p>
            <a:pPr marL="342900" indent="-342900">
              <a:spcAft>
                <a:spcPts val="600"/>
              </a:spcAft>
              <a:buFont typeface="+mj-lt"/>
              <a:buAutoNum type="arabicPeriod"/>
            </a:pPr>
            <a:r>
              <a:rPr lang="en-US" sz="1500"/>
              <a:t>Visiting companies/organisations 12% (14%)</a:t>
            </a:r>
          </a:p>
          <a:p>
            <a:pPr marL="342900" indent="-342900">
              <a:spcAft>
                <a:spcPts val="600"/>
              </a:spcAft>
              <a:buFont typeface="+mj-lt"/>
              <a:buAutoNum type="arabicPeriod"/>
            </a:pPr>
            <a:r>
              <a:rPr lang="en-US" sz="1500"/>
              <a:t>Information about career tracks 21% (24%)</a:t>
            </a:r>
          </a:p>
          <a:p>
            <a:pPr marL="342900" indent="-342900">
              <a:spcAft>
                <a:spcPts val="600"/>
              </a:spcAft>
              <a:buFont typeface="+mj-lt"/>
              <a:buAutoNum type="arabicPeriod"/>
            </a:pPr>
            <a:r>
              <a:rPr lang="en-US" sz="1500"/>
              <a:t>Personality or skills testing 27% (31%)</a:t>
            </a:r>
            <a:endParaRPr lang="en-US" sz="1500" dirty="0"/>
          </a:p>
        </p:txBody>
      </p:sp>
      <p:sp>
        <p:nvSpPr>
          <p:cNvPr id="50" name="Rectangle 49">
            <a:extLst>
              <a:ext uri="{FF2B5EF4-FFF2-40B4-BE49-F238E27FC236}">
                <a16:creationId xmlns:a16="http://schemas.microsoft.com/office/drawing/2014/main" id="{4A6AC8AC-02DB-4321-86FE-7983B0189FE7}"/>
              </a:ext>
            </a:extLst>
          </p:cNvPr>
          <p:cNvSpPr/>
          <p:nvPr/>
        </p:nvSpPr>
        <p:spPr>
          <a:xfrm>
            <a:off x="6405926" y="2125757"/>
            <a:ext cx="4626429" cy="938719"/>
          </a:xfrm>
          <a:prstGeom prst="rect">
            <a:avLst/>
          </a:prstGeom>
        </p:spPr>
        <p:txBody>
          <a:bodyPr wrap="square">
            <a:spAutoFit/>
          </a:bodyPr>
          <a:lstStyle/>
          <a:p>
            <a:pPr marL="342900" indent="-342900">
              <a:spcAft>
                <a:spcPts val="600"/>
              </a:spcAft>
              <a:buFont typeface="+mj-lt"/>
              <a:buAutoNum type="arabicPeriod"/>
            </a:pPr>
            <a:r>
              <a:rPr lang="en-US" sz="1500"/>
              <a:t>Job search training 19% (17%)</a:t>
            </a:r>
          </a:p>
          <a:p>
            <a:pPr marL="342900" indent="-342900">
              <a:spcAft>
                <a:spcPts val="600"/>
              </a:spcAft>
              <a:buFont typeface="+mj-lt"/>
              <a:buAutoNum type="arabicPeriod"/>
            </a:pPr>
            <a:r>
              <a:rPr lang="en-US" sz="1500"/>
              <a:t>University-run job board 9% (8%)</a:t>
            </a:r>
          </a:p>
          <a:p>
            <a:pPr marL="342900" indent="-342900">
              <a:spcAft>
                <a:spcPts val="600"/>
              </a:spcAft>
              <a:buFont typeface="+mj-lt"/>
              <a:buAutoNum type="arabicPeriod"/>
            </a:pPr>
            <a:r>
              <a:rPr lang="en-US" sz="1500"/>
              <a:t>Case studies by employers 12% (12%)</a:t>
            </a:r>
            <a:endParaRPr lang="en-US" sz="1500" dirty="0"/>
          </a:p>
        </p:txBody>
      </p:sp>
      <p:sp>
        <p:nvSpPr>
          <p:cNvPr id="51" name="Rectangle 50">
            <a:extLst>
              <a:ext uri="{FF2B5EF4-FFF2-40B4-BE49-F238E27FC236}">
                <a16:creationId xmlns:a16="http://schemas.microsoft.com/office/drawing/2014/main" id="{4A6AC8AC-02DB-4321-86FE-7983B0189FE7}"/>
              </a:ext>
            </a:extLst>
          </p:cNvPr>
          <p:cNvSpPr/>
          <p:nvPr/>
        </p:nvSpPr>
        <p:spPr>
          <a:xfrm>
            <a:off x="6405921" y="4190147"/>
            <a:ext cx="4626429" cy="938719"/>
          </a:xfrm>
          <a:prstGeom prst="rect">
            <a:avLst/>
          </a:prstGeom>
        </p:spPr>
        <p:txBody>
          <a:bodyPr wrap="square">
            <a:spAutoFit/>
          </a:bodyPr>
          <a:lstStyle/>
          <a:p>
            <a:pPr marL="342900" indent="-342900">
              <a:spcAft>
                <a:spcPts val="600"/>
              </a:spcAft>
              <a:buFont typeface="+mj-lt"/>
              <a:buAutoNum type="arabicPeriod"/>
            </a:pPr>
            <a:r>
              <a:rPr lang="en-US" sz="1500"/>
              <a:t>Coaching/mentorship program 18% (20%)</a:t>
            </a:r>
          </a:p>
          <a:p>
            <a:pPr marL="342900" indent="-342900">
              <a:spcAft>
                <a:spcPts val="600"/>
              </a:spcAft>
              <a:buFont typeface="+mj-lt"/>
              <a:buAutoNum type="arabicPeriod"/>
            </a:pPr>
            <a:r>
              <a:rPr lang="en-US" sz="1500"/>
              <a:t>Visiting companies/organisations 13% (15%)</a:t>
            </a:r>
          </a:p>
          <a:p>
            <a:pPr marL="342900" indent="-342900">
              <a:spcAft>
                <a:spcPts val="600"/>
              </a:spcAft>
              <a:buFont typeface="+mj-lt"/>
              <a:buAutoNum type="arabicPeriod"/>
            </a:pPr>
            <a:r>
              <a:rPr lang="en-US" sz="1500"/>
              <a:t>Employer presentations 17% (19%)</a:t>
            </a:r>
            <a:endParaRPr lang="en-US" sz="1500" dirty="0"/>
          </a:p>
        </p:txBody>
      </p:sp>
      <p:sp>
        <p:nvSpPr>
          <p:cNvPr id="52"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29" name="Rectangle 2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30" name="Rectangle 29"/>
          <p:cNvSpPr/>
          <p:nvPr/>
        </p:nvSpPr>
        <p:spPr>
          <a:xfrm>
            <a:off x="6028823" y="285316"/>
            <a:ext cx="184731" cy="371512"/>
          </a:xfrm>
          <a:prstGeom prst="rect">
            <a:avLst/>
          </a:prstGeom>
        </p:spPr>
        <p:txBody>
          <a:bodyPr wrap="none">
            <a:spAutoFit/>
          </a:bodyPr>
          <a:lstStyle/>
          <a:p>
            <a:endParaRPr lang="sv-SE" dirty="0">
              <a:solidFill>
                <a:srgbClr val="414041"/>
              </a:solidFill>
            </a:endParaRPr>
          </a:p>
        </p:txBody>
      </p:sp>
      <p:sp>
        <p:nvSpPr>
          <p:cNvPr id="41" name="Rectangle 40"/>
          <p:cNvSpPr/>
          <p:nvPr/>
        </p:nvSpPr>
        <p:spPr>
          <a:xfrm>
            <a:off x="7315252" y="52234"/>
            <a:ext cx="184731" cy="371512"/>
          </a:xfrm>
          <a:prstGeom prst="rect">
            <a:avLst/>
          </a:prstGeom>
        </p:spPr>
        <p:txBody>
          <a:bodyPr wrap="none">
            <a:spAutoFit/>
          </a:bodyPr>
          <a:lstStyle/>
          <a:p>
            <a:endParaRPr lang="sv-SE" dirty="0">
              <a:solidFill>
                <a:srgbClr val="414041"/>
              </a:solidFill>
            </a:endParaRPr>
          </a:p>
        </p:txBody>
      </p:sp>
      <p:grpSp>
        <p:nvGrpSpPr>
          <p:cNvPr id="40" name="Group 39">
            <a:extLst>
              <a:ext uri="{FF2B5EF4-FFF2-40B4-BE49-F238E27FC236}">
                <a16:creationId xmlns:a16="http://schemas.microsoft.com/office/drawing/2014/main" id="{6A21201B-A1DD-4F01-89FB-08BCEE5B90D8}"/>
              </a:ext>
            </a:extLst>
          </p:cNvPr>
          <p:cNvGrpSpPr/>
          <p:nvPr/>
        </p:nvGrpSpPr>
        <p:grpSpPr>
          <a:xfrm>
            <a:off x="129954" y="1708306"/>
            <a:ext cx="691931" cy="2024955"/>
            <a:chOff x="68559" y="1597698"/>
            <a:chExt cx="821714" cy="1971667"/>
          </a:xfrm>
        </p:grpSpPr>
        <p:sp>
          <p:nvSpPr>
            <p:cNvPr id="43" name="Down Arrow 2">
              <a:extLst>
                <a:ext uri="{FF2B5EF4-FFF2-40B4-BE49-F238E27FC236}">
                  <a16:creationId xmlns:a16="http://schemas.microsoft.com/office/drawing/2014/main" id="{584408CD-F998-49E0-8DB9-2200C4F7B779}"/>
                </a:ext>
              </a:extLst>
            </p:cNvPr>
            <p:cNvSpPr/>
            <p:nvPr/>
          </p:nvSpPr>
          <p:spPr>
            <a:xfrm rot="10800000">
              <a:off x="68559" y="1691000"/>
              <a:ext cx="821714" cy="1842215"/>
            </a:xfrm>
            <a:prstGeom prst="downArrow">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dirty="0">
                <a:solidFill>
                  <a:schemeClr val="tx1"/>
                </a:solidFill>
              </a:endParaRPr>
            </a:p>
          </p:txBody>
        </p:sp>
        <p:sp>
          <p:nvSpPr>
            <p:cNvPr id="44" name="TextBox 43">
              <a:extLst>
                <a:ext uri="{FF2B5EF4-FFF2-40B4-BE49-F238E27FC236}">
                  <a16:creationId xmlns:a16="http://schemas.microsoft.com/office/drawing/2014/main" id="{806FC8F2-2BC2-4AAE-AAED-708F7D996C7F}"/>
                </a:ext>
              </a:extLst>
            </p:cNvPr>
            <p:cNvSpPr txBox="1"/>
            <p:nvPr/>
          </p:nvSpPr>
          <p:spPr>
            <a:xfrm rot="16200000">
              <a:off x="-519716" y="2506836"/>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I</a:t>
              </a:r>
              <a:r>
                <a:rPr lang="en-GB" sz="1100" i="0" dirty="0">
                  <a:solidFill>
                    <a:srgbClr val="1D1C1D"/>
                  </a:solidFill>
                  <a:effectLst/>
                  <a:latin typeface="Slack-Lato"/>
                </a:rPr>
                <a:t>ncreased in usage</a:t>
              </a:r>
              <a:endParaRPr lang="en-GB" sz="1100" dirty="0"/>
            </a:p>
          </p:txBody>
        </p:sp>
      </p:grpSp>
      <p:grpSp>
        <p:nvGrpSpPr>
          <p:cNvPr id="45" name="Group 44">
            <a:extLst>
              <a:ext uri="{FF2B5EF4-FFF2-40B4-BE49-F238E27FC236}">
                <a16:creationId xmlns:a16="http://schemas.microsoft.com/office/drawing/2014/main" id="{594E88EB-912C-4E33-9A84-1301A53F96A7}"/>
              </a:ext>
            </a:extLst>
          </p:cNvPr>
          <p:cNvGrpSpPr/>
          <p:nvPr/>
        </p:nvGrpSpPr>
        <p:grpSpPr>
          <a:xfrm>
            <a:off x="127777" y="3847322"/>
            <a:ext cx="686930" cy="2122989"/>
            <a:chOff x="-767605" y="1502244"/>
            <a:chExt cx="827928" cy="2067120"/>
          </a:xfrm>
        </p:grpSpPr>
        <p:sp>
          <p:nvSpPr>
            <p:cNvPr id="48" name="Down Arrow 41">
              <a:extLst>
                <a:ext uri="{FF2B5EF4-FFF2-40B4-BE49-F238E27FC236}">
                  <a16:creationId xmlns:a16="http://schemas.microsoft.com/office/drawing/2014/main" id="{BDA61334-4DDA-4BE9-847B-879282897C81}"/>
                </a:ext>
              </a:extLst>
            </p:cNvPr>
            <p:cNvSpPr/>
            <p:nvPr/>
          </p:nvSpPr>
          <p:spPr>
            <a:xfrm>
              <a:off x="-767605" y="1691000"/>
              <a:ext cx="827928" cy="1878364"/>
            </a:xfrm>
            <a:prstGeom prst="downArrow">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a:solidFill>
                  <a:schemeClr val="tx1"/>
                </a:solidFill>
              </a:endParaRPr>
            </a:p>
          </p:txBody>
        </p:sp>
        <p:sp>
          <p:nvSpPr>
            <p:cNvPr id="49" name="TextBox 48">
              <a:extLst>
                <a:ext uri="{FF2B5EF4-FFF2-40B4-BE49-F238E27FC236}">
                  <a16:creationId xmlns:a16="http://schemas.microsoft.com/office/drawing/2014/main" id="{08B36A2D-9796-4E8A-ADCE-C83119C98BA6}"/>
                </a:ext>
              </a:extLst>
            </p:cNvPr>
            <p:cNvSpPr txBox="1"/>
            <p:nvPr/>
          </p:nvSpPr>
          <p:spPr>
            <a:xfrm rot="16200000">
              <a:off x="-1339474" y="2411382"/>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Decreased</a:t>
              </a:r>
              <a:r>
                <a:rPr lang="en-GB" sz="1100" i="0" dirty="0">
                  <a:solidFill>
                    <a:srgbClr val="1D1C1D"/>
                  </a:solidFill>
                  <a:effectLst/>
                  <a:latin typeface="Slack-Lato"/>
                </a:rPr>
                <a:t> in usage</a:t>
              </a:r>
              <a:endParaRPr lang="en-GB" sz="1100" dirty="0"/>
            </a:p>
          </p:txBody>
        </p:sp>
      </p:grpSp>
      <p:sp>
        <p:nvSpPr>
          <p:cNvPr id="42" name="Star: 5 Points 41">
            <a:extLst>
              <a:ext uri="{FF2B5EF4-FFF2-40B4-BE49-F238E27FC236}">
                <a16:creationId xmlns:a16="http://schemas.microsoft.com/office/drawing/2014/main" id="{F98B778F-D4EA-4317-8ADD-B57E88BFB865}"/>
              </a:ext>
            </a:extLst>
          </p:cNvPr>
          <p:cNvSpPr/>
          <p:nvPr/>
        </p:nvSpPr>
        <p:spPr>
          <a:xfrm>
            <a:off x="4697518" y="2136693"/>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16966673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Are your students using the career services they find important?</a:t>
            </a:r>
            <a:endParaRPr lang="sv-SE" dirty="0"/>
          </a:p>
        </p:txBody>
      </p:sp>
      <p:sp>
        <p:nvSpPr>
          <p:cNvPr id="7" name="Text Placeholder 6"/>
          <p:cNvSpPr>
            <a:spLocks noGrp="1"/>
          </p:cNvSpPr>
          <p:nvPr>
            <p:ph type="body" sz="quarter" idx="10"/>
          </p:nvPr>
        </p:nvSpPr>
        <p:spPr/>
        <p:txBody>
          <a:bodyPr/>
          <a:lstStyle/>
          <a:p>
            <a:r>
              <a:rPr lang="en-US" dirty="0"/>
              <a:t>2021 </a:t>
            </a:r>
            <a:r>
              <a:rPr lang="en-US"/>
              <a:t>| South Africa | Students | All main fields of study</a:t>
            </a:r>
            <a:endParaRPr lang="en-US" dirty="0"/>
          </a:p>
          <a:p>
            <a:endParaRPr lang="sv-SE" dirty="0"/>
          </a:p>
        </p:txBody>
      </p:sp>
      <p:sp>
        <p:nvSpPr>
          <p:cNvPr id="8" name="Rounded Rectangle 17">
            <a:extLst>
              <a:ext uri="{FF2B5EF4-FFF2-40B4-BE49-F238E27FC236}">
                <a16:creationId xmlns:a16="http://schemas.microsoft.com/office/drawing/2014/main" id="{391611C8-D1C2-44E3-B942-1C4DF8F7EDC5}"/>
              </a:ext>
            </a:extLst>
          </p:cNvPr>
          <p:cNvSpPr/>
          <p:nvPr/>
        </p:nvSpPr>
        <p:spPr>
          <a:xfrm>
            <a:off x="5979008" y="3756852"/>
            <a:ext cx="2955726"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9" name="Rounded Rectangle 17">
            <a:extLst>
              <a:ext uri="{FF2B5EF4-FFF2-40B4-BE49-F238E27FC236}">
                <a16:creationId xmlns:a16="http://schemas.microsoft.com/office/drawing/2014/main" id="{2E71259D-A637-46D2-B840-085F4A05B427}"/>
              </a:ext>
            </a:extLst>
          </p:cNvPr>
          <p:cNvSpPr/>
          <p:nvPr/>
        </p:nvSpPr>
        <p:spPr>
          <a:xfrm>
            <a:off x="2849583" y="3756851"/>
            <a:ext cx="2968960"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10" name="Rounded Rectangle 17">
            <a:extLst>
              <a:ext uri="{FF2B5EF4-FFF2-40B4-BE49-F238E27FC236}">
                <a16:creationId xmlns:a16="http://schemas.microsoft.com/office/drawing/2014/main" id="{28B93621-1355-46AC-96A9-189F30C54FA7}"/>
              </a:ext>
            </a:extLst>
          </p:cNvPr>
          <p:cNvSpPr/>
          <p:nvPr/>
        </p:nvSpPr>
        <p:spPr>
          <a:xfrm>
            <a:off x="5984215" y="2087973"/>
            <a:ext cx="2952586"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11" name="Rounded Rectangle 17">
            <a:extLst>
              <a:ext uri="{FF2B5EF4-FFF2-40B4-BE49-F238E27FC236}">
                <a16:creationId xmlns:a16="http://schemas.microsoft.com/office/drawing/2014/main" id="{71E977CC-6734-47DD-BA01-917495B0A3D1}"/>
              </a:ext>
            </a:extLst>
          </p:cNvPr>
          <p:cNvSpPr/>
          <p:nvPr/>
        </p:nvSpPr>
        <p:spPr>
          <a:xfrm>
            <a:off x="2849583" y="2087973"/>
            <a:ext cx="2968960"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12" name="Grupp 22"/>
          <p:cNvGrpSpPr/>
          <p:nvPr/>
        </p:nvGrpSpPr>
        <p:grpSpPr>
          <a:xfrm>
            <a:off x="1695616" y="1534004"/>
            <a:ext cx="8222033" cy="4623728"/>
            <a:chOff x="1551237" y="1176723"/>
            <a:chExt cx="8784010" cy="5138817"/>
          </a:xfrm>
        </p:grpSpPr>
        <p:grpSp>
          <p:nvGrpSpPr>
            <p:cNvPr id="13" name="Grupp 6"/>
            <p:cNvGrpSpPr/>
            <p:nvPr/>
          </p:nvGrpSpPr>
          <p:grpSpPr>
            <a:xfrm>
              <a:off x="2778095" y="5635326"/>
              <a:ext cx="7557152" cy="680214"/>
              <a:chOff x="1175335" y="3369431"/>
              <a:chExt cx="7557152" cy="661290"/>
            </a:xfrm>
            <a:solidFill>
              <a:schemeClr val="accent4"/>
            </a:solidFill>
          </p:grpSpPr>
          <p:sp>
            <p:nvSpPr>
              <p:cNvPr id="19" name="Femhörning 7"/>
              <p:cNvSpPr/>
              <p:nvPr/>
            </p:nvSpPr>
            <p:spPr>
              <a:xfrm>
                <a:off x="4597151" y="3369431"/>
                <a:ext cx="4135336" cy="66129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sp>
            <p:nvSpPr>
              <p:cNvPr id="20" name="Femhörning 8"/>
              <p:cNvSpPr/>
              <p:nvPr/>
            </p:nvSpPr>
            <p:spPr>
              <a:xfrm rot="10800000">
                <a:off x="1175335" y="3369431"/>
                <a:ext cx="4135336" cy="66129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grpSp>
        <p:sp>
          <p:nvSpPr>
            <p:cNvPr id="14" name="Femhörning 11"/>
            <p:cNvSpPr/>
            <p:nvPr/>
          </p:nvSpPr>
          <p:spPr>
            <a:xfrm rot="16200000">
              <a:off x="978390" y="1749570"/>
              <a:ext cx="2032101" cy="886408"/>
            </a:xfrm>
            <a:prstGeom prst="homePlat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grpSp>
          <p:nvGrpSpPr>
            <p:cNvPr id="15" name="Grupp 21"/>
            <p:cNvGrpSpPr/>
            <p:nvPr/>
          </p:nvGrpSpPr>
          <p:grpSpPr>
            <a:xfrm>
              <a:off x="1551237" y="3208825"/>
              <a:ext cx="3011775" cy="3106715"/>
              <a:chOff x="2104782" y="4663038"/>
              <a:chExt cx="1777876" cy="1833920"/>
            </a:xfrm>
          </p:grpSpPr>
          <p:sp>
            <p:nvSpPr>
              <p:cNvPr id="16" name="Rectangle 76"/>
              <p:cNvSpPr/>
              <p:nvPr/>
            </p:nvSpPr>
            <p:spPr>
              <a:xfrm flipV="1">
                <a:off x="2104782" y="4663038"/>
                <a:ext cx="523254" cy="137803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360" b="0" i="0" u="none" strike="noStrike" kern="1200" cap="none" spc="0" normalizeH="0" baseline="0" noProof="0">
                  <a:ln>
                    <a:noFill/>
                  </a:ln>
                  <a:solidFill>
                    <a:srgbClr val="414041"/>
                  </a:solidFill>
                  <a:effectLst/>
                  <a:uLnTx/>
                  <a:uFillTx/>
                  <a:latin typeface="Calibri"/>
                  <a:ea typeface="+mn-ea"/>
                  <a:cs typeface="+mn-cs"/>
                </a:endParaRPr>
              </a:p>
            </p:txBody>
          </p:sp>
          <p:sp>
            <p:nvSpPr>
              <p:cNvPr id="17" name="Rectangle 79"/>
              <p:cNvSpPr/>
              <p:nvPr/>
            </p:nvSpPr>
            <p:spPr>
              <a:xfrm>
                <a:off x="2104782" y="6041079"/>
                <a:ext cx="523255" cy="54344"/>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360" b="0" i="0" u="none" strike="noStrike" kern="1200" cap="none" spc="0" normalizeH="0" baseline="0" noProof="0">
                  <a:ln>
                    <a:noFill/>
                  </a:ln>
                  <a:solidFill>
                    <a:srgbClr val="414041"/>
                  </a:solidFill>
                  <a:effectLst/>
                  <a:uLnTx/>
                  <a:uFillTx/>
                  <a:latin typeface="Calibri"/>
                  <a:ea typeface="+mn-ea"/>
                  <a:cs typeface="+mn-cs"/>
                </a:endParaRPr>
              </a:p>
            </p:txBody>
          </p:sp>
          <p:sp>
            <p:nvSpPr>
              <p:cNvPr id="18" name="Parallellogram 20"/>
              <p:cNvSpPr/>
              <p:nvPr/>
            </p:nvSpPr>
            <p:spPr>
              <a:xfrm flipV="1">
                <a:off x="2104782" y="6095422"/>
                <a:ext cx="1777876" cy="401536"/>
              </a:xfrm>
              <a:prstGeom prst="parallelogram">
                <a:avLst>
                  <a:gd name="adj" fmla="val 12778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grpSp>
      </p:grpSp>
      <p:sp>
        <p:nvSpPr>
          <p:cNvPr id="21" name="Rektangel 23"/>
          <p:cNvSpPr/>
          <p:nvPr/>
        </p:nvSpPr>
        <p:spPr>
          <a:xfrm rot="16200000">
            <a:off x="686503" y="3431006"/>
            <a:ext cx="2836702" cy="323165"/>
          </a:xfrm>
          <a:prstGeom prst="rect">
            <a:avLst/>
          </a:prstGeom>
        </p:spPr>
        <p:txBody>
          <a:bodyPr wrap="square" anchor="t">
            <a:spAutoFit/>
          </a:bodyPr>
          <a:lstStyle/>
          <a:p>
            <a:pPr algn="ctr">
              <a:defRPr/>
            </a:pPr>
            <a:r>
              <a:rPr kumimoji="0" lang="en-US" sz="1500" b="0" i="0" u="none" strike="noStrike" kern="1200" cap="none" spc="0" normalizeH="0" baseline="0" noProof="0" dirty="0">
                <a:ln>
                  <a:noFill/>
                </a:ln>
                <a:solidFill>
                  <a:schemeClr val="bg1"/>
                </a:solidFill>
                <a:effectLst/>
                <a:uLnTx/>
                <a:uFillTx/>
                <a:latin typeface="Calibri" pitchFamily="34" charset="0"/>
                <a:cs typeface="Calibri" pitchFamily="34" charset="0"/>
              </a:rPr>
              <a:t>Importance of career services</a:t>
            </a:r>
            <a:endParaRPr lang="en-US" sz="1500" b="0" i="0" u="none" strike="noStrike" kern="1200" cap="none" spc="0" normalizeH="0" baseline="0" noProof="0" dirty="0">
              <a:ln>
                <a:noFill/>
              </a:ln>
              <a:solidFill>
                <a:schemeClr val="bg1"/>
              </a:solidFill>
              <a:effectLst/>
              <a:uLnTx/>
              <a:uFillTx/>
              <a:latin typeface="Calibri" pitchFamily="34" charset="0"/>
              <a:cs typeface="Calibri" pitchFamily="34" charset="0"/>
            </a:endParaRPr>
          </a:p>
        </p:txBody>
      </p:sp>
      <p:sp>
        <p:nvSpPr>
          <p:cNvPr id="22" name="Rektangel 24"/>
          <p:cNvSpPr/>
          <p:nvPr/>
        </p:nvSpPr>
        <p:spPr>
          <a:xfrm>
            <a:off x="2617872" y="5672342"/>
            <a:ext cx="7095516" cy="338554"/>
          </a:xfrm>
          <a:prstGeom prst="rect">
            <a:avLst/>
          </a:prstGeom>
        </p:spPr>
        <p:txBody>
          <a:bodyPr wrap="square" anchor="t">
            <a:spAutoFit/>
          </a:bodyPr>
          <a:lstStyle/>
          <a:p>
            <a:pPr algn="ctr"/>
            <a:r>
              <a:rPr lang="en-US" sz="1600" dirty="0">
                <a:solidFill>
                  <a:schemeClr val="bg1"/>
                </a:solidFill>
                <a:latin typeface="Calibri" pitchFamily="34" charset="0"/>
                <a:cs typeface="Calibri" pitchFamily="34" charset="0"/>
              </a:rPr>
              <a:t>Career services’ usage among your students</a:t>
            </a:r>
          </a:p>
        </p:txBody>
      </p:sp>
      <p:sp>
        <p:nvSpPr>
          <p:cNvPr id="23" name="Rektangel 25"/>
          <p:cNvSpPr/>
          <p:nvPr/>
        </p:nvSpPr>
        <p:spPr>
          <a:xfrm>
            <a:off x="3280280" y="2242150"/>
            <a:ext cx="2099104" cy="923330"/>
          </a:xfrm>
          <a:prstGeom prst="rect">
            <a:avLst/>
          </a:prstGeom>
        </p:spPr>
        <p:txBody>
          <a:bodyPr wrap="square" anchor="t">
            <a:spAutoFit/>
          </a:bodyPr>
          <a:lstStyle/>
          <a:p>
            <a:pPr algn="ctr">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Important career services your students use less</a:t>
            </a:r>
          </a:p>
          <a:p>
            <a:pPr algn="ctr">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a:t>
            </a:r>
            <a:r>
              <a:rPr lang="en-US" sz="1350" dirty="0">
                <a:solidFill>
                  <a:srgbClr val="414041"/>
                </a:solidFill>
                <a:latin typeface="Calibri" pitchFamily="34" charset="0"/>
                <a:cs typeface="Calibri" pitchFamily="34" charset="0"/>
              </a:rPr>
              <a:t> </a:t>
            </a:r>
            <a:endParaRPr lang="en-US" sz="1350" b="0" i="0" u="none" strike="noStrike" kern="1200" cap="none" spc="0" normalizeH="0" baseline="0" noProof="0" dirty="0">
              <a:ln>
                <a:noFill/>
              </a:ln>
              <a:solidFill>
                <a:srgbClr val="414041"/>
              </a:solidFill>
              <a:effectLst/>
              <a:uLnTx/>
              <a:uFillTx/>
              <a:latin typeface="Calibri" pitchFamily="34" charset="0"/>
              <a:cs typeface="Calibri" pitchFamily="34" charset="0"/>
            </a:endParaRPr>
          </a:p>
          <a:p>
            <a:pPr algn="ctr">
              <a:defRPr/>
            </a:pPr>
            <a:r>
              <a:rPr lang="en-US" sz="1350" b="1" dirty="0">
                <a:solidFill>
                  <a:srgbClr val="414041"/>
                </a:solidFill>
                <a:latin typeface="Calibri" pitchFamily="34" charset="0"/>
                <a:cs typeface="Calibri" pitchFamily="34" charset="0"/>
              </a:rPr>
              <a:t>Unmet demand</a:t>
            </a:r>
            <a:endParaRPr lang="en-US" sz="1350" b="1"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sp>
        <p:nvSpPr>
          <p:cNvPr id="24" name="Rektangel 26"/>
          <p:cNvSpPr/>
          <p:nvPr/>
        </p:nvSpPr>
        <p:spPr>
          <a:xfrm>
            <a:off x="6311549" y="2242150"/>
            <a:ext cx="2294966" cy="923330"/>
          </a:xfrm>
          <a:prstGeom prst="rect">
            <a:avLst/>
          </a:prstGeom>
        </p:spPr>
        <p:txBody>
          <a:bodyPr wrap="square" anchor="t">
            <a:spAutoFit/>
          </a:bodyPr>
          <a:lstStyle/>
          <a:p>
            <a:pPr algn="ctr">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Important career services that your students use more</a:t>
            </a:r>
            <a:endPar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endParaRP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a:t>
            </a:r>
            <a:endParaRPr lang="en-US" sz="1350" b="0" i="0" u="none" strike="noStrike" kern="1200" cap="none" spc="0" normalizeH="0" baseline="0" noProof="0" dirty="0">
              <a:ln>
                <a:noFill/>
              </a:ln>
              <a:solidFill>
                <a:srgbClr val="414041"/>
              </a:solidFill>
              <a:effectLst/>
              <a:uLnTx/>
              <a:uFillTx/>
              <a:latin typeface="Calibri" pitchFamily="34" charset="0"/>
              <a:cs typeface="Calibri" pitchFamily="34" charset="0"/>
            </a:endParaRPr>
          </a:p>
          <a:p>
            <a:pPr algn="ctr">
              <a:defRPr/>
            </a:pPr>
            <a:r>
              <a:rPr lang="en-US" sz="1350" b="1" dirty="0">
                <a:solidFill>
                  <a:srgbClr val="414041"/>
                </a:solidFill>
                <a:latin typeface="Calibri" pitchFamily="34" charset="0"/>
                <a:cs typeface="Calibri" pitchFamily="34" charset="0"/>
              </a:rPr>
              <a:t>Success story</a:t>
            </a:r>
            <a:endParaRPr lang="en-US" sz="1350" b="1"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sp>
        <p:nvSpPr>
          <p:cNvPr id="25" name="Rektangel 27"/>
          <p:cNvSpPr/>
          <p:nvPr/>
        </p:nvSpPr>
        <p:spPr>
          <a:xfrm>
            <a:off x="3284511" y="4061419"/>
            <a:ext cx="2099104" cy="1131079"/>
          </a:xfrm>
          <a:prstGeom prst="rect">
            <a:avLst/>
          </a:prstGeom>
        </p:spPr>
        <p:txBody>
          <a:bodyPr wrap="square" anchor="t">
            <a:spAutoFit/>
          </a:bodyPr>
          <a:lstStyle/>
          <a:p>
            <a:pPr algn="ctr">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Less important career services your students use less</a:t>
            </a:r>
            <a:r>
              <a:rPr lang="en-US" sz="1350" dirty="0">
                <a:solidFill>
                  <a:srgbClr val="414041"/>
                </a:solidFill>
                <a:latin typeface="Calibri" pitchFamily="34" charset="0"/>
                <a:cs typeface="Calibri" pitchFamily="34" charset="0"/>
              </a:rPr>
              <a:t> </a:t>
            </a:r>
            <a:endPar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endParaRPr>
          </a:p>
          <a:p>
            <a:pPr algn="ctr">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a:t>
            </a:r>
            <a:r>
              <a:rPr lang="en-US" sz="1350" dirty="0">
                <a:solidFill>
                  <a:srgbClr val="414041"/>
                </a:solidFill>
                <a:latin typeface="Calibri" pitchFamily="34" charset="0"/>
                <a:cs typeface="Calibri" pitchFamily="34" charset="0"/>
              </a:rPr>
              <a:t> </a:t>
            </a:r>
            <a:endParaRPr lang="en-US" sz="1350" b="0" i="0" u="none" strike="noStrike" kern="1200" cap="none" spc="0" normalizeH="0" baseline="0" noProof="0" dirty="0">
              <a:ln>
                <a:noFill/>
              </a:ln>
              <a:solidFill>
                <a:srgbClr val="414041"/>
              </a:solidFill>
              <a:effectLst/>
              <a:uLnTx/>
              <a:uFillTx/>
              <a:latin typeface="Calibri" pitchFamily="34" charset="0"/>
              <a:cs typeface="Calibri" pitchFamily="34" charset="0"/>
            </a:endParaRP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14041"/>
                </a:solidFill>
                <a:effectLst/>
                <a:uLnTx/>
                <a:uFillTx/>
                <a:latin typeface="Calibri" pitchFamily="34" charset="0"/>
                <a:cs typeface="Calibri" pitchFamily="34" charset="0"/>
              </a:rPr>
              <a:t>No action</a:t>
            </a:r>
            <a:endParaRPr lang="en-US" sz="1350" b="1"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sp>
        <p:nvSpPr>
          <p:cNvPr id="26" name="Rektangel 28"/>
          <p:cNvSpPr/>
          <p:nvPr/>
        </p:nvSpPr>
        <p:spPr>
          <a:xfrm>
            <a:off x="6311548" y="4061420"/>
            <a:ext cx="2294967" cy="923330"/>
          </a:xfrm>
          <a:prstGeom prst="rect">
            <a:avLst/>
          </a:prstGeom>
        </p:spPr>
        <p:txBody>
          <a:bodyPr wrap="square" anchor="t">
            <a:spAutoFit/>
          </a:bodyPr>
          <a:lstStyle/>
          <a:p>
            <a:pPr algn="ctr">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Less important career services your students use more</a:t>
            </a:r>
            <a:r>
              <a:rPr lang="en-US" sz="1350" dirty="0">
                <a:solidFill>
                  <a:srgbClr val="414041"/>
                </a:solidFill>
                <a:latin typeface="Calibri" pitchFamily="34" charset="0"/>
                <a:cs typeface="Calibri" pitchFamily="34" charset="0"/>
              </a:rPr>
              <a:t> </a:t>
            </a:r>
            <a:endParaRPr lang="en-US" dirty="0"/>
          </a:p>
          <a:p>
            <a:pPr algn="ctr">
              <a:defRPr/>
            </a:pPr>
            <a:r>
              <a:rPr kumimoji="0" lang="en-US" sz="1350" b="0" i="0" u="none" strike="noStrike" kern="1200" cap="none" spc="0" normalizeH="0" baseline="0" noProof="0" dirty="0">
                <a:ln>
                  <a:noFill/>
                </a:ln>
                <a:solidFill>
                  <a:srgbClr val="414041"/>
                </a:solidFill>
                <a:effectLst/>
                <a:uLnTx/>
                <a:uFillTx/>
                <a:latin typeface="Calibri" pitchFamily="34" charset="0"/>
                <a:cs typeface="Calibri" pitchFamily="34" charset="0"/>
              </a:rPr>
              <a:t>–</a:t>
            </a:r>
            <a:r>
              <a:rPr lang="en-US" sz="1350" dirty="0">
                <a:solidFill>
                  <a:srgbClr val="414041"/>
                </a:solidFill>
                <a:latin typeface="Calibri" pitchFamily="34" charset="0"/>
                <a:cs typeface="Calibri" pitchFamily="34" charset="0"/>
              </a:rPr>
              <a:t> </a:t>
            </a:r>
            <a:endParaRPr lang="en-US" sz="1350" b="0" i="0" u="none" strike="noStrike" kern="1200" cap="none" spc="0" normalizeH="0" baseline="0" noProof="0" dirty="0">
              <a:ln>
                <a:noFill/>
              </a:ln>
              <a:solidFill>
                <a:srgbClr val="414041"/>
              </a:solidFill>
              <a:effectLst/>
              <a:uLnTx/>
              <a:uFillTx/>
              <a:latin typeface="Calibri" pitchFamily="34" charset="0"/>
              <a:cs typeface="Calibri" pitchFamily="34" charset="0"/>
            </a:endParaRP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14041"/>
                </a:solidFill>
                <a:effectLst/>
                <a:uLnTx/>
                <a:uFillTx/>
                <a:latin typeface="Calibri" pitchFamily="34" charset="0"/>
                <a:cs typeface="Calibri" pitchFamily="34" charset="0"/>
              </a:rPr>
              <a:t>Baseline expectation</a:t>
            </a:r>
            <a:endParaRPr lang="en-US" sz="1350" b="1"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cxnSp>
        <p:nvCxnSpPr>
          <p:cNvPr id="29" name="Rak 36"/>
          <p:cNvCxnSpPr/>
          <p:nvPr/>
        </p:nvCxnSpPr>
        <p:spPr>
          <a:xfrm flipH="1">
            <a:off x="5870260" y="2073428"/>
            <a:ext cx="5615" cy="3199194"/>
          </a:xfrm>
          <a:prstGeom prst="line">
            <a:avLst/>
          </a:prstGeom>
          <a:ln>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30" name="Rak 37"/>
          <p:cNvCxnSpPr/>
          <p:nvPr/>
        </p:nvCxnSpPr>
        <p:spPr>
          <a:xfrm flipH="1">
            <a:off x="3195066" y="3715913"/>
            <a:ext cx="5451688" cy="0"/>
          </a:xfrm>
          <a:prstGeom prst="line">
            <a:avLst/>
          </a:prstGeom>
          <a:ln>
            <a:solidFill>
              <a:schemeClr val="tx1"/>
            </a:solidFill>
            <a:prstDash val="dot"/>
          </a:ln>
        </p:spPr>
        <p:style>
          <a:lnRef idx="1">
            <a:schemeClr val="accent1"/>
          </a:lnRef>
          <a:fillRef idx="0">
            <a:schemeClr val="accent1"/>
          </a:fillRef>
          <a:effectRef idx="0">
            <a:schemeClr val="accent1"/>
          </a:effectRef>
          <a:fontRef idx="minor">
            <a:schemeClr val="tx1"/>
          </a:fontRef>
        </p:style>
      </p:cxnSp>
      <p:sp>
        <p:nvSpPr>
          <p:cNvPr id="27"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545410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174" cy="1247749"/>
            <a:chOff x="10546" y="1822523"/>
            <a:chExt cx="5223174" cy="1247749"/>
          </a:xfrm>
        </p:grpSpPr>
        <p:grpSp>
          <p:nvGrpSpPr>
            <p:cNvPr id="64" name="Group 63"/>
            <p:cNvGrpSpPr/>
            <p:nvPr/>
          </p:nvGrpSpPr>
          <p:grpSpPr>
            <a:xfrm>
              <a:off x="10546" y="2453303"/>
              <a:ext cx="5223174" cy="616969"/>
              <a:chOff x="10546" y="2428139"/>
              <a:chExt cx="5223174" cy="616969"/>
            </a:xfrm>
          </p:grpSpPr>
          <p:sp>
            <p:nvSpPr>
              <p:cNvPr id="54" name="Freeform 53"/>
              <p:cNvSpPr/>
              <p:nvPr/>
            </p:nvSpPr>
            <p:spPr>
              <a:xfrm>
                <a:off x="10546" y="2428139"/>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29555"/>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2</a:t>
                </a:r>
              </a:p>
            </p:txBody>
          </p:sp>
          <p:sp>
            <p:nvSpPr>
              <p:cNvPr id="57" name="TextBox 56"/>
              <p:cNvSpPr txBox="1"/>
              <p:nvPr/>
            </p:nvSpPr>
            <p:spPr>
              <a:xfrm>
                <a:off x="746821" y="2578057"/>
                <a:ext cx="3202065" cy="287771"/>
              </a:xfrm>
              <a:prstGeom prst="rect">
                <a:avLst/>
              </a:prstGeom>
              <a:noFill/>
            </p:spPr>
            <p:txBody>
              <a:bodyPr wrap="square" rtlCol="0">
                <a:spAutoFit/>
              </a:bodyPr>
              <a:lstStyle/>
              <a:p>
                <a:pPr marL="0" lvl="1">
                  <a:defRPr/>
                </a:pPr>
                <a:r>
                  <a:rPr lang="en-US" sz="1270" dirty="0">
                    <a:solidFill>
                      <a:srgbClr val="4CAFCD"/>
                    </a:solidFill>
                    <a:latin typeface="Calibri" pitchFamily="34" charset="0"/>
                  </a:rPr>
                  <a:t>TALENT PROFILE</a:t>
                </a:r>
              </a:p>
            </p:txBody>
          </p:sp>
        </p:grpSp>
        <p:grpSp>
          <p:nvGrpSpPr>
            <p:cNvPr id="63" name="Group 62"/>
            <p:cNvGrpSpPr/>
            <p:nvPr/>
          </p:nvGrpSpPr>
          <p:grpSpPr>
            <a:xfrm>
              <a:off x="10546"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gr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539430"/>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focuses on the </a:t>
            </a:r>
            <a:r>
              <a:rPr lang="en-US" sz="1400" b="1" dirty="0">
                <a:solidFill>
                  <a:srgbClr val="414041"/>
                </a:solidFill>
                <a:cs typeface="Calibri" pitchFamily="34" charset="0"/>
              </a:rPr>
              <a:t>demographic background </a:t>
            </a:r>
            <a:r>
              <a:rPr lang="en-US" sz="1400" dirty="0">
                <a:solidFill>
                  <a:srgbClr val="414041"/>
                </a:solidFill>
                <a:cs typeface="Calibri" pitchFamily="34" charset="0"/>
              </a:rPr>
              <a:t>of your talent, their </a:t>
            </a:r>
            <a:r>
              <a:rPr lang="en-US" sz="1400" b="1" dirty="0">
                <a:solidFill>
                  <a:srgbClr val="414041"/>
                </a:solidFill>
                <a:cs typeface="Calibri" pitchFamily="34" charset="0"/>
              </a:rPr>
              <a:t>competencies, their experiences</a:t>
            </a:r>
            <a:r>
              <a:rPr lang="en-US" sz="1400" dirty="0">
                <a:solidFill>
                  <a:srgbClr val="414041"/>
                </a:solidFill>
                <a:cs typeface="Calibri" pitchFamily="34" charset="0"/>
              </a:rPr>
              <a:t> and how they relate</a:t>
            </a:r>
            <a:r>
              <a:rPr lang="en-US" sz="1400" b="1" dirty="0">
                <a:solidFill>
                  <a:srgbClr val="414041"/>
                </a:solidFill>
                <a:cs typeface="Calibri" pitchFamily="34" charset="0"/>
              </a:rPr>
              <a:t> </a:t>
            </a:r>
            <a:r>
              <a:rPr lang="en-US" sz="1400" dirty="0">
                <a:solidFill>
                  <a:srgbClr val="414041"/>
                </a:solidFill>
                <a:cs typeface="Calibri" pitchFamily="34" charset="0"/>
              </a:rPr>
              <a:t>to the comparison group.</a:t>
            </a:r>
          </a:p>
          <a:p>
            <a:pPr lvl="0" algn="ctr">
              <a:defRPr/>
            </a:pPr>
            <a:endParaRPr lang="en-US" sz="1400" dirty="0">
              <a:solidFill>
                <a:srgbClr val="414041"/>
              </a:solidFill>
              <a:cs typeface="Calibri" pitchFamily="34" charset="0"/>
            </a:endParaRPr>
          </a:p>
          <a:p>
            <a:pPr lvl="0" algn="ctr">
              <a:defRPr/>
            </a:pPr>
            <a:r>
              <a:rPr lang="en-US" sz="1400" dirty="0">
                <a:solidFill>
                  <a:srgbClr val="414041"/>
                </a:solidFill>
                <a:cs typeface="Calibri" pitchFamily="34" charset="0"/>
              </a:rPr>
              <a:t>These results will help you to contextualize findings in later sections and have a starting point in </a:t>
            </a:r>
            <a:r>
              <a:rPr lang="en-US" sz="1400" b="1" dirty="0">
                <a:solidFill>
                  <a:srgbClr val="414041"/>
                </a:solidFill>
                <a:cs typeface="Calibri" pitchFamily="34" charset="0"/>
              </a:rPr>
              <a:t>improving the employability of your talent </a:t>
            </a:r>
            <a:r>
              <a:rPr lang="en-US" sz="1400" dirty="0">
                <a:solidFill>
                  <a:srgbClr val="414041"/>
                </a:solidFill>
                <a:cs typeface="Calibri" pitchFamily="34" charset="0"/>
              </a:rPr>
              <a:t>by being able to communicate their </a:t>
            </a:r>
            <a:r>
              <a:rPr lang="en-US" sz="1400" b="1" dirty="0">
                <a:solidFill>
                  <a:srgbClr val="414041"/>
                </a:solidFill>
                <a:cs typeface="Calibri" pitchFamily="34" charset="0"/>
              </a:rPr>
              <a:t>unique value</a:t>
            </a:r>
            <a:r>
              <a:rPr lang="en-US" sz="1400" dirty="0">
                <a:solidFill>
                  <a:srgbClr val="414041"/>
                </a:solidFill>
                <a:cs typeface="Calibri" pitchFamily="34" charset="0"/>
              </a:rPr>
              <a:t> to employers.</a:t>
            </a:r>
          </a:p>
        </p:txBody>
      </p:sp>
    </p:spTree>
    <p:extLst>
      <p:ext uri="{BB962C8B-B14F-4D97-AF65-F5344CB8AC3E}">
        <p14:creationId xmlns:p14="http://schemas.microsoft.com/office/powerpoint/2010/main" val="34157215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C8DBBBA-A3F3-4007-96FE-78037E86D598}"/>
              </a:ext>
            </a:extLst>
          </p:cNvPr>
          <p:cNvSpPr>
            <a:spLocks noGrp="1"/>
          </p:cNvSpPr>
          <p:nvPr>
            <p:ph type="body" sz="quarter" idx="12"/>
          </p:nvPr>
        </p:nvSpPr>
        <p:spPr/>
        <p:txBody>
          <a:bodyPr/>
          <a:lstStyle/>
          <a:p>
            <a:r>
              <a:rPr lang="en-US" dirty="0"/>
              <a:t>Which of these career services do you find the most useful? (Please select a maximum of 3 alternatives.)</a:t>
            </a:r>
          </a:p>
          <a:p>
            <a:r>
              <a:rPr lang="en-US" dirty="0"/>
              <a:t>Which of these career services have you used at your college or university? (Please select as many as applicable.)</a:t>
            </a:r>
          </a:p>
          <a:p>
            <a:endParaRPr lang="en-ZA" dirty="0"/>
          </a:p>
        </p:txBody>
      </p:sp>
      <p:sp>
        <p:nvSpPr>
          <p:cNvPr id="4" name="Title 3">
            <a:extLst>
              <a:ext uri="{FF2B5EF4-FFF2-40B4-BE49-F238E27FC236}">
                <a16:creationId xmlns:a16="http://schemas.microsoft.com/office/drawing/2014/main" id="{2001C77B-967F-4497-A97D-B3BD5152B5A3}"/>
              </a:ext>
            </a:extLst>
          </p:cNvPr>
          <p:cNvSpPr>
            <a:spLocks noGrp="1"/>
          </p:cNvSpPr>
          <p:nvPr>
            <p:ph type="title"/>
          </p:nvPr>
        </p:nvSpPr>
        <p:spPr/>
        <p:txBody>
          <a:bodyPr/>
          <a:lstStyle/>
          <a:p>
            <a:r>
              <a:rPr lang="sv-SE" dirty="0"/>
              <a:t>Career services demand versus usage</a:t>
            </a:r>
            <a:endParaRPr lang="en-US" dirty="0"/>
          </a:p>
        </p:txBody>
      </p:sp>
      <p:sp>
        <p:nvSpPr>
          <p:cNvPr id="9"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Students | All main fields of study</a:t>
            </a:r>
            <a:endParaRPr lang="en-ZA" dirty="0"/>
          </a:p>
        </p:txBody>
      </p:sp>
      <p:sp>
        <p:nvSpPr>
          <p:cNvPr id="8" name="TextBox 7">
            <a:extLst>
              <a:ext uri="{FF2B5EF4-FFF2-40B4-BE49-F238E27FC236}">
                <a16:creationId xmlns:a16="http://schemas.microsoft.com/office/drawing/2014/main" id="{097857D1-955A-4D32-A080-E7D827B487C8}"/>
              </a:ext>
            </a:extLst>
          </p:cNvPr>
          <p:cNvSpPr txBox="1"/>
          <p:nvPr/>
        </p:nvSpPr>
        <p:spPr>
          <a:xfrm>
            <a:off x="6930887" y="2009877"/>
            <a:ext cx="1563756" cy="1594714"/>
          </a:xfrm>
          <a:prstGeom prst="rect">
            <a:avLst/>
          </a:prstGeom>
        </p:spPr>
        <p:txBody>
          <a:bodyPr vert="horz" wrap="square" lIns="99551" tIns="49775" rIns="99551" bIns="49775" rtlCol="0" anchor="ctr">
            <a:normAutofit fontScale="97500"/>
          </a:bodyPr>
          <a:lstStyle/>
          <a:p>
            <a:endParaRPr lang="en-US" sz="2800"/>
          </a:p>
        </p:txBody>
      </p:sp>
      <p:sp>
        <p:nvSpPr>
          <p:cNvPr id="13"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294" y="993600"/>
            <a:ext cx="8869013" cy="5058481"/>
          </a:xfrm>
          <a:prstGeom prst="rect">
            <a:avLst/>
          </a:prstGeom>
        </p:spPr>
      </p:pic>
    </p:spTree>
    <p:extLst>
      <p:ext uri="{BB962C8B-B14F-4D97-AF65-F5344CB8AC3E}">
        <p14:creationId xmlns:p14="http://schemas.microsoft.com/office/powerpoint/2010/main" val="41377487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51999C56-EBC0-4B23-9E05-4A5AA6B882F5}"/>
              </a:ext>
            </a:extLst>
          </p:cNvPr>
          <p:cNvSpPr>
            <a:spLocks noGrp="1"/>
          </p:cNvSpPr>
          <p:nvPr>
            <p:ph type="body" sz="quarter" idx="12"/>
          </p:nvPr>
        </p:nvSpPr>
        <p:spPr/>
        <p:txBody>
          <a:bodyPr/>
          <a:lstStyle/>
          <a:p>
            <a:r>
              <a:rPr lang="en-US" dirty="0"/>
              <a:t>Which of these career services have you used at your college or university? Select as many as applicable.</a:t>
            </a:r>
          </a:p>
        </p:txBody>
      </p:sp>
      <p:sp>
        <p:nvSpPr>
          <p:cNvPr id="21" name="Title 4">
            <a:extLst>
              <a:ext uri="{FF2B5EF4-FFF2-40B4-BE49-F238E27FC236}">
                <a16:creationId xmlns:a16="http://schemas.microsoft.com/office/drawing/2014/main" id="{5A5AEE2B-CAA5-4A90-9968-DAB51ED5D768}"/>
              </a:ext>
            </a:extLst>
          </p:cNvPr>
          <p:cNvSpPr>
            <a:spLocks noGrp="1"/>
          </p:cNvSpPr>
          <p:nvPr>
            <p:ph type="title"/>
          </p:nvPr>
        </p:nvSpPr>
        <p:spPr/>
        <p:txBody>
          <a:bodyPr/>
          <a:lstStyle/>
          <a:p>
            <a:r>
              <a:rPr lang="en-US" dirty="0"/>
              <a:t>General usage of career services</a:t>
            </a:r>
            <a:endParaRPr lang="en-ZA" dirty="0"/>
          </a:p>
        </p:txBody>
      </p:sp>
      <p:sp>
        <p:nvSpPr>
          <p:cNvPr id="2" name="Text Placeholder 1">
            <a:extLst>
              <a:ext uri="{FF2B5EF4-FFF2-40B4-BE49-F238E27FC236}">
                <a16:creationId xmlns:a16="http://schemas.microsoft.com/office/drawing/2014/main" id="{93922E1F-F7D5-420A-B5FC-834B1D8AA95F}"/>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27" name="Rectangle 26"/>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22" name="TextBox 23">
            <a:extLst>
              <a:ext uri="{FF2B5EF4-FFF2-40B4-BE49-F238E27FC236}">
                <a16:creationId xmlns:a16="http://schemas.microsoft.com/office/drawing/2014/main" id="{1AE2136C-24B8-43B9-BCE4-A061325DA2A8}"/>
              </a:ext>
            </a:extLst>
          </p:cNvPr>
          <p:cNvSpPr txBox="1"/>
          <p:nvPr/>
        </p:nvSpPr>
        <p:spPr>
          <a:xfrm>
            <a:off x="2439810" y="5355314"/>
            <a:ext cx="2801011" cy="348429"/>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students using one or more career services at their university</a:t>
            </a:r>
          </a:p>
        </p:txBody>
      </p:sp>
      <p:sp>
        <p:nvSpPr>
          <p:cNvPr id="23" name="Rektangel 49">
            <a:extLst>
              <a:ext uri="{FF2B5EF4-FFF2-40B4-BE49-F238E27FC236}">
                <a16:creationId xmlns:a16="http://schemas.microsoft.com/office/drawing/2014/main" id="{3308E86F-424A-4A6F-85B9-5C9FC822EE73}"/>
              </a:ext>
            </a:extLst>
          </p:cNvPr>
          <p:cNvSpPr/>
          <p:nvPr/>
        </p:nvSpPr>
        <p:spPr>
          <a:xfrm>
            <a:off x="2165910" y="5451043"/>
            <a:ext cx="169814" cy="169814"/>
          </a:xfrm>
          <a:prstGeom prst="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414041"/>
              </a:solidFill>
              <a:cs typeface="Calibri" pitchFamily="34" charset="0"/>
            </a:endParaRPr>
          </a:p>
        </p:txBody>
      </p:sp>
      <p:sp>
        <p:nvSpPr>
          <p:cNvPr id="24" name="Rektangel 51">
            <a:extLst>
              <a:ext uri="{FF2B5EF4-FFF2-40B4-BE49-F238E27FC236}">
                <a16:creationId xmlns:a16="http://schemas.microsoft.com/office/drawing/2014/main" id="{7C820D74-37A0-4C1E-A573-6160CCC1654C}"/>
              </a:ext>
            </a:extLst>
          </p:cNvPr>
          <p:cNvSpPr/>
          <p:nvPr/>
        </p:nvSpPr>
        <p:spPr>
          <a:xfrm>
            <a:off x="2165910" y="5847399"/>
            <a:ext cx="169814" cy="169814"/>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414041"/>
              </a:solidFill>
              <a:cs typeface="Calibri" pitchFamily="34" charset="0"/>
            </a:endParaRPr>
          </a:p>
        </p:txBody>
      </p:sp>
      <p:sp>
        <p:nvSpPr>
          <p:cNvPr id="25" name="TextBox 23">
            <a:extLst>
              <a:ext uri="{FF2B5EF4-FFF2-40B4-BE49-F238E27FC236}">
                <a16:creationId xmlns:a16="http://schemas.microsoft.com/office/drawing/2014/main" id="{DDB1DBE5-FA13-4572-A46F-AA917576987E}"/>
              </a:ext>
            </a:extLst>
          </p:cNvPr>
          <p:cNvSpPr txBox="1"/>
          <p:nvPr/>
        </p:nvSpPr>
        <p:spPr>
          <a:xfrm>
            <a:off x="2439810" y="5769578"/>
            <a:ext cx="2724000" cy="348429"/>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students not using any career service at their university</a:t>
            </a:r>
          </a:p>
        </p:txBody>
      </p:sp>
      <p:sp>
        <p:nvSpPr>
          <p:cNvPr id="26" name="TextBox 23">
            <a:extLst>
              <a:ext uri="{FF2B5EF4-FFF2-40B4-BE49-F238E27FC236}">
                <a16:creationId xmlns:a16="http://schemas.microsoft.com/office/drawing/2014/main" id="{74A3B0B4-0AFA-4FC9-AEF8-F59D2A88EC6E}"/>
              </a:ext>
            </a:extLst>
          </p:cNvPr>
          <p:cNvSpPr txBox="1"/>
          <p:nvPr/>
        </p:nvSpPr>
        <p:spPr>
          <a:xfrm>
            <a:off x="7593341" y="5331378"/>
            <a:ext cx="2724000" cy="348429"/>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students using one or more career services at their university</a:t>
            </a:r>
          </a:p>
        </p:txBody>
      </p:sp>
      <p:sp>
        <p:nvSpPr>
          <p:cNvPr id="28" name="Rektangel 49">
            <a:extLst>
              <a:ext uri="{FF2B5EF4-FFF2-40B4-BE49-F238E27FC236}">
                <a16:creationId xmlns:a16="http://schemas.microsoft.com/office/drawing/2014/main" id="{8DA07A9E-00B6-4054-A4CE-5872ECCCB24E}"/>
              </a:ext>
            </a:extLst>
          </p:cNvPr>
          <p:cNvSpPr/>
          <p:nvPr/>
        </p:nvSpPr>
        <p:spPr>
          <a:xfrm>
            <a:off x="7319440" y="5439973"/>
            <a:ext cx="169814" cy="169814"/>
          </a:xfrm>
          <a:prstGeom prst="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414041"/>
              </a:solidFill>
              <a:cs typeface="Calibri" pitchFamily="34" charset="0"/>
            </a:endParaRPr>
          </a:p>
        </p:txBody>
      </p:sp>
      <p:sp>
        <p:nvSpPr>
          <p:cNvPr id="29" name="Rektangel 51">
            <a:extLst>
              <a:ext uri="{FF2B5EF4-FFF2-40B4-BE49-F238E27FC236}">
                <a16:creationId xmlns:a16="http://schemas.microsoft.com/office/drawing/2014/main" id="{A9BD01EE-7E0C-4557-90CA-F41EAEE20FD9}"/>
              </a:ext>
            </a:extLst>
          </p:cNvPr>
          <p:cNvSpPr/>
          <p:nvPr/>
        </p:nvSpPr>
        <p:spPr>
          <a:xfrm>
            <a:off x="7319440" y="5836329"/>
            <a:ext cx="169814" cy="169814"/>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073C47"/>
              </a:solidFill>
              <a:cs typeface="Calibri" pitchFamily="34" charset="0"/>
            </a:endParaRPr>
          </a:p>
        </p:txBody>
      </p:sp>
      <p:sp>
        <p:nvSpPr>
          <p:cNvPr id="30" name="TextBox 23">
            <a:extLst>
              <a:ext uri="{FF2B5EF4-FFF2-40B4-BE49-F238E27FC236}">
                <a16:creationId xmlns:a16="http://schemas.microsoft.com/office/drawing/2014/main" id="{60F7FC07-ADB7-46B5-9650-DED7C69836D3}"/>
              </a:ext>
            </a:extLst>
          </p:cNvPr>
          <p:cNvSpPr txBox="1"/>
          <p:nvPr/>
        </p:nvSpPr>
        <p:spPr>
          <a:xfrm>
            <a:off x="7593341" y="5747022"/>
            <a:ext cx="2724000" cy="348429"/>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students not using any career service at their university</a:t>
            </a:r>
          </a:p>
        </p:txBody>
      </p:sp>
      <p:sp>
        <p:nvSpPr>
          <p:cNvPr id="31" name="TextBox 30">
            <a:extLst>
              <a:ext uri="{FF2B5EF4-FFF2-40B4-BE49-F238E27FC236}">
                <a16:creationId xmlns:a16="http://schemas.microsoft.com/office/drawing/2014/main" id="{817A449C-F484-4285-9602-503756ADDF53}"/>
              </a:ext>
            </a:extLst>
          </p:cNvPr>
          <p:cNvSpPr txBox="1"/>
          <p:nvPr/>
        </p:nvSpPr>
        <p:spPr>
          <a:xfrm>
            <a:off x="2371032" y="1080403"/>
            <a:ext cx="2341620" cy="246221"/>
          </a:xfrm>
          <a:prstGeom prst="rect">
            <a:avLst/>
          </a:prstGeom>
          <a:noFill/>
        </p:spPr>
        <p:txBody>
          <a:bodyPr wrap="square" lIns="0" tIns="0" rIns="0" bIns="0" rtlCol="0" anchor="ctr" anchorCtr="0">
            <a:spAutoFit/>
          </a:bodyPr>
          <a:lstStyle/>
          <a:p>
            <a:pPr algn="ctr"/>
            <a:r>
              <a:rPr lang="en-US" sz="1600">
                <a:solidFill>
                  <a:srgbClr val="0E97C1"/>
                </a:solidFill>
                <a:latin typeface="Calibri" pitchFamily="34" charset="0"/>
                <a:cs typeface="Calibri" pitchFamily="34" charset="0"/>
              </a:rPr>
              <a:t>Your students</a:t>
            </a:r>
            <a:endParaRPr lang="en-US" sz="1600" dirty="0">
              <a:solidFill>
                <a:srgbClr val="0E97C1"/>
              </a:solidFill>
              <a:latin typeface="Calibri" pitchFamily="34" charset="0"/>
              <a:cs typeface="Calibri" pitchFamily="34" charset="0"/>
            </a:endParaRPr>
          </a:p>
        </p:txBody>
      </p:sp>
      <p:sp>
        <p:nvSpPr>
          <p:cNvPr id="32" name="TextBox 31">
            <a:extLst>
              <a:ext uri="{FF2B5EF4-FFF2-40B4-BE49-F238E27FC236}">
                <a16:creationId xmlns:a16="http://schemas.microsoft.com/office/drawing/2014/main" id="{EFE4EF16-588A-4D20-82E6-375436AB559B}"/>
              </a:ext>
            </a:extLst>
          </p:cNvPr>
          <p:cNvSpPr txBox="1"/>
          <p:nvPr/>
        </p:nvSpPr>
        <p:spPr>
          <a:xfrm>
            <a:off x="7585323" y="1082350"/>
            <a:ext cx="2341620" cy="246221"/>
          </a:xfrm>
          <a:prstGeom prst="rect">
            <a:avLst/>
          </a:prstGeom>
          <a:noFill/>
        </p:spPr>
        <p:txBody>
          <a:bodyPr wrap="square" lIns="0" tIns="0" rIns="0" bIns="0" rtlCol="0" anchor="ctr" anchorCtr="0">
            <a:spAutoFit/>
          </a:bodyPr>
          <a:lstStyle/>
          <a:p>
            <a:pPr algn="ctr"/>
            <a:r>
              <a:rPr lang="en-US" sz="1600">
                <a:solidFill>
                  <a:srgbClr val="074B60"/>
                </a:solidFill>
                <a:latin typeface="Calibri" pitchFamily="34" charset="0"/>
                <a:cs typeface="Calibri" pitchFamily="34" charset="0"/>
              </a:rPr>
              <a:t>All students</a:t>
            </a:r>
            <a:endParaRPr lang="en-US" sz="1600" dirty="0">
              <a:solidFill>
                <a:srgbClr val="074B60"/>
              </a:solidFill>
              <a:latin typeface="Calibri" pitchFamily="34" charset="0"/>
              <a:cs typeface="Calibri" pitchFamily="34" charset="0"/>
            </a:endParaRPr>
          </a:p>
        </p:txBody>
      </p:sp>
      <p:sp>
        <p:nvSpPr>
          <p:cNvPr id="33" name="Rectangle 32"/>
          <p:cNvSpPr/>
          <p:nvPr/>
        </p:nvSpPr>
        <p:spPr>
          <a:xfrm>
            <a:off x="4926423" y="52234"/>
            <a:ext cx="184731" cy="371512"/>
          </a:xfrm>
          <a:prstGeom prst="rect">
            <a:avLst/>
          </a:prstGeom>
        </p:spPr>
        <p:txBody>
          <a:bodyPr wrap="none">
            <a:spAutoFit/>
          </a:bodyPr>
          <a:lstStyle/>
          <a:p>
            <a:endParaRPr lang="sv-SE" dirty="0">
              <a:solidFill>
                <a:srgbClr val="414041"/>
              </a:solidFill>
            </a:endParaRPr>
          </a:p>
        </p:txBody>
      </p:sp>
      <p:sp>
        <p:nvSpPr>
          <p:cNvPr id="34" name="TextBox 33">
            <a:extLst>
              <a:ext uri="{FF2B5EF4-FFF2-40B4-BE49-F238E27FC236}">
                <a16:creationId xmlns:a16="http://schemas.microsoft.com/office/drawing/2014/main" id="{5A21ECA0-68E7-46A2-9186-06BD8B077212}"/>
              </a:ext>
            </a:extLst>
          </p:cNvPr>
          <p:cNvSpPr txBox="1"/>
          <p:nvPr/>
        </p:nvSpPr>
        <p:spPr>
          <a:xfrm>
            <a:off x="4156375" y="6225969"/>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sp>
        <p:nvSpPr>
          <p:cNvPr id="35" name="TextBox 34">
            <a:extLst>
              <a:ext uri="{FF2B5EF4-FFF2-40B4-BE49-F238E27FC236}">
                <a16:creationId xmlns:a16="http://schemas.microsoft.com/office/drawing/2014/main" id="{6FD689C8-2654-46A2-8AE8-93B526F3B755}"/>
              </a:ext>
            </a:extLst>
          </p:cNvPr>
          <p:cNvSpPr txBox="1"/>
          <p:nvPr/>
        </p:nvSpPr>
        <p:spPr>
          <a:xfrm>
            <a:off x="6574343" y="6235489"/>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600" y="1598400"/>
            <a:ext cx="40735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800" y="1584000"/>
            <a:ext cx="40735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8099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999C56-EBC0-4B23-9E05-4A5AA6B882F5}"/>
              </a:ext>
            </a:extLst>
          </p:cNvPr>
          <p:cNvSpPr>
            <a:spLocks noGrp="1"/>
          </p:cNvSpPr>
          <p:nvPr>
            <p:ph type="body" sz="quarter" idx="12"/>
          </p:nvPr>
        </p:nvSpPr>
        <p:spPr/>
        <p:txBody>
          <a:bodyPr/>
          <a:lstStyle/>
          <a:p>
            <a:r>
              <a:rPr lang="en-US" dirty="0"/>
              <a:t>Which of these career services have you used at your college or university? Select as many as applicable.</a:t>
            </a:r>
          </a:p>
        </p:txBody>
      </p:sp>
      <p:sp>
        <p:nvSpPr>
          <p:cNvPr id="5" name="Title 4">
            <a:extLst>
              <a:ext uri="{FF2B5EF4-FFF2-40B4-BE49-F238E27FC236}">
                <a16:creationId xmlns:a16="http://schemas.microsoft.com/office/drawing/2014/main" id="{5A5AEE2B-CAA5-4A90-9968-DAB51ED5D768}"/>
              </a:ext>
            </a:extLst>
          </p:cNvPr>
          <p:cNvSpPr>
            <a:spLocks noGrp="1"/>
          </p:cNvSpPr>
          <p:nvPr>
            <p:ph type="title"/>
          </p:nvPr>
        </p:nvSpPr>
        <p:spPr/>
        <p:txBody>
          <a:bodyPr/>
          <a:lstStyle/>
          <a:p>
            <a:r>
              <a:rPr lang="en-US" dirty="0"/>
              <a:t>% of students not using any career services</a:t>
            </a:r>
            <a:endParaRPr lang="en-ZA" dirty="0"/>
          </a:p>
        </p:txBody>
      </p:sp>
      <p:sp>
        <p:nvSpPr>
          <p:cNvPr id="2" name="Text Placeholder 1">
            <a:extLst>
              <a:ext uri="{FF2B5EF4-FFF2-40B4-BE49-F238E27FC236}">
                <a16:creationId xmlns:a16="http://schemas.microsoft.com/office/drawing/2014/main" id="{7E0C38F3-BD44-45B8-9035-45CF4E499BDC}"/>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24" name="Rectangle 23"/>
          <p:cNvSpPr/>
          <p:nvPr/>
        </p:nvSpPr>
        <p:spPr>
          <a:xfrm>
            <a:off x="4926423" y="52234"/>
            <a:ext cx="184731" cy="371512"/>
          </a:xfrm>
          <a:prstGeom prst="rect">
            <a:avLst/>
          </a:prstGeom>
        </p:spPr>
        <p:txBody>
          <a:bodyPr wrap="none">
            <a:spAutoFit/>
          </a:bodyPr>
          <a:lstStyle/>
          <a:p>
            <a:endParaRPr lang="sv-SE">
              <a:solidFill>
                <a:srgbClr val="414041"/>
              </a:solidFill>
            </a:endParaRPr>
          </a:p>
        </p:txBody>
      </p:sp>
      <p:sp>
        <p:nvSpPr>
          <p:cNvPr id="42" name="TextBox 41">
            <a:extLst>
              <a:ext uri="{FF2B5EF4-FFF2-40B4-BE49-F238E27FC236}">
                <a16:creationId xmlns:a16="http://schemas.microsoft.com/office/drawing/2014/main" id="{5A21ECA0-68E7-46A2-9186-06BD8B077212}"/>
              </a:ext>
            </a:extLst>
          </p:cNvPr>
          <p:cNvSpPr txBox="1"/>
          <p:nvPr/>
        </p:nvSpPr>
        <p:spPr>
          <a:xfrm>
            <a:off x="4156375" y="6225969"/>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sp>
        <p:nvSpPr>
          <p:cNvPr id="45" name="TextBox 44">
            <a:extLst>
              <a:ext uri="{FF2B5EF4-FFF2-40B4-BE49-F238E27FC236}">
                <a16:creationId xmlns:a16="http://schemas.microsoft.com/office/drawing/2014/main" id="{6FD689C8-2654-46A2-8AE8-93B526F3B755}"/>
              </a:ext>
            </a:extLst>
          </p:cNvPr>
          <p:cNvSpPr txBox="1"/>
          <p:nvPr/>
        </p:nvSpPr>
        <p:spPr>
          <a:xfrm>
            <a:off x="6574343" y="6235489"/>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sp>
        <p:nvSpPr>
          <p:cNvPr id="7" name="TextBox 6">
            <a:extLst>
              <a:ext uri="{FF2B5EF4-FFF2-40B4-BE49-F238E27FC236}">
                <a16:creationId xmlns:a16="http://schemas.microsoft.com/office/drawing/2014/main" id="{411713D5-EA8C-5C42-B99A-87294CD9FE5A}"/>
              </a:ext>
            </a:extLst>
          </p:cNvPr>
          <p:cNvSpPr txBox="1"/>
          <p:nvPr/>
        </p:nvSpPr>
        <p:spPr>
          <a:xfrm>
            <a:off x="3703320" y="-1225296"/>
            <a:ext cx="0" cy="0"/>
          </a:xfrm>
          <a:prstGeom prst="rect">
            <a:avLst/>
          </a:prstGeom>
        </p:spPr>
        <p:txBody>
          <a:bodyPr vert="horz" wrap="none" lIns="99551" tIns="49775" rIns="99551" bIns="49775" rtlCol="0" anchor="ctr">
            <a:normAutofit fontScale="25000" lnSpcReduction="20000"/>
          </a:bodyPr>
          <a:lstStyle/>
          <a:p>
            <a:endParaRPr lang="x-none" sz="2800"/>
          </a:p>
        </p:txBody>
      </p:sp>
      <p:cxnSp>
        <p:nvCxnSpPr>
          <p:cNvPr id="13" name="Straight Connector 12"/>
          <p:cNvCxnSpPr/>
          <p:nvPr/>
        </p:nvCxnSpPr>
        <p:spPr>
          <a:xfrm>
            <a:off x="2549760" y="6054445"/>
            <a:ext cx="472314" cy="0"/>
          </a:xfrm>
          <a:prstGeom prst="line">
            <a:avLst/>
          </a:prstGeom>
          <a:ln w="63500" cmpd="sng">
            <a:solidFill>
              <a:srgbClr val="0E97C1"/>
            </a:solidFill>
            <a:bevel/>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98698" y="5906659"/>
            <a:ext cx="1696870" cy="294269"/>
          </a:xfrm>
          <a:prstGeom prst="rect">
            <a:avLst/>
          </a:prstGeom>
        </p:spPr>
        <p:txBody>
          <a:bodyPr vert="horz" wrap="none" lIns="99551" tIns="49775" rIns="99551" bIns="49775" rtlCol="0" anchor="ctr">
            <a:normAutofit fontScale="97500"/>
          </a:bodyPr>
          <a:lstStyle/>
          <a:p>
            <a:r>
              <a:rPr lang="en-US" sz="1000">
                <a:solidFill>
                  <a:srgbClr val="848284"/>
                </a:solidFill>
              </a:rPr>
              <a:t>Your students</a:t>
            </a:r>
            <a:endParaRPr lang="sv-SE" sz="1000" dirty="0">
              <a:solidFill>
                <a:srgbClr val="848284"/>
              </a:solidFill>
            </a:endParaRPr>
          </a:p>
        </p:txBody>
      </p:sp>
      <p:cxnSp>
        <p:nvCxnSpPr>
          <p:cNvPr id="15" name="Straight Connector 14"/>
          <p:cNvCxnSpPr/>
          <p:nvPr/>
        </p:nvCxnSpPr>
        <p:spPr>
          <a:xfrm>
            <a:off x="4812093" y="6054445"/>
            <a:ext cx="472314" cy="0"/>
          </a:xfrm>
          <a:prstGeom prst="line">
            <a:avLst/>
          </a:prstGeom>
          <a:ln w="63500" cmpd="sng">
            <a:solidFill>
              <a:srgbClr val="074B60"/>
            </a:solidFill>
            <a:prstDash val="sysDot"/>
            <a:bevel/>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61031" y="5906659"/>
            <a:ext cx="1696870" cy="294269"/>
          </a:xfrm>
          <a:prstGeom prst="rect">
            <a:avLst/>
          </a:prstGeom>
        </p:spPr>
        <p:txBody>
          <a:bodyPr vert="horz" wrap="none" lIns="99551" tIns="49775" rIns="99551" bIns="49775" rtlCol="0" anchor="ctr">
            <a:normAutofit fontScale="97500"/>
          </a:bodyPr>
          <a:lstStyle/>
          <a:p>
            <a:r>
              <a:rPr lang="en-US" sz="1000">
                <a:solidFill>
                  <a:srgbClr val="848284"/>
                </a:solidFill>
              </a:rPr>
              <a:t>All students</a:t>
            </a:r>
            <a:endParaRPr lang="sv-SE" sz="1000" dirty="0">
              <a:solidFill>
                <a:srgbClr val="848284"/>
              </a:solidFill>
            </a:endParaRPr>
          </a:p>
        </p:txBody>
      </p:sp>
      <p:sp>
        <p:nvSpPr>
          <p:cNvPr id="19"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20" name="Rectangle 19"/>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4" name="Isosceles Triangle 3"/>
          <p:cNvSpPr/>
          <p:nvPr/>
        </p:nvSpPr>
        <p:spPr>
          <a:xfrm>
            <a:off x="2703070" y="5978062"/>
            <a:ext cx="147362" cy="141942"/>
          </a:xfrm>
          <a:prstGeom prst="triangl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 name="Isosceles Triangle 21"/>
          <p:cNvSpPr/>
          <p:nvPr/>
        </p:nvSpPr>
        <p:spPr>
          <a:xfrm>
            <a:off x="4962250" y="5978062"/>
            <a:ext cx="147362" cy="141942"/>
          </a:xfrm>
          <a:prstGeom prst="triangl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Right Arrow 25"/>
          <p:cNvSpPr/>
          <p:nvPr/>
        </p:nvSpPr>
        <p:spPr>
          <a:xfrm>
            <a:off x="2564519" y="5710649"/>
            <a:ext cx="5596441" cy="294269"/>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sz="1200" dirty="0">
              <a:solidFill>
                <a:schemeClr val="tx1"/>
              </a:solidFill>
            </a:endParaRPr>
          </a:p>
        </p:txBody>
      </p:sp>
      <p:sp>
        <p:nvSpPr>
          <p:cNvPr id="27" name="Up Arrow 26"/>
          <p:cNvSpPr/>
          <p:nvPr/>
        </p:nvSpPr>
        <p:spPr>
          <a:xfrm>
            <a:off x="231407" y="1471246"/>
            <a:ext cx="269417" cy="3894130"/>
          </a:xfrm>
          <a:prstGeom prst="up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8" name="TextBox 27"/>
          <p:cNvSpPr txBox="1"/>
          <p:nvPr/>
        </p:nvSpPr>
        <p:spPr>
          <a:xfrm>
            <a:off x="500824" y="1237131"/>
            <a:ext cx="279903" cy="3738282"/>
          </a:xfrm>
          <a:prstGeom prst="rect">
            <a:avLst/>
          </a:prstGeom>
        </p:spPr>
        <p:txBody>
          <a:bodyPr vert="vert270" wrap="square" lIns="99551" tIns="49775" rIns="99551" bIns="49775" rtlCol="0" anchor="ctr">
            <a:noAutofit/>
          </a:bodyPr>
          <a:lstStyle/>
          <a:p>
            <a:r>
              <a:rPr lang="en-US" sz="1200" dirty="0"/>
              <a:t>% of students not using any career services</a:t>
            </a:r>
          </a:p>
          <a:p>
            <a:endParaRPr lang="en-US" sz="1200" dirty="0"/>
          </a:p>
        </p:txBody>
      </p:sp>
      <p:sp>
        <p:nvSpPr>
          <p:cNvPr id="29" name="TextBox 28"/>
          <p:cNvSpPr txBox="1"/>
          <p:nvPr/>
        </p:nvSpPr>
        <p:spPr>
          <a:xfrm>
            <a:off x="4673543" y="5771423"/>
            <a:ext cx="1509149" cy="167282"/>
          </a:xfrm>
          <a:prstGeom prst="rect">
            <a:avLst/>
          </a:prstGeom>
        </p:spPr>
        <p:txBody>
          <a:bodyPr vert="horz" wrap="square" lIns="99551" tIns="49775" rIns="99551" bIns="49775" rtlCol="0" anchor="ctr">
            <a:noAutofit/>
          </a:bodyPr>
          <a:lstStyle/>
          <a:p>
            <a:r>
              <a:rPr lang="en-US" sz="1200" dirty="0"/>
              <a:t>Year</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0" y="1178112"/>
            <a:ext cx="8404225" cy="453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7806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80EF4C-40D0-4039-98A1-727B8E3D3109}"/>
              </a:ext>
            </a:extLst>
          </p:cNvPr>
          <p:cNvSpPr>
            <a:spLocks noGrp="1"/>
          </p:cNvSpPr>
          <p:nvPr>
            <p:ph type="body" sz="quarter" idx="12"/>
          </p:nvPr>
        </p:nvSpPr>
        <p:spPr/>
        <p:txBody>
          <a:bodyPr/>
          <a:lstStyle/>
          <a:p>
            <a:r>
              <a:rPr lang="en-US" dirty="0"/>
              <a:t>Why haven't you used the career services offered at your college or university?</a:t>
            </a:r>
          </a:p>
        </p:txBody>
      </p:sp>
      <p:sp>
        <p:nvSpPr>
          <p:cNvPr id="5" name="Title 4">
            <a:extLst>
              <a:ext uri="{FF2B5EF4-FFF2-40B4-BE49-F238E27FC236}">
                <a16:creationId xmlns:a16="http://schemas.microsoft.com/office/drawing/2014/main" id="{5D30718A-F9B2-4C3F-9BBB-3259F891648D}"/>
              </a:ext>
            </a:extLst>
          </p:cNvPr>
          <p:cNvSpPr>
            <a:spLocks noGrp="1"/>
          </p:cNvSpPr>
          <p:nvPr>
            <p:ph type="title"/>
          </p:nvPr>
        </p:nvSpPr>
        <p:spPr/>
        <p:txBody>
          <a:bodyPr/>
          <a:lstStyle/>
          <a:p>
            <a:r>
              <a:rPr lang="en-US" dirty="0"/>
              <a:t>Why are some students not using any of the career services?</a:t>
            </a:r>
          </a:p>
        </p:txBody>
      </p:sp>
      <p:sp>
        <p:nvSpPr>
          <p:cNvPr id="2" name="Text Placeholder 1">
            <a:extLst>
              <a:ext uri="{FF2B5EF4-FFF2-40B4-BE49-F238E27FC236}">
                <a16:creationId xmlns:a16="http://schemas.microsoft.com/office/drawing/2014/main" id="{93922E1F-F7D5-420A-B5FC-834B1D8AA95F}"/>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27" name="Rectangle 26"/>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12" name="Rectangle 11"/>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18" name="Rectangle 17"/>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20" name="Oval 19">
            <a:extLst>
              <a:ext uri="{FF2B5EF4-FFF2-40B4-BE49-F238E27FC236}">
                <a16:creationId xmlns:a16="http://schemas.microsoft.com/office/drawing/2014/main" id="{BB23EB15-3719-4D74-B364-BA721DC27036}"/>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1" name="Oval 20">
            <a:extLst>
              <a:ext uri="{FF2B5EF4-FFF2-40B4-BE49-F238E27FC236}">
                <a16:creationId xmlns:a16="http://schemas.microsoft.com/office/drawing/2014/main" id="{C22471C7-714B-473E-9EC2-E7B0C2238A20}"/>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3" name="TextBox 22">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00" y="1154667"/>
            <a:ext cx="9763125"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3081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dirty="0"/>
              <a:t>How would you rate the career services offered at your college or university? (0 - Poor, 10 - Excellent)</a:t>
            </a:r>
            <a:endParaRPr lang="en-ZA" dirty="0"/>
          </a:p>
        </p:txBody>
      </p:sp>
      <p:sp>
        <p:nvSpPr>
          <p:cNvPr id="5" name="Title 4">
            <a:extLst>
              <a:ext uri="{FF2B5EF4-FFF2-40B4-BE49-F238E27FC236}">
                <a16:creationId xmlns:a16="http://schemas.microsoft.com/office/drawing/2014/main" id="{ACDFDCEC-F806-4377-8CA6-D54010181B17}"/>
              </a:ext>
            </a:extLst>
          </p:cNvPr>
          <p:cNvSpPr>
            <a:spLocks noGrp="1"/>
          </p:cNvSpPr>
          <p:nvPr>
            <p:ph type="title"/>
          </p:nvPr>
        </p:nvSpPr>
        <p:spPr/>
        <p:txBody>
          <a:bodyPr/>
          <a:lstStyle/>
          <a:p>
            <a:r>
              <a:rPr lang="en-US" dirty="0"/>
              <a:t>Satisfaction with career services</a:t>
            </a:r>
            <a:endParaRPr lang="en-ZA" dirty="0"/>
          </a:p>
        </p:txBody>
      </p:sp>
      <p:sp>
        <p:nvSpPr>
          <p:cNvPr id="2" name="Text Placeholder 1">
            <a:extLst>
              <a:ext uri="{FF2B5EF4-FFF2-40B4-BE49-F238E27FC236}">
                <a16:creationId xmlns:a16="http://schemas.microsoft.com/office/drawing/2014/main" id="{C55C7568-0132-46AC-88D1-DB7226EF3B2B}"/>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4" name="textruta 23">
            <a:extLst>
              <a:ext uri="{FF2B5EF4-FFF2-40B4-BE49-F238E27FC236}">
                <a16:creationId xmlns:a16="http://schemas.microsoft.com/office/drawing/2014/main" id="{BB70864B-8787-462F-BB25-0020D11A0255}"/>
              </a:ext>
            </a:extLst>
          </p:cNvPr>
          <p:cNvSpPr txBox="1"/>
          <p:nvPr/>
        </p:nvSpPr>
        <p:spPr>
          <a:xfrm>
            <a:off x="1563953" y="4036758"/>
            <a:ext cx="967634" cy="261610"/>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Poor</a:t>
            </a:r>
          </a:p>
        </p:txBody>
      </p:sp>
      <p:sp>
        <p:nvSpPr>
          <p:cNvPr id="15" name="textruta 24">
            <a:extLst>
              <a:ext uri="{FF2B5EF4-FFF2-40B4-BE49-F238E27FC236}">
                <a16:creationId xmlns:a16="http://schemas.microsoft.com/office/drawing/2014/main" id="{EA1E305E-A6CC-4F95-9466-EC6D1C5487F6}"/>
              </a:ext>
            </a:extLst>
          </p:cNvPr>
          <p:cNvSpPr txBox="1"/>
          <p:nvPr/>
        </p:nvSpPr>
        <p:spPr>
          <a:xfrm>
            <a:off x="9636048" y="4038300"/>
            <a:ext cx="967634" cy="261610"/>
          </a:xfrm>
          <a:prstGeom prst="rect">
            <a:avLst/>
          </a:prstGeom>
          <a:noFill/>
        </p:spPr>
        <p:txBody>
          <a:bodyPr wrap="square" rtlCol="0" anchor="ctr" anchorCtr="0">
            <a:spAutoFit/>
          </a:bodyPr>
          <a:lstStyle/>
          <a:p>
            <a:pPr lvl="0" algn="ctr" defTabSz="497754">
              <a:defRPr/>
            </a:pPr>
            <a:r>
              <a:rPr lang="en-US" sz="1100" dirty="0">
                <a:solidFill>
                  <a:srgbClr val="414041"/>
                </a:solidFill>
              </a:rPr>
              <a:t>Excellent</a:t>
            </a:r>
            <a:endPar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sp>
        <p:nvSpPr>
          <p:cNvPr id="28" name="Flowchart: Connector 27">
            <a:extLst>
              <a:ext uri="{FF2B5EF4-FFF2-40B4-BE49-F238E27FC236}">
                <a16:creationId xmlns:a16="http://schemas.microsoft.com/office/drawing/2014/main" id="{C8C0057F-F41C-41E4-A103-297FB6EF8E73}"/>
              </a:ext>
            </a:extLst>
          </p:cNvPr>
          <p:cNvSpPr/>
          <p:nvPr/>
        </p:nvSpPr>
        <p:spPr>
          <a:xfrm>
            <a:off x="6386828" y="4238785"/>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Flowchart: Connector 28">
            <a:extLst>
              <a:ext uri="{FF2B5EF4-FFF2-40B4-BE49-F238E27FC236}">
                <a16:creationId xmlns:a16="http://schemas.microsoft.com/office/drawing/2014/main" id="{D316B638-8E6E-4CC7-BF29-8B551C5BD97A}"/>
              </a:ext>
            </a:extLst>
          </p:cNvPr>
          <p:cNvSpPr/>
          <p:nvPr/>
        </p:nvSpPr>
        <p:spPr>
          <a:xfrm>
            <a:off x="3979351" y="423878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Rektangel 15">
            <a:extLst>
              <a:ext uri="{FF2B5EF4-FFF2-40B4-BE49-F238E27FC236}">
                <a16:creationId xmlns:a16="http://schemas.microsoft.com/office/drawing/2014/main" id="{65169259-6545-4B27-8092-B0F377A36EB3}"/>
              </a:ext>
            </a:extLst>
          </p:cNvPr>
          <p:cNvSpPr/>
          <p:nvPr/>
        </p:nvSpPr>
        <p:spPr>
          <a:xfrm>
            <a:off x="4062776" y="4836983"/>
            <a:ext cx="1727998" cy="702607"/>
          </a:xfrm>
          <a:prstGeom prst="rect">
            <a:avLst/>
          </a:prstGeom>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7,2</a:t>
            </a:r>
            <a:endParaRPr lang="sv-SE" sz="4000" b="1" dirty="0">
              <a:solidFill>
                <a:schemeClr val="bg1"/>
              </a:solidFill>
              <a:latin typeface="Calibri" pitchFamily="34" charset="0"/>
              <a:cs typeface="Calibri" pitchFamily="34" charset="0"/>
            </a:endParaRPr>
          </a:p>
        </p:txBody>
      </p:sp>
      <p:sp>
        <p:nvSpPr>
          <p:cNvPr id="32" name="TextBox 31">
            <a:extLst>
              <a:ext uri="{FF2B5EF4-FFF2-40B4-BE49-F238E27FC236}">
                <a16:creationId xmlns:a16="http://schemas.microsoft.com/office/drawing/2014/main" id="{0E4EE214-E5EE-404A-AF6A-CEFB0625E4AD}"/>
              </a:ext>
            </a:extLst>
          </p:cNvPr>
          <p:cNvSpPr txBox="1"/>
          <p:nvPr/>
        </p:nvSpPr>
        <p:spPr>
          <a:xfrm>
            <a:off x="4062775" y="4568037"/>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33" name="TextBox 32">
            <a:extLst>
              <a:ext uri="{FF2B5EF4-FFF2-40B4-BE49-F238E27FC236}">
                <a16:creationId xmlns:a16="http://schemas.microsoft.com/office/drawing/2014/main" id="{D62B2FA2-C27A-41DE-8A92-865E59B0C4FB}"/>
              </a:ext>
            </a:extLst>
          </p:cNvPr>
          <p:cNvSpPr txBox="1"/>
          <p:nvPr/>
        </p:nvSpPr>
        <p:spPr>
          <a:xfrm>
            <a:off x="4062776" y="5498969"/>
            <a:ext cx="172799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Your students</a:t>
            </a:r>
            <a:endParaRPr lang="en-GB" sz="1226" dirty="0">
              <a:solidFill>
                <a:schemeClr val="bg1"/>
              </a:solidFill>
              <a:latin typeface="Calibri" pitchFamily="34" charset="0"/>
              <a:cs typeface="Calibri" pitchFamily="34" charset="0"/>
            </a:endParaRPr>
          </a:p>
        </p:txBody>
      </p:sp>
      <p:sp>
        <p:nvSpPr>
          <p:cNvPr id="34" name="Rektangel 15">
            <a:extLst>
              <a:ext uri="{FF2B5EF4-FFF2-40B4-BE49-F238E27FC236}">
                <a16:creationId xmlns:a16="http://schemas.microsoft.com/office/drawing/2014/main" id="{29582FFC-13B5-44B7-B11D-710D5F889173}"/>
              </a:ext>
            </a:extLst>
          </p:cNvPr>
          <p:cNvSpPr/>
          <p:nvPr/>
        </p:nvSpPr>
        <p:spPr>
          <a:xfrm>
            <a:off x="6489653" y="4836983"/>
            <a:ext cx="1715578" cy="702607"/>
          </a:xfrm>
          <a:prstGeom prst="rect">
            <a:avLst/>
          </a:prstGeom>
          <a:noFill/>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7,2</a:t>
            </a:r>
            <a:endParaRPr lang="sv-SE" sz="4000" b="1" dirty="0">
              <a:solidFill>
                <a:schemeClr val="bg1"/>
              </a:solidFill>
              <a:latin typeface="Calibri" pitchFamily="34" charset="0"/>
              <a:cs typeface="Calibri" pitchFamily="34" charset="0"/>
            </a:endParaRPr>
          </a:p>
        </p:txBody>
      </p:sp>
      <p:sp>
        <p:nvSpPr>
          <p:cNvPr id="35" name="TextBox 34">
            <a:extLst>
              <a:ext uri="{FF2B5EF4-FFF2-40B4-BE49-F238E27FC236}">
                <a16:creationId xmlns:a16="http://schemas.microsoft.com/office/drawing/2014/main" id="{BFC51D27-22D2-450C-9F1B-62221479BB62}"/>
              </a:ext>
            </a:extLst>
          </p:cNvPr>
          <p:cNvSpPr txBox="1"/>
          <p:nvPr/>
        </p:nvSpPr>
        <p:spPr>
          <a:xfrm>
            <a:off x="6489653" y="4568037"/>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36" name="TextBox 35">
            <a:extLst>
              <a:ext uri="{FF2B5EF4-FFF2-40B4-BE49-F238E27FC236}">
                <a16:creationId xmlns:a16="http://schemas.microsoft.com/office/drawing/2014/main" id="{B8E16AC7-4EA4-4347-959B-F7C408ABB0E6}"/>
              </a:ext>
            </a:extLst>
          </p:cNvPr>
          <p:cNvSpPr txBox="1"/>
          <p:nvPr/>
        </p:nvSpPr>
        <p:spPr>
          <a:xfrm>
            <a:off x="6489653" y="5519505"/>
            <a:ext cx="171557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All students</a:t>
            </a:r>
            <a:endParaRPr lang="en-GB" sz="1226" dirty="0">
              <a:solidFill>
                <a:schemeClr val="bg1"/>
              </a:solidFill>
              <a:latin typeface="Calibri" pitchFamily="34" charset="0"/>
              <a:cs typeface="Calibri" pitchFamily="34" charset="0"/>
            </a:endParaRPr>
          </a:p>
        </p:txBody>
      </p:sp>
      <p:sp>
        <p:nvSpPr>
          <p:cNvPr id="4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4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760" y="937680"/>
            <a:ext cx="93281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4089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A53BED-EA37-4A93-8D20-0873F5711D88}"/>
              </a:ext>
            </a:extLst>
          </p:cNvPr>
          <p:cNvSpPr>
            <a:spLocks noGrp="1"/>
          </p:cNvSpPr>
          <p:nvPr>
            <p:ph type="body" sz="quarter" idx="12"/>
          </p:nvPr>
        </p:nvSpPr>
        <p:spPr/>
        <p:txBody>
          <a:bodyPr/>
          <a:lstStyle/>
          <a:p>
            <a:r>
              <a:rPr lang="en-US" dirty="0"/>
              <a:t>How would you rate the career services offered at your college or university? (0 - Poor, 10 - Excellent)</a:t>
            </a:r>
          </a:p>
        </p:txBody>
      </p:sp>
      <p:sp>
        <p:nvSpPr>
          <p:cNvPr id="3" name="Text Placeholder 2"/>
          <p:cNvSpPr>
            <a:spLocks noGrp="1"/>
          </p:cNvSpPr>
          <p:nvPr>
            <p:ph type="body" sz="quarter" idx="13"/>
          </p:nvPr>
        </p:nvSpPr>
        <p:spPr/>
        <p:txBody>
          <a:bodyPr/>
          <a:lstStyle/>
          <a:p>
            <a:r>
              <a:rPr lang="en-US"/>
              <a:t>The X-axis of the chart was limited to the score values 4 to 10 for better readability</a:t>
            </a:r>
            <a:endParaRPr lang="en-US" dirty="0"/>
          </a:p>
        </p:txBody>
      </p:sp>
      <p:sp>
        <p:nvSpPr>
          <p:cNvPr id="5" name="Title 4">
            <a:extLst>
              <a:ext uri="{FF2B5EF4-FFF2-40B4-BE49-F238E27FC236}">
                <a16:creationId xmlns:a16="http://schemas.microsoft.com/office/drawing/2014/main" id="{43F7A46E-5268-42DA-9A3C-E3A5BCE83AD2}"/>
              </a:ext>
            </a:extLst>
          </p:cNvPr>
          <p:cNvSpPr>
            <a:spLocks noGrp="1"/>
          </p:cNvSpPr>
          <p:nvPr>
            <p:ph type="title"/>
          </p:nvPr>
        </p:nvSpPr>
        <p:spPr/>
        <p:txBody>
          <a:bodyPr/>
          <a:lstStyle/>
          <a:p>
            <a:r>
              <a:rPr lang="en-US" dirty="0"/>
              <a:t>Career service satisfaction over time</a:t>
            </a:r>
          </a:p>
        </p:txBody>
      </p:sp>
      <p:sp>
        <p:nvSpPr>
          <p:cNvPr id="2"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5" name="Flowchart: Connector 14">
            <a:extLst>
              <a:ext uri="{FF2B5EF4-FFF2-40B4-BE49-F238E27FC236}">
                <a16:creationId xmlns:a16="http://schemas.microsoft.com/office/drawing/2014/main" id="{2BE6448B-FB7C-477B-9C5C-C2B369470F2F}"/>
              </a:ext>
            </a:extLst>
          </p:cNvPr>
          <p:cNvSpPr/>
          <p:nvPr/>
        </p:nvSpPr>
        <p:spPr>
          <a:xfrm>
            <a:off x="9405544" y="142274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 name="Rektangel 15">
            <a:extLst>
              <a:ext uri="{FF2B5EF4-FFF2-40B4-BE49-F238E27FC236}">
                <a16:creationId xmlns:a16="http://schemas.microsoft.com/office/drawing/2014/main" id="{3FAF8862-D43E-4BA7-B5AD-90B175768EBA}"/>
              </a:ext>
            </a:extLst>
          </p:cNvPr>
          <p:cNvSpPr/>
          <p:nvPr/>
        </p:nvSpPr>
        <p:spPr>
          <a:xfrm>
            <a:off x="9470019" y="1979127"/>
            <a:ext cx="1727998" cy="702607"/>
          </a:xfrm>
          <a:prstGeom prst="rect">
            <a:avLst/>
          </a:prstGeom>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7,2</a:t>
            </a:r>
            <a:endParaRPr kumimoji="0" lang="sv-SE" sz="40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7" name="TextBox 16">
            <a:extLst>
              <a:ext uri="{FF2B5EF4-FFF2-40B4-BE49-F238E27FC236}">
                <a16:creationId xmlns:a16="http://schemas.microsoft.com/office/drawing/2014/main" id="{BF18C162-FF8F-4E09-818D-9694963F1364}"/>
              </a:ext>
            </a:extLst>
          </p:cNvPr>
          <p:cNvSpPr txBox="1"/>
          <p:nvPr/>
        </p:nvSpPr>
        <p:spPr>
          <a:xfrm>
            <a:off x="9470018" y="1710181"/>
            <a:ext cx="1727999" cy="261269"/>
          </a:xfrm>
          <a:prstGeom prst="rect">
            <a:avLst/>
          </a:prstGeom>
          <a:noFill/>
        </p:spPr>
        <p:txBody>
          <a:bodyPr wrap="square" lIns="86212" tIns="43106" rIns="86212" bIns="43106" rtlCol="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sv-SE"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8" name="TextBox 17">
            <a:extLst>
              <a:ext uri="{FF2B5EF4-FFF2-40B4-BE49-F238E27FC236}">
                <a16:creationId xmlns:a16="http://schemas.microsoft.com/office/drawing/2014/main" id="{994B09AE-9D94-42D3-9E3E-1D53030CC942}"/>
              </a:ext>
            </a:extLst>
          </p:cNvPr>
          <p:cNvSpPr txBox="1"/>
          <p:nvPr/>
        </p:nvSpPr>
        <p:spPr>
          <a:xfrm>
            <a:off x="9470019" y="2641113"/>
            <a:ext cx="172799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Your students</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9" name="Flowchart: Connector 18">
            <a:extLst>
              <a:ext uri="{FF2B5EF4-FFF2-40B4-BE49-F238E27FC236}">
                <a16:creationId xmlns:a16="http://schemas.microsoft.com/office/drawing/2014/main" id="{B2A53455-6E77-4E8F-8041-C57B25F4FAB1}"/>
              </a:ext>
            </a:extLst>
          </p:cNvPr>
          <p:cNvSpPr/>
          <p:nvPr/>
        </p:nvSpPr>
        <p:spPr>
          <a:xfrm>
            <a:off x="9445400" y="4036992"/>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Rektangel 15">
            <a:extLst>
              <a:ext uri="{FF2B5EF4-FFF2-40B4-BE49-F238E27FC236}">
                <a16:creationId xmlns:a16="http://schemas.microsoft.com/office/drawing/2014/main" id="{DBC662DA-16C9-49B4-9DCC-C75328F7C73E}"/>
              </a:ext>
            </a:extLst>
          </p:cNvPr>
          <p:cNvSpPr/>
          <p:nvPr/>
        </p:nvSpPr>
        <p:spPr>
          <a:xfrm>
            <a:off x="9522295" y="4578444"/>
            <a:ext cx="1715578" cy="702607"/>
          </a:xfrm>
          <a:prstGeom prst="rect">
            <a:avLst/>
          </a:prstGeom>
          <a:noFill/>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7,2</a:t>
            </a:r>
            <a:endParaRPr kumimoji="0" lang="sv-SE" sz="4000" b="1"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4" name="TextBox 23">
            <a:extLst>
              <a:ext uri="{FF2B5EF4-FFF2-40B4-BE49-F238E27FC236}">
                <a16:creationId xmlns:a16="http://schemas.microsoft.com/office/drawing/2014/main" id="{058333C2-D507-44D6-A60C-8609906DFEEF}"/>
              </a:ext>
            </a:extLst>
          </p:cNvPr>
          <p:cNvSpPr txBox="1"/>
          <p:nvPr/>
        </p:nvSpPr>
        <p:spPr>
          <a:xfrm>
            <a:off x="9522295" y="4309498"/>
            <a:ext cx="1715578" cy="261269"/>
          </a:xfrm>
          <a:prstGeom prst="rect">
            <a:avLst/>
          </a:prstGeom>
          <a:noFill/>
        </p:spPr>
        <p:txBody>
          <a:bodyPr wrap="square" lIns="86212" tIns="43106" rIns="86212" bIns="43106" rtlCol="0">
            <a:spAutoFit/>
          </a:bodyPr>
          <a:lstStyle/>
          <a:p>
            <a:pPr lvl="0" algn="ctr" defTabSz="497754">
              <a:defRPr/>
            </a:pPr>
            <a:r>
              <a:rPr lang="sv-SE" sz="1132" dirty="0">
                <a:solidFill>
                  <a:prstClr val="white"/>
                </a:solidFill>
                <a:latin typeface="Calibri" pitchFamily="34" charset="0"/>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5" name="TextBox 24">
            <a:extLst>
              <a:ext uri="{FF2B5EF4-FFF2-40B4-BE49-F238E27FC236}">
                <a16:creationId xmlns:a16="http://schemas.microsoft.com/office/drawing/2014/main" id="{0EC8BD08-E9F8-4751-B8C2-2BE3310C3E7D}"/>
              </a:ext>
            </a:extLst>
          </p:cNvPr>
          <p:cNvSpPr txBox="1"/>
          <p:nvPr/>
        </p:nvSpPr>
        <p:spPr>
          <a:xfrm>
            <a:off x="9522295" y="5260966"/>
            <a:ext cx="171557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All students</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cxnSp>
        <p:nvCxnSpPr>
          <p:cNvPr id="33" name="Straight Connector 32"/>
          <p:cNvCxnSpPr/>
          <p:nvPr/>
        </p:nvCxnSpPr>
        <p:spPr>
          <a:xfrm>
            <a:off x="2426190" y="5791200"/>
            <a:ext cx="472314" cy="0"/>
          </a:xfrm>
          <a:prstGeom prst="line">
            <a:avLst/>
          </a:prstGeom>
          <a:ln w="63500" cmpd="sng">
            <a:solidFill>
              <a:srgbClr val="0E97C1"/>
            </a:solidFill>
            <a:bevel/>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75127" y="5643414"/>
            <a:ext cx="1746299" cy="294269"/>
          </a:xfrm>
          <a:prstGeom prst="rect">
            <a:avLst/>
          </a:prstGeom>
        </p:spPr>
        <p:txBody>
          <a:bodyPr vert="horz" wrap="none" lIns="99551" tIns="49775" rIns="99551" bIns="49775" rtlCol="0" anchor="ctr">
            <a:normAutofit fontScale="97500"/>
          </a:bodyPr>
          <a:lstStyle/>
          <a:p>
            <a:r>
              <a:rPr lang="en-US" sz="1000">
                <a:solidFill>
                  <a:srgbClr val="848284"/>
                </a:solidFill>
              </a:rPr>
              <a:t>Your students</a:t>
            </a:r>
            <a:endParaRPr lang="sv-SE" sz="1000" dirty="0">
              <a:solidFill>
                <a:srgbClr val="848284"/>
              </a:solidFill>
            </a:endParaRPr>
          </a:p>
        </p:txBody>
      </p:sp>
      <p:cxnSp>
        <p:nvCxnSpPr>
          <p:cNvPr id="35" name="Straight Connector 34"/>
          <p:cNvCxnSpPr/>
          <p:nvPr/>
        </p:nvCxnSpPr>
        <p:spPr>
          <a:xfrm>
            <a:off x="4812093" y="5791200"/>
            <a:ext cx="472314" cy="0"/>
          </a:xfrm>
          <a:prstGeom prst="line">
            <a:avLst/>
          </a:prstGeom>
          <a:ln w="63500" cmpd="sng">
            <a:solidFill>
              <a:srgbClr val="074B60"/>
            </a:solidFill>
            <a:prstDash val="sysDash"/>
            <a:bevel/>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261030" y="5643414"/>
            <a:ext cx="1746299" cy="294269"/>
          </a:xfrm>
          <a:prstGeom prst="rect">
            <a:avLst/>
          </a:prstGeom>
        </p:spPr>
        <p:txBody>
          <a:bodyPr vert="horz" wrap="none" lIns="99551" tIns="49775" rIns="99551" bIns="49775" rtlCol="0" anchor="ctr">
            <a:normAutofit fontScale="97500"/>
          </a:bodyPr>
          <a:lstStyle/>
          <a:p>
            <a:r>
              <a:rPr lang="en-US" sz="1000">
                <a:solidFill>
                  <a:srgbClr val="848284"/>
                </a:solidFill>
              </a:rPr>
              <a:t>All students</a:t>
            </a:r>
            <a:endParaRPr lang="sv-SE" sz="1000" dirty="0">
              <a:solidFill>
                <a:srgbClr val="848284"/>
              </a:solidFill>
            </a:endParaRP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0" y="1178112"/>
            <a:ext cx="8402638"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1180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dirty="0"/>
              <a:t>How satisfied are you with how your university or college handled offering career services during the COVID-19 situation? (0 - Poor, 10 - Excellent)</a:t>
            </a:r>
            <a:endParaRPr lang="en-ZA" dirty="0"/>
          </a:p>
        </p:txBody>
      </p:sp>
      <p:sp>
        <p:nvSpPr>
          <p:cNvPr id="5" name="Title 4">
            <a:extLst>
              <a:ext uri="{FF2B5EF4-FFF2-40B4-BE49-F238E27FC236}">
                <a16:creationId xmlns:a16="http://schemas.microsoft.com/office/drawing/2014/main" id="{ACDFDCEC-F806-4377-8CA6-D54010181B17}"/>
              </a:ext>
            </a:extLst>
          </p:cNvPr>
          <p:cNvSpPr>
            <a:spLocks noGrp="1"/>
          </p:cNvSpPr>
          <p:nvPr>
            <p:ph type="title"/>
          </p:nvPr>
        </p:nvSpPr>
        <p:spPr/>
        <p:txBody>
          <a:bodyPr/>
          <a:lstStyle/>
          <a:p>
            <a:r>
              <a:rPr lang="en-US" dirty="0"/>
              <a:t>Satisfaction with career services during COVID</a:t>
            </a:r>
            <a:r>
              <a:rPr lang="pt-PT" dirty="0"/>
              <a:t>-19</a:t>
            </a:r>
            <a:endParaRPr lang="en-ZA" dirty="0"/>
          </a:p>
        </p:txBody>
      </p:sp>
      <p:sp>
        <p:nvSpPr>
          <p:cNvPr id="2" name="Text Placeholder 1">
            <a:extLst>
              <a:ext uri="{FF2B5EF4-FFF2-40B4-BE49-F238E27FC236}">
                <a16:creationId xmlns:a16="http://schemas.microsoft.com/office/drawing/2014/main" id="{C55C7568-0132-46AC-88D1-DB7226EF3B2B}"/>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4" name="textruta 23">
            <a:extLst>
              <a:ext uri="{FF2B5EF4-FFF2-40B4-BE49-F238E27FC236}">
                <a16:creationId xmlns:a16="http://schemas.microsoft.com/office/drawing/2014/main" id="{BB70864B-8787-462F-BB25-0020D11A0255}"/>
              </a:ext>
            </a:extLst>
          </p:cNvPr>
          <p:cNvSpPr txBox="1"/>
          <p:nvPr/>
        </p:nvSpPr>
        <p:spPr>
          <a:xfrm>
            <a:off x="1563953" y="4036758"/>
            <a:ext cx="967634" cy="261610"/>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Poor</a:t>
            </a:r>
          </a:p>
        </p:txBody>
      </p:sp>
      <p:sp>
        <p:nvSpPr>
          <p:cNvPr id="15" name="textruta 24">
            <a:extLst>
              <a:ext uri="{FF2B5EF4-FFF2-40B4-BE49-F238E27FC236}">
                <a16:creationId xmlns:a16="http://schemas.microsoft.com/office/drawing/2014/main" id="{EA1E305E-A6CC-4F95-9466-EC6D1C5487F6}"/>
              </a:ext>
            </a:extLst>
          </p:cNvPr>
          <p:cNvSpPr txBox="1"/>
          <p:nvPr/>
        </p:nvSpPr>
        <p:spPr>
          <a:xfrm>
            <a:off x="9636048" y="4038300"/>
            <a:ext cx="967634" cy="261610"/>
          </a:xfrm>
          <a:prstGeom prst="rect">
            <a:avLst/>
          </a:prstGeom>
          <a:noFill/>
        </p:spPr>
        <p:txBody>
          <a:bodyPr wrap="square" rtlCol="0" anchor="ctr" anchorCtr="0">
            <a:spAutoFit/>
          </a:bodyPr>
          <a:lstStyle/>
          <a:p>
            <a:pPr lvl="0" algn="ctr" defTabSz="497754">
              <a:defRPr/>
            </a:pPr>
            <a:r>
              <a:rPr lang="en-US" sz="1100" dirty="0">
                <a:solidFill>
                  <a:srgbClr val="414041"/>
                </a:solidFill>
              </a:rPr>
              <a:t>Excellent</a:t>
            </a:r>
            <a:endPar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sp>
        <p:nvSpPr>
          <p:cNvPr id="4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4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a:p>
            <a:endParaRPr lang="en-US" dirty="0">
              <a:solidFill>
                <a:srgbClr val="FF0000"/>
              </a:solidFill>
              <a:latin typeface="Calibri" pitchFamily="34" charset="0"/>
              <a:cs typeface="Calibri" pitchFamily="34" charset="0"/>
            </a:endParaRPr>
          </a:p>
        </p:txBody>
      </p:sp>
      <p:sp>
        <p:nvSpPr>
          <p:cNvPr id="21" name="Flowchart: Connector 20">
            <a:extLst>
              <a:ext uri="{FF2B5EF4-FFF2-40B4-BE49-F238E27FC236}">
                <a16:creationId xmlns:a16="http://schemas.microsoft.com/office/drawing/2014/main" id="{C8C0057F-F41C-41E4-A103-297FB6EF8E73}"/>
              </a:ext>
            </a:extLst>
          </p:cNvPr>
          <p:cNvSpPr/>
          <p:nvPr/>
        </p:nvSpPr>
        <p:spPr>
          <a:xfrm>
            <a:off x="6386828" y="4238785"/>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 name="Flowchart: Connector 21">
            <a:extLst>
              <a:ext uri="{FF2B5EF4-FFF2-40B4-BE49-F238E27FC236}">
                <a16:creationId xmlns:a16="http://schemas.microsoft.com/office/drawing/2014/main" id="{D316B638-8E6E-4CC7-BF29-8B551C5BD97A}"/>
              </a:ext>
            </a:extLst>
          </p:cNvPr>
          <p:cNvSpPr/>
          <p:nvPr/>
        </p:nvSpPr>
        <p:spPr>
          <a:xfrm>
            <a:off x="3979351" y="423878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Rektangel 15">
            <a:extLst>
              <a:ext uri="{FF2B5EF4-FFF2-40B4-BE49-F238E27FC236}">
                <a16:creationId xmlns:a16="http://schemas.microsoft.com/office/drawing/2014/main" id="{65169259-6545-4B27-8092-B0F377A36EB3}"/>
              </a:ext>
            </a:extLst>
          </p:cNvPr>
          <p:cNvSpPr/>
          <p:nvPr/>
        </p:nvSpPr>
        <p:spPr>
          <a:xfrm>
            <a:off x="4062776" y="4836983"/>
            <a:ext cx="1727998" cy="702607"/>
          </a:xfrm>
          <a:prstGeom prst="rect">
            <a:avLst/>
          </a:prstGeom>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7,4</a:t>
            </a:r>
            <a:endParaRPr lang="sv-SE" sz="4000" b="1" dirty="0">
              <a:solidFill>
                <a:schemeClr val="bg1"/>
              </a:solidFill>
              <a:latin typeface="Calibri" pitchFamily="34" charset="0"/>
              <a:cs typeface="Calibri" pitchFamily="34" charset="0"/>
            </a:endParaRPr>
          </a:p>
        </p:txBody>
      </p:sp>
      <p:sp>
        <p:nvSpPr>
          <p:cNvPr id="24" name="TextBox 23">
            <a:extLst>
              <a:ext uri="{FF2B5EF4-FFF2-40B4-BE49-F238E27FC236}">
                <a16:creationId xmlns:a16="http://schemas.microsoft.com/office/drawing/2014/main" id="{0E4EE214-E5EE-404A-AF6A-CEFB0625E4AD}"/>
              </a:ext>
            </a:extLst>
          </p:cNvPr>
          <p:cNvSpPr txBox="1"/>
          <p:nvPr/>
        </p:nvSpPr>
        <p:spPr>
          <a:xfrm>
            <a:off x="4062775" y="4568037"/>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25" name="TextBox 24">
            <a:extLst>
              <a:ext uri="{FF2B5EF4-FFF2-40B4-BE49-F238E27FC236}">
                <a16:creationId xmlns:a16="http://schemas.microsoft.com/office/drawing/2014/main" id="{D62B2FA2-C27A-41DE-8A92-865E59B0C4FB}"/>
              </a:ext>
            </a:extLst>
          </p:cNvPr>
          <p:cNvSpPr txBox="1"/>
          <p:nvPr/>
        </p:nvSpPr>
        <p:spPr>
          <a:xfrm>
            <a:off x="4062776" y="5498969"/>
            <a:ext cx="172799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Your students</a:t>
            </a:r>
            <a:endParaRPr lang="en-GB" sz="1226" dirty="0">
              <a:solidFill>
                <a:schemeClr val="bg1"/>
              </a:solidFill>
              <a:latin typeface="Calibri" pitchFamily="34" charset="0"/>
              <a:cs typeface="Calibri" pitchFamily="34" charset="0"/>
            </a:endParaRPr>
          </a:p>
        </p:txBody>
      </p:sp>
      <p:sp>
        <p:nvSpPr>
          <p:cNvPr id="26" name="Rektangel 15">
            <a:extLst>
              <a:ext uri="{FF2B5EF4-FFF2-40B4-BE49-F238E27FC236}">
                <a16:creationId xmlns:a16="http://schemas.microsoft.com/office/drawing/2014/main" id="{119579C7-AAB3-428F-B062-8181223E167B}"/>
              </a:ext>
            </a:extLst>
          </p:cNvPr>
          <p:cNvSpPr/>
          <p:nvPr/>
        </p:nvSpPr>
        <p:spPr>
          <a:xfrm>
            <a:off x="6451363" y="4846503"/>
            <a:ext cx="1715578" cy="702607"/>
          </a:xfrm>
          <a:prstGeom prst="rect">
            <a:avLst/>
          </a:prstGeom>
          <a:noFill/>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7,3</a:t>
            </a:r>
            <a:endParaRPr lang="sv-SE" sz="4000" b="1" dirty="0">
              <a:solidFill>
                <a:schemeClr val="bg1"/>
              </a:solidFill>
              <a:latin typeface="Calibri" pitchFamily="34" charset="0"/>
              <a:cs typeface="Calibri" pitchFamily="34" charset="0"/>
            </a:endParaRPr>
          </a:p>
        </p:txBody>
      </p:sp>
      <p:sp>
        <p:nvSpPr>
          <p:cNvPr id="27" name="TextBox 26">
            <a:extLst>
              <a:ext uri="{FF2B5EF4-FFF2-40B4-BE49-F238E27FC236}">
                <a16:creationId xmlns:a16="http://schemas.microsoft.com/office/drawing/2014/main" id="{5FCF138F-E6AB-4A30-9AD2-E0C4554CD79D}"/>
              </a:ext>
            </a:extLst>
          </p:cNvPr>
          <p:cNvSpPr txBox="1"/>
          <p:nvPr/>
        </p:nvSpPr>
        <p:spPr>
          <a:xfrm>
            <a:off x="6451363" y="4577557"/>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30" name="TextBox 29">
            <a:extLst>
              <a:ext uri="{FF2B5EF4-FFF2-40B4-BE49-F238E27FC236}">
                <a16:creationId xmlns:a16="http://schemas.microsoft.com/office/drawing/2014/main" id="{3062E99B-D379-4C64-A041-457499A820DE}"/>
              </a:ext>
            </a:extLst>
          </p:cNvPr>
          <p:cNvSpPr txBox="1"/>
          <p:nvPr/>
        </p:nvSpPr>
        <p:spPr>
          <a:xfrm>
            <a:off x="6451363" y="5529025"/>
            <a:ext cx="1715578" cy="275695"/>
          </a:xfrm>
          <a:prstGeom prst="rect">
            <a:avLst/>
          </a:prstGeom>
          <a:noFill/>
        </p:spPr>
        <p:txBody>
          <a:bodyPr wrap="square" lIns="86212" tIns="43106" rIns="86212" bIns="43106" rtlCol="0">
            <a:spAutoFit/>
          </a:bodyPr>
          <a:lstStyle/>
          <a:p>
            <a:pPr algn="ctr"/>
            <a:r>
              <a:rPr lang="en-GB" sz="1226">
                <a:solidFill>
                  <a:schemeClr val="bg1"/>
                </a:solidFill>
                <a:cs typeface="Calibri" pitchFamily="34" charset="0"/>
              </a:rPr>
              <a:t>All students</a:t>
            </a:r>
            <a:endParaRPr lang="en-GB" sz="1226" dirty="0">
              <a:solidFill>
                <a:schemeClr val="bg1"/>
              </a:solidFill>
              <a:cs typeface="Calibri" pitchFamily="34" charset="0"/>
            </a:endParaRPr>
          </a:p>
        </p:txBody>
      </p:sp>
      <p:sp>
        <p:nvSpPr>
          <p:cNvPr id="19"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800" y="903600"/>
            <a:ext cx="93281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5478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156BA-9BF3-44DE-A0CA-5F4D8CB070D6}"/>
              </a:ext>
            </a:extLst>
          </p:cNvPr>
          <p:cNvSpPr>
            <a:spLocks noGrp="1"/>
          </p:cNvSpPr>
          <p:nvPr>
            <p:ph type="body" sz="quarter" idx="12"/>
          </p:nvPr>
        </p:nvSpPr>
        <p:spPr/>
        <p:txBody>
          <a:bodyPr/>
          <a:lstStyle/>
          <a:p>
            <a:r>
              <a:rPr lang="en-US" dirty="0"/>
              <a:t>What channels would you like your career services to use to communicate with you? (Please select as many as applicable.)</a:t>
            </a:r>
          </a:p>
        </p:txBody>
      </p:sp>
      <p:sp>
        <p:nvSpPr>
          <p:cNvPr id="5" name="Title 4">
            <a:extLst>
              <a:ext uri="{FF2B5EF4-FFF2-40B4-BE49-F238E27FC236}">
                <a16:creationId xmlns:a16="http://schemas.microsoft.com/office/drawing/2014/main" id="{AE7D3381-FF9F-424B-AB76-600A7818A8DB}"/>
              </a:ext>
            </a:extLst>
          </p:cNvPr>
          <p:cNvSpPr>
            <a:spLocks noGrp="1"/>
          </p:cNvSpPr>
          <p:nvPr>
            <p:ph type="title"/>
          </p:nvPr>
        </p:nvSpPr>
        <p:spPr/>
        <p:txBody>
          <a:bodyPr/>
          <a:lstStyle/>
          <a:p>
            <a:r>
              <a:rPr lang="de-DE" dirty="0"/>
              <a:t>Recommended communication channels for career service information</a:t>
            </a:r>
            <a:endParaRPr lang="en-ZA" dirty="0"/>
          </a:p>
        </p:txBody>
      </p:sp>
      <p:sp>
        <p:nvSpPr>
          <p:cNvPr id="2" name="Text Placeholder 1">
            <a:extLst>
              <a:ext uri="{FF2B5EF4-FFF2-40B4-BE49-F238E27FC236}">
                <a16:creationId xmlns:a16="http://schemas.microsoft.com/office/drawing/2014/main" id="{D20FE3B0-F09C-4F23-BEAB-BBA3B24A181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0" name="Rectangle 9"/>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16" name="Oval 15">
            <a:extLst>
              <a:ext uri="{FF2B5EF4-FFF2-40B4-BE49-F238E27FC236}">
                <a16:creationId xmlns:a16="http://schemas.microsoft.com/office/drawing/2014/main" id="{4216E825-401C-4672-AB72-2A0ACC5547ED}"/>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7" name="Oval 16">
            <a:extLst>
              <a:ext uri="{FF2B5EF4-FFF2-40B4-BE49-F238E27FC236}">
                <a16:creationId xmlns:a16="http://schemas.microsoft.com/office/drawing/2014/main" id="{440A126F-9576-4F70-A7FF-2A31D9569A2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Rectangle 17"/>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9" name="TextBox 18">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0" name="TextBox 19">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484" y="1090800"/>
            <a:ext cx="9908862" cy="529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5776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srgbClr val="4CAFCD"/>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CAREER SERVICES</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108543"/>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covers how your talent prefers to </a:t>
            </a:r>
            <a:r>
              <a:rPr lang="en-US" sz="1400" b="1" dirty="0">
                <a:solidFill>
                  <a:srgbClr val="414041"/>
                </a:solidFill>
                <a:cs typeface="Calibri" pitchFamily="34" charset="0"/>
              </a:rPr>
              <a:t>communicate</a:t>
            </a:r>
            <a:r>
              <a:rPr lang="en-US" sz="1400" dirty="0">
                <a:solidFill>
                  <a:srgbClr val="414041"/>
                </a:solidFill>
                <a:cs typeface="Calibri" pitchFamily="34" charset="0"/>
              </a:rPr>
              <a:t> and interact with employers.</a:t>
            </a:r>
          </a:p>
          <a:p>
            <a:pPr lvl="0" algn="ctr">
              <a:defRPr/>
            </a:pPr>
            <a:endParaRPr lang="en-US" sz="1400" dirty="0">
              <a:solidFill>
                <a:srgbClr val="414041"/>
              </a:solidFill>
              <a:cs typeface="Calibri" pitchFamily="34" charset="0"/>
            </a:endParaRPr>
          </a:p>
          <a:p>
            <a:pPr lvl="0" algn="ctr">
              <a:defRPr/>
            </a:pPr>
            <a:r>
              <a:rPr lang="en-US" sz="1400" dirty="0">
                <a:solidFill>
                  <a:srgbClr val="414041"/>
                </a:solidFill>
                <a:cs typeface="Calibri" pitchFamily="34" charset="0"/>
              </a:rPr>
              <a:t>This will assist you in indicating to your talent in where their peers are successful communicators. Additionally, this data educates employers regarding which platforms they should use to engage your talent.</a:t>
            </a:r>
          </a:p>
        </p:txBody>
      </p:sp>
      <p:sp>
        <p:nvSpPr>
          <p:cNvPr id="23"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1495483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7315A6F0-7AFE-48BF-9D7D-E86255D87A1D}"/>
              </a:ext>
            </a:extLst>
          </p:cNvPr>
          <p:cNvSpPr>
            <a:spLocks noGrp="1"/>
          </p:cNvSpPr>
          <p:nvPr>
            <p:ph type="body" sz="quarter" idx="12"/>
          </p:nvPr>
        </p:nvSpPr>
        <p:spPr/>
        <p:txBody>
          <a:bodyPr/>
          <a:lstStyle/>
          <a:p>
            <a:r>
              <a:rPr lang="en-US"/>
              <a:t>Which employer has impressed you the most with their recruitment activities at your college/university in the past 12 months?</a:t>
            </a:r>
            <a:endParaRPr lang="en-ZA" dirty="0"/>
          </a:p>
        </p:txBody>
      </p:sp>
      <p:sp>
        <p:nvSpPr>
          <p:cNvPr id="15" name="Title 4">
            <a:extLst>
              <a:ext uri="{FF2B5EF4-FFF2-40B4-BE49-F238E27FC236}">
                <a16:creationId xmlns:a16="http://schemas.microsoft.com/office/drawing/2014/main" id="{FBAE0500-FD2E-4323-92EC-9002459D6C11}"/>
              </a:ext>
            </a:extLst>
          </p:cNvPr>
          <p:cNvSpPr>
            <a:spLocks noGrp="1"/>
          </p:cNvSpPr>
          <p:nvPr>
            <p:ph type="title"/>
          </p:nvPr>
        </p:nvSpPr>
        <p:spPr/>
        <p:txBody>
          <a:bodyPr/>
          <a:lstStyle/>
          <a:p>
            <a:r>
              <a:rPr lang="en-US" dirty="0"/>
              <a:t>Best recruiting activities</a:t>
            </a:r>
            <a:endParaRPr lang="en-ZA" dirty="0"/>
          </a:p>
        </p:txBody>
      </p:sp>
      <p:sp>
        <p:nvSpPr>
          <p:cNvPr id="2" name="Text Placeholder 1">
            <a:extLst>
              <a:ext uri="{FF2B5EF4-FFF2-40B4-BE49-F238E27FC236}">
                <a16:creationId xmlns:a16="http://schemas.microsoft.com/office/drawing/2014/main" id="{4C911407-3D65-4792-A405-4D6663D6DF87}"/>
              </a:ext>
            </a:extLst>
          </p:cNvPr>
          <p:cNvSpPr>
            <a:spLocks noGrp="1"/>
          </p:cNvSpPr>
          <p:nvPr>
            <p:ph type="body" sz="quarter" idx="10"/>
          </p:nvPr>
        </p:nvSpPr>
        <p:spPr/>
        <p:txBody>
          <a:bodyPr/>
          <a:lstStyle/>
          <a:p>
            <a:r>
              <a:rPr lang="en-US"/>
              <a:t>2021 | South Africa | Students | All main fields of study</a:t>
            </a:r>
          </a:p>
          <a:p>
            <a:endParaRPr lang="en-ZA" dirty="0"/>
          </a:p>
        </p:txBody>
      </p:sp>
      <p:cxnSp>
        <p:nvCxnSpPr>
          <p:cNvPr id="18" name="Straight Connector 17">
            <a:extLst>
              <a:ext uri="{FF2B5EF4-FFF2-40B4-BE49-F238E27FC236}">
                <a16:creationId xmlns:a16="http://schemas.microsoft.com/office/drawing/2014/main" id="{E3559D31-5DF7-4375-A2CD-D33445D45FA5}"/>
              </a:ext>
            </a:extLst>
          </p:cNvPr>
          <p:cNvCxnSpPr/>
          <p:nvPr/>
        </p:nvCxnSpPr>
        <p:spPr>
          <a:xfrm flipV="1">
            <a:off x="959008" y="3734425"/>
            <a:ext cx="9225733" cy="4286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21" name="TextBox 20">
            <a:extLst>
              <a:ext uri="{FF2B5EF4-FFF2-40B4-BE49-F238E27FC236}">
                <a16:creationId xmlns:a16="http://schemas.microsoft.com/office/drawing/2014/main" id="{986CAC79-7CA8-48D1-B385-40CFF7455339}"/>
              </a:ext>
            </a:extLst>
          </p:cNvPr>
          <p:cNvSpPr txBox="1"/>
          <p:nvPr/>
        </p:nvSpPr>
        <p:spPr>
          <a:xfrm>
            <a:off x="643121" y="4999912"/>
            <a:ext cx="1550842" cy="136357"/>
          </a:xfrm>
          <a:prstGeom prst="rect">
            <a:avLst/>
          </a:prstGeom>
        </p:spPr>
        <p:txBody>
          <a:bodyPr vert="horz" wrap="square" lIns="99551" tIns="49775" rIns="99551" bIns="49775" rtlCol="0" anchor="ctr">
            <a:noAutofit/>
          </a:bodyPr>
          <a:lstStyle/>
          <a:p>
            <a:pPr lvl="0">
              <a:defRPr/>
            </a:pPr>
            <a:r>
              <a:rPr lang="en-GB" sz="1270">
                <a:solidFill>
                  <a:srgbClr val="074B60"/>
                </a:solidFill>
                <a:latin typeface="Calibri" pitchFamily="34" charset="0"/>
              </a:rPr>
              <a:t>All students</a:t>
            </a:r>
            <a:endParaRPr lang="en-GB" sz="1270" dirty="0">
              <a:solidFill>
                <a:srgbClr val="074B60"/>
              </a:solidFill>
              <a:latin typeface="Calibri" pitchFamily="34" charset="0"/>
            </a:endParaRPr>
          </a:p>
        </p:txBody>
      </p:sp>
      <p:sp>
        <p:nvSpPr>
          <p:cNvPr id="22" name="TextBox 21">
            <a:extLst>
              <a:ext uri="{FF2B5EF4-FFF2-40B4-BE49-F238E27FC236}">
                <a16:creationId xmlns:a16="http://schemas.microsoft.com/office/drawing/2014/main" id="{7394A84C-FDED-48C2-9673-ED983AE85A42}"/>
              </a:ext>
            </a:extLst>
          </p:cNvPr>
          <p:cNvSpPr txBox="1"/>
          <p:nvPr/>
        </p:nvSpPr>
        <p:spPr>
          <a:xfrm>
            <a:off x="630421" y="2129433"/>
            <a:ext cx="1800000" cy="144379"/>
          </a:xfrm>
          <a:prstGeom prst="rect">
            <a:avLst/>
          </a:prstGeom>
        </p:spPr>
        <p:txBody>
          <a:bodyPr vert="horz" wrap="square" lIns="99551" tIns="49775" rIns="99551" bIns="49775" rtlCol="0" anchor="ctr">
            <a:noAutofit/>
          </a:bodyPr>
          <a:lstStyle/>
          <a:p>
            <a:pPr lvl="0">
              <a:defRPr/>
            </a:pPr>
            <a:r>
              <a:rPr lang="sv-SE" sz="1270">
                <a:solidFill>
                  <a:srgbClr val="0E97C1"/>
                </a:solidFill>
                <a:latin typeface="Calibri" pitchFamily="34" charset="0"/>
              </a:rPr>
              <a:t>Your students</a:t>
            </a:r>
            <a:endParaRPr lang="sv-SE" sz="1270" dirty="0">
              <a:solidFill>
                <a:srgbClr val="0E97C1"/>
              </a:solidFill>
              <a:latin typeface="Calibri" pitchFamily="34" charset="0"/>
            </a:endParaRPr>
          </a:p>
        </p:txBody>
      </p:sp>
      <p:sp>
        <p:nvSpPr>
          <p:cNvPr id="24" name="Rectangle 23"/>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299" y="3929063"/>
            <a:ext cx="8590476" cy="22208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542" y="863020"/>
            <a:ext cx="10271321" cy="2655336"/>
          </a:xfrm>
          <a:prstGeom prst="rect">
            <a:avLst/>
          </a:prstGeom>
        </p:spPr>
      </p:pic>
    </p:spTree>
    <p:extLst>
      <p:ext uri="{BB962C8B-B14F-4D97-AF65-F5344CB8AC3E}">
        <p14:creationId xmlns:p14="http://schemas.microsoft.com/office/powerpoint/2010/main" val="1274531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85165" tIns="42582" rIns="85165" bIns="42582" rtlCol="0" anchor="t">
            <a:normAutofit/>
          </a:bodyPr>
          <a:lstStyle/>
          <a:p>
            <a:r>
              <a:rPr lang="en-US" dirty="0"/>
              <a:t>The Universum CareerTest 2021</a:t>
            </a:r>
          </a:p>
        </p:txBody>
      </p:sp>
      <p:sp>
        <p:nvSpPr>
          <p:cNvPr id="2" name="Text Placeholder 1"/>
          <p:cNvSpPr>
            <a:spLocks noGrp="1"/>
          </p:cNvSpPr>
          <p:nvPr>
            <p:ph type="body" sz="quarter" idx="10"/>
          </p:nvPr>
        </p:nvSpPr>
        <p:spPr/>
        <p:txBody>
          <a:bodyPr>
            <a:normAutofit/>
          </a:bodyPr>
          <a:lstStyle/>
          <a:p>
            <a:r>
              <a:rPr lang="en-US" dirty="0"/>
              <a:t>2021 </a:t>
            </a:r>
            <a:r>
              <a:rPr lang="en-US"/>
              <a:t>| South Africa | Students | All main fields of study</a:t>
            </a:r>
            <a:endParaRPr lang="en-US" dirty="0"/>
          </a:p>
        </p:txBody>
      </p:sp>
      <p:sp>
        <p:nvSpPr>
          <p:cNvPr id="51" name="Rectangle: Rounded Corners 50">
            <a:extLst>
              <a:ext uri="{FF2B5EF4-FFF2-40B4-BE49-F238E27FC236}">
                <a16:creationId xmlns:a16="http://schemas.microsoft.com/office/drawing/2014/main" id="{A6429908-6063-4374-A6FE-44CA6177B37D}"/>
              </a:ext>
            </a:extLst>
          </p:cNvPr>
          <p:cNvSpPr/>
          <p:nvPr/>
        </p:nvSpPr>
        <p:spPr>
          <a:xfrm>
            <a:off x="566670" y="5057345"/>
            <a:ext cx="5235266"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BB55266F-A6E9-4C6A-A74D-3BB4D87F532A}"/>
              </a:ext>
            </a:extLst>
          </p:cNvPr>
          <p:cNvSpPr/>
          <p:nvPr/>
        </p:nvSpPr>
        <p:spPr>
          <a:xfrm>
            <a:off x="573926" y="4304742"/>
            <a:ext cx="5228009"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54" name="Group 16">
            <a:extLst>
              <a:ext uri="{FF2B5EF4-FFF2-40B4-BE49-F238E27FC236}">
                <a16:creationId xmlns:a16="http://schemas.microsoft.com/office/drawing/2014/main" id="{B3C2981D-40ED-4D59-B411-E68F6D9E0A59}"/>
              </a:ext>
            </a:extLst>
          </p:cNvPr>
          <p:cNvGrpSpPr>
            <a:grpSpLocks noChangeAspect="1"/>
          </p:cNvGrpSpPr>
          <p:nvPr/>
        </p:nvGrpSpPr>
        <p:grpSpPr bwMode="auto">
          <a:xfrm>
            <a:off x="687068" y="4340803"/>
            <a:ext cx="518308" cy="508851"/>
            <a:chOff x="1046" y="421"/>
            <a:chExt cx="548" cy="538"/>
          </a:xfrm>
          <a:solidFill>
            <a:schemeClr val="tx1"/>
          </a:solidFill>
        </p:grpSpPr>
        <p:sp>
          <p:nvSpPr>
            <p:cNvPr id="55" name="Freeform 18">
              <a:extLst>
                <a:ext uri="{FF2B5EF4-FFF2-40B4-BE49-F238E27FC236}">
                  <a16:creationId xmlns:a16="http://schemas.microsoft.com/office/drawing/2014/main" id="{1E4D75E9-E44C-4ACD-B3D7-5E9266016B5D}"/>
                </a:ext>
              </a:extLst>
            </p:cNvPr>
            <p:cNvSpPr>
              <a:spLocks noEditPoints="1"/>
            </p:cNvSpPr>
            <p:nvPr/>
          </p:nvSpPr>
          <p:spPr bwMode="auto">
            <a:xfrm>
              <a:off x="1046" y="421"/>
              <a:ext cx="548" cy="538"/>
            </a:xfrm>
            <a:custGeom>
              <a:avLst/>
              <a:gdLst>
                <a:gd name="T0" fmla="*/ 2643 w 2738"/>
                <a:gd name="T1" fmla="*/ 2595 h 2690"/>
                <a:gd name="T2" fmla="*/ 945 w 2738"/>
                <a:gd name="T3" fmla="*/ 0 h 2690"/>
                <a:gd name="T4" fmla="*/ 1063 w 2738"/>
                <a:gd name="T5" fmla="*/ 33 h 2690"/>
                <a:gd name="T6" fmla="*/ 1148 w 2738"/>
                <a:gd name="T7" fmla="*/ 118 h 2690"/>
                <a:gd name="T8" fmla="*/ 1180 w 2738"/>
                <a:gd name="T9" fmla="*/ 236 h 2690"/>
                <a:gd name="T10" fmla="*/ 1148 w 2738"/>
                <a:gd name="T11" fmla="*/ 355 h 2690"/>
                <a:gd name="T12" fmla="*/ 1063 w 2738"/>
                <a:gd name="T13" fmla="*/ 439 h 2690"/>
                <a:gd name="T14" fmla="*/ 945 w 2738"/>
                <a:gd name="T15" fmla="*/ 472 h 2690"/>
                <a:gd name="T16" fmla="*/ 906 w 2738"/>
                <a:gd name="T17" fmla="*/ 453 h 2690"/>
                <a:gd name="T18" fmla="*/ 900 w 2738"/>
                <a:gd name="T19" fmla="*/ 410 h 2690"/>
                <a:gd name="T20" fmla="*/ 930 w 2738"/>
                <a:gd name="T21" fmla="*/ 380 h 2690"/>
                <a:gd name="T22" fmla="*/ 1006 w 2738"/>
                <a:gd name="T23" fmla="*/ 363 h 2690"/>
                <a:gd name="T24" fmla="*/ 1072 w 2738"/>
                <a:gd name="T25" fmla="*/ 298 h 2690"/>
                <a:gd name="T26" fmla="*/ 1082 w 2738"/>
                <a:gd name="T27" fmla="*/ 204 h 2690"/>
                <a:gd name="T28" fmla="*/ 1033 w 2738"/>
                <a:gd name="T29" fmla="*/ 126 h 2690"/>
                <a:gd name="T30" fmla="*/ 945 w 2738"/>
                <a:gd name="T31" fmla="*/ 95 h 2690"/>
                <a:gd name="T32" fmla="*/ 862 w 2738"/>
                <a:gd name="T33" fmla="*/ 121 h 2690"/>
                <a:gd name="T34" fmla="*/ 812 w 2738"/>
                <a:gd name="T35" fmla="*/ 189 h 2690"/>
                <a:gd name="T36" fmla="*/ 925 w 2738"/>
                <a:gd name="T37" fmla="*/ 198 h 2690"/>
                <a:gd name="T38" fmla="*/ 945 w 2738"/>
                <a:gd name="T39" fmla="*/ 236 h 2690"/>
                <a:gd name="T40" fmla="*/ 925 w 2738"/>
                <a:gd name="T41" fmla="*/ 274 h 2690"/>
                <a:gd name="T42" fmla="*/ 96 w 2738"/>
                <a:gd name="T43" fmla="*/ 283 h 2690"/>
                <a:gd name="T44" fmla="*/ 2643 w 2738"/>
                <a:gd name="T45" fmla="*/ 283 h 2690"/>
                <a:gd name="T46" fmla="*/ 1995 w 2738"/>
                <a:gd name="T47" fmla="*/ 358 h 2690"/>
                <a:gd name="T48" fmla="*/ 1911 w 2738"/>
                <a:gd name="T49" fmla="*/ 441 h 2690"/>
                <a:gd name="T50" fmla="*/ 1793 w 2738"/>
                <a:gd name="T51" fmla="*/ 472 h 2690"/>
                <a:gd name="T52" fmla="*/ 1756 w 2738"/>
                <a:gd name="T53" fmla="*/ 453 h 2690"/>
                <a:gd name="T54" fmla="*/ 1749 w 2738"/>
                <a:gd name="T55" fmla="*/ 410 h 2690"/>
                <a:gd name="T56" fmla="*/ 1779 w 2738"/>
                <a:gd name="T57" fmla="*/ 380 h 2690"/>
                <a:gd name="T58" fmla="*/ 1856 w 2738"/>
                <a:gd name="T59" fmla="*/ 363 h 2690"/>
                <a:gd name="T60" fmla="*/ 1920 w 2738"/>
                <a:gd name="T61" fmla="*/ 298 h 2690"/>
                <a:gd name="T62" fmla="*/ 1931 w 2738"/>
                <a:gd name="T63" fmla="*/ 204 h 2690"/>
                <a:gd name="T64" fmla="*/ 1882 w 2738"/>
                <a:gd name="T65" fmla="*/ 126 h 2690"/>
                <a:gd name="T66" fmla="*/ 1793 w 2738"/>
                <a:gd name="T67" fmla="*/ 95 h 2690"/>
                <a:gd name="T68" fmla="*/ 1756 w 2738"/>
                <a:gd name="T69" fmla="*/ 75 h 2690"/>
                <a:gd name="T70" fmla="*/ 1749 w 2738"/>
                <a:gd name="T71" fmla="*/ 33 h 2690"/>
                <a:gd name="T72" fmla="*/ 1779 w 2738"/>
                <a:gd name="T73" fmla="*/ 3 h 2690"/>
                <a:gd name="T74" fmla="*/ 1874 w 2738"/>
                <a:gd name="T75" fmla="*/ 15 h 2690"/>
                <a:gd name="T76" fmla="*/ 1972 w 2738"/>
                <a:gd name="T77" fmla="*/ 82 h 2690"/>
                <a:gd name="T78" fmla="*/ 2024 w 2738"/>
                <a:gd name="T79" fmla="*/ 189 h 2690"/>
                <a:gd name="T80" fmla="*/ 0 w 2738"/>
                <a:gd name="T81" fmla="*/ 2690 h 2690"/>
                <a:gd name="T82" fmla="*/ 725 w 2738"/>
                <a:gd name="T83" fmla="*/ 150 h 2690"/>
                <a:gd name="T84" fmla="*/ 795 w 2738"/>
                <a:gd name="T85" fmla="*/ 55 h 2690"/>
                <a:gd name="T86" fmla="*/ 902 w 2738"/>
                <a:gd name="T87" fmla="*/ 4 h 2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8" h="2690">
                  <a:moveTo>
                    <a:pt x="96" y="802"/>
                  </a:moveTo>
                  <a:lnTo>
                    <a:pt x="96" y="2595"/>
                  </a:lnTo>
                  <a:lnTo>
                    <a:pt x="2643" y="2595"/>
                  </a:lnTo>
                  <a:lnTo>
                    <a:pt x="2643" y="802"/>
                  </a:lnTo>
                  <a:lnTo>
                    <a:pt x="96" y="802"/>
                  </a:lnTo>
                  <a:close/>
                  <a:moveTo>
                    <a:pt x="945" y="0"/>
                  </a:moveTo>
                  <a:lnTo>
                    <a:pt x="987" y="4"/>
                  </a:lnTo>
                  <a:lnTo>
                    <a:pt x="1027" y="15"/>
                  </a:lnTo>
                  <a:lnTo>
                    <a:pt x="1063" y="33"/>
                  </a:lnTo>
                  <a:lnTo>
                    <a:pt x="1097" y="56"/>
                  </a:lnTo>
                  <a:lnTo>
                    <a:pt x="1125" y="84"/>
                  </a:lnTo>
                  <a:lnTo>
                    <a:pt x="1148" y="118"/>
                  </a:lnTo>
                  <a:lnTo>
                    <a:pt x="1166" y="154"/>
                  </a:lnTo>
                  <a:lnTo>
                    <a:pt x="1177" y="194"/>
                  </a:lnTo>
                  <a:lnTo>
                    <a:pt x="1180" y="236"/>
                  </a:lnTo>
                  <a:lnTo>
                    <a:pt x="1177" y="279"/>
                  </a:lnTo>
                  <a:lnTo>
                    <a:pt x="1166" y="318"/>
                  </a:lnTo>
                  <a:lnTo>
                    <a:pt x="1148" y="355"/>
                  </a:lnTo>
                  <a:lnTo>
                    <a:pt x="1125" y="389"/>
                  </a:lnTo>
                  <a:lnTo>
                    <a:pt x="1097" y="416"/>
                  </a:lnTo>
                  <a:lnTo>
                    <a:pt x="1063" y="439"/>
                  </a:lnTo>
                  <a:lnTo>
                    <a:pt x="1027" y="458"/>
                  </a:lnTo>
                  <a:lnTo>
                    <a:pt x="987" y="468"/>
                  </a:lnTo>
                  <a:lnTo>
                    <a:pt x="945" y="472"/>
                  </a:lnTo>
                  <a:lnTo>
                    <a:pt x="930" y="470"/>
                  </a:lnTo>
                  <a:lnTo>
                    <a:pt x="917" y="464"/>
                  </a:lnTo>
                  <a:lnTo>
                    <a:pt x="906" y="453"/>
                  </a:lnTo>
                  <a:lnTo>
                    <a:pt x="900" y="439"/>
                  </a:lnTo>
                  <a:lnTo>
                    <a:pt x="897" y="425"/>
                  </a:lnTo>
                  <a:lnTo>
                    <a:pt x="900" y="410"/>
                  </a:lnTo>
                  <a:lnTo>
                    <a:pt x="906" y="397"/>
                  </a:lnTo>
                  <a:lnTo>
                    <a:pt x="917" y="387"/>
                  </a:lnTo>
                  <a:lnTo>
                    <a:pt x="930" y="380"/>
                  </a:lnTo>
                  <a:lnTo>
                    <a:pt x="945" y="378"/>
                  </a:lnTo>
                  <a:lnTo>
                    <a:pt x="977" y="374"/>
                  </a:lnTo>
                  <a:lnTo>
                    <a:pt x="1006" y="363"/>
                  </a:lnTo>
                  <a:lnTo>
                    <a:pt x="1033" y="346"/>
                  </a:lnTo>
                  <a:lnTo>
                    <a:pt x="1055" y="325"/>
                  </a:lnTo>
                  <a:lnTo>
                    <a:pt x="1072" y="298"/>
                  </a:lnTo>
                  <a:lnTo>
                    <a:pt x="1082" y="269"/>
                  </a:lnTo>
                  <a:lnTo>
                    <a:pt x="1086" y="236"/>
                  </a:lnTo>
                  <a:lnTo>
                    <a:pt x="1082" y="204"/>
                  </a:lnTo>
                  <a:lnTo>
                    <a:pt x="1072" y="175"/>
                  </a:lnTo>
                  <a:lnTo>
                    <a:pt x="1055" y="148"/>
                  </a:lnTo>
                  <a:lnTo>
                    <a:pt x="1033" y="126"/>
                  </a:lnTo>
                  <a:lnTo>
                    <a:pt x="1006" y="109"/>
                  </a:lnTo>
                  <a:lnTo>
                    <a:pt x="977" y="98"/>
                  </a:lnTo>
                  <a:lnTo>
                    <a:pt x="945" y="95"/>
                  </a:lnTo>
                  <a:lnTo>
                    <a:pt x="914" y="98"/>
                  </a:lnTo>
                  <a:lnTo>
                    <a:pt x="887" y="107"/>
                  </a:lnTo>
                  <a:lnTo>
                    <a:pt x="862" y="121"/>
                  </a:lnTo>
                  <a:lnTo>
                    <a:pt x="841" y="141"/>
                  </a:lnTo>
                  <a:lnTo>
                    <a:pt x="824" y="163"/>
                  </a:lnTo>
                  <a:lnTo>
                    <a:pt x="812" y="189"/>
                  </a:lnTo>
                  <a:lnTo>
                    <a:pt x="897" y="189"/>
                  </a:lnTo>
                  <a:lnTo>
                    <a:pt x="912" y="192"/>
                  </a:lnTo>
                  <a:lnTo>
                    <a:pt x="925" y="198"/>
                  </a:lnTo>
                  <a:lnTo>
                    <a:pt x="935" y="208"/>
                  </a:lnTo>
                  <a:lnTo>
                    <a:pt x="942" y="222"/>
                  </a:lnTo>
                  <a:lnTo>
                    <a:pt x="945" y="236"/>
                  </a:lnTo>
                  <a:lnTo>
                    <a:pt x="942" y="251"/>
                  </a:lnTo>
                  <a:lnTo>
                    <a:pt x="935" y="264"/>
                  </a:lnTo>
                  <a:lnTo>
                    <a:pt x="925" y="274"/>
                  </a:lnTo>
                  <a:lnTo>
                    <a:pt x="912" y="281"/>
                  </a:lnTo>
                  <a:lnTo>
                    <a:pt x="897" y="283"/>
                  </a:lnTo>
                  <a:lnTo>
                    <a:pt x="96" y="283"/>
                  </a:lnTo>
                  <a:lnTo>
                    <a:pt x="96" y="708"/>
                  </a:lnTo>
                  <a:lnTo>
                    <a:pt x="2643" y="708"/>
                  </a:lnTo>
                  <a:lnTo>
                    <a:pt x="2643" y="283"/>
                  </a:lnTo>
                  <a:lnTo>
                    <a:pt x="2024" y="283"/>
                  </a:lnTo>
                  <a:lnTo>
                    <a:pt x="2013" y="322"/>
                  </a:lnTo>
                  <a:lnTo>
                    <a:pt x="1995" y="358"/>
                  </a:lnTo>
                  <a:lnTo>
                    <a:pt x="1972" y="391"/>
                  </a:lnTo>
                  <a:lnTo>
                    <a:pt x="1943" y="418"/>
                  </a:lnTo>
                  <a:lnTo>
                    <a:pt x="1911" y="441"/>
                  </a:lnTo>
                  <a:lnTo>
                    <a:pt x="1874" y="458"/>
                  </a:lnTo>
                  <a:lnTo>
                    <a:pt x="1836" y="468"/>
                  </a:lnTo>
                  <a:lnTo>
                    <a:pt x="1793" y="472"/>
                  </a:lnTo>
                  <a:lnTo>
                    <a:pt x="1779" y="470"/>
                  </a:lnTo>
                  <a:lnTo>
                    <a:pt x="1766" y="464"/>
                  </a:lnTo>
                  <a:lnTo>
                    <a:pt x="1756" y="453"/>
                  </a:lnTo>
                  <a:lnTo>
                    <a:pt x="1749" y="439"/>
                  </a:lnTo>
                  <a:lnTo>
                    <a:pt x="1746" y="425"/>
                  </a:lnTo>
                  <a:lnTo>
                    <a:pt x="1749" y="410"/>
                  </a:lnTo>
                  <a:lnTo>
                    <a:pt x="1756" y="397"/>
                  </a:lnTo>
                  <a:lnTo>
                    <a:pt x="1766" y="387"/>
                  </a:lnTo>
                  <a:lnTo>
                    <a:pt x="1779" y="380"/>
                  </a:lnTo>
                  <a:lnTo>
                    <a:pt x="1793" y="378"/>
                  </a:lnTo>
                  <a:lnTo>
                    <a:pt x="1826" y="374"/>
                  </a:lnTo>
                  <a:lnTo>
                    <a:pt x="1856" y="363"/>
                  </a:lnTo>
                  <a:lnTo>
                    <a:pt x="1882" y="346"/>
                  </a:lnTo>
                  <a:lnTo>
                    <a:pt x="1905" y="325"/>
                  </a:lnTo>
                  <a:lnTo>
                    <a:pt x="1920" y="298"/>
                  </a:lnTo>
                  <a:lnTo>
                    <a:pt x="1931" y="269"/>
                  </a:lnTo>
                  <a:lnTo>
                    <a:pt x="1935" y="236"/>
                  </a:lnTo>
                  <a:lnTo>
                    <a:pt x="1931" y="204"/>
                  </a:lnTo>
                  <a:lnTo>
                    <a:pt x="1920" y="175"/>
                  </a:lnTo>
                  <a:lnTo>
                    <a:pt x="1905" y="148"/>
                  </a:lnTo>
                  <a:lnTo>
                    <a:pt x="1882" y="126"/>
                  </a:lnTo>
                  <a:lnTo>
                    <a:pt x="1856" y="109"/>
                  </a:lnTo>
                  <a:lnTo>
                    <a:pt x="1826" y="98"/>
                  </a:lnTo>
                  <a:lnTo>
                    <a:pt x="1793" y="95"/>
                  </a:lnTo>
                  <a:lnTo>
                    <a:pt x="1779" y="92"/>
                  </a:lnTo>
                  <a:lnTo>
                    <a:pt x="1766" y="85"/>
                  </a:lnTo>
                  <a:lnTo>
                    <a:pt x="1756" y="75"/>
                  </a:lnTo>
                  <a:lnTo>
                    <a:pt x="1749" y="62"/>
                  </a:lnTo>
                  <a:lnTo>
                    <a:pt x="1746" y="48"/>
                  </a:lnTo>
                  <a:lnTo>
                    <a:pt x="1749" y="33"/>
                  </a:lnTo>
                  <a:lnTo>
                    <a:pt x="1756" y="20"/>
                  </a:lnTo>
                  <a:lnTo>
                    <a:pt x="1766" y="9"/>
                  </a:lnTo>
                  <a:lnTo>
                    <a:pt x="1779" y="3"/>
                  </a:lnTo>
                  <a:lnTo>
                    <a:pt x="1793" y="0"/>
                  </a:lnTo>
                  <a:lnTo>
                    <a:pt x="1836" y="4"/>
                  </a:lnTo>
                  <a:lnTo>
                    <a:pt x="1874" y="15"/>
                  </a:lnTo>
                  <a:lnTo>
                    <a:pt x="1911" y="32"/>
                  </a:lnTo>
                  <a:lnTo>
                    <a:pt x="1943" y="55"/>
                  </a:lnTo>
                  <a:lnTo>
                    <a:pt x="1972" y="82"/>
                  </a:lnTo>
                  <a:lnTo>
                    <a:pt x="1995" y="114"/>
                  </a:lnTo>
                  <a:lnTo>
                    <a:pt x="2013" y="150"/>
                  </a:lnTo>
                  <a:lnTo>
                    <a:pt x="2024" y="189"/>
                  </a:lnTo>
                  <a:lnTo>
                    <a:pt x="2738" y="189"/>
                  </a:lnTo>
                  <a:lnTo>
                    <a:pt x="2738" y="2690"/>
                  </a:lnTo>
                  <a:lnTo>
                    <a:pt x="0" y="2690"/>
                  </a:lnTo>
                  <a:lnTo>
                    <a:pt x="0" y="189"/>
                  </a:lnTo>
                  <a:lnTo>
                    <a:pt x="714" y="189"/>
                  </a:lnTo>
                  <a:lnTo>
                    <a:pt x="725" y="150"/>
                  </a:lnTo>
                  <a:lnTo>
                    <a:pt x="743" y="114"/>
                  </a:lnTo>
                  <a:lnTo>
                    <a:pt x="766" y="82"/>
                  </a:lnTo>
                  <a:lnTo>
                    <a:pt x="795" y="55"/>
                  </a:lnTo>
                  <a:lnTo>
                    <a:pt x="827" y="32"/>
                  </a:lnTo>
                  <a:lnTo>
                    <a:pt x="864" y="15"/>
                  </a:lnTo>
                  <a:lnTo>
                    <a:pt x="902" y="4"/>
                  </a:lnTo>
                  <a:lnTo>
                    <a:pt x="9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6" name="Freeform 19">
              <a:extLst>
                <a:ext uri="{FF2B5EF4-FFF2-40B4-BE49-F238E27FC236}">
                  <a16:creationId xmlns:a16="http://schemas.microsoft.com/office/drawing/2014/main" id="{FDBED516-4D99-47E8-A93D-0722AB5C21E9}"/>
                </a:ext>
              </a:extLst>
            </p:cNvPr>
            <p:cNvSpPr>
              <a:spLocks/>
            </p:cNvSpPr>
            <p:nvPr/>
          </p:nvSpPr>
          <p:spPr bwMode="auto">
            <a:xfrm>
              <a:off x="1282" y="421"/>
              <a:ext cx="57" cy="94"/>
            </a:xfrm>
            <a:custGeom>
              <a:avLst/>
              <a:gdLst>
                <a:gd name="T0" fmla="*/ 48 w 283"/>
                <a:gd name="T1" fmla="*/ 0 h 472"/>
                <a:gd name="T2" fmla="*/ 90 w 283"/>
                <a:gd name="T3" fmla="*/ 4 h 472"/>
                <a:gd name="T4" fmla="*/ 130 w 283"/>
                <a:gd name="T5" fmla="*/ 15 h 472"/>
                <a:gd name="T6" fmla="*/ 166 w 283"/>
                <a:gd name="T7" fmla="*/ 33 h 472"/>
                <a:gd name="T8" fmla="*/ 200 w 283"/>
                <a:gd name="T9" fmla="*/ 56 h 472"/>
                <a:gd name="T10" fmla="*/ 228 w 283"/>
                <a:gd name="T11" fmla="*/ 84 h 472"/>
                <a:gd name="T12" fmla="*/ 251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1 w 283"/>
                <a:gd name="T25" fmla="*/ 355 h 472"/>
                <a:gd name="T26" fmla="*/ 228 w 283"/>
                <a:gd name="T27" fmla="*/ 389 h 472"/>
                <a:gd name="T28" fmla="*/ 200 w 283"/>
                <a:gd name="T29" fmla="*/ 416 h 472"/>
                <a:gd name="T30" fmla="*/ 166 w 283"/>
                <a:gd name="T31" fmla="*/ 439 h 472"/>
                <a:gd name="T32" fmla="*/ 130 w 283"/>
                <a:gd name="T33" fmla="*/ 458 h 472"/>
                <a:gd name="T34" fmla="*/ 90 w 283"/>
                <a:gd name="T35" fmla="*/ 468 h 472"/>
                <a:gd name="T36" fmla="*/ 48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8 w 283"/>
                <a:gd name="T57" fmla="*/ 378 h 472"/>
                <a:gd name="T58" fmla="*/ 80 w 283"/>
                <a:gd name="T59" fmla="*/ 374 h 472"/>
                <a:gd name="T60" fmla="*/ 109 w 283"/>
                <a:gd name="T61" fmla="*/ 363 h 472"/>
                <a:gd name="T62" fmla="*/ 136 w 283"/>
                <a:gd name="T63" fmla="*/ 346 h 472"/>
                <a:gd name="T64" fmla="*/ 158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8 w 283"/>
                <a:gd name="T77" fmla="*/ 148 h 472"/>
                <a:gd name="T78" fmla="*/ 136 w 283"/>
                <a:gd name="T79" fmla="*/ 126 h 472"/>
                <a:gd name="T80" fmla="*/ 109 w 283"/>
                <a:gd name="T81" fmla="*/ 109 h 472"/>
                <a:gd name="T82" fmla="*/ 80 w 283"/>
                <a:gd name="T83" fmla="*/ 98 h 472"/>
                <a:gd name="T84" fmla="*/ 48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8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8" y="0"/>
                  </a:moveTo>
                  <a:lnTo>
                    <a:pt x="90" y="4"/>
                  </a:lnTo>
                  <a:lnTo>
                    <a:pt x="130" y="15"/>
                  </a:lnTo>
                  <a:lnTo>
                    <a:pt x="166" y="33"/>
                  </a:lnTo>
                  <a:lnTo>
                    <a:pt x="200" y="56"/>
                  </a:lnTo>
                  <a:lnTo>
                    <a:pt x="228" y="84"/>
                  </a:lnTo>
                  <a:lnTo>
                    <a:pt x="251" y="118"/>
                  </a:lnTo>
                  <a:lnTo>
                    <a:pt x="269" y="154"/>
                  </a:lnTo>
                  <a:lnTo>
                    <a:pt x="280" y="194"/>
                  </a:lnTo>
                  <a:lnTo>
                    <a:pt x="283" y="236"/>
                  </a:lnTo>
                  <a:lnTo>
                    <a:pt x="280" y="279"/>
                  </a:lnTo>
                  <a:lnTo>
                    <a:pt x="269" y="318"/>
                  </a:lnTo>
                  <a:lnTo>
                    <a:pt x="251" y="355"/>
                  </a:lnTo>
                  <a:lnTo>
                    <a:pt x="228" y="389"/>
                  </a:lnTo>
                  <a:lnTo>
                    <a:pt x="200" y="416"/>
                  </a:lnTo>
                  <a:lnTo>
                    <a:pt x="166" y="439"/>
                  </a:lnTo>
                  <a:lnTo>
                    <a:pt x="130" y="458"/>
                  </a:lnTo>
                  <a:lnTo>
                    <a:pt x="90" y="468"/>
                  </a:lnTo>
                  <a:lnTo>
                    <a:pt x="48" y="472"/>
                  </a:lnTo>
                  <a:lnTo>
                    <a:pt x="33" y="470"/>
                  </a:lnTo>
                  <a:lnTo>
                    <a:pt x="20" y="464"/>
                  </a:lnTo>
                  <a:lnTo>
                    <a:pt x="10" y="453"/>
                  </a:lnTo>
                  <a:lnTo>
                    <a:pt x="3" y="439"/>
                  </a:lnTo>
                  <a:lnTo>
                    <a:pt x="0" y="425"/>
                  </a:lnTo>
                  <a:lnTo>
                    <a:pt x="3" y="410"/>
                  </a:lnTo>
                  <a:lnTo>
                    <a:pt x="10" y="397"/>
                  </a:lnTo>
                  <a:lnTo>
                    <a:pt x="20" y="387"/>
                  </a:lnTo>
                  <a:lnTo>
                    <a:pt x="33" y="380"/>
                  </a:lnTo>
                  <a:lnTo>
                    <a:pt x="48" y="378"/>
                  </a:lnTo>
                  <a:lnTo>
                    <a:pt x="80" y="374"/>
                  </a:lnTo>
                  <a:lnTo>
                    <a:pt x="109" y="363"/>
                  </a:lnTo>
                  <a:lnTo>
                    <a:pt x="136" y="346"/>
                  </a:lnTo>
                  <a:lnTo>
                    <a:pt x="158" y="325"/>
                  </a:lnTo>
                  <a:lnTo>
                    <a:pt x="174" y="298"/>
                  </a:lnTo>
                  <a:lnTo>
                    <a:pt x="185" y="269"/>
                  </a:lnTo>
                  <a:lnTo>
                    <a:pt x="189" y="236"/>
                  </a:lnTo>
                  <a:lnTo>
                    <a:pt x="185" y="204"/>
                  </a:lnTo>
                  <a:lnTo>
                    <a:pt x="174" y="175"/>
                  </a:lnTo>
                  <a:lnTo>
                    <a:pt x="158" y="148"/>
                  </a:lnTo>
                  <a:lnTo>
                    <a:pt x="136" y="126"/>
                  </a:lnTo>
                  <a:lnTo>
                    <a:pt x="109" y="109"/>
                  </a:lnTo>
                  <a:lnTo>
                    <a:pt x="80" y="98"/>
                  </a:lnTo>
                  <a:lnTo>
                    <a:pt x="48" y="95"/>
                  </a:lnTo>
                  <a:lnTo>
                    <a:pt x="33" y="92"/>
                  </a:lnTo>
                  <a:lnTo>
                    <a:pt x="20" y="85"/>
                  </a:lnTo>
                  <a:lnTo>
                    <a:pt x="10" y="75"/>
                  </a:lnTo>
                  <a:lnTo>
                    <a:pt x="3" y="62"/>
                  </a:lnTo>
                  <a:lnTo>
                    <a:pt x="0" y="48"/>
                  </a:lnTo>
                  <a:lnTo>
                    <a:pt x="3" y="33"/>
                  </a:lnTo>
                  <a:lnTo>
                    <a:pt x="10" y="20"/>
                  </a:lnTo>
                  <a:lnTo>
                    <a:pt x="20" y="9"/>
                  </a:lnTo>
                  <a:lnTo>
                    <a:pt x="33" y="3"/>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7" name="Freeform 20">
              <a:extLst>
                <a:ext uri="{FF2B5EF4-FFF2-40B4-BE49-F238E27FC236}">
                  <a16:creationId xmlns:a16="http://schemas.microsoft.com/office/drawing/2014/main" id="{A29A00EE-9D14-4C35-BA90-0C1822AD34CF}"/>
                </a:ext>
              </a:extLst>
            </p:cNvPr>
            <p:cNvSpPr>
              <a:spLocks/>
            </p:cNvSpPr>
            <p:nvPr/>
          </p:nvSpPr>
          <p:spPr bwMode="auto">
            <a:xfrm>
              <a:off x="1339" y="421"/>
              <a:ext cx="56" cy="94"/>
            </a:xfrm>
            <a:custGeom>
              <a:avLst/>
              <a:gdLst>
                <a:gd name="T0" fmla="*/ 47 w 283"/>
                <a:gd name="T1" fmla="*/ 0 h 472"/>
                <a:gd name="T2" fmla="*/ 90 w 283"/>
                <a:gd name="T3" fmla="*/ 4 h 472"/>
                <a:gd name="T4" fmla="*/ 130 w 283"/>
                <a:gd name="T5" fmla="*/ 15 h 472"/>
                <a:gd name="T6" fmla="*/ 167 w 283"/>
                <a:gd name="T7" fmla="*/ 33 h 472"/>
                <a:gd name="T8" fmla="*/ 200 w 283"/>
                <a:gd name="T9" fmla="*/ 56 h 472"/>
                <a:gd name="T10" fmla="*/ 228 w 283"/>
                <a:gd name="T11" fmla="*/ 84 h 472"/>
                <a:gd name="T12" fmla="*/ 252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2 w 283"/>
                <a:gd name="T25" fmla="*/ 355 h 472"/>
                <a:gd name="T26" fmla="*/ 228 w 283"/>
                <a:gd name="T27" fmla="*/ 389 h 472"/>
                <a:gd name="T28" fmla="*/ 200 w 283"/>
                <a:gd name="T29" fmla="*/ 416 h 472"/>
                <a:gd name="T30" fmla="*/ 167 w 283"/>
                <a:gd name="T31" fmla="*/ 439 h 472"/>
                <a:gd name="T32" fmla="*/ 130 w 283"/>
                <a:gd name="T33" fmla="*/ 458 h 472"/>
                <a:gd name="T34" fmla="*/ 90 w 283"/>
                <a:gd name="T35" fmla="*/ 468 h 472"/>
                <a:gd name="T36" fmla="*/ 47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7 w 283"/>
                <a:gd name="T57" fmla="*/ 378 h 472"/>
                <a:gd name="T58" fmla="*/ 80 w 283"/>
                <a:gd name="T59" fmla="*/ 374 h 472"/>
                <a:gd name="T60" fmla="*/ 110 w 283"/>
                <a:gd name="T61" fmla="*/ 363 h 472"/>
                <a:gd name="T62" fmla="*/ 136 w 283"/>
                <a:gd name="T63" fmla="*/ 346 h 472"/>
                <a:gd name="T64" fmla="*/ 157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7 w 283"/>
                <a:gd name="T77" fmla="*/ 148 h 472"/>
                <a:gd name="T78" fmla="*/ 136 w 283"/>
                <a:gd name="T79" fmla="*/ 126 h 472"/>
                <a:gd name="T80" fmla="*/ 110 w 283"/>
                <a:gd name="T81" fmla="*/ 109 h 472"/>
                <a:gd name="T82" fmla="*/ 80 w 283"/>
                <a:gd name="T83" fmla="*/ 98 h 472"/>
                <a:gd name="T84" fmla="*/ 47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7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7" y="0"/>
                  </a:moveTo>
                  <a:lnTo>
                    <a:pt x="90" y="4"/>
                  </a:lnTo>
                  <a:lnTo>
                    <a:pt x="130" y="15"/>
                  </a:lnTo>
                  <a:lnTo>
                    <a:pt x="167" y="33"/>
                  </a:lnTo>
                  <a:lnTo>
                    <a:pt x="200" y="56"/>
                  </a:lnTo>
                  <a:lnTo>
                    <a:pt x="228" y="84"/>
                  </a:lnTo>
                  <a:lnTo>
                    <a:pt x="252" y="118"/>
                  </a:lnTo>
                  <a:lnTo>
                    <a:pt x="269" y="154"/>
                  </a:lnTo>
                  <a:lnTo>
                    <a:pt x="280" y="194"/>
                  </a:lnTo>
                  <a:lnTo>
                    <a:pt x="283" y="236"/>
                  </a:lnTo>
                  <a:lnTo>
                    <a:pt x="280" y="279"/>
                  </a:lnTo>
                  <a:lnTo>
                    <a:pt x="269" y="318"/>
                  </a:lnTo>
                  <a:lnTo>
                    <a:pt x="252" y="355"/>
                  </a:lnTo>
                  <a:lnTo>
                    <a:pt x="228" y="389"/>
                  </a:lnTo>
                  <a:lnTo>
                    <a:pt x="200" y="416"/>
                  </a:lnTo>
                  <a:lnTo>
                    <a:pt x="167" y="439"/>
                  </a:lnTo>
                  <a:lnTo>
                    <a:pt x="130" y="458"/>
                  </a:lnTo>
                  <a:lnTo>
                    <a:pt x="90" y="468"/>
                  </a:lnTo>
                  <a:lnTo>
                    <a:pt x="47" y="472"/>
                  </a:lnTo>
                  <a:lnTo>
                    <a:pt x="33" y="470"/>
                  </a:lnTo>
                  <a:lnTo>
                    <a:pt x="20" y="464"/>
                  </a:lnTo>
                  <a:lnTo>
                    <a:pt x="10" y="453"/>
                  </a:lnTo>
                  <a:lnTo>
                    <a:pt x="3" y="439"/>
                  </a:lnTo>
                  <a:lnTo>
                    <a:pt x="0" y="425"/>
                  </a:lnTo>
                  <a:lnTo>
                    <a:pt x="3" y="410"/>
                  </a:lnTo>
                  <a:lnTo>
                    <a:pt x="10" y="397"/>
                  </a:lnTo>
                  <a:lnTo>
                    <a:pt x="20" y="387"/>
                  </a:lnTo>
                  <a:lnTo>
                    <a:pt x="33" y="380"/>
                  </a:lnTo>
                  <a:lnTo>
                    <a:pt x="47" y="378"/>
                  </a:lnTo>
                  <a:lnTo>
                    <a:pt x="80" y="374"/>
                  </a:lnTo>
                  <a:lnTo>
                    <a:pt x="110" y="363"/>
                  </a:lnTo>
                  <a:lnTo>
                    <a:pt x="136" y="346"/>
                  </a:lnTo>
                  <a:lnTo>
                    <a:pt x="157" y="325"/>
                  </a:lnTo>
                  <a:lnTo>
                    <a:pt x="174" y="298"/>
                  </a:lnTo>
                  <a:lnTo>
                    <a:pt x="185" y="269"/>
                  </a:lnTo>
                  <a:lnTo>
                    <a:pt x="189" y="236"/>
                  </a:lnTo>
                  <a:lnTo>
                    <a:pt x="185" y="204"/>
                  </a:lnTo>
                  <a:lnTo>
                    <a:pt x="174" y="175"/>
                  </a:lnTo>
                  <a:lnTo>
                    <a:pt x="157" y="148"/>
                  </a:lnTo>
                  <a:lnTo>
                    <a:pt x="136" y="126"/>
                  </a:lnTo>
                  <a:lnTo>
                    <a:pt x="110" y="109"/>
                  </a:lnTo>
                  <a:lnTo>
                    <a:pt x="80" y="98"/>
                  </a:lnTo>
                  <a:lnTo>
                    <a:pt x="47" y="95"/>
                  </a:lnTo>
                  <a:lnTo>
                    <a:pt x="33" y="92"/>
                  </a:lnTo>
                  <a:lnTo>
                    <a:pt x="20" y="85"/>
                  </a:lnTo>
                  <a:lnTo>
                    <a:pt x="10" y="75"/>
                  </a:lnTo>
                  <a:lnTo>
                    <a:pt x="3" y="62"/>
                  </a:lnTo>
                  <a:lnTo>
                    <a:pt x="0" y="48"/>
                  </a:lnTo>
                  <a:lnTo>
                    <a:pt x="3" y="33"/>
                  </a:lnTo>
                  <a:lnTo>
                    <a:pt x="10" y="20"/>
                  </a:lnTo>
                  <a:lnTo>
                    <a:pt x="20"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8" name="Freeform 21">
              <a:extLst>
                <a:ext uri="{FF2B5EF4-FFF2-40B4-BE49-F238E27FC236}">
                  <a16:creationId xmlns:a16="http://schemas.microsoft.com/office/drawing/2014/main" id="{233005B0-49E6-434E-93CB-DA353B7671D6}"/>
                </a:ext>
              </a:extLst>
            </p:cNvPr>
            <p:cNvSpPr>
              <a:spLocks/>
            </p:cNvSpPr>
            <p:nvPr/>
          </p:nvSpPr>
          <p:spPr bwMode="auto">
            <a:xfrm>
              <a:off x="1245" y="638"/>
              <a:ext cx="18" cy="19"/>
            </a:xfrm>
            <a:custGeom>
              <a:avLst/>
              <a:gdLst>
                <a:gd name="T0" fmla="*/ 47 w 94"/>
                <a:gd name="T1" fmla="*/ 0 h 94"/>
                <a:gd name="T2" fmla="*/ 61 w 94"/>
                <a:gd name="T3" fmla="*/ 2 h 94"/>
                <a:gd name="T4" fmla="*/ 75 w 94"/>
                <a:gd name="T5" fmla="*/ 10 h 94"/>
                <a:gd name="T6" fmla="*/ 84 w 94"/>
                <a:gd name="T7" fmla="*/ 19 h 94"/>
                <a:gd name="T8" fmla="*/ 92 w 94"/>
                <a:gd name="T9" fmla="*/ 33 h 94"/>
                <a:gd name="T10" fmla="*/ 94 w 94"/>
                <a:gd name="T11" fmla="*/ 47 h 94"/>
                <a:gd name="T12" fmla="*/ 92 w 94"/>
                <a:gd name="T13" fmla="*/ 63 h 94"/>
                <a:gd name="T14" fmla="*/ 84 w 94"/>
                <a:gd name="T15" fmla="*/ 75 h 94"/>
                <a:gd name="T16" fmla="*/ 75 w 94"/>
                <a:gd name="T17" fmla="*/ 86 h 94"/>
                <a:gd name="T18" fmla="*/ 61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10"/>
                  </a:lnTo>
                  <a:lnTo>
                    <a:pt x="84" y="19"/>
                  </a:lnTo>
                  <a:lnTo>
                    <a:pt x="92" y="33"/>
                  </a:lnTo>
                  <a:lnTo>
                    <a:pt x="94" y="47"/>
                  </a:lnTo>
                  <a:lnTo>
                    <a:pt x="92" y="63"/>
                  </a:lnTo>
                  <a:lnTo>
                    <a:pt x="84" y="75"/>
                  </a:lnTo>
                  <a:lnTo>
                    <a:pt x="75" y="86"/>
                  </a:lnTo>
                  <a:lnTo>
                    <a:pt x="61"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9" name="Freeform 22">
              <a:extLst>
                <a:ext uri="{FF2B5EF4-FFF2-40B4-BE49-F238E27FC236}">
                  <a16:creationId xmlns:a16="http://schemas.microsoft.com/office/drawing/2014/main" id="{74DA9726-9B33-41EF-873C-C8AD96C29972}"/>
                </a:ext>
              </a:extLst>
            </p:cNvPr>
            <p:cNvSpPr>
              <a:spLocks/>
            </p:cNvSpPr>
            <p:nvPr/>
          </p:nvSpPr>
          <p:spPr bwMode="auto">
            <a:xfrm>
              <a:off x="1311" y="638"/>
              <a:ext cx="18" cy="19"/>
            </a:xfrm>
            <a:custGeom>
              <a:avLst/>
              <a:gdLst>
                <a:gd name="T0" fmla="*/ 47 w 94"/>
                <a:gd name="T1" fmla="*/ 0 h 94"/>
                <a:gd name="T2" fmla="*/ 62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2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10"/>
                  </a:lnTo>
                  <a:lnTo>
                    <a:pt x="86" y="19"/>
                  </a:lnTo>
                  <a:lnTo>
                    <a:pt x="92" y="33"/>
                  </a:lnTo>
                  <a:lnTo>
                    <a:pt x="94" y="47"/>
                  </a:lnTo>
                  <a:lnTo>
                    <a:pt x="92" y="63"/>
                  </a:lnTo>
                  <a:lnTo>
                    <a:pt x="86" y="75"/>
                  </a:lnTo>
                  <a:lnTo>
                    <a:pt x="75" y="86"/>
                  </a:lnTo>
                  <a:lnTo>
                    <a:pt x="62"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0" name="Freeform 23">
              <a:extLst>
                <a:ext uri="{FF2B5EF4-FFF2-40B4-BE49-F238E27FC236}">
                  <a16:creationId xmlns:a16="http://schemas.microsoft.com/office/drawing/2014/main" id="{D29251F7-DD78-4448-A003-76F221B5D69F}"/>
                </a:ext>
              </a:extLst>
            </p:cNvPr>
            <p:cNvSpPr>
              <a:spLocks/>
            </p:cNvSpPr>
            <p:nvPr/>
          </p:nvSpPr>
          <p:spPr bwMode="auto">
            <a:xfrm>
              <a:off x="1377"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1" name="Freeform 24">
              <a:extLst>
                <a:ext uri="{FF2B5EF4-FFF2-40B4-BE49-F238E27FC236}">
                  <a16:creationId xmlns:a16="http://schemas.microsoft.com/office/drawing/2014/main" id="{5DDA6420-C606-4A0B-8F0A-A34D85B0B13D}"/>
                </a:ext>
              </a:extLst>
            </p:cNvPr>
            <p:cNvSpPr>
              <a:spLocks/>
            </p:cNvSpPr>
            <p:nvPr/>
          </p:nvSpPr>
          <p:spPr bwMode="auto">
            <a:xfrm>
              <a:off x="1443"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2" name="Freeform 25">
              <a:extLst>
                <a:ext uri="{FF2B5EF4-FFF2-40B4-BE49-F238E27FC236}">
                  <a16:creationId xmlns:a16="http://schemas.microsoft.com/office/drawing/2014/main" id="{576006F0-882F-4D53-963C-04AACCC37FD6}"/>
                </a:ext>
              </a:extLst>
            </p:cNvPr>
            <p:cNvSpPr>
              <a:spLocks/>
            </p:cNvSpPr>
            <p:nvPr/>
          </p:nvSpPr>
          <p:spPr bwMode="auto">
            <a:xfrm>
              <a:off x="1509" y="638"/>
              <a:ext cx="19" cy="19"/>
            </a:xfrm>
            <a:custGeom>
              <a:avLst/>
              <a:gdLst>
                <a:gd name="T0" fmla="*/ 47 w 96"/>
                <a:gd name="T1" fmla="*/ 0 h 94"/>
                <a:gd name="T2" fmla="*/ 63 w 96"/>
                <a:gd name="T3" fmla="*/ 2 h 94"/>
                <a:gd name="T4" fmla="*/ 76 w 96"/>
                <a:gd name="T5" fmla="*/ 10 h 94"/>
                <a:gd name="T6" fmla="*/ 86 w 96"/>
                <a:gd name="T7" fmla="*/ 19 h 94"/>
                <a:gd name="T8" fmla="*/ 93 w 96"/>
                <a:gd name="T9" fmla="*/ 33 h 94"/>
                <a:gd name="T10" fmla="*/ 96 w 96"/>
                <a:gd name="T11" fmla="*/ 47 h 94"/>
                <a:gd name="T12" fmla="*/ 93 w 96"/>
                <a:gd name="T13" fmla="*/ 63 h 94"/>
                <a:gd name="T14" fmla="*/ 86 w 96"/>
                <a:gd name="T15" fmla="*/ 75 h 94"/>
                <a:gd name="T16" fmla="*/ 76 w 96"/>
                <a:gd name="T17" fmla="*/ 86 h 94"/>
                <a:gd name="T18" fmla="*/ 63 w 96"/>
                <a:gd name="T19" fmla="*/ 92 h 94"/>
                <a:gd name="T20" fmla="*/ 47 w 96"/>
                <a:gd name="T21" fmla="*/ 94 h 94"/>
                <a:gd name="T22" fmla="*/ 33 w 96"/>
                <a:gd name="T23" fmla="*/ 92 h 94"/>
                <a:gd name="T24" fmla="*/ 19 w 96"/>
                <a:gd name="T25" fmla="*/ 86 h 94"/>
                <a:gd name="T26" fmla="*/ 10 w 96"/>
                <a:gd name="T27" fmla="*/ 75 h 94"/>
                <a:gd name="T28" fmla="*/ 3 w 96"/>
                <a:gd name="T29" fmla="*/ 63 h 94"/>
                <a:gd name="T30" fmla="*/ 0 w 96"/>
                <a:gd name="T31" fmla="*/ 47 h 94"/>
                <a:gd name="T32" fmla="*/ 3 w 96"/>
                <a:gd name="T33" fmla="*/ 33 h 94"/>
                <a:gd name="T34" fmla="*/ 10 w 96"/>
                <a:gd name="T35" fmla="*/ 19 h 94"/>
                <a:gd name="T36" fmla="*/ 19 w 96"/>
                <a:gd name="T37" fmla="*/ 10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10"/>
                  </a:lnTo>
                  <a:lnTo>
                    <a:pt x="86" y="19"/>
                  </a:lnTo>
                  <a:lnTo>
                    <a:pt x="93" y="33"/>
                  </a:lnTo>
                  <a:lnTo>
                    <a:pt x="96" y="47"/>
                  </a:lnTo>
                  <a:lnTo>
                    <a:pt x="93" y="63"/>
                  </a:lnTo>
                  <a:lnTo>
                    <a:pt x="86" y="75"/>
                  </a:lnTo>
                  <a:lnTo>
                    <a:pt x="76" y="86"/>
                  </a:lnTo>
                  <a:lnTo>
                    <a:pt x="63" y="92"/>
                  </a:lnTo>
                  <a:lnTo>
                    <a:pt x="47" y="94"/>
                  </a:lnTo>
                  <a:lnTo>
                    <a:pt x="33" y="92"/>
                  </a:lnTo>
                  <a:lnTo>
                    <a:pt x="19" y="86"/>
                  </a:lnTo>
                  <a:lnTo>
                    <a:pt x="10" y="75"/>
                  </a:lnTo>
                  <a:lnTo>
                    <a:pt x="3" y="63"/>
                  </a:lnTo>
                  <a:lnTo>
                    <a:pt x="0" y="47"/>
                  </a:lnTo>
                  <a:lnTo>
                    <a:pt x="3"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3" name="Freeform 26">
              <a:extLst>
                <a:ext uri="{FF2B5EF4-FFF2-40B4-BE49-F238E27FC236}">
                  <a16:creationId xmlns:a16="http://schemas.microsoft.com/office/drawing/2014/main" id="{51A8EAB5-F6F4-4C6D-9956-3B8E6180556A}"/>
                </a:ext>
              </a:extLst>
            </p:cNvPr>
            <p:cNvSpPr>
              <a:spLocks/>
            </p:cNvSpPr>
            <p:nvPr/>
          </p:nvSpPr>
          <p:spPr bwMode="auto">
            <a:xfrm>
              <a:off x="1113" y="714"/>
              <a:ext cx="18" cy="18"/>
            </a:xfrm>
            <a:custGeom>
              <a:avLst/>
              <a:gdLst>
                <a:gd name="T0" fmla="*/ 47 w 94"/>
                <a:gd name="T1" fmla="*/ 0 h 94"/>
                <a:gd name="T2" fmla="*/ 61 w 94"/>
                <a:gd name="T3" fmla="*/ 3 h 94"/>
                <a:gd name="T4" fmla="*/ 75 w 94"/>
                <a:gd name="T5" fmla="*/ 9 h 94"/>
                <a:gd name="T6" fmla="*/ 84 w 94"/>
                <a:gd name="T7" fmla="*/ 19 h 94"/>
                <a:gd name="T8" fmla="*/ 91 w 94"/>
                <a:gd name="T9" fmla="*/ 32 h 94"/>
                <a:gd name="T10" fmla="*/ 94 w 94"/>
                <a:gd name="T11" fmla="*/ 48 h 94"/>
                <a:gd name="T12" fmla="*/ 91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1" y="32"/>
                  </a:lnTo>
                  <a:lnTo>
                    <a:pt x="94" y="48"/>
                  </a:lnTo>
                  <a:lnTo>
                    <a:pt x="91"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4" name="Freeform 27">
              <a:extLst>
                <a:ext uri="{FF2B5EF4-FFF2-40B4-BE49-F238E27FC236}">
                  <a16:creationId xmlns:a16="http://schemas.microsoft.com/office/drawing/2014/main" id="{344BA490-C22C-4341-8DA9-F2281EB8C2F4}"/>
                </a:ext>
              </a:extLst>
            </p:cNvPr>
            <p:cNvSpPr>
              <a:spLocks/>
            </p:cNvSpPr>
            <p:nvPr/>
          </p:nvSpPr>
          <p:spPr bwMode="auto">
            <a:xfrm>
              <a:off x="1179"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5" name="Freeform 28">
              <a:extLst>
                <a:ext uri="{FF2B5EF4-FFF2-40B4-BE49-F238E27FC236}">
                  <a16:creationId xmlns:a16="http://schemas.microsoft.com/office/drawing/2014/main" id="{57D894C2-0141-45AA-B4F5-CEB217E817F8}"/>
                </a:ext>
              </a:extLst>
            </p:cNvPr>
            <p:cNvSpPr>
              <a:spLocks/>
            </p:cNvSpPr>
            <p:nvPr/>
          </p:nvSpPr>
          <p:spPr bwMode="auto">
            <a:xfrm>
              <a:off x="1245"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6" name="Freeform 29">
              <a:extLst>
                <a:ext uri="{FF2B5EF4-FFF2-40B4-BE49-F238E27FC236}">
                  <a16:creationId xmlns:a16="http://schemas.microsoft.com/office/drawing/2014/main" id="{5ABEFB0D-676F-407D-823D-D463EBC5FE9E}"/>
                </a:ext>
              </a:extLst>
            </p:cNvPr>
            <p:cNvSpPr>
              <a:spLocks/>
            </p:cNvSpPr>
            <p:nvPr/>
          </p:nvSpPr>
          <p:spPr bwMode="auto">
            <a:xfrm>
              <a:off x="1311" y="714"/>
              <a:ext cx="18" cy="18"/>
            </a:xfrm>
            <a:custGeom>
              <a:avLst/>
              <a:gdLst>
                <a:gd name="T0" fmla="*/ 47 w 94"/>
                <a:gd name="T1" fmla="*/ 0 h 94"/>
                <a:gd name="T2" fmla="*/ 62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2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3"/>
                  </a:lnTo>
                  <a:lnTo>
                    <a:pt x="75" y="9"/>
                  </a:lnTo>
                  <a:lnTo>
                    <a:pt x="86" y="19"/>
                  </a:lnTo>
                  <a:lnTo>
                    <a:pt x="92" y="32"/>
                  </a:lnTo>
                  <a:lnTo>
                    <a:pt x="94" y="48"/>
                  </a:lnTo>
                  <a:lnTo>
                    <a:pt x="92" y="62"/>
                  </a:lnTo>
                  <a:lnTo>
                    <a:pt x="86" y="75"/>
                  </a:lnTo>
                  <a:lnTo>
                    <a:pt x="75" y="85"/>
                  </a:lnTo>
                  <a:lnTo>
                    <a:pt x="62"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7" name="Freeform 30">
              <a:extLst>
                <a:ext uri="{FF2B5EF4-FFF2-40B4-BE49-F238E27FC236}">
                  <a16:creationId xmlns:a16="http://schemas.microsoft.com/office/drawing/2014/main" id="{9BF168BF-5F2F-4D7D-BBD6-D4099849A8D2}"/>
                </a:ext>
              </a:extLst>
            </p:cNvPr>
            <p:cNvSpPr>
              <a:spLocks/>
            </p:cNvSpPr>
            <p:nvPr/>
          </p:nvSpPr>
          <p:spPr bwMode="auto">
            <a:xfrm>
              <a:off x="1377"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8" name="Freeform 31">
              <a:extLst>
                <a:ext uri="{FF2B5EF4-FFF2-40B4-BE49-F238E27FC236}">
                  <a16:creationId xmlns:a16="http://schemas.microsoft.com/office/drawing/2014/main" id="{2112EF56-A4E8-41F5-AE51-2321A9A0D312}"/>
                </a:ext>
              </a:extLst>
            </p:cNvPr>
            <p:cNvSpPr>
              <a:spLocks/>
            </p:cNvSpPr>
            <p:nvPr/>
          </p:nvSpPr>
          <p:spPr bwMode="auto">
            <a:xfrm>
              <a:off x="1443"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9" name="Freeform 32">
              <a:extLst>
                <a:ext uri="{FF2B5EF4-FFF2-40B4-BE49-F238E27FC236}">
                  <a16:creationId xmlns:a16="http://schemas.microsoft.com/office/drawing/2014/main" id="{FE68344D-C3D1-4BDD-808E-9263200408F7}"/>
                </a:ext>
              </a:extLst>
            </p:cNvPr>
            <p:cNvSpPr>
              <a:spLocks/>
            </p:cNvSpPr>
            <p:nvPr/>
          </p:nvSpPr>
          <p:spPr bwMode="auto">
            <a:xfrm>
              <a:off x="1509" y="714"/>
              <a:ext cx="19" cy="18"/>
            </a:xfrm>
            <a:custGeom>
              <a:avLst/>
              <a:gdLst>
                <a:gd name="T0" fmla="*/ 47 w 96"/>
                <a:gd name="T1" fmla="*/ 0 h 94"/>
                <a:gd name="T2" fmla="*/ 63 w 96"/>
                <a:gd name="T3" fmla="*/ 3 h 94"/>
                <a:gd name="T4" fmla="*/ 76 w 96"/>
                <a:gd name="T5" fmla="*/ 9 h 94"/>
                <a:gd name="T6" fmla="*/ 86 w 96"/>
                <a:gd name="T7" fmla="*/ 19 h 94"/>
                <a:gd name="T8" fmla="*/ 93 w 96"/>
                <a:gd name="T9" fmla="*/ 32 h 94"/>
                <a:gd name="T10" fmla="*/ 96 w 96"/>
                <a:gd name="T11" fmla="*/ 48 h 94"/>
                <a:gd name="T12" fmla="*/ 93 w 96"/>
                <a:gd name="T13" fmla="*/ 62 h 94"/>
                <a:gd name="T14" fmla="*/ 86 w 96"/>
                <a:gd name="T15" fmla="*/ 75 h 94"/>
                <a:gd name="T16" fmla="*/ 76 w 96"/>
                <a:gd name="T17" fmla="*/ 85 h 94"/>
                <a:gd name="T18" fmla="*/ 63 w 96"/>
                <a:gd name="T19" fmla="*/ 91 h 94"/>
                <a:gd name="T20" fmla="*/ 47 w 96"/>
                <a:gd name="T21" fmla="*/ 94 h 94"/>
                <a:gd name="T22" fmla="*/ 33 w 96"/>
                <a:gd name="T23" fmla="*/ 91 h 94"/>
                <a:gd name="T24" fmla="*/ 19 w 96"/>
                <a:gd name="T25" fmla="*/ 85 h 94"/>
                <a:gd name="T26" fmla="*/ 10 w 96"/>
                <a:gd name="T27" fmla="*/ 75 h 94"/>
                <a:gd name="T28" fmla="*/ 3 w 96"/>
                <a:gd name="T29" fmla="*/ 62 h 94"/>
                <a:gd name="T30" fmla="*/ 0 w 96"/>
                <a:gd name="T31" fmla="*/ 48 h 94"/>
                <a:gd name="T32" fmla="*/ 3 w 96"/>
                <a:gd name="T33" fmla="*/ 32 h 94"/>
                <a:gd name="T34" fmla="*/ 10 w 96"/>
                <a:gd name="T35" fmla="*/ 19 h 94"/>
                <a:gd name="T36" fmla="*/ 19 w 96"/>
                <a:gd name="T37" fmla="*/ 9 h 94"/>
                <a:gd name="T38" fmla="*/ 33 w 96"/>
                <a:gd name="T39" fmla="*/ 3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3"/>
                  </a:lnTo>
                  <a:lnTo>
                    <a:pt x="76" y="9"/>
                  </a:lnTo>
                  <a:lnTo>
                    <a:pt x="86" y="19"/>
                  </a:lnTo>
                  <a:lnTo>
                    <a:pt x="93" y="32"/>
                  </a:lnTo>
                  <a:lnTo>
                    <a:pt x="96" y="48"/>
                  </a:lnTo>
                  <a:lnTo>
                    <a:pt x="93" y="62"/>
                  </a:lnTo>
                  <a:lnTo>
                    <a:pt x="86" y="75"/>
                  </a:lnTo>
                  <a:lnTo>
                    <a:pt x="76" y="85"/>
                  </a:lnTo>
                  <a:lnTo>
                    <a:pt x="63" y="91"/>
                  </a:lnTo>
                  <a:lnTo>
                    <a:pt x="47" y="94"/>
                  </a:lnTo>
                  <a:lnTo>
                    <a:pt x="33" y="91"/>
                  </a:lnTo>
                  <a:lnTo>
                    <a:pt x="19" y="85"/>
                  </a:lnTo>
                  <a:lnTo>
                    <a:pt x="10" y="75"/>
                  </a:lnTo>
                  <a:lnTo>
                    <a:pt x="3" y="62"/>
                  </a:lnTo>
                  <a:lnTo>
                    <a:pt x="0" y="48"/>
                  </a:lnTo>
                  <a:lnTo>
                    <a:pt x="3"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0" name="Freeform 33">
              <a:extLst>
                <a:ext uri="{FF2B5EF4-FFF2-40B4-BE49-F238E27FC236}">
                  <a16:creationId xmlns:a16="http://schemas.microsoft.com/office/drawing/2014/main" id="{AD034DB1-AB2E-48AE-8AAB-68229AFAF08E}"/>
                </a:ext>
              </a:extLst>
            </p:cNvPr>
            <p:cNvSpPr>
              <a:spLocks/>
            </p:cNvSpPr>
            <p:nvPr/>
          </p:nvSpPr>
          <p:spPr bwMode="auto">
            <a:xfrm>
              <a:off x="1113" y="780"/>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1" name="Freeform 34">
              <a:extLst>
                <a:ext uri="{FF2B5EF4-FFF2-40B4-BE49-F238E27FC236}">
                  <a16:creationId xmlns:a16="http://schemas.microsoft.com/office/drawing/2014/main" id="{E12E2851-8FAE-4A35-87A2-4DD2905ED1D6}"/>
                </a:ext>
              </a:extLst>
            </p:cNvPr>
            <p:cNvSpPr>
              <a:spLocks/>
            </p:cNvSpPr>
            <p:nvPr/>
          </p:nvSpPr>
          <p:spPr bwMode="auto">
            <a:xfrm>
              <a:off x="1179"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2" name="Freeform 35">
              <a:extLst>
                <a:ext uri="{FF2B5EF4-FFF2-40B4-BE49-F238E27FC236}">
                  <a16:creationId xmlns:a16="http://schemas.microsoft.com/office/drawing/2014/main" id="{8294C929-1718-4D95-9D25-1927C630C625}"/>
                </a:ext>
              </a:extLst>
            </p:cNvPr>
            <p:cNvSpPr>
              <a:spLocks/>
            </p:cNvSpPr>
            <p:nvPr/>
          </p:nvSpPr>
          <p:spPr bwMode="auto">
            <a:xfrm>
              <a:off x="1245"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3" name="Freeform 36">
              <a:extLst>
                <a:ext uri="{FF2B5EF4-FFF2-40B4-BE49-F238E27FC236}">
                  <a16:creationId xmlns:a16="http://schemas.microsoft.com/office/drawing/2014/main" id="{B11899F9-2094-4FCD-8F63-542B14EC9573}"/>
                </a:ext>
              </a:extLst>
            </p:cNvPr>
            <p:cNvSpPr>
              <a:spLocks/>
            </p:cNvSpPr>
            <p:nvPr/>
          </p:nvSpPr>
          <p:spPr bwMode="auto">
            <a:xfrm>
              <a:off x="1311" y="780"/>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4" name="Freeform 37">
              <a:extLst>
                <a:ext uri="{FF2B5EF4-FFF2-40B4-BE49-F238E27FC236}">
                  <a16:creationId xmlns:a16="http://schemas.microsoft.com/office/drawing/2014/main" id="{7CFBA3E8-E392-488A-A930-4F276F618CBD}"/>
                </a:ext>
              </a:extLst>
            </p:cNvPr>
            <p:cNvSpPr>
              <a:spLocks/>
            </p:cNvSpPr>
            <p:nvPr/>
          </p:nvSpPr>
          <p:spPr bwMode="auto">
            <a:xfrm>
              <a:off x="1377"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5" name="Freeform 38">
              <a:extLst>
                <a:ext uri="{FF2B5EF4-FFF2-40B4-BE49-F238E27FC236}">
                  <a16:creationId xmlns:a16="http://schemas.microsoft.com/office/drawing/2014/main" id="{8044164A-A1E2-4E90-B3C5-F2D6FA495D65}"/>
                </a:ext>
              </a:extLst>
            </p:cNvPr>
            <p:cNvSpPr>
              <a:spLocks/>
            </p:cNvSpPr>
            <p:nvPr/>
          </p:nvSpPr>
          <p:spPr bwMode="auto">
            <a:xfrm>
              <a:off x="1443"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6" name="Freeform 39">
              <a:extLst>
                <a:ext uri="{FF2B5EF4-FFF2-40B4-BE49-F238E27FC236}">
                  <a16:creationId xmlns:a16="http://schemas.microsoft.com/office/drawing/2014/main" id="{1C24C4BB-3F3E-4327-8D54-C833C410F3B7}"/>
                </a:ext>
              </a:extLst>
            </p:cNvPr>
            <p:cNvSpPr>
              <a:spLocks/>
            </p:cNvSpPr>
            <p:nvPr/>
          </p:nvSpPr>
          <p:spPr bwMode="auto">
            <a:xfrm>
              <a:off x="1509" y="780"/>
              <a:ext cx="19" cy="19"/>
            </a:xfrm>
            <a:custGeom>
              <a:avLst/>
              <a:gdLst>
                <a:gd name="T0" fmla="*/ 47 w 96"/>
                <a:gd name="T1" fmla="*/ 0 h 94"/>
                <a:gd name="T2" fmla="*/ 63 w 96"/>
                <a:gd name="T3" fmla="*/ 2 h 94"/>
                <a:gd name="T4" fmla="*/ 76 w 96"/>
                <a:gd name="T5" fmla="*/ 8 h 94"/>
                <a:gd name="T6" fmla="*/ 86 w 96"/>
                <a:gd name="T7" fmla="*/ 19 h 94"/>
                <a:gd name="T8" fmla="*/ 93 w 96"/>
                <a:gd name="T9" fmla="*/ 31 h 94"/>
                <a:gd name="T10" fmla="*/ 96 w 96"/>
                <a:gd name="T11" fmla="*/ 47 h 94"/>
                <a:gd name="T12" fmla="*/ 93 w 96"/>
                <a:gd name="T13" fmla="*/ 61 h 94"/>
                <a:gd name="T14" fmla="*/ 86 w 96"/>
                <a:gd name="T15" fmla="*/ 75 h 94"/>
                <a:gd name="T16" fmla="*/ 76 w 96"/>
                <a:gd name="T17" fmla="*/ 84 h 94"/>
                <a:gd name="T18" fmla="*/ 63 w 96"/>
                <a:gd name="T19" fmla="*/ 91 h 94"/>
                <a:gd name="T20" fmla="*/ 47 w 96"/>
                <a:gd name="T21" fmla="*/ 94 h 94"/>
                <a:gd name="T22" fmla="*/ 33 w 96"/>
                <a:gd name="T23" fmla="*/ 91 h 94"/>
                <a:gd name="T24" fmla="*/ 19 w 96"/>
                <a:gd name="T25" fmla="*/ 84 h 94"/>
                <a:gd name="T26" fmla="*/ 10 w 96"/>
                <a:gd name="T27" fmla="*/ 75 h 94"/>
                <a:gd name="T28" fmla="*/ 3 w 96"/>
                <a:gd name="T29" fmla="*/ 61 h 94"/>
                <a:gd name="T30" fmla="*/ 0 w 96"/>
                <a:gd name="T31" fmla="*/ 47 h 94"/>
                <a:gd name="T32" fmla="*/ 3 w 96"/>
                <a:gd name="T33" fmla="*/ 31 h 94"/>
                <a:gd name="T34" fmla="*/ 10 w 96"/>
                <a:gd name="T35" fmla="*/ 19 h 94"/>
                <a:gd name="T36" fmla="*/ 19 w 96"/>
                <a:gd name="T37" fmla="*/ 8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8"/>
                  </a:lnTo>
                  <a:lnTo>
                    <a:pt x="86" y="19"/>
                  </a:lnTo>
                  <a:lnTo>
                    <a:pt x="93" y="31"/>
                  </a:lnTo>
                  <a:lnTo>
                    <a:pt x="96" y="47"/>
                  </a:lnTo>
                  <a:lnTo>
                    <a:pt x="93" y="61"/>
                  </a:lnTo>
                  <a:lnTo>
                    <a:pt x="86" y="75"/>
                  </a:lnTo>
                  <a:lnTo>
                    <a:pt x="76" y="84"/>
                  </a:lnTo>
                  <a:lnTo>
                    <a:pt x="63" y="91"/>
                  </a:lnTo>
                  <a:lnTo>
                    <a:pt x="47" y="94"/>
                  </a:lnTo>
                  <a:lnTo>
                    <a:pt x="33" y="91"/>
                  </a:lnTo>
                  <a:lnTo>
                    <a:pt x="19" y="84"/>
                  </a:lnTo>
                  <a:lnTo>
                    <a:pt x="10" y="75"/>
                  </a:lnTo>
                  <a:lnTo>
                    <a:pt x="3" y="61"/>
                  </a:lnTo>
                  <a:lnTo>
                    <a:pt x="0" y="47"/>
                  </a:lnTo>
                  <a:lnTo>
                    <a:pt x="3"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7" name="Freeform 40">
              <a:extLst>
                <a:ext uri="{FF2B5EF4-FFF2-40B4-BE49-F238E27FC236}">
                  <a16:creationId xmlns:a16="http://schemas.microsoft.com/office/drawing/2014/main" id="{3E70BCC4-EDB6-4BAB-A75F-F5210A05D1FD}"/>
                </a:ext>
              </a:extLst>
            </p:cNvPr>
            <p:cNvSpPr>
              <a:spLocks/>
            </p:cNvSpPr>
            <p:nvPr/>
          </p:nvSpPr>
          <p:spPr bwMode="auto">
            <a:xfrm>
              <a:off x="1113" y="855"/>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8" name="Freeform 41">
              <a:extLst>
                <a:ext uri="{FF2B5EF4-FFF2-40B4-BE49-F238E27FC236}">
                  <a16:creationId xmlns:a16="http://schemas.microsoft.com/office/drawing/2014/main" id="{CE025A58-890E-44E0-840D-E77C8B59515F}"/>
                </a:ext>
              </a:extLst>
            </p:cNvPr>
            <p:cNvSpPr>
              <a:spLocks/>
            </p:cNvSpPr>
            <p:nvPr/>
          </p:nvSpPr>
          <p:spPr bwMode="auto">
            <a:xfrm>
              <a:off x="1179"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9" name="Freeform 42">
              <a:extLst>
                <a:ext uri="{FF2B5EF4-FFF2-40B4-BE49-F238E27FC236}">
                  <a16:creationId xmlns:a16="http://schemas.microsoft.com/office/drawing/2014/main" id="{EBA4C977-4EDC-458D-A4AE-49EDE6CD0137}"/>
                </a:ext>
              </a:extLst>
            </p:cNvPr>
            <p:cNvSpPr>
              <a:spLocks/>
            </p:cNvSpPr>
            <p:nvPr/>
          </p:nvSpPr>
          <p:spPr bwMode="auto">
            <a:xfrm>
              <a:off x="1245"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0" name="Freeform 43">
              <a:extLst>
                <a:ext uri="{FF2B5EF4-FFF2-40B4-BE49-F238E27FC236}">
                  <a16:creationId xmlns:a16="http://schemas.microsoft.com/office/drawing/2014/main" id="{7C93C94A-DA8F-454B-96E3-AF9B848108EE}"/>
                </a:ext>
              </a:extLst>
            </p:cNvPr>
            <p:cNvSpPr>
              <a:spLocks/>
            </p:cNvSpPr>
            <p:nvPr/>
          </p:nvSpPr>
          <p:spPr bwMode="auto">
            <a:xfrm>
              <a:off x="1311" y="855"/>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1" name="Freeform 44">
              <a:extLst>
                <a:ext uri="{FF2B5EF4-FFF2-40B4-BE49-F238E27FC236}">
                  <a16:creationId xmlns:a16="http://schemas.microsoft.com/office/drawing/2014/main" id="{51A6937C-F53C-4BC0-AA96-A88BCF3DD5A1}"/>
                </a:ext>
              </a:extLst>
            </p:cNvPr>
            <p:cNvSpPr>
              <a:spLocks/>
            </p:cNvSpPr>
            <p:nvPr/>
          </p:nvSpPr>
          <p:spPr bwMode="auto">
            <a:xfrm>
              <a:off x="1377" y="855"/>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2 h 94"/>
                <a:gd name="T20" fmla="*/ 47 w 94"/>
                <a:gd name="T21" fmla="*/ 94 h 94"/>
                <a:gd name="T22" fmla="*/ 33 w 94"/>
                <a:gd name="T23" fmla="*/ 92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2"/>
                  </a:lnTo>
                  <a:lnTo>
                    <a:pt x="47" y="94"/>
                  </a:lnTo>
                  <a:lnTo>
                    <a:pt x="33" y="92"/>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82" name="Group 81">
            <a:extLst>
              <a:ext uri="{FF2B5EF4-FFF2-40B4-BE49-F238E27FC236}">
                <a16:creationId xmlns:a16="http://schemas.microsoft.com/office/drawing/2014/main" id="{E30EEE89-5746-43D5-A3FB-6B4C13838D7A}"/>
              </a:ext>
            </a:extLst>
          </p:cNvPr>
          <p:cNvGrpSpPr/>
          <p:nvPr/>
        </p:nvGrpSpPr>
        <p:grpSpPr>
          <a:xfrm>
            <a:off x="708907" y="5119269"/>
            <a:ext cx="504511" cy="504508"/>
            <a:chOff x="5699126" y="3032126"/>
            <a:chExt cx="793750" cy="793750"/>
          </a:xfrm>
          <a:solidFill>
            <a:schemeClr val="tx2"/>
          </a:solidFill>
        </p:grpSpPr>
        <p:sp>
          <p:nvSpPr>
            <p:cNvPr id="83" name="Freeform 96">
              <a:extLst>
                <a:ext uri="{FF2B5EF4-FFF2-40B4-BE49-F238E27FC236}">
                  <a16:creationId xmlns:a16="http://schemas.microsoft.com/office/drawing/2014/main" id="{34F2BDEA-8DB4-4A0F-9684-6031FCC6A346}"/>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4" name="Freeform 97">
              <a:extLst>
                <a:ext uri="{FF2B5EF4-FFF2-40B4-BE49-F238E27FC236}">
                  <a16:creationId xmlns:a16="http://schemas.microsoft.com/office/drawing/2014/main" id="{8EAB3AEF-9BE8-4228-BC02-13E7A8826754}"/>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5" name="Freeform 98">
              <a:extLst>
                <a:ext uri="{FF2B5EF4-FFF2-40B4-BE49-F238E27FC236}">
                  <a16:creationId xmlns:a16="http://schemas.microsoft.com/office/drawing/2014/main" id="{55D174BB-E931-458A-AE10-73854924A272}"/>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6" name="Freeform 99">
              <a:extLst>
                <a:ext uri="{FF2B5EF4-FFF2-40B4-BE49-F238E27FC236}">
                  <a16:creationId xmlns:a16="http://schemas.microsoft.com/office/drawing/2014/main" id="{52972BE5-63B9-4225-AE4A-77C9FBD4F767}"/>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7" name="Freeform 100">
              <a:extLst>
                <a:ext uri="{FF2B5EF4-FFF2-40B4-BE49-F238E27FC236}">
                  <a16:creationId xmlns:a16="http://schemas.microsoft.com/office/drawing/2014/main" id="{FE0BF74A-5730-4E5F-BC9E-6C81020259A0}"/>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8" name="Freeform 101">
              <a:extLst>
                <a:ext uri="{FF2B5EF4-FFF2-40B4-BE49-F238E27FC236}">
                  <a16:creationId xmlns:a16="http://schemas.microsoft.com/office/drawing/2014/main" id="{CD526FCA-2601-4779-BDE8-3B4F1A89BD6F}"/>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9" name="Freeform 102">
              <a:extLst>
                <a:ext uri="{FF2B5EF4-FFF2-40B4-BE49-F238E27FC236}">
                  <a16:creationId xmlns:a16="http://schemas.microsoft.com/office/drawing/2014/main" id="{B05F8042-3A23-44F8-AEBE-407DE9382394}"/>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0" name="Freeform 103">
              <a:extLst>
                <a:ext uri="{FF2B5EF4-FFF2-40B4-BE49-F238E27FC236}">
                  <a16:creationId xmlns:a16="http://schemas.microsoft.com/office/drawing/2014/main" id="{63A9EFD0-A468-421E-9529-2D02D87A6665}"/>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1" name="Freeform 104">
              <a:extLst>
                <a:ext uri="{FF2B5EF4-FFF2-40B4-BE49-F238E27FC236}">
                  <a16:creationId xmlns:a16="http://schemas.microsoft.com/office/drawing/2014/main" id="{2EA9A690-121D-4DA0-BABD-4B2BF3745E67}"/>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2" name="Freeform 105">
              <a:extLst>
                <a:ext uri="{FF2B5EF4-FFF2-40B4-BE49-F238E27FC236}">
                  <a16:creationId xmlns:a16="http://schemas.microsoft.com/office/drawing/2014/main" id="{7B9A38E1-5F1D-47A7-A786-5ECBAB98EE26}"/>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3" name="Freeform 106">
              <a:extLst>
                <a:ext uri="{FF2B5EF4-FFF2-40B4-BE49-F238E27FC236}">
                  <a16:creationId xmlns:a16="http://schemas.microsoft.com/office/drawing/2014/main" id="{B3F39965-E184-4AB4-8A00-34B097350B59}"/>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4" name="Freeform 107">
              <a:extLst>
                <a:ext uri="{FF2B5EF4-FFF2-40B4-BE49-F238E27FC236}">
                  <a16:creationId xmlns:a16="http://schemas.microsoft.com/office/drawing/2014/main" id="{735D0C97-A589-448A-9EA5-5818DFAF478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5" name="Freeform 108">
              <a:extLst>
                <a:ext uri="{FF2B5EF4-FFF2-40B4-BE49-F238E27FC236}">
                  <a16:creationId xmlns:a16="http://schemas.microsoft.com/office/drawing/2014/main" id="{4D22C2DE-6AFB-4976-A0AE-674538A925A1}"/>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6" name="Freeform 109">
              <a:extLst>
                <a:ext uri="{FF2B5EF4-FFF2-40B4-BE49-F238E27FC236}">
                  <a16:creationId xmlns:a16="http://schemas.microsoft.com/office/drawing/2014/main" id="{5381EEB1-8EBD-4F33-81D6-C871EDA96B65}"/>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7" name="Freeform 110">
              <a:extLst>
                <a:ext uri="{FF2B5EF4-FFF2-40B4-BE49-F238E27FC236}">
                  <a16:creationId xmlns:a16="http://schemas.microsoft.com/office/drawing/2014/main" id="{E8DA30CC-AC06-426D-BABA-3F8C4E90ADA9}"/>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8" name="Freeform 111">
              <a:extLst>
                <a:ext uri="{FF2B5EF4-FFF2-40B4-BE49-F238E27FC236}">
                  <a16:creationId xmlns:a16="http://schemas.microsoft.com/office/drawing/2014/main" id="{DC456ADC-8FBD-41F9-A9E0-11C0686C788C}"/>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9" name="Freeform 112">
              <a:extLst>
                <a:ext uri="{FF2B5EF4-FFF2-40B4-BE49-F238E27FC236}">
                  <a16:creationId xmlns:a16="http://schemas.microsoft.com/office/drawing/2014/main" id="{96C8FD25-168D-403D-872F-BE8E6ADF9C14}"/>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0" name="Freeform 113">
              <a:extLst>
                <a:ext uri="{FF2B5EF4-FFF2-40B4-BE49-F238E27FC236}">
                  <a16:creationId xmlns:a16="http://schemas.microsoft.com/office/drawing/2014/main" id="{3C8EF225-2A27-4B76-AD16-717D5F7B9DCD}"/>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1" name="Freeform 114">
              <a:extLst>
                <a:ext uri="{FF2B5EF4-FFF2-40B4-BE49-F238E27FC236}">
                  <a16:creationId xmlns:a16="http://schemas.microsoft.com/office/drawing/2014/main" id="{2B44EB73-BB04-49D8-8459-D043A26A0433}"/>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2" name="Freeform 115">
              <a:extLst>
                <a:ext uri="{FF2B5EF4-FFF2-40B4-BE49-F238E27FC236}">
                  <a16:creationId xmlns:a16="http://schemas.microsoft.com/office/drawing/2014/main" id="{D2249A4D-06B3-4BBD-AEB5-0E3EB5B9C664}"/>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3" name="Freeform 116">
              <a:extLst>
                <a:ext uri="{FF2B5EF4-FFF2-40B4-BE49-F238E27FC236}">
                  <a16:creationId xmlns:a16="http://schemas.microsoft.com/office/drawing/2014/main" id="{AE155707-7741-4020-A6DC-06CD2DD0A84C}"/>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4" name="Freeform 117">
              <a:extLst>
                <a:ext uri="{FF2B5EF4-FFF2-40B4-BE49-F238E27FC236}">
                  <a16:creationId xmlns:a16="http://schemas.microsoft.com/office/drawing/2014/main" id="{B51D083C-C366-438E-9871-8FBFACF2E06C}"/>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5" name="Freeform 118">
              <a:extLst>
                <a:ext uri="{FF2B5EF4-FFF2-40B4-BE49-F238E27FC236}">
                  <a16:creationId xmlns:a16="http://schemas.microsoft.com/office/drawing/2014/main" id="{5942C8B8-7F37-4044-A9BD-ADB886BBC7AE}"/>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1" name="TextBox 107"/>
          <p:cNvSpPr txBox="1"/>
          <p:nvPr/>
        </p:nvSpPr>
        <p:spPr>
          <a:xfrm>
            <a:off x="1413298" y="5090842"/>
            <a:ext cx="2917719"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Survey participants</a:t>
            </a:r>
          </a:p>
        </p:txBody>
      </p:sp>
      <p:sp>
        <p:nvSpPr>
          <p:cNvPr id="12" name="Rektangel 1"/>
          <p:cNvSpPr/>
          <p:nvPr/>
        </p:nvSpPr>
        <p:spPr>
          <a:xfrm>
            <a:off x="3482204" y="5128383"/>
            <a:ext cx="1917506" cy="427168"/>
          </a:xfrm>
          <a:prstGeom prst="rect">
            <a:avLst/>
          </a:prstGeom>
        </p:spPr>
        <p:txBody>
          <a:bodyPr wrap="square">
            <a:spAutoFit/>
          </a:bodyPr>
          <a:lstStyle/>
          <a:p>
            <a:pPr algn="r"/>
            <a:r>
              <a:rPr lang="en-GB" sz="2176">
                <a:solidFill>
                  <a:srgbClr val="414041"/>
                </a:solidFill>
                <a:latin typeface="Calibri" pitchFamily="34" charset="0"/>
                <a:cs typeface="Calibri" pitchFamily="34" charset="0"/>
              </a:rPr>
              <a:t>93 641</a:t>
            </a:r>
            <a:endParaRPr lang="en-GB" sz="2176" dirty="0">
              <a:solidFill>
                <a:srgbClr val="414041"/>
              </a:solidFill>
              <a:latin typeface="Calibri" pitchFamily="34" charset="0"/>
              <a:cs typeface="Calibri" pitchFamily="34" charset="0"/>
            </a:endParaRPr>
          </a:p>
        </p:txBody>
      </p:sp>
      <p:sp>
        <p:nvSpPr>
          <p:cNvPr id="14" name="TextBox 94"/>
          <p:cNvSpPr txBox="1"/>
          <p:nvPr/>
        </p:nvSpPr>
        <p:spPr>
          <a:xfrm>
            <a:off x="1411419" y="4347571"/>
            <a:ext cx="3392230" cy="510909"/>
          </a:xfrm>
          <a:prstGeom prst="rect">
            <a:avLst/>
          </a:prstGeom>
          <a:noFill/>
        </p:spPr>
        <p:txBody>
          <a:bodyPr wrap="square" rtlCol="0">
            <a:spAutoFit/>
          </a:bodyPr>
          <a:lstStyle/>
          <a:p>
            <a:pPr defTabSz="782246">
              <a:defRPr/>
            </a:pPr>
            <a:r>
              <a:rPr lang="en-GB" sz="1360" b="1" kern="0" cap="all" dirty="0">
                <a:solidFill>
                  <a:srgbClr val="414041"/>
                </a:solidFill>
                <a:latin typeface="Calibri" pitchFamily="34" charset="0"/>
                <a:cs typeface="Calibri" pitchFamily="34" charset="0"/>
              </a:rPr>
              <a:t>FIELD PERIOD</a:t>
            </a:r>
          </a:p>
          <a:p>
            <a:pPr defTabSz="782246">
              <a:defRPr/>
            </a:pPr>
            <a:r>
              <a:rPr lang="en-US" sz="1360" kern="0">
                <a:solidFill>
                  <a:srgbClr val="414041"/>
                </a:solidFill>
                <a:latin typeface="Calibri" pitchFamily="34" charset="0"/>
                <a:cs typeface="Calibri" pitchFamily="34" charset="0"/>
              </a:rPr>
              <a:t>September 2020 - February 2021</a:t>
            </a:r>
            <a:endParaRPr lang="en-US" sz="1360" kern="0" dirty="0">
              <a:solidFill>
                <a:srgbClr val="414041"/>
              </a:solidFill>
              <a:latin typeface="Calibri" pitchFamily="34" charset="0"/>
              <a:cs typeface="Calibri" pitchFamily="34" charset="0"/>
            </a:endParaRPr>
          </a:p>
        </p:txBody>
      </p:sp>
      <p:sp>
        <p:nvSpPr>
          <p:cNvPr id="19" name="TextBox 18"/>
          <p:cNvSpPr txBox="1"/>
          <p:nvPr/>
        </p:nvSpPr>
        <p:spPr>
          <a:xfrm>
            <a:off x="6372447" y="3947480"/>
            <a:ext cx="5504479" cy="288230"/>
          </a:xfrm>
          <a:prstGeom prst="rect">
            <a:avLst/>
          </a:prstGeom>
          <a:noFill/>
        </p:spPr>
        <p:txBody>
          <a:bodyPr wrap="square" lIns="78177" tIns="39089" rIns="78177" bIns="39089" rtlCol="0">
            <a:spAutoFit/>
          </a:bodyPr>
          <a:lstStyle/>
          <a:p>
            <a:r>
              <a:rPr lang="sv-SE" sz="1360" b="1" kern="0" cap="all" dirty="0">
                <a:solidFill>
                  <a:srgbClr val="414041"/>
                </a:solidFill>
                <a:cs typeface="Calibri" pitchFamily="34" charset="0"/>
              </a:rPr>
              <a:t>Number of survey participants in this report</a:t>
            </a:r>
            <a:endParaRPr lang="en-US" sz="1360" b="1" kern="0" cap="all" dirty="0">
              <a:solidFill>
                <a:srgbClr val="414041"/>
              </a:solidFill>
              <a:cs typeface="Calibri" pitchFamily="34" charset="0"/>
            </a:endParaRPr>
          </a:p>
        </p:txBody>
      </p:sp>
      <p:sp>
        <p:nvSpPr>
          <p:cNvPr id="107" name="Rectangle: Rounded Corners 106">
            <a:extLst>
              <a:ext uri="{FF2B5EF4-FFF2-40B4-BE49-F238E27FC236}">
                <a16:creationId xmlns:a16="http://schemas.microsoft.com/office/drawing/2014/main" id="{7F268D09-BA63-4F09-8734-E30FE067959F}"/>
              </a:ext>
            </a:extLst>
          </p:cNvPr>
          <p:cNvSpPr/>
          <p:nvPr/>
        </p:nvSpPr>
        <p:spPr>
          <a:xfrm>
            <a:off x="6372445" y="4304742"/>
            <a:ext cx="5227200" cy="600203"/>
          </a:xfrm>
          <a:prstGeom prst="round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2" name="AutoShape 4"/>
          <p:cNvSpPr>
            <a:spLocks noChangeArrowheads="1"/>
          </p:cNvSpPr>
          <p:nvPr/>
        </p:nvSpPr>
        <p:spPr bwMode="auto">
          <a:xfrm>
            <a:off x="9219330" y="4362044"/>
            <a:ext cx="2060719" cy="497518"/>
          </a:xfrm>
          <a:prstGeom prst="rect">
            <a:avLst/>
          </a:prstGeom>
          <a:noFill/>
          <a:ln>
            <a:noFill/>
          </a:ln>
          <a:effectLst/>
        </p:spPr>
        <p:txBody>
          <a:bodyPr wrap="square" lIns="78177" tIns="39089" rIns="78177" bIns="39089" anchor="ctr">
            <a:spAutoFit/>
          </a:bodyPr>
          <a:lstStyle/>
          <a:p>
            <a:pPr marL="76004" algn="r"/>
            <a:r>
              <a:rPr lang="sv-SE" sz="2720">
                <a:solidFill>
                  <a:prstClr val="white"/>
                </a:solidFill>
                <a:latin typeface="Calibri" pitchFamily="34" charset="0"/>
                <a:cs typeface="Calibri" pitchFamily="34" charset="0"/>
              </a:rPr>
              <a:t>8 125</a:t>
            </a:r>
            <a:endParaRPr lang="sv-SE" sz="2720" dirty="0">
              <a:solidFill>
                <a:prstClr val="white"/>
              </a:solidFill>
              <a:latin typeface="Calibri" pitchFamily="34" charset="0"/>
              <a:cs typeface="Calibri" pitchFamily="34" charset="0"/>
            </a:endParaRPr>
          </a:p>
        </p:txBody>
      </p:sp>
      <p:sp>
        <p:nvSpPr>
          <p:cNvPr id="23" name="AutoShape 4"/>
          <p:cNvSpPr>
            <a:spLocks noChangeArrowheads="1"/>
          </p:cNvSpPr>
          <p:nvPr/>
        </p:nvSpPr>
        <p:spPr bwMode="auto">
          <a:xfrm>
            <a:off x="6422152" y="4404284"/>
            <a:ext cx="3074034" cy="332088"/>
          </a:xfrm>
          <a:prstGeom prst="rect">
            <a:avLst/>
          </a:prstGeom>
          <a:noFill/>
          <a:ln>
            <a:noFill/>
          </a:ln>
          <a:effectLst/>
        </p:spPr>
        <p:txBody>
          <a:bodyPr wrap="square" lIns="78177" tIns="39089" rIns="78177" bIns="39089" anchor="t">
            <a:spAutoFit/>
          </a:bodyPr>
          <a:lstStyle/>
          <a:p>
            <a:pPr>
              <a:spcAft>
                <a:spcPts val="513"/>
              </a:spcAft>
            </a:pPr>
            <a:r>
              <a:rPr lang="en-US" sz="1645">
                <a:solidFill>
                  <a:prstClr val="white"/>
                </a:solidFill>
                <a:latin typeface="Calibri" pitchFamily="34" charset="0"/>
                <a:cs typeface="Calibri" pitchFamily="34" charset="0"/>
              </a:rPr>
              <a:t>Your students</a:t>
            </a:r>
            <a:endParaRPr lang="en-US" sz="1645" dirty="0">
              <a:solidFill>
                <a:prstClr val="white"/>
              </a:solidFill>
              <a:latin typeface="Calibri" pitchFamily="34" charset="0"/>
              <a:cs typeface="Calibri" pitchFamily="34" charset="0"/>
            </a:endParaRPr>
          </a:p>
        </p:txBody>
      </p:sp>
      <p:sp>
        <p:nvSpPr>
          <p:cNvPr id="108" name="Rectangle: Rounded Corners 107">
            <a:extLst>
              <a:ext uri="{FF2B5EF4-FFF2-40B4-BE49-F238E27FC236}">
                <a16:creationId xmlns:a16="http://schemas.microsoft.com/office/drawing/2014/main" id="{E7C5D39E-1A1E-4F28-AE7E-D7D576D0707F}"/>
              </a:ext>
            </a:extLst>
          </p:cNvPr>
          <p:cNvSpPr/>
          <p:nvPr/>
        </p:nvSpPr>
        <p:spPr>
          <a:xfrm>
            <a:off x="6372446" y="5057345"/>
            <a:ext cx="5219984" cy="600203"/>
          </a:xfrm>
          <a:prstGeom prst="round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7" name="AutoShape 4"/>
          <p:cNvSpPr>
            <a:spLocks noChangeArrowheads="1"/>
          </p:cNvSpPr>
          <p:nvPr/>
        </p:nvSpPr>
        <p:spPr bwMode="auto">
          <a:xfrm>
            <a:off x="9112423" y="5122777"/>
            <a:ext cx="2165216" cy="497518"/>
          </a:xfrm>
          <a:prstGeom prst="rect">
            <a:avLst/>
          </a:prstGeom>
          <a:noFill/>
          <a:ln>
            <a:noFill/>
          </a:ln>
          <a:effectLst/>
        </p:spPr>
        <p:txBody>
          <a:bodyPr wrap="square" lIns="78177" tIns="39089" rIns="78177" bIns="39089" anchor="ctr">
            <a:spAutoFit/>
          </a:bodyPr>
          <a:lstStyle/>
          <a:p>
            <a:pPr marL="76004" algn="r"/>
            <a:r>
              <a:rPr lang="sv-SE" sz="2720">
                <a:solidFill>
                  <a:prstClr val="white"/>
                </a:solidFill>
                <a:latin typeface="Calibri" pitchFamily="34" charset="0"/>
                <a:cs typeface="Calibri" pitchFamily="34" charset="0"/>
              </a:rPr>
              <a:t>93 641</a:t>
            </a:r>
            <a:endParaRPr lang="sv-SE" sz="2720" dirty="0">
              <a:solidFill>
                <a:prstClr val="white"/>
              </a:solidFill>
              <a:latin typeface="Calibri" pitchFamily="34" charset="0"/>
              <a:cs typeface="Calibri" pitchFamily="34" charset="0"/>
            </a:endParaRPr>
          </a:p>
        </p:txBody>
      </p:sp>
      <p:sp>
        <p:nvSpPr>
          <p:cNvPr id="28" name="AutoShape 4"/>
          <p:cNvSpPr>
            <a:spLocks noChangeArrowheads="1"/>
          </p:cNvSpPr>
          <p:nvPr/>
        </p:nvSpPr>
        <p:spPr bwMode="auto">
          <a:xfrm>
            <a:off x="6424671" y="5184264"/>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a:solidFill>
                  <a:prstClr val="white"/>
                </a:solidFill>
                <a:latin typeface="Calibri" pitchFamily="34" charset="0"/>
                <a:cs typeface="Calibri" pitchFamily="34" charset="0"/>
              </a:rPr>
              <a:t>All students</a:t>
            </a:r>
            <a:endParaRPr lang="en-US" sz="1645" dirty="0">
              <a:solidFill>
                <a:prstClr val="white"/>
              </a:solidFill>
              <a:latin typeface="Calibri" pitchFamily="34" charset="0"/>
              <a:cs typeface="Calibri" pitchFamily="34" charset="0"/>
            </a:endParaRPr>
          </a:p>
        </p:txBody>
      </p:sp>
      <p:grpSp>
        <p:nvGrpSpPr>
          <p:cNvPr id="5" name="Group 4">
            <a:extLst>
              <a:ext uri="{FF2B5EF4-FFF2-40B4-BE49-F238E27FC236}">
                <a16:creationId xmlns:a16="http://schemas.microsoft.com/office/drawing/2014/main" id="{4A439F4C-42FC-4CBD-98A4-2C0130576F5F}"/>
              </a:ext>
            </a:extLst>
          </p:cNvPr>
          <p:cNvGrpSpPr/>
          <p:nvPr/>
        </p:nvGrpSpPr>
        <p:grpSpPr>
          <a:xfrm>
            <a:off x="426215" y="1247282"/>
            <a:ext cx="11339572" cy="2746556"/>
            <a:chOff x="628878" y="1138062"/>
            <a:chExt cx="5270405" cy="2746556"/>
          </a:xfrm>
        </p:grpSpPr>
        <p:sp>
          <p:nvSpPr>
            <p:cNvPr id="9" name="Rectangle 23"/>
            <p:cNvSpPr/>
            <p:nvPr/>
          </p:nvSpPr>
          <p:spPr>
            <a:xfrm>
              <a:off x="694159" y="1384389"/>
              <a:ext cx="4973423" cy="946413"/>
            </a:xfrm>
            <a:prstGeom prst="rect">
              <a:avLst/>
            </a:prstGeom>
          </p:spPr>
          <p:txBody>
            <a:bodyPr wrap="square">
              <a:spAutoFit/>
            </a:bodyPr>
            <a:lstStyle/>
            <a:p>
              <a:pPr>
                <a:lnSpc>
                  <a:spcPts val="2100"/>
                </a:lnSpc>
                <a:spcBef>
                  <a:spcPct val="25000"/>
                </a:spcBef>
              </a:pPr>
              <a:r>
                <a:rPr lang="en-GB" sz="1200" dirty="0">
                  <a:solidFill>
                    <a:srgbClr val="414041"/>
                  </a:solidFill>
                  <a:latin typeface="Calibri" pitchFamily="34" charset="0"/>
                  <a:cs typeface="Calibri" pitchFamily="34" charset="0"/>
                </a:rPr>
                <a:t>Our survey is conducted </a:t>
              </a:r>
              <a:r>
                <a:rPr lang="en-GB" sz="1200" b="1" dirty="0">
                  <a:solidFill>
                    <a:srgbClr val="414041"/>
                  </a:solidFill>
                  <a:latin typeface="Calibri" pitchFamily="34" charset="0"/>
                  <a:cs typeface="Calibri" pitchFamily="34" charset="0"/>
                </a:rPr>
                <a:t>online</a:t>
              </a:r>
              <a:r>
                <a:rPr lang="en-GB" sz="1200" dirty="0">
                  <a:solidFill>
                    <a:srgbClr val="414041"/>
                  </a:solidFill>
                  <a:latin typeface="Calibri" pitchFamily="34" charset="0"/>
                  <a:cs typeface="Calibri" pitchFamily="34" charset="0"/>
                </a:rPr>
                <a:t>. The link was distributed via university and talent-networks, student communities, the </a:t>
              </a:r>
              <a:r>
                <a:rPr lang="en-GB" sz="1200" dirty="0" err="1">
                  <a:solidFill>
                    <a:srgbClr val="414041"/>
                  </a:solidFill>
                  <a:latin typeface="Calibri" pitchFamily="34" charset="0"/>
                  <a:cs typeface="Calibri" pitchFamily="34" charset="0"/>
                </a:rPr>
                <a:t>Universum</a:t>
              </a:r>
              <a:r>
                <a:rPr lang="en-GB" sz="1200" dirty="0">
                  <a:solidFill>
                    <a:srgbClr val="414041"/>
                  </a:solidFill>
                  <a:latin typeface="Calibri" pitchFamily="34" charset="0"/>
                  <a:cs typeface="Calibri" pitchFamily="34" charset="0"/>
                </a:rPr>
                <a:t> Panel and various other local and global partners.</a:t>
              </a:r>
            </a:p>
            <a:p>
              <a:pPr>
                <a:lnSpc>
                  <a:spcPts val="2100"/>
                </a:lnSpc>
                <a:spcBef>
                  <a:spcPct val="25000"/>
                </a:spcBef>
              </a:pPr>
              <a:endParaRPr lang="en-GB" sz="1200" dirty="0">
                <a:solidFill>
                  <a:srgbClr val="414041"/>
                </a:solidFill>
                <a:latin typeface="Calibri" pitchFamily="34" charset="0"/>
                <a:cs typeface="Calibri" pitchFamily="34" charset="0"/>
              </a:endParaRPr>
            </a:p>
          </p:txBody>
        </p:sp>
        <p:sp>
          <p:nvSpPr>
            <p:cNvPr id="24" name="Rektangel 7"/>
            <p:cNvSpPr/>
            <p:nvPr/>
          </p:nvSpPr>
          <p:spPr>
            <a:xfrm>
              <a:off x="694159" y="3053621"/>
              <a:ext cx="5109146" cy="830997"/>
            </a:xfrm>
            <a:prstGeom prst="rect">
              <a:avLst/>
            </a:prstGeom>
          </p:spPr>
          <p:txBody>
            <a:bodyPr wrap="square">
              <a:spAutoFit/>
            </a:bodyPr>
            <a:lstStyle/>
            <a:p>
              <a:pPr>
                <a:spcBef>
                  <a:spcPct val="0"/>
                </a:spcBef>
              </a:pPr>
              <a:r>
                <a:rPr lang="en-GB" sz="1200" b="1" dirty="0">
                  <a:solidFill>
                    <a:srgbClr val="414041"/>
                  </a:solidFill>
                  <a:latin typeface="Calibri" pitchFamily="34" charset="0"/>
                  <a:cs typeface="Calibri" pitchFamily="34" charset="0"/>
                </a:rPr>
                <a:t>Students</a:t>
              </a:r>
              <a:r>
                <a:rPr lang="en-GB" sz="1200" dirty="0">
                  <a:solidFill>
                    <a:srgbClr val="414041"/>
                  </a:solidFill>
                  <a:latin typeface="Calibri" pitchFamily="34" charset="0"/>
                  <a:cs typeface="Calibri" pitchFamily="34" charset="0"/>
                </a:rPr>
                <a:t> at higher educational institutions</a:t>
              </a: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p:txBody>
        </p:sp>
        <p:sp>
          <p:nvSpPr>
            <p:cNvPr id="25" name="Rectangle 23"/>
            <p:cNvSpPr/>
            <p:nvPr/>
          </p:nvSpPr>
          <p:spPr>
            <a:xfrm>
              <a:off x="694159" y="1138062"/>
              <a:ext cx="4446968" cy="301621"/>
            </a:xfrm>
            <a:prstGeom prst="rect">
              <a:avLst/>
            </a:prstGeom>
          </p:spPr>
          <p:txBody>
            <a:bodyPr wrap="square">
              <a:spAutoFit/>
            </a:bodyPr>
            <a:lstStyle/>
            <a:p>
              <a:pPr defTabSz="782246">
                <a:defRPr/>
              </a:pPr>
              <a:r>
                <a:rPr lang="en-GB" sz="1360" b="1" kern="0" cap="all" dirty="0">
                  <a:solidFill>
                    <a:srgbClr val="414041"/>
                  </a:solidFill>
                  <a:latin typeface="Calibri" pitchFamily="34" charset="0"/>
                  <a:cs typeface="Calibri" pitchFamily="34" charset="0"/>
                </a:rPr>
                <a:t>The</a:t>
              </a:r>
              <a:r>
                <a:rPr lang="en-GB" sz="1360" b="1" kern="0" cap="all" dirty="0">
                  <a:solidFill>
                    <a:prstClr val="white"/>
                  </a:solidFill>
                  <a:latin typeface="Calibri" pitchFamily="34" charset="0"/>
                  <a:cs typeface="Calibri" pitchFamily="34" charset="0"/>
                </a:rPr>
                <a:t> </a:t>
              </a:r>
              <a:r>
                <a:rPr lang="en-GB" sz="1360" b="1" kern="0" cap="all" dirty="0">
                  <a:solidFill>
                    <a:srgbClr val="414041"/>
                  </a:solidFill>
                  <a:latin typeface="Calibri" pitchFamily="34" charset="0"/>
                  <a:cs typeface="Calibri" pitchFamily="34" charset="0"/>
                </a:rPr>
                <a:t>Questionnaire</a:t>
              </a:r>
              <a:endParaRPr lang="en-GB" sz="1360" b="1" dirty="0">
                <a:solidFill>
                  <a:srgbClr val="414041"/>
                </a:solidFill>
                <a:latin typeface="Calibri" pitchFamily="34" charset="0"/>
                <a:cs typeface="Calibri" pitchFamily="34" charset="0"/>
              </a:endParaRPr>
            </a:p>
          </p:txBody>
        </p:sp>
        <p:sp>
          <p:nvSpPr>
            <p:cNvPr id="26" name="Rektangel 7"/>
            <p:cNvSpPr/>
            <p:nvPr/>
          </p:nvSpPr>
          <p:spPr>
            <a:xfrm>
              <a:off x="694159" y="2637456"/>
              <a:ext cx="4270474" cy="301621"/>
            </a:xfrm>
            <a:prstGeom prst="rect">
              <a:avLst/>
            </a:prstGeom>
          </p:spPr>
          <p:txBody>
            <a:bodyPr wrap="square">
              <a:spAutoFit/>
            </a:bodyPr>
            <a:lstStyle/>
            <a:p>
              <a:r>
                <a:rPr lang="en-GB" sz="1360" b="1" kern="0" cap="all" dirty="0">
                  <a:solidFill>
                    <a:srgbClr val="414041"/>
                  </a:solidFill>
                  <a:latin typeface="Calibri" pitchFamily="34" charset="0"/>
                  <a:cs typeface="Calibri" pitchFamily="34" charset="0"/>
                </a:rPr>
                <a:t>Survey participants</a:t>
              </a:r>
            </a:p>
          </p:txBody>
        </p:sp>
        <p:cxnSp>
          <p:nvCxnSpPr>
            <p:cNvPr id="106" name="Straight Connector 105">
              <a:extLst>
                <a:ext uri="{FF2B5EF4-FFF2-40B4-BE49-F238E27FC236}">
                  <a16:creationId xmlns:a16="http://schemas.microsoft.com/office/drawing/2014/main" id="{9F509002-9C62-4E9A-AD0E-243A8E7E91F1}"/>
                </a:ext>
              </a:extLst>
            </p:cNvPr>
            <p:cNvCxnSpPr/>
            <p:nvPr/>
          </p:nvCxnSpPr>
          <p:spPr>
            <a:xfrm flipH="1">
              <a:off x="628878" y="2294088"/>
              <a:ext cx="52704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11"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pic>
        <p:nvPicPr>
          <p:cNvPr id="110" name="Picture 109">
            <a:extLst>
              <a:ext uri="{FF2B5EF4-FFF2-40B4-BE49-F238E27FC236}">
                <a16:creationId xmlns:a16="http://schemas.microsoft.com/office/drawing/2014/main" id="{C8179EE1-5546-4F2A-A7E0-50568593EF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7493078" y="2749471"/>
            <a:ext cx="2978717" cy="674341"/>
          </a:xfrm>
          <a:prstGeom prst="rect">
            <a:avLst/>
          </a:prstGeom>
        </p:spPr>
      </p:pic>
      <p:sp>
        <p:nvSpPr>
          <p:cNvPr id="1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09" name="Rectangle: Rounded Corners 108">
            <a:extLst>
              <a:ext uri="{FF2B5EF4-FFF2-40B4-BE49-F238E27FC236}">
                <a16:creationId xmlns:a16="http://schemas.microsoft.com/office/drawing/2014/main" id="{08DF3AD6-50A5-4CD4-BEB1-216A62EA613C}"/>
              </a:ext>
            </a:extLst>
          </p:cNvPr>
          <p:cNvSpPr/>
          <p:nvPr/>
        </p:nvSpPr>
        <p:spPr>
          <a:xfrm>
            <a:off x="566670" y="5816472"/>
            <a:ext cx="5235266" cy="600203"/>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112" name="Group 111">
            <a:extLst>
              <a:ext uri="{FF2B5EF4-FFF2-40B4-BE49-F238E27FC236}">
                <a16:creationId xmlns:a16="http://schemas.microsoft.com/office/drawing/2014/main" id="{1EC1908F-FCF2-48E3-B563-E7A3AA1805CB}"/>
              </a:ext>
            </a:extLst>
          </p:cNvPr>
          <p:cNvGrpSpPr/>
          <p:nvPr/>
        </p:nvGrpSpPr>
        <p:grpSpPr>
          <a:xfrm>
            <a:off x="708907" y="5878396"/>
            <a:ext cx="504511" cy="504508"/>
            <a:chOff x="5699126" y="3032126"/>
            <a:chExt cx="793750" cy="793750"/>
          </a:xfrm>
          <a:solidFill>
            <a:schemeClr val="tx2"/>
          </a:solidFill>
        </p:grpSpPr>
        <p:sp>
          <p:nvSpPr>
            <p:cNvPr id="114" name="Freeform 96">
              <a:extLst>
                <a:ext uri="{FF2B5EF4-FFF2-40B4-BE49-F238E27FC236}">
                  <a16:creationId xmlns:a16="http://schemas.microsoft.com/office/drawing/2014/main" id="{916670D2-239A-47A3-B646-45A651728295}"/>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5" name="Freeform 97">
              <a:extLst>
                <a:ext uri="{FF2B5EF4-FFF2-40B4-BE49-F238E27FC236}">
                  <a16:creationId xmlns:a16="http://schemas.microsoft.com/office/drawing/2014/main" id="{E7D4E74C-E162-433F-A4A1-FFBF2DE3C7FD}"/>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6" name="Freeform 98">
              <a:extLst>
                <a:ext uri="{FF2B5EF4-FFF2-40B4-BE49-F238E27FC236}">
                  <a16:creationId xmlns:a16="http://schemas.microsoft.com/office/drawing/2014/main" id="{EA3D8CCE-EF6C-4864-95E4-FE216CB469F5}"/>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7" name="Freeform 99">
              <a:extLst>
                <a:ext uri="{FF2B5EF4-FFF2-40B4-BE49-F238E27FC236}">
                  <a16:creationId xmlns:a16="http://schemas.microsoft.com/office/drawing/2014/main" id="{CBDC1470-E835-49E3-B92B-B590271076CE}"/>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8" name="Freeform 100">
              <a:extLst>
                <a:ext uri="{FF2B5EF4-FFF2-40B4-BE49-F238E27FC236}">
                  <a16:creationId xmlns:a16="http://schemas.microsoft.com/office/drawing/2014/main" id="{142D58B3-4037-413E-8547-D13AB9B9C0D8}"/>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9" name="Freeform 101">
              <a:extLst>
                <a:ext uri="{FF2B5EF4-FFF2-40B4-BE49-F238E27FC236}">
                  <a16:creationId xmlns:a16="http://schemas.microsoft.com/office/drawing/2014/main" id="{A7939957-CF65-45F9-8295-7526A7C21051}"/>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0" name="Freeform 102">
              <a:extLst>
                <a:ext uri="{FF2B5EF4-FFF2-40B4-BE49-F238E27FC236}">
                  <a16:creationId xmlns:a16="http://schemas.microsoft.com/office/drawing/2014/main" id="{F7485C2C-1485-417B-BF57-BF2A329851CC}"/>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1" name="Freeform 103">
              <a:extLst>
                <a:ext uri="{FF2B5EF4-FFF2-40B4-BE49-F238E27FC236}">
                  <a16:creationId xmlns:a16="http://schemas.microsoft.com/office/drawing/2014/main" id="{7B3DFBA5-EA6B-4590-B39C-7D38845BE07A}"/>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2" name="Freeform 104">
              <a:extLst>
                <a:ext uri="{FF2B5EF4-FFF2-40B4-BE49-F238E27FC236}">
                  <a16:creationId xmlns:a16="http://schemas.microsoft.com/office/drawing/2014/main" id="{4EF44AB8-975B-400F-AAB6-79A66D5AD09A}"/>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3" name="Freeform 105">
              <a:extLst>
                <a:ext uri="{FF2B5EF4-FFF2-40B4-BE49-F238E27FC236}">
                  <a16:creationId xmlns:a16="http://schemas.microsoft.com/office/drawing/2014/main" id="{69C99B46-537A-4053-8CEE-CA34A1728208}"/>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4" name="Freeform 106">
              <a:extLst>
                <a:ext uri="{FF2B5EF4-FFF2-40B4-BE49-F238E27FC236}">
                  <a16:creationId xmlns:a16="http://schemas.microsoft.com/office/drawing/2014/main" id="{D0EDA72D-2E35-49FD-971D-288E4CABA448}"/>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5" name="Freeform 107">
              <a:extLst>
                <a:ext uri="{FF2B5EF4-FFF2-40B4-BE49-F238E27FC236}">
                  <a16:creationId xmlns:a16="http://schemas.microsoft.com/office/drawing/2014/main" id="{C54621FD-1EDD-4C6A-8FF5-EC2DB3A19E9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6" name="Freeform 108">
              <a:extLst>
                <a:ext uri="{FF2B5EF4-FFF2-40B4-BE49-F238E27FC236}">
                  <a16:creationId xmlns:a16="http://schemas.microsoft.com/office/drawing/2014/main" id="{F8193698-7F84-4E9D-941B-ACF4C90E5564}"/>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7" name="Freeform 109">
              <a:extLst>
                <a:ext uri="{FF2B5EF4-FFF2-40B4-BE49-F238E27FC236}">
                  <a16:creationId xmlns:a16="http://schemas.microsoft.com/office/drawing/2014/main" id="{B186E0AF-EA12-4EF3-A783-8705EF955C89}"/>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8" name="Freeform 110">
              <a:extLst>
                <a:ext uri="{FF2B5EF4-FFF2-40B4-BE49-F238E27FC236}">
                  <a16:creationId xmlns:a16="http://schemas.microsoft.com/office/drawing/2014/main" id="{7ADAB717-9B24-431F-8EC8-F7543E9D0974}"/>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9" name="Freeform 111">
              <a:extLst>
                <a:ext uri="{FF2B5EF4-FFF2-40B4-BE49-F238E27FC236}">
                  <a16:creationId xmlns:a16="http://schemas.microsoft.com/office/drawing/2014/main" id="{B831C82C-4DC1-4C0E-86D1-05BA4BBC9203}"/>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0" name="Freeform 112">
              <a:extLst>
                <a:ext uri="{FF2B5EF4-FFF2-40B4-BE49-F238E27FC236}">
                  <a16:creationId xmlns:a16="http://schemas.microsoft.com/office/drawing/2014/main" id="{05791E2B-9C40-4861-A304-A2A864C9CDBF}"/>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1" name="Freeform 113">
              <a:extLst>
                <a:ext uri="{FF2B5EF4-FFF2-40B4-BE49-F238E27FC236}">
                  <a16:creationId xmlns:a16="http://schemas.microsoft.com/office/drawing/2014/main" id="{40B47A8E-A8EC-4FB0-94CC-58600FD63B90}"/>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2" name="Freeform 114">
              <a:extLst>
                <a:ext uri="{FF2B5EF4-FFF2-40B4-BE49-F238E27FC236}">
                  <a16:creationId xmlns:a16="http://schemas.microsoft.com/office/drawing/2014/main" id="{48E6AFDB-30CE-41F2-98DE-55EA83FBB1D5}"/>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3" name="Freeform 115">
              <a:extLst>
                <a:ext uri="{FF2B5EF4-FFF2-40B4-BE49-F238E27FC236}">
                  <a16:creationId xmlns:a16="http://schemas.microsoft.com/office/drawing/2014/main" id="{8F10038C-CDE5-4CFE-BECF-6EFC2E108B92}"/>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4" name="Freeform 116">
              <a:extLst>
                <a:ext uri="{FF2B5EF4-FFF2-40B4-BE49-F238E27FC236}">
                  <a16:creationId xmlns:a16="http://schemas.microsoft.com/office/drawing/2014/main" id="{D1F3B5D3-6DC4-4091-8DCA-E7F2A4E98D00}"/>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5" name="Freeform 117">
              <a:extLst>
                <a:ext uri="{FF2B5EF4-FFF2-40B4-BE49-F238E27FC236}">
                  <a16:creationId xmlns:a16="http://schemas.microsoft.com/office/drawing/2014/main" id="{C5BFAD0D-9DDB-4EB7-A920-A4C3163BAE5B}"/>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6" name="Freeform 118">
              <a:extLst>
                <a:ext uri="{FF2B5EF4-FFF2-40B4-BE49-F238E27FC236}">
                  <a16:creationId xmlns:a16="http://schemas.microsoft.com/office/drawing/2014/main" id="{69D94BDD-D1F4-4CE1-8EF9-7FF208DF6F5A}"/>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37" name="TextBox 107">
            <a:extLst>
              <a:ext uri="{FF2B5EF4-FFF2-40B4-BE49-F238E27FC236}">
                <a16:creationId xmlns:a16="http://schemas.microsoft.com/office/drawing/2014/main" id="{2BDEA772-795F-4F0D-9215-421E34BC601A}"/>
              </a:ext>
            </a:extLst>
          </p:cNvPr>
          <p:cNvSpPr txBox="1"/>
          <p:nvPr/>
        </p:nvSpPr>
        <p:spPr>
          <a:xfrm>
            <a:off x="1413298" y="5849969"/>
            <a:ext cx="3092954"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Survey participants </a:t>
            </a:r>
            <a:r>
              <a:rPr lang="en-GB" sz="1360" b="1" kern="0" dirty="0">
                <a:solidFill>
                  <a:srgbClr val="414041"/>
                </a:solidFill>
                <a:latin typeface="Calibri" pitchFamily="34" charset="0"/>
                <a:cs typeface="Calibri" pitchFamily="34" charset="0"/>
              </a:rPr>
              <a:t>last year</a:t>
            </a:r>
          </a:p>
        </p:txBody>
      </p:sp>
      <p:sp>
        <p:nvSpPr>
          <p:cNvPr id="138" name="Rektangel 1">
            <a:extLst>
              <a:ext uri="{FF2B5EF4-FFF2-40B4-BE49-F238E27FC236}">
                <a16:creationId xmlns:a16="http://schemas.microsoft.com/office/drawing/2014/main" id="{59546D5F-0F85-4019-9FFC-E2DB94692254}"/>
              </a:ext>
            </a:extLst>
          </p:cNvPr>
          <p:cNvSpPr/>
          <p:nvPr/>
        </p:nvSpPr>
        <p:spPr>
          <a:xfrm>
            <a:off x="3482204" y="5887510"/>
            <a:ext cx="1917506" cy="427168"/>
          </a:xfrm>
          <a:prstGeom prst="rect">
            <a:avLst/>
          </a:prstGeom>
        </p:spPr>
        <p:txBody>
          <a:bodyPr wrap="square">
            <a:spAutoFit/>
          </a:bodyPr>
          <a:lstStyle/>
          <a:p>
            <a:pPr algn="r"/>
            <a:r>
              <a:rPr lang="en-GB" sz="2176">
                <a:solidFill>
                  <a:srgbClr val="414041"/>
                </a:solidFill>
                <a:latin typeface="Calibri" pitchFamily="34" charset="0"/>
                <a:cs typeface="Calibri" pitchFamily="34" charset="0"/>
              </a:rPr>
              <a:t>54 763</a:t>
            </a:r>
            <a:endParaRPr lang="en-GB" sz="2176" dirty="0">
              <a:solidFill>
                <a:srgbClr val="414041"/>
              </a:solidFill>
              <a:latin typeface="Calibri" pitchFamily="34" charset="0"/>
              <a:cs typeface="Calibri" pitchFamily="34" charset="0"/>
            </a:endParaRPr>
          </a:p>
        </p:txBody>
      </p:sp>
      <p:sp>
        <p:nvSpPr>
          <p:cNvPr id="4" name="Rectangle: Rounded Corners 3">
            <a:extLst>
              <a:ext uri="{FF2B5EF4-FFF2-40B4-BE49-F238E27FC236}">
                <a16:creationId xmlns:a16="http://schemas.microsoft.com/office/drawing/2014/main" id="{D109EDFE-34B3-42AC-B711-152DF32B83A1}"/>
              </a:ext>
            </a:extLst>
          </p:cNvPr>
          <p:cNvSpPr/>
          <p:nvPr/>
        </p:nvSpPr>
        <p:spPr>
          <a:xfrm>
            <a:off x="6372445" y="5816472"/>
            <a:ext cx="5219984" cy="600203"/>
          </a:xfrm>
          <a:prstGeom prst="roundRect">
            <a:avLst/>
          </a:prstGeom>
          <a:solidFill>
            <a:srgbClr val="CACCC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6" name="AutoShape 4">
            <a:extLst>
              <a:ext uri="{FF2B5EF4-FFF2-40B4-BE49-F238E27FC236}">
                <a16:creationId xmlns:a16="http://schemas.microsoft.com/office/drawing/2014/main" id="{6C775579-8D9F-4389-B3A5-007A981182A2}"/>
              </a:ext>
            </a:extLst>
          </p:cNvPr>
          <p:cNvSpPr>
            <a:spLocks noChangeArrowheads="1"/>
          </p:cNvSpPr>
          <p:nvPr/>
        </p:nvSpPr>
        <p:spPr bwMode="auto">
          <a:xfrm>
            <a:off x="9112422" y="5881904"/>
            <a:ext cx="2165216" cy="497518"/>
          </a:xfrm>
          <a:prstGeom prst="rect">
            <a:avLst/>
          </a:prstGeom>
          <a:noFill/>
          <a:ln>
            <a:noFill/>
          </a:ln>
          <a:effectLst/>
        </p:spPr>
        <p:txBody>
          <a:bodyPr wrap="square" lIns="78177" tIns="39089" rIns="78177" bIns="39089" anchor="ctr">
            <a:spAutoFit/>
          </a:bodyPr>
          <a:lstStyle/>
          <a:p>
            <a:pPr marL="76004" algn="r"/>
            <a:r>
              <a:rPr lang="sv-SE" sz="2720">
                <a:latin typeface="Calibri" pitchFamily="34" charset="0"/>
                <a:cs typeface="Calibri" pitchFamily="34" charset="0"/>
              </a:rPr>
              <a:t>4 082</a:t>
            </a:r>
            <a:endParaRPr lang="sv-SE" sz="2720" dirty="0">
              <a:latin typeface="Calibri" pitchFamily="34" charset="0"/>
              <a:cs typeface="Calibri" pitchFamily="34" charset="0"/>
            </a:endParaRPr>
          </a:p>
        </p:txBody>
      </p:sp>
      <p:sp>
        <p:nvSpPr>
          <p:cNvPr id="8" name="AutoShape 4">
            <a:extLst>
              <a:ext uri="{FF2B5EF4-FFF2-40B4-BE49-F238E27FC236}">
                <a16:creationId xmlns:a16="http://schemas.microsoft.com/office/drawing/2014/main" id="{97B24A29-83BE-4DA4-8DE4-924862F34B1B}"/>
              </a:ext>
            </a:extLst>
          </p:cNvPr>
          <p:cNvSpPr>
            <a:spLocks noChangeArrowheads="1"/>
          </p:cNvSpPr>
          <p:nvPr/>
        </p:nvSpPr>
        <p:spPr bwMode="auto">
          <a:xfrm>
            <a:off x="6424670" y="5943391"/>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dirty="0">
                <a:latin typeface="Calibri" pitchFamily="34" charset="0"/>
                <a:cs typeface="Calibri" pitchFamily="34" charset="0"/>
              </a:rPr>
              <a:t>Your students </a:t>
            </a:r>
            <a:r>
              <a:rPr lang="en-US" sz="1645" b="1" dirty="0">
                <a:latin typeface="Calibri" pitchFamily="34" charset="0"/>
                <a:cs typeface="Calibri" pitchFamily="34" charset="0"/>
              </a:rPr>
              <a:t>last year</a:t>
            </a:r>
          </a:p>
        </p:txBody>
      </p:sp>
      <p:sp>
        <p:nvSpPr>
          <p:cNvPr id="139"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4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13696894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5A95ED-D5BE-4C8F-A0F3-FC07AAD7C8B1}"/>
              </a:ext>
            </a:extLst>
          </p:cNvPr>
          <p:cNvSpPr>
            <a:spLocks noGrp="1"/>
          </p:cNvSpPr>
          <p:nvPr>
            <p:ph type="body" sz="quarter" idx="12"/>
          </p:nvPr>
        </p:nvSpPr>
        <p:spPr/>
        <p:txBody>
          <a:bodyPr/>
          <a:lstStyle/>
          <a:p>
            <a:r>
              <a:rPr lang="en-US"/>
              <a:t>Through which channels have you learnt about these employers in the last 12 months?</a:t>
            </a:r>
            <a:endParaRPr lang="en-ZA" dirty="0"/>
          </a:p>
        </p:txBody>
      </p:sp>
      <p:sp>
        <p:nvSpPr>
          <p:cNvPr id="5" name="Title 4">
            <a:extLst>
              <a:ext uri="{FF2B5EF4-FFF2-40B4-BE49-F238E27FC236}">
                <a16:creationId xmlns:a16="http://schemas.microsoft.com/office/drawing/2014/main" id="{AEBDCC67-DBA2-40A8-89C5-230647491995}"/>
              </a:ext>
            </a:extLst>
          </p:cNvPr>
          <p:cNvSpPr>
            <a:spLocks noGrp="1"/>
          </p:cNvSpPr>
          <p:nvPr>
            <p:ph type="title"/>
          </p:nvPr>
        </p:nvSpPr>
        <p:spPr/>
        <p:txBody>
          <a:bodyPr/>
          <a:lstStyle/>
          <a:p>
            <a:r>
              <a:rPr lang="en-US"/>
              <a:t>Communication channels – Top 15</a:t>
            </a:r>
            <a:endParaRPr lang="en-ZA" dirty="0"/>
          </a:p>
        </p:txBody>
      </p:sp>
      <p:sp>
        <p:nvSpPr>
          <p:cNvPr id="2" name="Text Placeholder 1">
            <a:extLst>
              <a:ext uri="{FF2B5EF4-FFF2-40B4-BE49-F238E27FC236}">
                <a16:creationId xmlns:a16="http://schemas.microsoft.com/office/drawing/2014/main" id="{204D81C9-A484-4419-9DE2-73CEE1E10395}"/>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1" name="Oval 10">
            <a:extLst>
              <a:ext uri="{FF2B5EF4-FFF2-40B4-BE49-F238E27FC236}">
                <a16:creationId xmlns:a16="http://schemas.microsoft.com/office/drawing/2014/main" id="{4825AE37-2B43-4BD4-934D-AF26077EC9DA}"/>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37CF8DE3-2EF9-45E7-86A1-B25D1813615E}"/>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8" name="TextBox 1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sp>
        <p:nvSpPr>
          <p:cNvPr id="4" name="TextBox 3">
            <a:extLst>
              <a:ext uri="{FF2B5EF4-FFF2-40B4-BE49-F238E27FC236}">
                <a16:creationId xmlns:a16="http://schemas.microsoft.com/office/drawing/2014/main" id="{2584320E-6576-48AB-8777-B278C3CFC9F2}"/>
              </a:ext>
            </a:extLst>
          </p:cNvPr>
          <p:cNvSpPr txBox="1"/>
          <p:nvPr/>
        </p:nvSpPr>
        <p:spPr>
          <a:xfrm flipH="1">
            <a:off x="8811408" y="6605672"/>
            <a:ext cx="2646584" cy="345233"/>
          </a:xfrm>
          <a:prstGeom prst="rect">
            <a:avLst/>
          </a:prstGeom>
        </p:spPr>
        <p:txBody>
          <a:bodyPr vert="horz" wrap="none" lIns="99551" tIns="49775" rIns="99551" bIns="49775" rtlCol="0" anchor="ctr">
            <a:normAutofit fontScale="67500" lnSpcReduction="20000"/>
          </a:bodyPr>
          <a:lstStyle/>
          <a:p>
            <a:endParaRPr lang="en-GB" sz="2800"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800" y="1155600"/>
            <a:ext cx="9158288" cy="49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1658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874123" y="6210939"/>
            <a:ext cx="5035066" cy="309810"/>
          </a:xfrm>
        </p:spPr>
        <p:txBody>
          <a:bodyPr/>
          <a:lstStyle/>
          <a:p>
            <a:r>
              <a:rPr lang="en-US" dirty="0"/>
              <a:t>In general, which sources do you rely on the most when selecting an employer to work for? (Please select a maximum of 3 alternatives.)</a:t>
            </a:r>
          </a:p>
        </p:txBody>
      </p:sp>
      <p:sp>
        <p:nvSpPr>
          <p:cNvPr id="2" name="Title 1"/>
          <p:cNvSpPr>
            <a:spLocks noGrp="1"/>
          </p:cNvSpPr>
          <p:nvPr>
            <p:ph type="title"/>
          </p:nvPr>
        </p:nvSpPr>
        <p:spPr/>
        <p:txBody>
          <a:bodyPr>
            <a:normAutofit/>
          </a:bodyPr>
          <a:lstStyle/>
          <a:p>
            <a:r>
              <a:rPr lang="en-US" dirty="0"/>
              <a:t>Sources talent rely on the most when selecting an employer</a:t>
            </a:r>
            <a:endParaRPr lang="sv-SE" dirty="0"/>
          </a:p>
        </p:txBody>
      </p:sp>
      <p:sp>
        <p:nvSpPr>
          <p:cNvPr id="3" name="Platshållare för text 2"/>
          <p:cNvSpPr>
            <a:spLocks noGrp="1"/>
          </p:cNvSpPr>
          <p:nvPr>
            <p:ph type="body" sz="quarter" idx="10"/>
          </p:nvPr>
        </p:nvSpPr>
        <p:spPr/>
        <p:txBody>
          <a:bodyPr/>
          <a:lstStyle/>
          <a:p>
            <a:r>
              <a:rPr lang="en-US" dirty="0"/>
              <a:t>2021 </a:t>
            </a:r>
            <a:r>
              <a:rPr lang="en-US"/>
              <a:t>| South Africa | Students | All main fields of study</a:t>
            </a:r>
            <a:endParaRPr lang="en-US" dirty="0"/>
          </a:p>
        </p:txBody>
      </p:sp>
      <p:sp>
        <p:nvSpPr>
          <p:cNvPr id="8"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5"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4"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3" name="Oval 12">
            <a:extLst>
              <a:ext uri="{FF2B5EF4-FFF2-40B4-BE49-F238E27FC236}">
                <a16:creationId xmlns:a16="http://schemas.microsoft.com/office/drawing/2014/main" id="{B12D49F7-32C5-4E90-B883-3907CD9404E9}"/>
              </a:ext>
            </a:extLst>
          </p:cNvPr>
          <p:cNvSpPr/>
          <p:nvPr/>
        </p:nvSpPr>
        <p:spPr>
          <a:xfrm>
            <a:off x="8898519" y="31137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B829AD10-C63A-490F-9A4E-3E4169C4EE66}"/>
              </a:ext>
            </a:extLst>
          </p:cNvPr>
          <p:cNvSpPr/>
          <p:nvPr/>
        </p:nvSpPr>
        <p:spPr>
          <a:xfrm>
            <a:off x="8898519" y="34000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1F6C5DA-2457-43DC-8CFE-AB86B0F911D9}"/>
              </a:ext>
            </a:extLst>
          </p:cNvPr>
          <p:cNvSpPr txBox="1"/>
          <p:nvPr/>
        </p:nvSpPr>
        <p:spPr>
          <a:xfrm>
            <a:off x="9073727" y="30457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18" name="TextBox 17">
            <a:extLst>
              <a:ext uri="{FF2B5EF4-FFF2-40B4-BE49-F238E27FC236}">
                <a16:creationId xmlns:a16="http://schemas.microsoft.com/office/drawing/2014/main" id="{8BB3E668-50FF-43CE-810C-ABAE74B66E52}"/>
              </a:ext>
            </a:extLst>
          </p:cNvPr>
          <p:cNvSpPr txBox="1"/>
          <p:nvPr/>
        </p:nvSpPr>
        <p:spPr>
          <a:xfrm>
            <a:off x="9073727" y="33246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sp>
        <p:nvSpPr>
          <p:cNvPr id="2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200" y="993600"/>
            <a:ext cx="9763125"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Star: 5 Points 18">
            <a:extLst>
              <a:ext uri="{FF2B5EF4-FFF2-40B4-BE49-F238E27FC236}">
                <a16:creationId xmlns:a16="http://schemas.microsoft.com/office/drawing/2014/main" id="{9AF5F12C-E8B6-484F-BDE6-7F0E87635C1C}"/>
              </a:ext>
            </a:extLst>
          </p:cNvPr>
          <p:cNvSpPr/>
          <p:nvPr/>
        </p:nvSpPr>
        <p:spPr>
          <a:xfrm>
            <a:off x="6303043" y="256840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21" name="Star: 5 Points 20">
            <a:extLst>
              <a:ext uri="{FF2B5EF4-FFF2-40B4-BE49-F238E27FC236}">
                <a16:creationId xmlns:a16="http://schemas.microsoft.com/office/drawing/2014/main" id="{EA8C011A-E853-4210-BD98-6641659225B2}"/>
              </a:ext>
            </a:extLst>
          </p:cNvPr>
          <p:cNvSpPr/>
          <p:nvPr/>
        </p:nvSpPr>
        <p:spPr>
          <a:xfrm>
            <a:off x="5328066" y="3688832"/>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
        <p:nvSpPr>
          <p:cNvPr id="22" name="Star: 5 Points 21">
            <a:extLst>
              <a:ext uri="{FF2B5EF4-FFF2-40B4-BE49-F238E27FC236}">
                <a16:creationId xmlns:a16="http://schemas.microsoft.com/office/drawing/2014/main" id="{88FF3494-14BC-49C5-96E1-00B91B853A7C}"/>
              </a:ext>
            </a:extLst>
          </p:cNvPr>
          <p:cNvSpPr/>
          <p:nvPr/>
        </p:nvSpPr>
        <p:spPr>
          <a:xfrm>
            <a:off x="5350685" y="4095530"/>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9428666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sv-SE" sz="1400">
                <a:solidFill>
                  <a:srgbClr val="0E97C1"/>
                </a:solidFill>
              </a:rPr>
              <a:t>Your students</a:t>
            </a:r>
            <a:endParaRPr lang="sv-SE" sz="1400" dirty="0">
              <a:solidFill>
                <a:srgbClr val="0E97C1"/>
              </a:solidFill>
            </a:endParaRPr>
          </a:p>
        </p:txBody>
      </p:sp>
      <p:sp>
        <p:nvSpPr>
          <p:cNvPr id="11" name="Text Placeholder 10"/>
          <p:cNvSpPr>
            <a:spLocks noGrp="1"/>
          </p:cNvSpPr>
          <p:nvPr>
            <p:ph type="body" sz="quarter" idx="12"/>
          </p:nvPr>
        </p:nvSpPr>
        <p:spPr>
          <a:xfrm>
            <a:off x="874123" y="6210939"/>
            <a:ext cx="5035066" cy="205166"/>
          </a:xfrm>
        </p:spPr>
        <p:txBody>
          <a:bodyPr/>
          <a:lstStyle/>
          <a:p>
            <a:r>
              <a:rPr lang="en-US" dirty="0"/>
              <a:t> How would you prefer to participate in the following activities? </a:t>
            </a:r>
          </a:p>
        </p:txBody>
      </p:sp>
      <p:sp>
        <p:nvSpPr>
          <p:cNvPr id="9" name="Title 8"/>
          <p:cNvSpPr>
            <a:spLocks noGrp="1"/>
          </p:cNvSpPr>
          <p:nvPr>
            <p:ph type="title"/>
          </p:nvPr>
        </p:nvSpPr>
        <p:spPr/>
        <p:txBody>
          <a:bodyPr>
            <a:normAutofit/>
          </a:bodyPr>
          <a:lstStyle/>
          <a:p>
            <a:r>
              <a:rPr lang="en-US" sz="2600" dirty="0"/>
              <a:t>Preferred format for participation</a:t>
            </a:r>
            <a:endParaRPr lang="sv-SE" dirty="0"/>
          </a:p>
        </p:txBody>
      </p:sp>
      <p:sp>
        <p:nvSpPr>
          <p:cNvPr id="10" name="Text Placeholder 9"/>
          <p:cNvSpPr>
            <a:spLocks noGrp="1"/>
          </p:cNvSpPr>
          <p:nvPr>
            <p:ph type="body" sz="quarter" idx="10"/>
          </p:nvPr>
        </p:nvSpPr>
        <p:spPr/>
        <p:txBody>
          <a:bodyPr/>
          <a:lstStyle/>
          <a:p>
            <a:r>
              <a:rPr lang="en-US" dirty="0"/>
              <a:t>2021 </a:t>
            </a:r>
            <a:r>
              <a:rPr lang="en-US"/>
              <a:t>| South Africa | Students | All main fields of study</a:t>
            </a:r>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40" y="1364395"/>
            <a:ext cx="9467275" cy="461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7803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874123" y="6210939"/>
            <a:ext cx="5035066" cy="330713"/>
          </a:xfrm>
        </p:spPr>
        <p:txBody>
          <a:bodyPr/>
          <a:lstStyle/>
          <a:p>
            <a:r>
              <a:rPr lang="en-US" dirty="0"/>
              <a:t>Which of these online platforms do you use? (Please choose as many as applicable.)</a:t>
            </a:r>
          </a:p>
          <a:p>
            <a:r>
              <a:rPr lang="en-US" dirty="0"/>
              <a:t>Which of these platforms do you use to inform yourself about employers? (Please choose as many as applicable.)</a:t>
            </a:r>
          </a:p>
        </p:txBody>
      </p:sp>
      <p:sp>
        <p:nvSpPr>
          <p:cNvPr id="9" name="Title 8"/>
          <p:cNvSpPr>
            <a:spLocks noGrp="1"/>
          </p:cNvSpPr>
          <p:nvPr>
            <p:ph type="title"/>
          </p:nvPr>
        </p:nvSpPr>
        <p:spPr/>
        <p:txBody>
          <a:bodyPr/>
          <a:lstStyle/>
          <a:p>
            <a:r>
              <a:rPr lang="en-US" dirty="0"/>
              <a:t>Most used online platforms</a:t>
            </a:r>
            <a:endParaRPr lang="sv-SE" dirty="0"/>
          </a:p>
        </p:txBody>
      </p:sp>
      <p:sp>
        <p:nvSpPr>
          <p:cNvPr id="10" name="Text Placeholder 9"/>
          <p:cNvSpPr>
            <a:spLocks noGrp="1"/>
          </p:cNvSpPr>
          <p:nvPr>
            <p:ph type="body" sz="quarter" idx="10"/>
          </p:nvPr>
        </p:nvSpPr>
        <p:spPr/>
        <p:txBody>
          <a:bodyPr/>
          <a:lstStyle/>
          <a:p>
            <a:r>
              <a:rPr lang="en-US" dirty="0"/>
              <a:t>2021 </a:t>
            </a:r>
            <a:r>
              <a:rPr lang="en-US"/>
              <a:t>| South Africa | Students | All main fields of study</a:t>
            </a:r>
            <a:endParaRPr lang="en-US" dirty="0"/>
          </a:p>
        </p:txBody>
      </p:sp>
      <p:sp>
        <p:nvSpPr>
          <p:cNvPr id="13" name="TextBox 12">
            <a:extLst>
              <a:ext uri="{FF2B5EF4-FFF2-40B4-BE49-F238E27FC236}">
                <a16:creationId xmlns:a16="http://schemas.microsoft.com/office/drawing/2014/main" id="{86AADCBE-BFE7-4F61-BA74-7331554D3E0B}"/>
              </a:ext>
            </a:extLst>
          </p:cNvPr>
          <p:cNvSpPr txBox="1"/>
          <p:nvPr/>
        </p:nvSpPr>
        <p:spPr>
          <a:xfrm>
            <a:off x="624950" y="1251457"/>
            <a:ext cx="5471050" cy="346743"/>
          </a:xfrm>
          <a:prstGeom prst="rect">
            <a:avLst/>
          </a:prstGeom>
          <a:noFill/>
        </p:spPr>
        <p:txBody>
          <a:bodyPr rot="0" spcFirstLastPara="0" vertOverflow="overflow" horzOverflow="overflow" vert="horz" wrap="square" lIns="99551" tIns="49775" rIns="99551" bIns="49775" numCol="1" spcCol="0" rtlCol="0" fromWordArt="0" anchor="ctr" anchorCtr="0" forceAA="0" compatLnSpc="1">
            <a:prstTxWarp prst="textNoShape">
              <a:avLst/>
            </a:prstTxWarp>
            <a:spAutoFit/>
          </a:bodyPr>
          <a:lstStyle/>
          <a:p>
            <a:pPr algn="ctr"/>
            <a:r>
              <a:rPr lang="en-US" sz="1600" b="1">
                <a:cs typeface="Calibri"/>
              </a:rPr>
              <a:t>Used in general</a:t>
            </a:r>
          </a:p>
        </p:txBody>
      </p:sp>
      <p:sp>
        <p:nvSpPr>
          <p:cNvPr id="14" name="TextBox 13">
            <a:extLst>
              <a:ext uri="{FF2B5EF4-FFF2-40B4-BE49-F238E27FC236}">
                <a16:creationId xmlns:a16="http://schemas.microsoft.com/office/drawing/2014/main" id="{64978970-E64F-460C-BB46-4671B8C3D2EE}"/>
              </a:ext>
            </a:extLst>
          </p:cNvPr>
          <p:cNvSpPr txBox="1"/>
          <p:nvPr/>
        </p:nvSpPr>
        <p:spPr>
          <a:xfrm>
            <a:off x="6104757" y="1252610"/>
            <a:ext cx="5471050" cy="346743"/>
          </a:xfrm>
          <a:prstGeom prst="rect">
            <a:avLst/>
          </a:prstGeom>
          <a:noFill/>
        </p:spPr>
        <p:txBody>
          <a:bodyPr rot="0" spcFirstLastPara="0" vertOverflow="overflow" horzOverflow="overflow" vert="horz" wrap="square" lIns="99551" tIns="49775" rIns="99551" bIns="49775" numCol="1" spcCol="0" rtlCol="0" fromWordArt="0" anchor="ctr" anchorCtr="0" forceAA="0" compatLnSpc="1">
            <a:prstTxWarp prst="textNoShape">
              <a:avLst/>
            </a:prstTxWarp>
            <a:spAutoFit/>
          </a:bodyPr>
          <a:lstStyle/>
          <a:p>
            <a:pPr algn="ctr"/>
            <a:r>
              <a:rPr lang="en-US" sz="1600" b="1">
                <a:cs typeface="Calibri"/>
              </a:rPr>
              <a:t>Used to learn about employers </a:t>
            </a:r>
          </a:p>
        </p:txBody>
      </p:sp>
      <p:sp>
        <p:nvSpPr>
          <p:cNvPr id="24" name="TextBox 23">
            <a:extLst>
              <a:ext uri="{FF2B5EF4-FFF2-40B4-BE49-F238E27FC236}">
                <a16:creationId xmlns:a16="http://schemas.microsoft.com/office/drawing/2014/main" id="{E1F6C5DA-2457-43DC-8CFE-AB86B0F911D9}"/>
              </a:ext>
            </a:extLst>
          </p:cNvPr>
          <p:cNvSpPr txBox="1"/>
          <p:nvPr/>
        </p:nvSpPr>
        <p:spPr>
          <a:xfrm>
            <a:off x="5662003" y="4887550"/>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5" name="TextBox 24">
            <a:extLst>
              <a:ext uri="{FF2B5EF4-FFF2-40B4-BE49-F238E27FC236}">
                <a16:creationId xmlns:a16="http://schemas.microsoft.com/office/drawing/2014/main" id="{8BB3E668-50FF-43CE-810C-ABAE74B66E52}"/>
              </a:ext>
            </a:extLst>
          </p:cNvPr>
          <p:cNvSpPr txBox="1"/>
          <p:nvPr/>
        </p:nvSpPr>
        <p:spPr>
          <a:xfrm>
            <a:off x="5662003" y="5166414"/>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sp>
        <p:nvSpPr>
          <p:cNvPr id="28" name="Oval 27">
            <a:extLst>
              <a:ext uri="{FF2B5EF4-FFF2-40B4-BE49-F238E27FC236}">
                <a16:creationId xmlns:a16="http://schemas.microsoft.com/office/drawing/2014/main" id="{B12D49F7-32C5-4E90-B883-3907CD9404E9}"/>
              </a:ext>
            </a:extLst>
          </p:cNvPr>
          <p:cNvSpPr/>
          <p:nvPr/>
        </p:nvSpPr>
        <p:spPr>
          <a:xfrm>
            <a:off x="5531424" y="4954975"/>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9" name="Oval 28">
            <a:extLst>
              <a:ext uri="{FF2B5EF4-FFF2-40B4-BE49-F238E27FC236}">
                <a16:creationId xmlns:a16="http://schemas.microsoft.com/office/drawing/2014/main" id="{B829AD10-C63A-490F-9A4E-3E4169C4EE66}"/>
              </a:ext>
            </a:extLst>
          </p:cNvPr>
          <p:cNvSpPr/>
          <p:nvPr/>
        </p:nvSpPr>
        <p:spPr>
          <a:xfrm>
            <a:off x="5531424" y="5241243"/>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8" y="1787236"/>
            <a:ext cx="6618288"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138" y="1787231"/>
            <a:ext cx="6618288"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3561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20E9FE-3D51-43CA-A017-E932FAD20E84}"/>
              </a:ext>
            </a:extLst>
          </p:cNvPr>
          <p:cNvSpPr>
            <a:spLocks noGrp="1"/>
          </p:cNvSpPr>
          <p:nvPr>
            <p:ph type="body" sz="quarter" idx="12"/>
          </p:nvPr>
        </p:nvSpPr>
        <p:spPr/>
        <p:txBody>
          <a:bodyPr/>
          <a:lstStyle/>
          <a:p>
            <a:r>
              <a:rPr lang="en-US"/>
              <a:t>Which employer has impressed you the most with its social media activities in the last 12 months?</a:t>
            </a:r>
          </a:p>
          <a:p>
            <a:endParaRPr lang="en-ZA" dirty="0"/>
          </a:p>
        </p:txBody>
      </p:sp>
      <p:sp>
        <p:nvSpPr>
          <p:cNvPr id="5" name="Title 4">
            <a:extLst>
              <a:ext uri="{FF2B5EF4-FFF2-40B4-BE49-F238E27FC236}">
                <a16:creationId xmlns:a16="http://schemas.microsoft.com/office/drawing/2014/main" id="{866041C0-9697-4CA0-B17D-59FF18D0784B}"/>
              </a:ext>
            </a:extLst>
          </p:cNvPr>
          <p:cNvSpPr>
            <a:spLocks noGrp="1"/>
          </p:cNvSpPr>
          <p:nvPr>
            <p:ph type="title"/>
          </p:nvPr>
        </p:nvSpPr>
        <p:spPr/>
        <p:txBody>
          <a:bodyPr/>
          <a:lstStyle/>
          <a:p>
            <a:r>
              <a:rPr lang="en-US"/>
              <a:t>Employers with the most impressive social media presence</a:t>
            </a:r>
            <a:endParaRPr lang="en-ZA" dirty="0"/>
          </a:p>
        </p:txBody>
      </p:sp>
      <p:sp>
        <p:nvSpPr>
          <p:cNvPr id="2" name="Text Placeholder 1">
            <a:extLst>
              <a:ext uri="{FF2B5EF4-FFF2-40B4-BE49-F238E27FC236}">
                <a16:creationId xmlns:a16="http://schemas.microsoft.com/office/drawing/2014/main" id="{4B448F5B-30A5-42F6-9B6C-DDFB1A604456}"/>
              </a:ext>
            </a:extLst>
          </p:cNvPr>
          <p:cNvSpPr>
            <a:spLocks noGrp="1"/>
          </p:cNvSpPr>
          <p:nvPr>
            <p:ph type="body" sz="quarter" idx="10"/>
          </p:nvPr>
        </p:nvSpPr>
        <p:spPr/>
        <p:txBody>
          <a:bodyPr/>
          <a:lstStyle/>
          <a:p>
            <a:r>
              <a:rPr lang="en-US"/>
              <a:t>2021 | South Africa | Students | All main fields of study</a:t>
            </a:r>
          </a:p>
          <a:p>
            <a:endParaRPr lang="en-ZA" dirty="0"/>
          </a:p>
        </p:txBody>
      </p:sp>
      <p:cxnSp>
        <p:nvCxnSpPr>
          <p:cNvPr id="8" name="Straight Connector 7">
            <a:extLst>
              <a:ext uri="{FF2B5EF4-FFF2-40B4-BE49-F238E27FC236}">
                <a16:creationId xmlns:a16="http://schemas.microsoft.com/office/drawing/2014/main" id="{03E90712-E890-411A-B443-38138E08E08A}"/>
              </a:ext>
            </a:extLst>
          </p:cNvPr>
          <p:cNvCxnSpPr/>
          <p:nvPr/>
        </p:nvCxnSpPr>
        <p:spPr>
          <a:xfrm flipV="1">
            <a:off x="848168" y="3668160"/>
            <a:ext cx="9225733" cy="4286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20A9C70-BBAC-4E3C-B932-ED469B5FB5E7}"/>
              </a:ext>
            </a:extLst>
          </p:cNvPr>
          <p:cNvSpPr txBox="1"/>
          <p:nvPr/>
        </p:nvSpPr>
        <p:spPr>
          <a:xfrm>
            <a:off x="532281" y="4933647"/>
            <a:ext cx="1550842" cy="136357"/>
          </a:xfrm>
          <a:prstGeom prst="rect">
            <a:avLst/>
          </a:prstGeom>
        </p:spPr>
        <p:txBody>
          <a:bodyPr vert="horz" wrap="square" lIns="99551" tIns="49775" rIns="99551" bIns="49775" rtlCol="0" anchor="ctr">
            <a:noAutofit/>
          </a:bodyPr>
          <a:lstStyle/>
          <a:p>
            <a:r>
              <a:rPr lang="en-GB" sz="1270">
                <a:solidFill>
                  <a:srgbClr val="074B60"/>
                </a:solidFill>
                <a:latin typeface="Calibri" pitchFamily="34" charset="0"/>
              </a:rPr>
              <a:t>All students</a:t>
            </a:r>
            <a:endParaRPr lang="en-GB" sz="1270" dirty="0">
              <a:solidFill>
                <a:srgbClr val="074B60"/>
              </a:solidFill>
              <a:latin typeface="Calibri" pitchFamily="34" charset="0"/>
            </a:endParaRPr>
          </a:p>
        </p:txBody>
      </p:sp>
      <p:sp>
        <p:nvSpPr>
          <p:cNvPr id="16" name="TextBox 15">
            <a:extLst>
              <a:ext uri="{FF2B5EF4-FFF2-40B4-BE49-F238E27FC236}">
                <a16:creationId xmlns:a16="http://schemas.microsoft.com/office/drawing/2014/main" id="{8A3C52EA-2DC0-4582-8BA5-2C91674240CE}"/>
              </a:ext>
            </a:extLst>
          </p:cNvPr>
          <p:cNvSpPr txBox="1"/>
          <p:nvPr/>
        </p:nvSpPr>
        <p:spPr>
          <a:xfrm>
            <a:off x="519581" y="2063168"/>
            <a:ext cx="1800000" cy="144379"/>
          </a:xfrm>
          <a:prstGeom prst="rect">
            <a:avLst/>
          </a:prstGeom>
        </p:spPr>
        <p:txBody>
          <a:bodyPr vert="horz" wrap="square" lIns="99551" tIns="49775" rIns="99551" bIns="49775" rtlCol="0" anchor="ctr">
            <a:noAutofit/>
          </a:bodyPr>
          <a:lstStyle/>
          <a:p>
            <a:r>
              <a:rPr lang="sv-SE" sz="1270">
                <a:solidFill>
                  <a:srgbClr val="0E97C1"/>
                </a:solidFill>
                <a:latin typeface="Calibri" pitchFamily="34" charset="0"/>
              </a:rPr>
              <a:t>Your students</a:t>
            </a:r>
            <a:endParaRPr lang="sv-SE" sz="1270" dirty="0">
              <a:solidFill>
                <a:srgbClr val="0E97C1"/>
              </a:solidFill>
              <a:latin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947" y="3910292"/>
            <a:ext cx="8480217" cy="21923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804" y="1060283"/>
            <a:ext cx="9109415" cy="2354961"/>
          </a:xfrm>
          <a:prstGeom prst="rect">
            <a:avLst/>
          </a:prstGeom>
        </p:spPr>
      </p:pic>
    </p:spTree>
    <p:extLst>
      <p:ext uri="{BB962C8B-B14F-4D97-AF65-F5344CB8AC3E}">
        <p14:creationId xmlns:p14="http://schemas.microsoft.com/office/powerpoint/2010/main" val="23697512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lvl="1">
                <a:defRPr/>
              </a:pPr>
              <a:r>
                <a:rPr lang="en-GB" sz="3400" dirty="0">
                  <a:solidFill>
                    <a:prstClr val="white">
                      <a:lumMod val="65000"/>
                    </a:prstClr>
                  </a:solidFill>
                  <a:latin typeface="Calibri" pitchFamily="34" charset="0"/>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CAREER SERVICES</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970318"/>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focuses on the </a:t>
            </a:r>
            <a:r>
              <a:rPr lang="en-US" sz="1400" b="1" dirty="0">
                <a:solidFill>
                  <a:srgbClr val="414041"/>
                </a:solidFill>
                <a:cs typeface="Calibri" pitchFamily="34" charset="0"/>
              </a:rPr>
              <a:t>employer attributes </a:t>
            </a:r>
            <a:r>
              <a:rPr lang="en-US" sz="1400" dirty="0">
                <a:solidFill>
                  <a:srgbClr val="414041"/>
                </a:solidFill>
                <a:cs typeface="Calibri" pitchFamily="34" charset="0"/>
              </a:rPr>
              <a:t>that are </a:t>
            </a:r>
            <a:r>
              <a:rPr lang="en-US" sz="1400" b="1" dirty="0">
                <a:solidFill>
                  <a:srgbClr val="414041"/>
                </a:solidFill>
                <a:cs typeface="Calibri" pitchFamily="34" charset="0"/>
              </a:rPr>
              <a:t>most attractive </a:t>
            </a:r>
            <a:r>
              <a:rPr lang="en-US" sz="1400" dirty="0">
                <a:solidFill>
                  <a:srgbClr val="414041"/>
                </a:solidFill>
                <a:cs typeface="Calibri" pitchFamily="34" charset="0"/>
              </a:rPr>
              <a:t>to your talent Moreover, it covers your talent’s preferred choice of employers, including their ideal employers. </a:t>
            </a:r>
          </a:p>
          <a:p>
            <a:pPr lvl="0" algn="ctr">
              <a:defRPr/>
            </a:pPr>
            <a:endParaRPr lang="en-US" sz="1400" dirty="0">
              <a:solidFill>
                <a:srgbClr val="414041"/>
              </a:solidFill>
              <a:cs typeface="Calibri" pitchFamily="34" charset="0"/>
            </a:endParaRPr>
          </a:p>
          <a:p>
            <a:pPr lvl="0" algn="ctr">
              <a:defRPr/>
            </a:pPr>
            <a:r>
              <a:rPr lang="en-US" sz="1400" dirty="0">
                <a:solidFill>
                  <a:srgbClr val="414041"/>
                </a:solidFill>
                <a:cs typeface="Calibri" pitchFamily="34" charset="0"/>
              </a:rPr>
              <a:t>You will discover how well aligned your talent’s preferences are with the reality of the labor market. You can thereby identify which employers are top of mind for your talent and which ones are not currently successful at attracting your talent. </a:t>
            </a:r>
          </a:p>
        </p:txBody>
      </p:sp>
      <p:sp>
        <p:nvSpPr>
          <p:cNvPr id="24" name="Freeform 50">
            <a:extLst>
              <a:ext uri="{FF2B5EF4-FFF2-40B4-BE49-F238E27FC236}">
                <a16:creationId xmlns:a16="http://schemas.microsoft.com/office/drawing/2014/main" id="{6BC16B29-5A51-46C7-9FD8-2D130918F98A}"/>
              </a:ext>
            </a:extLst>
          </p:cNvPr>
          <p:cNvSpPr/>
          <p:nvPr/>
        </p:nvSpPr>
        <p:spPr>
          <a:xfrm>
            <a:off x="0" y="49764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5EA61F9-CC50-4458-8164-B76F836898C9}"/>
              </a:ext>
            </a:extLst>
          </p:cNvPr>
          <p:cNvSpPr txBox="1"/>
          <p:nvPr/>
        </p:nvSpPr>
        <p:spPr>
          <a:xfrm>
            <a:off x="157660" y="49778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en-GB" sz="3400" dirty="0">
                <a:solidFill>
                  <a:srgbClr val="4CAFCD"/>
                </a:solidFill>
                <a:latin typeface="Calibri" pitchFamily="34" charset="0"/>
              </a:rPr>
              <a:t>6</a:t>
            </a:r>
            <a:endPar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endParaRPr>
          </a:p>
        </p:txBody>
      </p:sp>
      <p:sp>
        <p:nvSpPr>
          <p:cNvPr id="26" name="TextBox 25">
            <a:extLst>
              <a:ext uri="{FF2B5EF4-FFF2-40B4-BE49-F238E27FC236}">
                <a16:creationId xmlns:a16="http://schemas.microsoft.com/office/drawing/2014/main" id="{F9A8B045-ADB5-4ED0-BE8E-E8061ED9B379}"/>
              </a:ext>
            </a:extLst>
          </p:cNvPr>
          <p:cNvSpPr txBox="1"/>
          <p:nvPr/>
        </p:nvSpPr>
        <p:spPr>
          <a:xfrm>
            <a:off x="736275" y="5126341"/>
            <a:ext cx="3202065" cy="287771"/>
          </a:xfrm>
          <a:prstGeom prst="rect">
            <a:avLst/>
          </a:prstGeom>
          <a:noFill/>
        </p:spPr>
        <p:txBody>
          <a:bodyPr wrap="square" rtlCol="0">
            <a:spAutoFit/>
          </a:bodyPr>
          <a:lstStyle/>
          <a:p>
            <a:pPr lvl="0">
              <a:defRPr/>
            </a:pPr>
            <a:r>
              <a:rPr lang="en-US" sz="1270" dirty="0">
                <a:solidFill>
                  <a:srgbClr val="4CAFCD"/>
                </a:solidFill>
                <a:latin typeface="Calibri" pitchFamily="34" charset="0"/>
              </a:rPr>
              <a:t>CAREER AND EMPLOYER PREFERENCES </a:t>
            </a:r>
          </a:p>
        </p:txBody>
      </p:sp>
      <p:sp>
        <p:nvSpPr>
          <p:cNvPr id="27"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5889660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What type of employment would you prefer?</a:t>
            </a:r>
            <a:endParaRPr lang="en-GB"/>
          </a:p>
          <a:p>
            <a:endParaRPr lang="en-ZA" dirty="0"/>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Preferred type of employment</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31" name="TextBox 23"/>
          <p:cNvSpPr txBox="1"/>
          <p:nvPr/>
        </p:nvSpPr>
        <p:spPr>
          <a:xfrm>
            <a:off x="2615793" y="4852438"/>
            <a:ext cx="2478759"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Full time</a:t>
            </a:r>
          </a:p>
        </p:txBody>
      </p:sp>
      <p:sp>
        <p:nvSpPr>
          <p:cNvPr id="32" name="Rektangel 49"/>
          <p:cNvSpPr/>
          <p:nvPr/>
        </p:nvSpPr>
        <p:spPr>
          <a:xfrm>
            <a:off x="2367419" y="4860768"/>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3" name="Rektangel 51"/>
          <p:cNvSpPr/>
          <p:nvPr/>
        </p:nvSpPr>
        <p:spPr>
          <a:xfrm>
            <a:off x="2367419" y="5220185"/>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4" name="TextBox 23"/>
          <p:cNvSpPr txBox="1"/>
          <p:nvPr/>
        </p:nvSpPr>
        <p:spPr>
          <a:xfrm>
            <a:off x="2615793" y="5216388"/>
            <a:ext cx="2470126"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Part time</a:t>
            </a:r>
          </a:p>
        </p:txBody>
      </p:sp>
      <p:sp>
        <p:nvSpPr>
          <p:cNvPr id="35" name="TextBox 23"/>
          <p:cNvSpPr txBox="1"/>
          <p:nvPr/>
        </p:nvSpPr>
        <p:spPr>
          <a:xfrm>
            <a:off x="2624426" y="5612539"/>
            <a:ext cx="2123383"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Freelance/ gig-work</a:t>
            </a:r>
          </a:p>
        </p:txBody>
      </p:sp>
      <p:sp>
        <p:nvSpPr>
          <p:cNvPr id="36" name="Rektangel 49"/>
          <p:cNvSpPr/>
          <p:nvPr/>
        </p:nvSpPr>
        <p:spPr>
          <a:xfrm>
            <a:off x="2367419" y="5618275"/>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7" name="TextBox 23">
            <a:extLst>
              <a:ext uri="{FF2B5EF4-FFF2-40B4-BE49-F238E27FC236}">
                <a16:creationId xmlns:a16="http://schemas.microsoft.com/office/drawing/2014/main" id="{CD035AF9-5366-4D76-8B2F-D8D3848998F6}"/>
              </a:ext>
            </a:extLst>
          </p:cNvPr>
          <p:cNvSpPr txBox="1"/>
          <p:nvPr/>
        </p:nvSpPr>
        <p:spPr>
          <a:xfrm>
            <a:off x="7761472" y="4852438"/>
            <a:ext cx="2478759"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Full time</a:t>
            </a:r>
          </a:p>
        </p:txBody>
      </p:sp>
      <p:sp>
        <p:nvSpPr>
          <p:cNvPr id="38" name="Rektangel 49">
            <a:extLst>
              <a:ext uri="{FF2B5EF4-FFF2-40B4-BE49-F238E27FC236}">
                <a16:creationId xmlns:a16="http://schemas.microsoft.com/office/drawing/2014/main" id="{5184174C-3437-42C5-B1CF-06930F24A36F}"/>
              </a:ext>
            </a:extLst>
          </p:cNvPr>
          <p:cNvSpPr/>
          <p:nvPr/>
        </p:nvSpPr>
        <p:spPr>
          <a:xfrm>
            <a:off x="7513098" y="4860768"/>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9" name="Rektangel 51">
            <a:extLst>
              <a:ext uri="{FF2B5EF4-FFF2-40B4-BE49-F238E27FC236}">
                <a16:creationId xmlns:a16="http://schemas.microsoft.com/office/drawing/2014/main" id="{A9B8370E-1BE0-4E12-9319-0D3F3D5104A0}"/>
              </a:ext>
            </a:extLst>
          </p:cNvPr>
          <p:cNvSpPr/>
          <p:nvPr/>
        </p:nvSpPr>
        <p:spPr>
          <a:xfrm>
            <a:off x="7513098" y="5220185"/>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40" name="TextBox 23">
            <a:extLst>
              <a:ext uri="{FF2B5EF4-FFF2-40B4-BE49-F238E27FC236}">
                <a16:creationId xmlns:a16="http://schemas.microsoft.com/office/drawing/2014/main" id="{F295A30B-30AF-43A2-A860-659F0DA7FFF2}"/>
              </a:ext>
            </a:extLst>
          </p:cNvPr>
          <p:cNvSpPr txBox="1"/>
          <p:nvPr/>
        </p:nvSpPr>
        <p:spPr>
          <a:xfrm>
            <a:off x="7761472" y="5216388"/>
            <a:ext cx="2470126"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Part time</a:t>
            </a:r>
          </a:p>
        </p:txBody>
      </p:sp>
      <p:sp>
        <p:nvSpPr>
          <p:cNvPr id="41" name="TextBox 23">
            <a:extLst>
              <a:ext uri="{FF2B5EF4-FFF2-40B4-BE49-F238E27FC236}">
                <a16:creationId xmlns:a16="http://schemas.microsoft.com/office/drawing/2014/main" id="{E47C2BCE-239D-4B92-AE07-8AFF4FD7D7F8}"/>
              </a:ext>
            </a:extLst>
          </p:cNvPr>
          <p:cNvSpPr txBox="1"/>
          <p:nvPr/>
        </p:nvSpPr>
        <p:spPr>
          <a:xfrm>
            <a:off x="7770105" y="5612539"/>
            <a:ext cx="2123383"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Freelance/ gig-work</a:t>
            </a:r>
          </a:p>
        </p:txBody>
      </p:sp>
      <p:sp>
        <p:nvSpPr>
          <p:cNvPr id="42" name="Rektangel 49">
            <a:extLst>
              <a:ext uri="{FF2B5EF4-FFF2-40B4-BE49-F238E27FC236}">
                <a16:creationId xmlns:a16="http://schemas.microsoft.com/office/drawing/2014/main" id="{D60E656F-BAC5-4DBA-8BF3-BE72F4267827}"/>
              </a:ext>
            </a:extLst>
          </p:cNvPr>
          <p:cNvSpPr/>
          <p:nvPr/>
        </p:nvSpPr>
        <p:spPr>
          <a:xfrm>
            <a:off x="7513098" y="5618275"/>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43" name="TextBox 42"/>
          <p:cNvSpPr txBox="1"/>
          <p:nvPr/>
        </p:nvSpPr>
        <p:spPr>
          <a:xfrm>
            <a:off x="2416600" y="2544133"/>
            <a:ext cx="2123383" cy="253146"/>
          </a:xfrm>
          <a:prstGeom prst="rect">
            <a:avLst/>
          </a:prstGeom>
          <a:noFill/>
        </p:spPr>
        <p:txBody>
          <a:bodyPr wrap="square" lIns="0" tIns="0" rIns="0" bIns="0" rtlCol="0" anchor="ctr" anchorCtr="0">
            <a:spAutoFit/>
          </a:bodyPr>
          <a:lstStyle/>
          <a:p>
            <a:pPr algn="ctr"/>
            <a:r>
              <a:rPr lang="en-US" sz="1645">
                <a:solidFill>
                  <a:srgbClr val="0E97C1"/>
                </a:solidFill>
                <a:cs typeface="Calibri" pitchFamily="34" charset="0"/>
              </a:rPr>
              <a:t>Your students</a:t>
            </a:r>
            <a:endParaRPr lang="en-US" sz="1645" dirty="0">
              <a:solidFill>
                <a:srgbClr val="0E97C1"/>
              </a:solidFill>
              <a:cs typeface="Calibri" pitchFamily="34" charset="0"/>
            </a:endParaRPr>
          </a:p>
        </p:txBody>
      </p:sp>
      <p:sp>
        <p:nvSpPr>
          <p:cNvPr id="44" name="TextBox 43"/>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students</a:t>
            </a:r>
            <a:endParaRPr lang="en-US" sz="1645" dirty="0">
              <a:solidFill>
                <a:srgbClr val="074B60"/>
              </a:solidFill>
              <a:cs typeface="Calibri" pitchFamily="34" charset="0"/>
            </a:endParaRP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00" y="112178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00" y="112178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1931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D8508045-40EF-4FA6-8ADC-1206C1D5EAC3}"/>
              </a:ext>
            </a:extLst>
          </p:cNvPr>
          <p:cNvSpPr>
            <a:spLocks noGrp="1"/>
          </p:cNvSpPr>
          <p:nvPr>
            <p:ph type="body" sz="quarter" idx="12"/>
          </p:nvPr>
        </p:nvSpPr>
        <p:spPr/>
        <p:txBody>
          <a:bodyPr/>
          <a:lstStyle/>
          <a:p>
            <a:r>
              <a:rPr lang="en-US"/>
              <a:t>If you have to choose one, where would you prefer to work?</a:t>
            </a:r>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Organization type preferences | Your students vs All students</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9" name="Content Placeholder 17">
            <a:extLst>
              <a:ext uri="{FF2B5EF4-FFF2-40B4-BE49-F238E27FC236}">
                <a16:creationId xmlns:a16="http://schemas.microsoft.com/office/drawing/2014/main" id="{58D25C29-EF95-455E-93BE-69AEE3FB5696}"/>
              </a:ext>
            </a:extLst>
          </p:cNvPr>
          <p:cNvSpPr txBox="1">
            <a:spLocks/>
          </p:cNvSpPr>
          <p:nvPr/>
        </p:nvSpPr>
        <p:spPr>
          <a:xfrm>
            <a:off x="4962194"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mn-lt"/>
                <a:cs typeface="Calibri" panose="020F0502020204030204" pitchFamily="34" charset="0"/>
              </a:rPr>
              <a:t>Size</a:t>
            </a:r>
          </a:p>
        </p:txBody>
      </p:sp>
      <p:sp>
        <p:nvSpPr>
          <p:cNvPr id="20" name="Content Placeholder 17">
            <a:extLst>
              <a:ext uri="{FF2B5EF4-FFF2-40B4-BE49-F238E27FC236}">
                <a16:creationId xmlns:a16="http://schemas.microsoft.com/office/drawing/2014/main" id="{5A51139B-FC0B-4E4E-B67A-D8061F4E285B}"/>
              </a:ext>
            </a:extLst>
          </p:cNvPr>
          <p:cNvSpPr txBox="1">
            <a:spLocks/>
          </p:cNvSpPr>
          <p:nvPr/>
        </p:nvSpPr>
        <p:spPr>
          <a:xfrm>
            <a:off x="8460168"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Operations</a:t>
            </a:r>
            <a:endParaRPr lang="en-US" sz="1300">
              <a:latin typeface="+mn-lt"/>
              <a:cs typeface="Calibri" panose="020F0502020204030204" pitchFamily="34" charset="0"/>
            </a:endParaRPr>
          </a:p>
        </p:txBody>
      </p:sp>
      <p:sp>
        <p:nvSpPr>
          <p:cNvPr id="21" name="Content Placeholder 17">
            <a:extLst>
              <a:ext uri="{FF2B5EF4-FFF2-40B4-BE49-F238E27FC236}">
                <a16:creationId xmlns:a16="http://schemas.microsoft.com/office/drawing/2014/main" id="{5D8CC7AD-8D87-4310-9E62-0988AD27F6A7}"/>
              </a:ext>
            </a:extLst>
          </p:cNvPr>
          <p:cNvSpPr txBox="1">
            <a:spLocks/>
          </p:cNvSpPr>
          <p:nvPr/>
        </p:nvSpPr>
        <p:spPr>
          <a:xfrm>
            <a:off x="1429615" y="1282130"/>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Organizational maturity</a:t>
            </a:r>
          </a:p>
        </p:txBody>
      </p:sp>
      <p:sp>
        <p:nvSpPr>
          <p:cNvPr id="24" name="Content Placeholder 17">
            <a:extLst>
              <a:ext uri="{FF2B5EF4-FFF2-40B4-BE49-F238E27FC236}">
                <a16:creationId xmlns:a16="http://schemas.microsoft.com/office/drawing/2014/main" id="{12425140-C659-486E-8FE7-723CEA630EDA}"/>
              </a:ext>
            </a:extLst>
          </p:cNvPr>
          <p:cNvSpPr txBox="1">
            <a:spLocks/>
          </p:cNvSpPr>
          <p:nvPr/>
        </p:nvSpPr>
        <p:spPr>
          <a:xfrm>
            <a:off x="1426759" y="381573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Origin</a:t>
            </a:r>
            <a:endParaRPr lang="en-US" sz="1300" b="1">
              <a:latin typeface="+mn-lt"/>
              <a:cs typeface="Calibri" panose="020F0502020204030204" pitchFamily="34" charset="0"/>
            </a:endParaRPr>
          </a:p>
        </p:txBody>
      </p:sp>
      <p:sp>
        <p:nvSpPr>
          <p:cNvPr id="25" name="Content Placeholder 17">
            <a:extLst>
              <a:ext uri="{FF2B5EF4-FFF2-40B4-BE49-F238E27FC236}">
                <a16:creationId xmlns:a16="http://schemas.microsoft.com/office/drawing/2014/main" id="{5AA85D56-E92F-4526-BFF7-D642A93E0831}"/>
              </a:ext>
            </a:extLst>
          </p:cNvPr>
          <p:cNvSpPr txBox="1">
            <a:spLocks/>
          </p:cNvSpPr>
          <p:nvPr/>
        </p:nvSpPr>
        <p:spPr>
          <a:xfrm>
            <a:off x="4989224" y="381379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Sector</a:t>
            </a:r>
            <a:endParaRPr lang="en-US" sz="1300">
              <a:latin typeface="+mn-lt"/>
              <a:cs typeface="Calibri" panose="020F0502020204030204" pitchFamily="34" charset="0"/>
            </a:endParaRPr>
          </a:p>
        </p:txBody>
      </p:sp>
      <p:sp>
        <p:nvSpPr>
          <p:cNvPr id="26" name="Content Placeholder 17">
            <a:extLst>
              <a:ext uri="{FF2B5EF4-FFF2-40B4-BE49-F238E27FC236}">
                <a16:creationId xmlns:a16="http://schemas.microsoft.com/office/drawing/2014/main" id="{F7848701-CE26-43D5-96C0-E6449054BBFB}"/>
              </a:ext>
            </a:extLst>
          </p:cNvPr>
          <p:cNvSpPr txBox="1">
            <a:spLocks/>
          </p:cNvSpPr>
          <p:nvPr/>
        </p:nvSpPr>
        <p:spPr>
          <a:xfrm>
            <a:off x="8448027" y="381038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Location</a:t>
            </a:r>
            <a:endParaRPr lang="sv-SE" sz="1300" dirty="0">
              <a:latin typeface="+mn-lt"/>
              <a:cs typeface="Calibri" pitchFamily="34" charset="0"/>
            </a:endParaRPr>
          </a:p>
        </p:txBody>
      </p:sp>
      <p:cxnSp>
        <p:nvCxnSpPr>
          <p:cNvPr id="27" name="Straight Connector 26">
            <a:extLst>
              <a:ext uri="{FF2B5EF4-FFF2-40B4-BE49-F238E27FC236}">
                <a16:creationId xmlns:a16="http://schemas.microsoft.com/office/drawing/2014/main" id="{EE0BA6D0-E5D6-4C21-B12D-7B76BC15EBA4}"/>
              </a:ext>
            </a:extLst>
          </p:cNvPr>
          <p:cNvCxnSpPr/>
          <p:nvPr/>
        </p:nvCxnSpPr>
        <p:spPr>
          <a:xfrm>
            <a:off x="1530928" y="1606667"/>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DE8B65-47FB-4019-BE9E-CFC8ABAD0569}"/>
              </a:ext>
            </a:extLst>
          </p:cNvPr>
          <p:cNvCxnSpPr/>
          <p:nvPr/>
        </p:nvCxnSpPr>
        <p:spPr>
          <a:xfrm>
            <a:off x="5051570"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AAE05B-B06F-4450-A968-35B38EF01907}"/>
              </a:ext>
            </a:extLst>
          </p:cNvPr>
          <p:cNvCxnSpPr/>
          <p:nvPr/>
        </p:nvCxnSpPr>
        <p:spPr>
          <a:xfrm>
            <a:off x="8557205"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C1E4DD-F5F2-4FFA-AD7F-873ACB9E3F9E}"/>
              </a:ext>
            </a:extLst>
          </p:cNvPr>
          <p:cNvCxnSpPr/>
          <p:nvPr/>
        </p:nvCxnSpPr>
        <p:spPr>
          <a:xfrm>
            <a:off x="1542116" y="4136836"/>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A1EF7D-D69C-4535-960A-3564C82208CA}"/>
              </a:ext>
            </a:extLst>
          </p:cNvPr>
          <p:cNvCxnSpPr/>
          <p:nvPr/>
        </p:nvCxnSpPr>
        <p:spPr>
          <a:xfrm>
            <a:off x="505323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ADAC35-B97C-4C08-898E-47D66BF56CF9}"/>
              </a:ext>
            </a:extLst>
          </p:cNvPr>
          <p:cNvCxnSpPr/>
          <p:nvPr/>
        </p:nvCxnSpPr>
        <p:spPr>
          <a:xfrm>
            <a:off x="854934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sp>
        <p:nvSpPr>
          <p:cNvPr id="34" name="Content Placeholder 17">
            <a:extLst>
              <a:ext uri="{FF2B5EF4-FFF2-40B4-BE49-F238E27FC236}">
                <a16:creationId xmlns:a16="http://schemas.microsoft.com/office/drawing/2014/main" id="{AA889CFE-99F4-40DD-95E4-DD1B62AE68A3}"/>
              </a:ext>
            </a:extLst>
          </p:cNvPr>
          <p:cNvSpPr txBox="1">
            <a:spLocks/>
          </p:cNvSpPr>
          <p:nvPr/>
        </p:nvSpPr>
        <p:spPr>
          <a:xfrm>
            <a:off x="1557459" y="2805290"/>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Established organization</a:t>
            </a:r>
          </a:p>
        </p:txBody>
      </p:sp>
      <p:sp>
        <p:nvSpPr>
          <p:cNvPr id="35" name="Content Placeholder 17">
            <a:extLst>
              <a:ext uri="{FF2B5EF4-FFF2-40B4-BE49-F238E27FC236}">
                <a16:creationId xmlns:a16="http://schemas.microsoft.com/office/drawing/2014/main" id="{8D913250-0C17-4C06-A377-FAB5C20B8FD2}"/>
              </a:ext>
            </a:extLst>
          </p:cNvPr>
          <p:cNvSpPr txBox="1">
            <a:spLocks/>
          </p:cNvSpPr>
          <p:nvPr/>
        </p:nvSpPr>
        <p:spPr>
          <a:xfrm>
            <a:off x="1557459" y="298572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Start-up</a:t>
            </a:r>
          </a:p>
        </p:txBody>
      </p:sp>
      <p:sp>
        <p:nvSpPr>
          <p:cNvPr id="36" name="Content Placeholder 17">
            <a:extLst>
              <a:ext uri="{FF2B5EF4-FFF2-40B4-BE49-F238E27FC236}">
                <a16:creationId xmlns:a16="http://schemas.microsoft.com/office/drawing/2014/main" id="{5783E96E-AD40-4A72-A9E6-50991481F930}"/>
              </a:ext>
            </a:extLst>
          </p:cNvPr>
          <p:cNvSpPr txBox="1">
            <a:spLocks/>
          </p:cNvSpPr>
          <p:nvPr/>
        </p:nvSpPr>
        <p:spPr>
          <a:xfrm>
            <a:off x="5083293" y="2807854"/>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organization </a:t>
            </a:r>
          </a:p>
        </p:txBody>
      </p:sp>
      <p:sp>
        <p:nvSpPr>
          <p:cNvPr id="37" name="Content Placeholder 17">
            <a:extLst>
              <a:ext uri="{FF2B5EF4-FFF2-40B4-BE49-F238E27FC236}">
                <a16:creationId xmlns:a16="http://schemas.microsoft.com/office/drawing/2014/main" id="{B78CB8C5-DDD3-4803-8C90-7E96CF1941EB}"/>
              </a:ext>
            </a:extLst>
          </p:cNvPr>
          <p:cNvSpPr txBox="1">
            <a:spLocks/>
          </p:cNvSpPr>
          <p:nvPr/>
        </p:nvSpPr>
        <p:spPr>
          <a:xfrm>
            <a:off x="5083293" y="298828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organization</a:t>
            </a:r>
          </a:p>
        </p:txBody>
      </p:sp>
      <p:sp>
        <p:nvSpPr>
          <p:cNvPr id="38" name="Rectangle 37">
            <a:extLst>
              <a:ext uri="{FF2B5EF4-FFF2-40B4-BE49-F238E27FC236}">
                <a16:creationId xmlns:a16="http://schemas.microsoft.com/office/drawing/2014/main" id="{62A3A5BC-373F-43C5-B8EB-0A5FD94EA58D}"/>
              </a:ext>
            </a:extLst>
          </p:cNvPr>
          <p:cNvSpPr/>
          <p:nvPr/>
        </p:nvSpPr>
        <p:spPr>
          <a:xfrm>
            <a:off x="5047518" y="288727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9" name="Rectangle 38">
            <a:extLst>
              <a:ext uri="{FF2B5EF4-FFF2-40B4-BE49-F238E27FC236}">
                <a16:creationId xmlns:a16="http://schemas.microsoft.com/office/drawing/2014/main" id="{381BB086-A1FC-4924-8DBD-7E06E45D590A}"/>
              </a:ext>
            </a:extLst>
          </p:cNvPr>
          <p:cNvSpPr/>
          <p:nvPr/>
        </p:nvSpPr>
        <p:spPr>
          <a:xfrm>
            <a:off x="5047518" y="3069201"/>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0" name="Content Placeholder 17">
            <a:extLst>
              <a:ext uri="{FF2B5EF4-FFF2-40B4-BE49-F238E27FC236}">
                <a16:creationId xmlns:a16="http://schemas.microsoft.com/office/drawing/2014/main" id="{E826C462-6F59-4389-96FD-355BE9A8EAD0}"/>
              </a:ext>
            </a:extLst>
          </p:cNvPr>
          <p:cNvSpPr txBox="1">
            <a:spLocks/>
          </p:cNvSpPr>
          <p:nvPr/>
        </p:nvSpPr>
        <p:spPr>
          <a:xfrm>
            <a:off x="8583309" y="2803989"/>
            <a:ext cx="3384131" cy="262571"/>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operations mainly </a:t>
            </a:r>
            <a:r>
              <a:rPr lang="en-US" sz="1000">
                <a:latin typeface="Calibri" panose="020F0502020204030204" pitchFamily="34" charset="0"/>
                <a:cs typeface="Calibri" panose="020F0502020204030204" pitchFamily="34" charset="0"/>
              </a:rPr>
              <a:t>in South Africa</a:t>
            </a:r>
            <a:endParaRPr lang="en-US" sz="1000" dirty="0">
              <a:latin typeface="Calibri" panose="020F0502020204030204" pitchFamily="34" charset="0"/>
              <a:cs typeface="Calibri" panose="020F0502020204030204" pitchFamily="34" charset="0"/>
            </a:endParaRPr>
          </a:p>
        </p:txBody>
      </p:sp>
      <p:sp>
        <p:nvSpPr>
          <p:cNvPr id="41" name="Content Placeholder 17">
            <a:extLst>
              <a:ext uri="{FF2B5EF4-FFF2-40B4-BE49-F238E27FC236}">
                <a16:creationId xmlns:a16="http://schemas.microsoft.com/office/drawing/2014/main" id="{35BFEFC6-7E2A-40E8-BC50-21E5FA807BFC}"/>
              </a:ext>
            </a:extLst>
          </p:cNvPr>
          <p:cNvSpPr txBox="1">
            <a:spLocks/>
          </p:cNvSpPr>
          <p:nvPr/>
        </p:nvSpPr>
        <p:spPr>
          <a:xfrm>
            <a:off x="8583310" y="2984420"/>
            <a:ext cx="292000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global operations</a:t>
            </a:r>
          </a:p>
        </p:txBody>
      </p:sp>
      <p:sp>
        <p:nvSpPr>
          <p:cNvPr id="42" name="Rectangle 41">
            <a:extLst>
              <a:ext uri="{FF2B5EF4-FFF2-40B4-BE49-F238E27FC236}">
                <a16:creationId xmlns:a16="http://schemas.microsoft.com/office/drawing/2014/main" id="{FEEDADEE-C06F-443D-96FA-5AF0E004C8CC}"/>
              </a:ext>
            </a:extLst>
          </p:cNvPr>
          <p:cNvSpPr/>
          <p:nvPr/>
        </p:nvSpPr>
        <p:spPr>
          <a:xfrm>
            <a:off x="8547535" y="288341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3" name="Rectangle 42">
            <a:extLst>
              <a:ext uri="{FF2B5EF4-FFF2-40B4-BE49-F238E27FC236}">
                <a16:creationId xmlns:a16="http://schemas.microsoft.com/office/drawing/2014/main" id="{F3319651-2A28-4A56-810B-EE9A667BDFF0}"/>
              </a:ext>
            </a:extLst>
          </p:cNvPr>
          <p:cNvSpPr/>
          <p:nvPr/>
        </p:nvSpPr>
        <p:spPr>
          <a:xfrm>
            <a:off x="8547535" y="3065336"/>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4" name="Content Placeholder 17">
            <a:extLst>
              <a:ext uri="{FF2B5EF4-FFF2-40B4-BE49-F238E27FC236}">
                <a16:creationId xmlns:a16="http://schemas.microsoft.com/office/drawing/2014/main" id="{61C1DED3-A752-42BC-912E-483E0B989587}"/>
              </a:ext>
            </a:extLst>
          </p:cNvPr>
          <p:cNvSpPr txBox="1">
            <a:spLocks/>
          </p:cNvSpPr>
          <p:nvPr/>
        </p:nvSpPr>
        <p:spPr>
          <a:xfrm>
            <a:off x="1557459" y="5347092"/>
            <a:ext cx="2743192" cy="226566"/>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a:t>
            </a:r>
            <a:r>
              <a:rPr lang="en-US" sz="1000">
                <a:latin typeface="Calibri" panose="020F0502020204030204" pitchFamily="34" charset="0"/>
                <a:cs typeface="Calibri" panose="020F0502020204030204" pitchFamily="34" charset="0"/>
              </a:rPr>
              <a:t>in South Africa </a:t>
            </a:r>
            <a:endParaRPr lang="en-US" sz="1000" dirty="0">
              <a:latin typeface="Calibri" panose="020F0502020204030204" pitchFamily="34" charset="0"/>
              <a:cs typeface="Calibri" panose="020F0502020204030204" pitchFamily="34" charset="0"/>
            </a:endParaRPr>
          </a:p>
        </p:txBody>
      </p:sp>
      <p:sp>
        <p:nvSpPr>
          <p:cNvPr id="45" name="Content Placeholder 17">
            <a:extLst>
              <a:ext uri="{FF2B5EF4-FFF2-40B4-BE49-F238E27FC236}">
                <a16:creationId xmlns:a16="http://schemas.microsoft.com/office/drawing/2014/main" id="{2DF4FE33-B360-4963-91B9-57FE369213AA}"/>
              </a:ext>
            </a:extLst>
          </p:cNvPr>
          <p:cNvSpPr txBox="1">
            <a:spLocks/>
          </p:cNvSpPr>
          <p:nvPr/>
        </p:nvSpPr>
        <p:spPr>
          <a:xfrm>
            <a:off x="1557458" y="5526618"/>
            <a:ext cx="260772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outside </a:t>
            </a:r>
            <a:r>
              <a:rPr lang="en-US" sz="1000">
                <a:latin typeface="Calibri" panose="020F0502020204030204" pitchFamily="34" charset="0"/>
                <a:cs typeface="Calibri" panose="020F0502020204030204" pitchFamily="34" charset="0"/>
              </a:rPr>
              <a:t>of South Africa</a:t>
            </a:r>
            <a:endParaRPr lang="en-US" sz="1000" dirty="0">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22D5DFBC-0A5C-433E-B752-7261656832D6}"/>
              </a:ext>
            </a:extLst>
          </p:cNvPr>
          <p:cNvSpPr/>
          <p:nvPr/>
        </p:nvSpPr>
        <p:spPr>
          <a:xfrm>
            <a:off x="1521684" y="5431958"/>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7" name="Rectangle 46">
            <a:extLst>
              <a:ext uri="{FF2B5EF4-FFF2-40B4-BE49-F238E27FC236}">
                <a16:creationId xmlns:a16="http://schemas.microsoft.com/office/drawing/2014/main" id="{F21E4183-2F68-4EDD-8884-7789D2ADE54C}"/>
              </a:ext>
            </a:extLst>
          </p:cNvPr>
          <p:cNvSpPr/>
          <p:nvPr/>
        </p:nvSpPr>
        <p:spPr>
          <a:xfrm>
            <a:off x="1521684" y="5607534"/>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8" name="Content Placeholder 17">
            <a:extLst>
              <a:ext uri="{FF2B5EF4-FFF2-40B4-BE49-F238E27FC236}">
                <a16:creationId xmlns:a16="http://schemas.microsoft.com/office/drawing/2014/main" id="{809CA806-F120-4ACF-BBE2-476B441A6CDE}"/>
              </a:ext>
            </a:extLst>
          </p:cNvPr>
          <p:cNvSpPr txBox="1">
            <a:spLocks/>
          </p:cNvSpPr>
          <p:nvPr/>
        </p:nvSpPr>
        <p:spPr>
          <a:xfrm>
            <a:off x="5083293" y="5349656"/>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Private sector</a:t>
            </a:r>
          </a:p>
        </p:txBody>
      </p:sp>
      <p:sp>
        <p:nvSpPr>
          <p:cNvPr id="49" name="Content Placeholder 17">
            <a:extLst>
              <a:ext uri="{FF2B5EF4-FFF2-40B4-BE49-F238E27FC236}">
                <a16:creationId xmlns:a16="http://schemas.microsoft.com/office/drawing/2014/main" id="{9E8AAC95-3B66-4081-A12E-3CA034F0F134}"/>
              </a:ext>
            </a:extLst>
          </p:cNvPr>
          <p:cNvSpPr txBox="1">
            <a:spLocks/>
          </p:cNvSpPr>
          <p:nvPr/>
        </p:nvSpPr>
        <p:spPr>
          <a:xfrm>
            <a:off x="5083293" y="5529182"/>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Public sector</a:t>
            </a:r>
          </a:p>
        </p:txBody>
      </p:sp>
      <p:sp>
        <p:nvSpPr>
          <p:cNvPr id="50" name="Rectangle 49">
            <a:extLst>
              <a:ext uri="{FF2B5EF4-FFF2-40B4-BE49-F238E27FC236}">
                <a16:creationId xmlns:a16="http://schemas.microsoft.com/office/drawing/2014/main" id="{CD6037CE-B901-4244-9863-CB96BDDA56BB}"/>
              </a:ext>
            </a:extLst>
          </p:cNvPr>
          <p:cNvSpPr/>
          <p:nvPr/>
        </p:nvSpPr>
        <p:spPr>
          <a:xfrm>
            <a:off x="5047518" y="543452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1" name="Rectangle 50">
            <a:extLst>
              <a:ext uri="{FF2B5EF4-FFF2-40B4-BE49-F238E27FC236}">
                <a16:creationId xmlns:a16="http://schemas.microsoft.com/office/drawing/2014/main" id="{6A26AD4D-C34E-44DF-88B2-41F13CB9A95D}"/>
              </a:ext>
            </a:extLst>
          </p:cNvPr>
          <p:cNvSpPr/>
          <p:nvPr/>
        </p:nvSpPr>
        <p:spPr>
          <a:xfrm>
            <a:off x="5047518" y="5610098"/>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Content Placeholder 17">
            <a:extLst>
              <a:ext uri="{FF2B5EF4-FFF2-40B4-BE49-F238E27FC236}">
                <a16:creationId xmlns:a16="http://schemas.microsoft.com/office/drawing/2014/main" id="{E3085BA5-A587-4F49-92E9-10F3209A5485}"/>
              </a:ext>
            </a:extLst>
          </p:cNvPr>
          <p:cNvSpPr txBox="1">
            <a:spLocks/>
          </p:cNvSpPr>
          <p:nvPr/>
        </p:nvSpPr>
        <p:spPr>
          <a:xfrm>
            <a:off x="8583310" y="5345791"/>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city </a:t>
            </a:r>
          </a:p>
        </p:txBody>
      </p:sp>
      <p:sp>
        <p:nvSpPr>
          <p:cNvPr id="53" name="Content Placeholder 17">
            <a:extLst>
              <a:ext uri="{FF2B5EF4-FFF2-40B4-BE49-F238E27FC236}">
                <a16:creationId xmlns:a16="http://schemas.microsoft.com/office/drawing/2014/main" id="{898C1293-8412-4D08-B5B8-C35A430AB6C7}"/>
              </a:ext>
            </a:extLst>
          </p:cNvPr>
          <p:cNvSpPr txBox="1">
            <a:spLocks/>
          </p:cNvSpPr>
          <p:nvPr/>
        </p:nvSpPr>
        <p:spPr>
          <a:xfrm>
            <a:off x="8583310" y="5525317"/>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town</a:t>
            </a:r>
          </a:p>
        </p:txBody>
      </p:sp>
      <p:sp>
        <p:nvSpPr>
          <p:cNvPr id="54" name="Rectangle 53">
            <a:extLst>
              <a:ext uri="{FF2B5EF4-FFF2-40B4-BE49-F238E27FC236}">
                <a16:creationId xmlns:a16="http://schemas.microsoft.com/office/drawing/2014/main" id="{F9F444D4-D1AE-4AEF-99B0-C981327B83D4}"/>
              </a:ext>
            </a:extLst>
          </p:cNvPr>
          <p:cNvSpPr/>
          <p:nvPr/>
        </p:nvSpPr>
        <p:spPr>
          <a:xfrm>
            <a:off x="8547535" y="543065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5" name="Rectangle 54">
            <a:extLst>
              <a:ext uri="{FF2B5EF4-FFF2-40B4-BE49-F238E27FC236}">
                <a16:creationId xmlns:a16="http://schemas.microsoft.com/office/drawing/2014/main" id="{28B1A599-1F1C-487C-AC67-2038973FA9F3}"/>
              </a:ext>
            </a:extLst>
          </p:cNvPr>
          <p:cNvSpPr/>
          <p:nvPr/>
        </p:nvSpPr>
        <p:spPr>
          <a:xfrm>
            <a:off x="8547535" y="56062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6" name="Rectangle 55">
            <a:extLst>
              <a:ext uri="{FF2B5EF4-FFF2-40B4-BE49-F238E27FC236}">
                <a16:creationId xmlns:a16="http://schemas.microsoft.com/office/drawing/2014/main" id="{609DF92A-7598-4A68-9856-1950047DED67}"/>
              </a:ext>
            </a:extLst>
          </p:cNvPr>
          <p:cNvSpPr/>
          <p:nvPr/>
        </p:nvSpPr>
        <p:spPr>
          <a:xfrm>
            <a:off x="1527954" y="2876330"/>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9" name="Rectangle 58">
            <a:extLst>
              <a:ext uri="{FF2B5EF4-FFF2-40B4-BE49-F238E27FC236}">
                <a16:creationId xmlns:a16="http://schemas.microsoft.com/office/drawing/2014/main" id="{05EEAA0B-3528-4A1C-9570-4552D4DF3762}"/>
              </a:ext>
            </a:extLst>
          </p:cNvPr>
          <p:cNvSpPr/>
          <p:nvPr/>
        </p:nvSpPr>
        <p:spPr>
          <a:xfrm>
            <a:off x="1525744" y="30499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Rectangle 2"/>
          <p:cNvSpPr/>
          <p:nvPr/>
        </p:nvSpPr>
        <p:spPr>
          <a:xfrm>
            <a:off x="5437807" y="104566"/>
            <a:ext cx="184731" cy="371512"/>
          </a:xfrm>
          <a:prstGeom prst="rect">
            <a:avLst/>
          </a:prstGeom>
        </p:spPr>
        <p:txBody>
          <a:bodyPr wrap="none">
            <a:spAutoFit/>
          </a:bodyPr>
          <a:lstStyle/>
          <a:p>
            <a:endParaRPr lang="en-US" dirty="0">
              <a:solidFill>
                <a:srgbClr val="FF0000"/>
              </a:solidFill>
            </a:endParaRP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44" y="1650188"/>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4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92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6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4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Star: 5 Points 56">
            <a:extLst>
              <a:ext uri="{FF2B5EF4-FFF2-40B4-BE49-F238E27FC236}">
                <a16:creationId xmlns:a16="http://schemas.microsoft.com/office/drawing/2014/main" id="{7C3A34C0-59F1-4A2D-A647-E74F8C2AE6A0}"/>
              </a:ext>
            </a:extLst>
          </p:cNvPr>
          <p:cNvSpPr/>
          <p:nvPr/>
        </p:nvSpPr>
        <p:spPr>
          <a:xfrm>
            <a:off x="5687766" y="3761525"/>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11452386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D8508045-40EF-4FA6-8ADC-1206C1D5EAC3}"/>
              </a:ext>
            </a:extLst>
          </p:cNvPr>
          <p:cNvSpPr>
            <a:spLocks noGrp="1"/>
          </p:cNvSpPr>
          <p:nvPr>
            <p:ph type="body" sz="quarter" idx="12"/>
          </p:nvPr>
        </p:nvSpPr>
        <p:spPr/>
        <p:txBody>
          <a:bodyPr/>
          <a:lstStyle/>
          <a:p>
            <a:r>
              <a:rPr lang="en-US"/>
              <a:t>If you have to choose one, where would you prefer to work?</a:t>
            </a:r>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dirty="0"/>
              <a:t>Organization type preferences | Gender comparison</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dirty="0"/>
              <a:t>2021 </a:t>
            </a:r>
            <a:r>
              <a:rPr lang="en-US"/>
              <a:t>| South Africa | Students | All main fields of study</a:t>
            </a:r>
            <a:endParaRPr lang="en-US" dirty="0"/>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9" name="Content Placeholder 17">
            <a:extLst>
              <a:ext uri="{FF2B5EF4-FFF2-40B4-BE49-F238E27FC236}">
                <a16:creationId xmlns:a16="http://schemas.microsoft.com/office/drawing/2014/main" id="{58D25C29-EF95-455E-93BE-69AEE3FB5696}"/>
              </a:ext>
            </a:extLst>
          </p:cNvPr>
          <p:cNvSpPr txBox="1">
            <a:spLocks/>
          </p:cNvSpPr>
          <p:nvPr/>
        </p:nvSpPr>
        <p:spPr>
          <a:xfrm>
            <a:off x="4962194"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mn-lt"/>
                <a:cs typeface="Calibri" panose="020F0502020204030204" pitchFamily="34" charset="0"/>
              </a:rPr>
              <a:t>Size</a:t>
            </a:r>
          </a:p>
        </p:txBody>
      </p:sp>
      <p:sp>
        <p:nvSpPr>
          <p:cNvPr id="20" name="Content Placeholder 17">
            <a:extLst>
              <a:ext uri="{FF2B5EF4-FFF2-40B4-BE49-F238E27FC236}">
                <a16:creationId xmlns:a16="http://schemas.microsoft.com/office/drawing/2014/main" id="{5A51139B-FC0B-4E4E-B67A-D8061F4E285B}"/>
              </a:ext>
            </a:extLst>
          </p:cNvPr>
          <p:cNvSpPr txBox="1">
            <a:spLocks/>
          </p:cNvSpPr>
          <p:nvPr/>
        </p:nvSpPr>
        <p:spPr>
          <a:xfrm>
            <a:off x="8460168"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Operations</a:t>
            </a:r>
            <a:endParaRPr lang="en-US" sz="1300">
              <a:latin typeface="+mn-lt"/>
              <a:cs typeface="Calibri" panose="020F0502020204030204" pitchFamily="34" charset="0"/>
            </a:endParaRPr>
          </a:p>
        </p:txBody>
      </p:sp>
      <p:sp>
        <p:nvSpPr>
          <p:cNvPr id="21" name="Content Placeholder 17">
            <a:extLst>
              <a:ext uri="{FF2B5EF4-FFF2-40B4-BE49-F238E27FC236}">
                <a16:creationId xmlns:a16="http://schemas.microsoft.com/office/drawing/2014/main" id="{5D8CC7AD-8D87-4310-9E62-0988AD27F6A7}"/>
              </a:ext>
            </a:extLst>
          </p:cNvPr>
          <p:cNvSpPr txBox="1">
            <a:spLocks/>
          </p:cNvSpPr>
          <p:nvPr/>
        </p:nvSpPr>
        <p:spPr>
          <a:xfrm>
            <a:off x="1429615" y="1282130"/>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Organizational maturity</a:t>
            </a:r>
          </a:p>
        </p:txBody>
      </p:sp>
      <p:sp>
        <p:nvSpPr>
          <p:cNvPr id="24" name="Content Placeholder 17">
            <a:extLst>
              <a:ext uri="{FF2B5EF4-FFF2-40B4-BE49-F238E27FC236}">
                <a16:creationId xmlns:a16="http://schemas.microsoft.com/office/drawing/2014/main" id="{12425140-C659-486E-8FE7-723CEA630EDA}"/>
              </a:ext>
            </a:extLst>
          </p:cNvPr>
          <p:cNvSpPr txBox="1">
            <a:spLocks/>
          </p:cNvSpPr>
          <p:nvPr/>
        </p:nvSpPr>
        <p:spPr>
          <a:xfrm>
            <a:off x="1426759" y="381573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Origin</a:t>
            </a:r>
            <a:endParaRPr lang="en-US" sz="1300" b="1">
              <a:latin typeface="+mn-lt"/>
              <a:cs typeface="Calibri" panose="020F0502020204030204" pitchFamily="34" charset="0"/>
            </a:endParaRPr>
          </a:p>
        </p:txBody>
      </p:sp>
      <p:sp>
        <p:nvSpPr>
          <p:cNvPr id="25" name="Content Placeholder 17">
            <a:extLst>
              <a:ext uri="{FF2B5EF4-FFF2-40B4-BE49-F238E27FC236}">
                <a16:creationId xmlns:a16="http://schemas.microsoft.com/office/drawing/2014/main" id="{5AA85D56-E92F-4526-BFF7-D642A93E0831}"/>
              </a:ext>
            </a:extLst>
          </p:cNvPr>
          <p:cNvSpPr txBox="1">
            <a:spLocks/>
          </p:cNvSpPr>
          <p:nvPr/>
        </p:nvSpPr>
        <p:spPr>
          <a:xfrm>
            <a:off x="4989224" y="381379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Sector</a:t>
            </a:r>
            <a:endParaRPr lang="en-US" sz="1300">
              <a:latin typeface="+mn-lt"/>
              <a:cs typeface="Calibri" panose="020F0502020204030204" pitchFamily="34" charset="0"/>
            </a:endParaRPr>
          </a:p>
        </p:txBody>
      </p:sp>
      <p:sp>
        <p:nvSpPr>
          <p:cNvPr id="26" name="Content Placeholder 17">
            <a:extLst>
              <a:ext uri="{FF2B5EF4-FFF2-40B4-BE49-F238E27FC236}">
                <a16:creationId xmlns:a16="http://schemas.microsoft.com/office/drawing/2014/main" id="{F7848701-CE26-43D5-96C0-E6449054BBFB}"/>
              </a:ext>
            </a:extLst>
          </p:cNvPr>
          <p:cNvSpPr txBox="1">
            <a:spLocks/>
          </p:cNvSpPr>
          <p:nvPr/>
        </p:nvSpPr>
        <p:spPr>
          <a:xfrm>
            <a:off x="8448027" y="381038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Location</a:t>
            </a:r>
            <a:endParaRPr lang="sv-SE" sz="1300" dirty="0">
              <a:latin typeface="+mn-lt"/>
              <a:cs typeface="Calibri" pitchFamily="34" charset="0"/>
            </a:endParaRPr>
          </a:p>
        </p:txBody>
      </p:sp>
      <p:cxnSp>
        <p:nvCxnSpPr>
          <p:cNvPr id="27" name="Straight Connector 26">
            <a:extLst>
              <a:ext uri="{FF2B5EF4-FFF2-40B4-BE49-F238E27FC236}">
                <a16:creationId xmlns:a16="http://schemas.microsoft.com/office/drawing/2014/main" id="{EE0BA6D0-E5D6-4C21-B12D-7B76BC15EBA4}"/>
              </a:ext>
            </a:extLst>
          </p:cNvPr>
          <p:cNvCxnSpPr/>
          <p:nvPr/>
        </p:nvCxnSpPr>
        <p:spPr>
          <a:xfrm>
            <a:off x="1530928" y="1606667"/>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DE8B65-47FB-4019-BE9E-CFC8ABAD0569}"/>
              </a:ext>
            </a:extLst>
          </p:cNvPr>
          <p:cNvCxnSpPr/>
          <p:nvPr/>
        </p:nvCxnSpPr>
        <p:spPr>
          <a:xfrm>
            <a:off x="5051570"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AAE05B-B06F-4450-A968-35B38EF01907}"/>
              </a:ext>
            </a:extLst>
          </p:cNvPr>
          <p:cNvCxnSpPr/>
          <p:nvPr/>
        </p:nvCxnSpPr>
        <p:spPr>
          <a:xfrm>
            <a:off x="8557205"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C1E4DD-F5F2-4FFA-AD7F-873ACB9E3F9E}"/>
              </a:ext>
            </a:extLst>
          </p:cNvPr>
          <p:cNvCxnSpPr/>
          <p:nvPr/>
        </p:nvCxnSpPr>
        <p:spPr>
          <a:xfrm>
            <a:off x="1542116" y="4136836"/>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A1EF7D-D69C-4535-960A-3564C82208CA}"/>
              </a:ext>
            </a:extLst>
          </p:cNvPr>
          <p:cNvCxnSpPr/>
          <p:nvPr/>
        </p:nvCxnSpPr>
        <p:spPr>
          <a:xfrm>
            <a:off x="505323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ADAC35-B97C-4C08-898E-47D66BF56CF9}"/>
              </a:ext>
            </a:extLst>
          </p:cNvPr>
          <p:cNvCxnSpPr/>
          <p:nvPr/>
        </p:nvCxnSpPr>
        <p:spPr>
          <a:xfrm>
            <a:off x="854934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sp>
        <p:nvSpPr>
          <p:cNvPr id="34" name="Content Placeholder 17">
            <a:extLst>
              <a:ext uri="{FF2B5EF4-FFF2-40B4-BE49-F238E27FC236}">
                <a16:creationId xmlns:a16="http://schemas.microsoft.com/office/drawing/2014/main" id="{AA889CFE-99F4-40DD-95E4-DD1B62AE68A3}"/>
              </a:ext>
            </a:extLst>
          </p:cNvPr>
          <p:cNvSpPr txBox="1">
            <a:spLocks/>
          </p:cNvSpPr>
          <p:nvPr/>
        </p:nvSpPr>
        <p:spPr>
          <a:xfrm>
            <a:off x="1557459" y="2805290"/>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Established organization</a:t>
            </a:r>
          </a:p>
        </p:txBody>
      </p:sp>
      <p:sp>
        <p:nvSpPr>
          <p:cNvPr id="35" name="Content Placeholder 17">
            <a:extLst>
              <a:ext uri="{FF2B5EF4-FFF2-40B4-BE49-F238E27FC236}">
                <a16:creationId xmlns:a16="http://schemas.microsoft.com/office/drawing/2014/main" id="{8D913250-0C17-4C06-A377-FAB5C20B8FD2}"/>
              </a:ext>
            </a:extLst>
          </p:cNvPr>
          <p:cNvSpPr txBox="1">
            <a:spLocks/>
          </p:cNvSpPr>
          <p:nvPr/>
        </p:nvSpPr>
        <p:spPr>
          <a:xfrm>
            <a:off x="1557459" y="298572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Start-up</a:t>
            </a:r>
          </a:p>
        </p:txBody>
      </p:sp>
      <p:sp>
        <p:nvSpPr>
          <p:cNvPr id="36" name="Content Placeholder 17">
            <a:extLst>
              <a:ext uri="{FF2B5EF4-FFF2-40B4-BE49-F238E27FC236}">
                <a16:creationId xmlns:a16="http://schemas.microsoft.com/office/drawing/2014/main" id="{5783E96E-AD40-4A72-A9E6-50991481F930}"/>
              </a:ext>
            </a:extLst>
          </p:cNvPr>
          <p:cNvSpPr txBox="1">
            <a:spLocks/>
          </p:cNvSpPr>
          <p:nvPr/>
        </p:nvSpPr>
        <p:spPr>
          <a:xfrm>
            <a:off x="5083293" y="2807854"/>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organization </a:t>
            </a:r>
          </a:p>
        </p:txBody>
      </p:sp>
      <p:sp>
        <p:nvSpPr>
          <p:cNvPr id="37" name="Content Placeholder 17">
            <a:extLst>
              <a:ext uri="{FF2B5EF4-FFF2-40B4-BE49-F238E27FC236}">
                <a16:creationId xmlns:a16="http://schemas.microsoft.com/office/drawing/2014/main" id="{B78CB8C5-DDD3-4803-8C90-7E96CF1941EB}"/>
              </a:ext>
            </a:extLst>
          </p:cNvPr>
          <p:cNvSpPr txBox="1">
            <a:spLocks/>
          </p:cNvSpPr>
          <p:nvPr/>
        </p:nvSpPr>
        <p:spPr>
          <a:xfrm>
            <a:off x="5083293" y="298828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organization</a:t>
            </a:r>
          </a:p>
        </p:txBody>
      </p:sp>
      <p:sp>
        <p:nvSpPr>
          <p:cNvPr id="38" name="Rectangle 37">
            <a:extLst>
              <a:ext uri="{FF2B5EF4-FFF2-40B4-BE49-F238E27FC236}">
                <a16:creationId xmlns:a16="http://schemas.microsoft.com/office/drawing/2014/main" id="{62A3A5BC-373F-43C5-B8EB-0A5FD94EA58D}"/>
              </a:ext>
            </a:extLst>
          </p:cNvPr>
          <p:cNvSpPr/>
          <p:nvPr/>
        </p:nvSpPr>
        <p:spPr>
          <a:xfrm>
            <a:off x="5047518" y="288727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0" name="Content Placeholder 17">
            <a:extLst>
              <a:ext uri="{FF2B5EF4-FFF2-40B4-BE49-F238E27FC236}">
                <a16:creationId xmlns:a16="http://schemas.microsoft.com/office/drawing/2014/main" id="{E826C462-6F59-4389-96FD-355BE9A8EAD0}"/>
              </a:ext>
            </a:extLst>
          </p:cNvPr>
          <p:cNvSpPr txBox="1">
            <a:spLocks/>
          </p:cNvSpPr>
          <p:nvPr/>
        </p:nvSpPr>
        <p:spPr>
          <a:xfrm>
            <a:off x="8583309" y="2803989"/>
            <a:ext cx="3384131" cy="262571"/>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operations mainly </a:t>
            </a:r>
            <a:r>
              <a:rPr lang="en-US" sz="1000">
                <a:latin typeface="Calibri" panose="020F0502020204030204" pitchFamily="34" charset="0"/>
                <a:cs typeface="Calibri" panose="020F0502020204030204" pitchFamily="34" charset="0"/>
              </a:rPr>
              <a:t>in South Africa </a:t>
            </a:r>
            <a:endParaRPr lang="en-US" sz="1000" dirty="0">
              <a:latin typeface="Calibri" panose="020F0502020204030204" pitchFamily="34" charset="0"/>
              <a:cs typeface="Calibri" panose="020F0502020204030204" pitchFamily="34" charset="0"/>
            </a:endParaRPr>
          </a:p>
        </p:txBody>
      </p:sp>
      <p:sp>
        <p:nvSpPr>
          <p:cNvPr id="41" name="Content Placeholder 17">
            <a:extLst>
              <a:ext uri="{FF2B5EF4-FFF2-40B4-BE49-F238E27FC236}">
                <a16:creationId xmlns:a16="http://schemas.microsoft.com/office/drawing/2014/main" id="{35BFEFC6-7E2A-40E8-BC50-21E5FA807BFC}"/>
              </a:ext>
            </a:extLst>
          </p:cNvPr>
          <p:cNvSpPr txBox="1">
            <a:spLocks/>
          </p:cNvSpPr>
          <p:nvPr/>
        </p:nvSpPr>
        <p:spPr>
          <a:xfrm>
            <a:off x="8583310" y="2984420"/>
            <a:ext cx="292000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global operations</a:t>
            </a:r>
          </a:p>
        </p:txBody>
      </p:sp>
      <p:sp>
        <p:nvSpPr>
          <p:cNvPr id="42" name="Rectangle 41">
            <a:extLst>
              <a:ext uri="{FF2B5EF4-FFF2-40B4-BE49-F238E27FC236}">
                <a16:creationId xmlns:a16="http://schemas.microsoft.com/office/drawing/2014/main" id="{FEEDADEE-C06F-443D-96FA-5AF0E004C8CC}"/>
              </a:ext>
            </a:extLst>
          </p:cNvPr>
          <p:cNvSpPr/>
          <p:nvPr/>
        </p:nvSpPr>
        <p:spPr>
          <a:xfrm>
            <a:off x="8547535" y="288341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4" name="Content Placeholder 17">
            <a:extLst>
              <a:ext uri="{FF2B5EF4-FFF2-40B4-BE49-F238E27FC236}">
                <a16:creationId xmlns:a16="http://schemas.microsoft.com/office/drawing/2014/main" id="{61C1DED3-A752-42BC-912E-483E0B989587}"/>
              </a:ext>
            </a:extLst>
          </p:cNvPr>
          <p:cNvSpPr txBox="1">
            <a:spLocks/>
          </p:cNvSpPr>
          <p:nvPr/>
        </p:nvSpPr>
        <p:spPr>
          <a:xfrm>
            <a:off x="1557459" y="5347092"/>
            <a:ext cx="2743192" cy="226566"/>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a:t>
            </a:r>
            <a:r>
              <a:rPr lang="en-US" sz="1000">
                <a:latin typeface="Calibri" panose="020F0502020204030204" pitchFamily="34" charset="0"/>
                <a:cs typeface="Calibri" panose="020F0502020204030204" pitchFamily="34" charset="0"/>
              </a:rPr>
              <a:t>in South Africa </a:t>
            </a:r>
            <a:endParaRPr lang="en-US" sz="1000" dirty="0">
              <a:latin typeface="Calibri" panose="020F0502020204030204" pitchFamily="34" charset="0"/>
              <a:cs typeface="Calibri" panose="020F0502020204030204" pitchFamily="34" charset="0"/>
            </a:endParaRPr>
          </a:p>
        </p:txBody>
      </p:sp>
      <p:sp>
        <p:nvSpPr>
          <p:cNvPr id="45" name="Content Placeholder 17">
            <a:extLst>
              <a:ext uri="{FF2B5EF4-FFF2-40B4-BE49-F238E27FC236}">
                <a16:creationId xmlns:a16="http://schemas.microsoft.com/office/drawing/2014/main" id="{2DF4FE33-B360-4963-91B9-57FE369213AA}"/>
              </a:ext>
            </a:extLst>
          </p:cNvPr>
          <p:cNvSpPr txBox="1">
            <a:spLocks/>
          </p:cNvSpPr>
          <p:nvPr/>
        </p:nvSpPr>
        <p:spPr>
          <a:xfrm>
            <a:off x="1557458" y="5526618"/>
            <a:ext cx="260772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outside </a:t>
            </a:r>
            <a:r>
              <a:rPr lang="en-US" sz="1000">
                <a:latin typeface="Calibri" panose="020F0502020204030204" pitchFamily="34" charset="0"/>
                <a:cs typeface="Calibri" panose="020F0502020204030204" pitchFamily="34" charset="0"/>
              </a:rPr>
              <a:t>of South Africa</a:t>
            </a:r>
            <a:endParaRPr lang="en-US" sz="1000" dirty="0">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22D5DFBC-0A5C-433E-B752-7261656832D6}"/>
              </a:ext>
            </a:extLst>
          </p:cNvPr>
          <p:cNvSpPr/>
          <p:nvPr/>
        </p:nvSpPr>
        <p:spPr>
          <a:xfrm>
            <a:off x="1521684" y="5431958"/>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8" name="Content Placeholder 17">
            <a:extLst>
              <a:ext uri="{FF2B5EF4-FFF2-40B4-BE49-F238E27FC236}">
                <a16:creationId xmlns:a16="http://schemas.microsoft.com/office/drawing/2014/main" id="{809CA806-F120-4ACF-BBE2-476B441A6CDE}"/>
              </a:ext>
            </a:extLst>
          </p:cNvPr>
          <p:cNvSpPr txBox="1">
            <a:spLocks/>
          </p:cNvSpPr>
          <p:nvPr/>
        </p:nvSpPr>
        <p:spPr>
          <a:xfrm>
            <a:off x="5083293" y="5349656"/>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Private sector</a:t>
            </a:r>
          </a:p>
        </p:txBody>
      </p:sp>
      <p:sp>
        <p:nvSpPr>
          <p:cNvPr id="49" name="Content Placeholder 17">
            <a:extLst>
              <a:ext uri="{FF2B5EF4-FFF2-40B4-BE49-F238E27FC236}">
                <a16:creationId xmlns:a16="http://schemas.microsoft.com/office/drawing/2014/main" id="{9E8AAC95-3B66-4081-A12E-3CA034F0F134}"/>
              </a:ext>
            </a:extLst>
          </p:cNvPr>
          <p:cNvSpPr txBox="1">
            <a:spLocks/>
          </p:cNvSpPr>
          <p:nvPr/>
        </p:nvSpPr>
        <p:spPr>
          <a:xfrm>
            <a:off x="5083293" y="5529182"/>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Public sector</a:t>
            </a:r>
          </a:p>
        </p:txBody>
      </p:sp>
      <p:sp>
        <p:nvSpPr>
          <p:cNvPr id="50" name="Rectangle 49">
            <a:extLst>
              <a:ext uri="{FF2B5EF4-FFF2-40B4-BE49-F238E27FC236}">
                <a16:creationId xmlns:a16="http://schemas.microsoft.com/office/drawing/2014/main" id="{CD6037CE-B901-4244-9863-CB96BDDA56BB}"/>
              </a:ext>
            </a:extLst>
          </p:cNvPr>
          <p:cNvSpPr/>
          <p:nvPr/>
        </p:nvSpPr>
        <p:spPr>
          <a:xfrm>
            <a:off x="5047518" y="543452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Content Placeholder 17">
            <a:extLst>
              <a:ext uri="{FF2B5EF4-FFF2-40B4-BE49-F238E27FC236}">
                <a16:creationId xmlns:a16="http://schemas.microsoft.com/office/drawing/2014/main" id="{E3085BA5-A587-4F49-92E9-10F3209A5485}"/>
              </a:ext>
            </a:extLst>
          </p:cNvPr>
          <p:cNvSpPr txBox="1">
            <a:spLocks/>
          </p:cNvSpPr>
          <p:nvPr/>
        </p:nvSpPr>
        <p:spPr>
          <a:xfrm>
            <a:off x="8583310" y="5345791"/>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city </a:t>
            </a:r>
          </a:p>
        </p:txBody>
      </p:sp>
      <p:sp>
        <p:nvSpPr>
          <p:cNvPr id="53" name="Content Placeholder 17">
            <a:extLst>
              <a:ext uri="{FF2B5EF4-FFF2-40B4-BE49-F238E27FC236}">
                <a16:creationId xmlns:a16="http://schemas.microsoft.com/office/drawing/2014/main" id="{898C1293-8412-4D08-B5B8-C35A430AB6C7}"/>
              </a:ext>
            </a:extLst>
          </p:cNvPr>
          <p:cNvSpPr txBox="1">
            <a:spLocks/>
          </p:cNvSpPr>
          <p:nvPr/>
        </p:nvSpPr>
        <p:spPr>
          <a:xfrm>
            <a:off x="8583310" y="5525317"/>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town</a:t>
            </a:r>
          </a:p>
        </p:txBody>
      </p:sp>
      <p:sp>
        <p:nvSpPr>
          <p:cNvPr id="54" name="Rectangle 53">
            <a:extLst>
              <a:ext uri="{FF2B5EF4-FFF2-40B4-BE49-F238E27FC236}">
                <a16:creationId xmlns:a16="http://schemas.microsoft.com/office/drawing/2014/main" id="{F9F444D4-D1AE-4AEF-99B0-C981327B83D4}"/>
              </a:ext>
            </a:extLst>
          </p:cNvPr>
          <p:cNvSpPr/>
          <p:nvPr/>
        </p:nvSpPr>
        <p:spPr>
          <a:xfrm>
            <a:off x="8547535" y="543065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6" name="Rectangle 55">
            <a:extLst>
              <a:ext uri="{FF2B5EF4-FFF2-40B4-BE49-F238E27FC236}">
                <a16:creationId xmlns:a16="http://schemas.microsoft.com/office/drawing/2014/main" id="{609DF92A-7598-4A68-9856-1950047DED67}"/>
              </a:ext>
            </a:extLst>
          </p:cNvPr>
          <p:cNvSpPr/>
          <p:nvPr/>
        </p:nvSpPr>
        <p:spPr>
          <a:xfrm>
            <a:off x="1527954" y="2876330"/>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9" name="Rectangle 58">
            <a:extLst>
              <a:ext uri="{FF2B5EF4-FFF2-40B4-BE49-F238E27FC236}">
                <a16:creationId xmlns:a16="http://schemas.microsoft.com/office/drawing/2014/main" id="{381BB086-A1FC-4924-8DBD-7E06E45D590A}"/>
              </a:ext>
            </a:extLst>
          </p:cNvPr>
          <p:cNvSpPr/>
          <p:nvPr/>
        </p:nvSpPr>
        <p:spPr>
          <a:xfrm>
            <a:off x="5047518" y="3069201"/>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F3319651-2A28-4A56-810B-EE9A667BDFF0}"/>
              </a:ext>
            </a:extLst>
          </p:cNvPr>
          <p:cNvSpPr/>
          <p:nvPr/>
        </p:nvSpPr>
        <p:spPr>
          <a:xfrm>
            <a:off x="8547535" y="3065336"/>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1" name="Rectangle 60">
            <a:extLst>
              <a:ext uri="{FF2B5EF4-FFF2-40B4-BE49-F238E27FC236}">
                <a16:creationId xmlns:a16="http://schemas.microsoft.com/office/drawing/2014/main" id="{F21E4183-2F68-4EDD-8884-7789D2ADE54C}"/>
              </a:ext>
            </a:extLst>
          </p:cNvPr>
          <p:cNvSpPr/>
          <p:nvPr/>
        </p:nvSpPr>
        <p:spPr>
          <a:xfrm>
            <a:off x="1521684" y="5607534"/>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2" name="Rectangle 61">
            <a:extLst>
              <a:ext uri="{FF2B5EF4-FFF2-40B4-BE49-F238E27FC236}">
                <a16:creationId xmlns:a16="http://schemas.microsoft.com/office/drawing/2014/main" id="{6A26AD4D-C34E-44DF-88B2-41F13CB9A95D}"/>
              </a:ext>
            </a:extLst>
          </p:cNvPr>
          <p:cNvSpPr/>
          <p:nvPr/>
        </p:nvSpPr>
        <p:spPr>
          <a:xfrm>
            <a:off x="5047518" y="5610098"/>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3" name="Rectangle 62">
            <a:extLst>
              <a:ext uri="{FF2B5EF4-FFF2-40B4-BE49-F238E27FC236}">
                <a16:creationId xmlns:a16="http://schemas.microsoft.com/office/drawing/2014/main" id="{28B1A599-1F1C-487C-AC67-2038973FA9F3}"/>
              </a:ext>
            </a:extLst>
          </p:cNvPr>
          <p:cNvSpPr/>
          <p:nvPr/>
        </p:nvSpPr>
        <p:spPr>
          <a:xfrm>
            <a:off x="8547535" y="56062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4" name="Rectangle 63">
            <a:extLst>
              <a:ext uri="{FF2B5EF4-FFF2-40B4-BE49-F238E27FC236}">
                <a16:creationId xmlns:a16="http://schemas.microsoft.com/office/drawing/2014/main" id="{05EEAA0B-3528-4A1C-9570-4552D4DF3762}"/>
              </a:ext>
            </a:extLst>
          </p:cNvPr>
          <p:cNvSpPr/>
          <p:nvPr/>
        </p:nvSpPr>
        <p:spPr>
          <a:xfrm>
            <a:off x="1525744" y="30499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5" name="Rectangle 54"/>
          <p:cNvSpPr/>
          <p:nvPr/>
        </p:nvSpPr>
        <p:spPr>
          <a:xfrm>
            <a:off x="5437807" y="104566"/>
            <a:ext cx="184731" cy="371512"/>
          </a:xfrm>
          <a:prstGeom prst="rect">
            <a:avLst/>
          </a:prstGeom>
        </p:spPr>
        <p:txBody>
          <a:bodyPr wrap="none">
            <a:spAutoFit/>
          </a:bodyPr>
          <a:lstStyle/>
          <a:p>
            <a:endParaRPr lang="en-US" dirty="0">
              <a:solidFill>
                <a:srgbClr val="FF0000"/>
              </a:solidFill>
            </a:endParaRP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44" y="1650188"/>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4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92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6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4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Star: 5 Points 50">
            <a:extLst>
              <a:ext uri="{FF2B5EF4-FFF2-40B4-BE49-F238E27FC236}">
                <a16:creationId xmlns:a16="http://schemas.microsoft.com/office/drawing/2014/main" id="{A2615BA7-7B25-4AD8-AA40-BE1F42E3852D}"/>
              </a:ext>
            </a:extLst>
          </p:cNvPr>
          <p:cNvSpPr/>
          <p:nvPr/>
        </p:nvSpPr>
        <p:spPr>
          <a:xfrm>
            <a:off x="2058557" y="3821570"/>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a:solidFill>
                <a:schemeClr val="tx1"/>
              </a:solidFill>
            </a:endParaRPr>
          </a:p>
        </p:txBody>
      </p:sp>
    </p:spTree>
    <p:extLst>
      <p:ext uri="{BB962C8B-B14F-4D97-AF65-F5344CB8AC3E}">
        <p14:creationId xmlns:p14="http://schemas.microsoft.com/office/powerpoint/2010/main" val="17343283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C9642-28A4-4BEF-BB98-4EFA419282F5}"/>
              </a:ext>
            </a:extLst>
          </p:cNvPr>
          <p:cNvSpPr>
            <a:spLocks noGrp="1"/>
          </p:cNvSpPr>
          <p:nvPr>
            <p:ph type="body" sz="quarter" idx="12"/>
          </p:nvPr>
        </p:nvSpPr>
        <p:spPr/>
        <p:txBody>
          <a:bodyPr/>
          <a:lstStyle/>
          <a:p>
            <a:r>
              <a:rPr lang="en-ZA"/>
              <a:t>Which industries are you interested working in after graduation</a:t>
            </a:r>
            <a:r>
              <a:rPr lang="en-US"/>
              <a:t>?</a:t>
            </a:r>
            <a:endParaRPr lang="en-US" dirty="0"/>
          </a:p>
        </p:txBody>
      </p:sp>
      <p:sp>
        <p:nvSpPr>
          <p:cNvPr id="6" name="Text Placeholder 5">
            <a:extLst>
              <a:ext uri="{FF2B5EF4-FFF2-40B4-BE49-F238E27FC236}">
                <a16:creationId xmlns:a16="http://schemas.microsoft.com/office/drawing/2014/main" id="{6D770512-78CA-464B-8754-DE8711B7C1F4}"/>
              </a:ext>
            </a:extLst>
          </p:cNvPr>
          <p:cNvSpPr>
            <a:spLocks noGrp="1"/>
          </p:cNvSpPr>
          <p:nvPr>
            <p:ph type="body" sz="quarter" idx="13"/>
          </p:nvPr>
        </p:nvSpPr>
        <p:spPr/>
        <p:txBody>
          <a:bodyPr/>
          <a:lstStyle/>
          <a:p>
            <a:r>
              <a:rPr lang="de-DE"/>
              <a:t>These are your students’ ten most prefered industries</a:t>
            </a:r>
            <a:endParaRPr lang="en-US" dirty="0"/>
          </a:p>
        </p:txBody>
      </p:sp>
      <p:sp>
        <p:nvSpPr>
          <p:cNvPr id="5" name="Title 4">
            <a:extLst>
              <a:ext uri="{FF2B5EF4-FFF2-40B4-BE49-F238E27FC236}">
                <a16:creationId xmlns:a16="http://schemas.microsoft.com/office/drawing/2014/main" id="{837A7BC3-3228-44D6-B0D8-E455473591E1}"/>
              </a:ext>
            </a:extLst>
          </p:cNvPr>
          <p:cNvSpPr>
            <a:spLocks noGrp="1"/>
          </p:cNvSpPr>
          <p:nvPr>
            <p:ph type="title"/>
          </p:nvPr>
        </p:nvSpPr>
        <p:spPr/>
        <p:txBody>
          <a:bodyPr/>
          <a:lstStyle/>
          <a:p>
            <a:r>
              <a:rPr lang="en-US"/>
              <a:t>Your students' most preferred industries</a:t>
            </a:r>
            <a:endParaRPr lang="en-ZA" dirty="0"/>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4"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7" name="Oval 16">
            <a:extLst>
              <a:ext uri="{FF2B5EF4-FFF2-40B4-BE49-F238E27FC236}">
                <a16:creationId xmlns:a16="http://schemas.microsoft.com/office/drawing/2014/main" id="{69A9CF95-64CD-4BEE-B7E9-DA4F8EB9F9D3}"/>
              </a:ext>
            </a:extLst>
          </p:cNvPr>
          <p:cNvSpPr/>
          <p:nvPr/>
        </p:nvSpPr>
        <p:spPr>
          <a:xfrm>
            <a:off x="8898519" y="31137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0" name="Oval 19">
            <a:extLst>
              <a:ext uri="{FF2B5EF4-FFF2-40B4-BE49-F238E27FC236}">
                <a16:creationId xmlns:a16="http://schemas.microsoft.com/office/drawing/2014/main" id="{696B72F2-F450-40B7-B758-BA1F1E07C7C2}"/>
              </a:ext>
            </a:extLst>
          </p:cNvPr>
          <p:cNvSpPr/>
          <p:nvPr/>
        </p:nvSpPr>
        <p:spPr>
          <a:xfrm>
            <a:off x="8898519" y="34000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6C5DA-2457-43DC-8CFE-AB86B0F911D9}"/>
              </a:ext>
            </a:extLst>
          </p:cNvPr>
          <p:cNvSpPr txBox="1"/>
          <p:nvPr/>
        </p:nvSpPr>
        <p:spPr>
          <a:xfrm>
            <a:off x="9073727" y="30457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4" name="TextBox 23">
            <a:extLst>
              <a:ext uri="{FF2B5EF4-FFF2-40B4-BE49-F238E27FC236}">
                <a16:creationId xmlns:a16="http://schemas.microsoft.com/office/drawing/2014/main" id="{8BB3E668-50FF-43CE-810C-ABAE74B66E52}"/>
              </a:ext>
            </a:extLst>
          </p:cNvPr>
          <p:cNvSpPr txBox="1"/>
          <p:nvPr/>
        </p:nvSpPr>
        <p:spPr>
          <a:xfrm>
            <a:off x="9073727" y="33246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25" y="1216800"/>
            <a:ext cx="8443912"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330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85165" tIns="42582" rIns="85165" bIns="42582" rtlCol="0" anchor="t">
            <a:normAutofit/>
          </a:bodyPr>
          <a:lstStyle/>
          <a:p>
            <a:r>
              <a:rPr lang="en-US" dirty="0"/>
              <a:t>The Universum CareerTest 2021</a:t>
            </a:r>
          </a:p>
        </p:txBody>
      </p:sp>
      <p:sp>
        <p:nvSpPr>
          <p:cNvPr id="2" name="Text Placeholder 1"/>
          <p:cNvSpPr>
            <a:spLocks noGrp="1"/>
          </p:cNvSpPr>
          <p:nvPr>
            <p:ph type="body" sz="quarter" idx="10"/>
          </p:nvPr>
        </p:nvSpPr>
        <p:spPr/>
        <p:txBody>
          <a:bodyPr>
            <a:normAutofit/>
          </a:bodyPr>
          <a:lstStyle/>
          <a:p>
            <a:r>
              <a:rPr lang="en-US" dirty="0"/>
              <a:t>2021 </a:t>
            </a:r>
            <a:r>
              <a:rPr lang="en-US"/>
              <a:t>| South Africa | Students | NWU | All main fields of study</a:t>
            </a:r>
            <a:endParaRPr lang="en-US" dirty="0"/>
          </a:p>
        </p:txBody>
      </p:sp>
      <p:sp>
        <p:nvSpPr>
          <p:cNvPr id="51" name="Rectangle: Rounded Corners 50">
            <a:extLst>
              <a:ext uri="{FF2B5EF4-FFF2-40B4-BE49-F238E27FC236}">
                <a16:creationId xmlns:a16="http://schemas.microsoft.com/office/drawing/2014/main" id="{A6429908-6063-4374-A6FE-44CA6177B37D}"/>
              </a:ext>
            </a:extLst>
          </p:cNvPr>
          <p:cNvSpPr/>
          <p:nvPr/>
        </p:nvSpPr>
        <p:spPr>
          <a:xfrm>
            <a:off x="566670" y="5057345"/>
            <a:ext cx="5235266"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BB55266F-A6E9-4C6A-A74D-3BB4D87F532A}"/>
              </a:ext>
            </a:extLst>
          </p:cNvPr>
          <p:cNvSpPr/>
          <p:nvPr/>
        </p:nvSpPr>
        <p:spPr>
          <a:xfrm>
            <a:off x="573926" y="4304742"/>
            <a:ext cx="5228009"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54" name="Group 16">
            <a:extLst>
              <a:ext uri="{FF2B5EF4-FFF2-40B4-BE49-F238E27FC236}">
                <a16:creationId xmlns:a16="http://schemas.microsoft.com/office/drawing/2014/main" id="{B3C2981D-40ED-4D59-B411-E68F6D9E0A59}"/>
              </a:ext>
            </a:extLst>
          </p:cNvPr>
          <p:cNvGrpSpPr>
            <a:grpSpLocks noChangeAspect="1"/>
          </p:cNvGrpSpPr>
          <p:nvPr/>
        </p:nvGrpSpPr>
        <p:grpSpPr bwMode="auto">
          <a:xfrm>
            <a:off x="687068" y="4340803"/>
            <a:ext cx="518308" cy="508851"/>
            <a:chOff x="1046" y="421"/>
            <a:chExt cx="548" cy="538"/>
          </a:xfrm>
          <a:solidFill>
            <a:schemeClr val="tx1"/>
          </a:solidFill>
        </p:grpSpPr>
        <p:sp>
          <p:nvSpPr>
            <p:cNvPr id="55" name="Freeform 18">
              <a:extLst>
                <a:ext uri="{FF2B5EF4-FFF2-40B4-BE49-F238E27FC236}">
                  <a16:creationId xmlns:a16="http://schemas.microsoft.com/office/drawing/2014/main" id="{1E4D75E9-E44C-4ACD-B3D7-5E9266016B5D}"/>
                </a:ext>
              </a:extLst>
            </p:cNvPr>
            <p:cNvSpPr>
              <a:spLocks noEditPoints="1"/>
            </p:cNvSpPr>
            <p:nvPr/>
          </p:nvSpPr>
          <p:spPr bwMode="auto">
            <a:xfrm>
              <a:off x="1046" y="421"/>
              <a:ext cx="548" cy="538"/>
            </a:xfrm>
            <a:custGeom>
              <a:avLst/>
              <a:gdLst>
                <a:gd name="T0" fmla="*/ 2643 w 2738"/>
                <a:gd name="T1" fmla="*/ 2595 h 2690"/>
                <a:gd name="T2" fmla="*/ 945 w 2738"/>
                <a:gd name="T3" fmla="*/ 0 h 2690"/>
                <a:gd name="T4" fmla="*/ 1063 w 2738"/>
                <a:gd name="T5" fmla="*/ 33 h 2690"/>
                <a:gd name="T6" fmla="*/ 1148 w 2738"/>
                <a:gd name="T7" fmla="*/ 118 h 2690"/>
                <a:gd name="T8" fmla="*/ 1180 w 2738"/>
                <a:gd name="T9" fmla="*/ 236 h 2690"/>
                <a:gd name="T10" fmla="*/ 1148 w 2738"/>
                <a:gd name="T11" fmla="*/ 355 h 2690"/>
                <a:gd name="T12" fmla="*/ 1063 w 2738"/>
                <a:gd name="T13" fmla="*/ 439 h 2690"/>
                <a:gd name="T14" fmla="*/ 945 w 2738"/>
                <a:gd name="T15" fmla="*/ 472 h 2690"/>
                <a:gd name="T16" fmla="*/ 906 w 2738"/>
                <a:gd name="T17" fmla="*/ 453 h 2690"/>
                <a:gd name="T18" fmla="*/ 900 w 2738"/>
                <a:gd name="T19" fmla="*/ 410 h 2690"/>
                <a:gd name="T20" fmla="*/ 930 w 2738"/>
                <a:gd name="T21" fmla="*/ 380 h 2690"/>
                <a:gd name="T22" fmla="*/ 1006 w 2738"/>
                <a:gd name="T23" fmla="*/ 363 h 2690"/>
                <a:gd name="T24" fmla="*/ 1072 w 2738"/>
                <a:gd name="T25" fmla="*/ 298 h 2690"/>
                <a:gd name="T26" fmla="*/ 1082 w 2738"/>
                <a:gd name="T27" fmla="*/ 204 h 2690"/>
                <a:gd name="T28" fmla="*/ 1033 w 2738"/>
                <a:gd name="T29" fmla="*/ 126 h 2690"/>
                <a:gd name="T30" fmla="*/ 945 w 2738"/>
                <a:gd name="T31" fmla="*/ 95 h 2690"/>
                <a:gd name="T32" fmla="*/ 862 w 2738"/>
                <a:gd name="T33" fmla="*/ 121 h 2690"/>
                <a:gd name="T34" fmla="*/ 812 w 2738"/>
                <a:gd name="T35" fmla="*/ 189 h 2690"/>
                <a:gd name="T36" fmla="*/ 925 w 2738"/>
                <a:gd name="T37" fmla="*/ 198 h 2690"/>
                <a:gd name="T38" fmla="*/ 945 w 2738"/>
                <a:gd name="T39" fmla="*/ 236 h 2690"/>
                <a:gd name="T40" fmla="*/ 925 w 2738"/>
                <a:gd name="T41" fmla="*/ 274 h 2690"/>
                <a:gd name="T42" fmla="*/ 96 w 2738"/>
                <a:gd name="T43" fmla="*/ 283 h 2690"/>
                <a:gd name="T44" fmla="*/ 2643 w 2738"/>
                <a:gd name="T45" fmla="*/ 283 h 2690"/>
                <a:gd name="T46" fmla="*/ 1995 w 2738"/>
                <a:gd name="T47" fmla="*/ 358 h 2690"/>
                <a:gd name="T48" fmla="*/ 1911 w 2738"/>
                <a:gd name="T49" fmla="*/ 441 h 2690"/>
                <a:gd name="T50" fmla="*/ 1793 w 2738"/>
                <a:gd name="T51" fmla="*/ 472 h 2690"/>
                <a:gd name="T52" fmla="*/ 1756 w 2738"/>
                <a:gd name="T53" fmla="*/ 453 h 2690"/>
                <a:gd name="T54" fmla="*/ 1749 w 2738"/>
                <a:gd name="T55" fmla="*/ 410 h 2690"/>
                <a:gd name="T56" fmla="*/ 1779 w 2738"/>
                <a:gd name="T57" fmla="*/ 380 h 2690"/>
                <a:gd name="T58" fmla="*/ 1856 w 2738"/>
                <a:gd name="T59" fmla="*/ 363 h 2690"/>
                <a:gd name="T60" fmla="*/ 1920 w 2738"/>
                <a:gd name="T61" fmla="*/ 298 h 2690"/>
                <a:gd name="T62" fmla="*/ 1931 w 2738"/>
                <a:gd name="T63" fmla="*/ 204 h 2690"/>
                <a:gd name="T64" fmla="*/ 1882 w 2738"/>
                <a:gd name="T65" fmla="*/ 126 h 2690"/>
                <a:gd name="T66" fmla="*/ 1793 w 2738"/>
                <a:gd name="T67" fmla="*/ 95 h 2690"/>
                <a:gd name="T68" fmla="*/ 1756 w 2738"/>
                <a:gd name="T69" fmla="*/ 75 h 2690"/>
                <a:gd name="T70" fmla="*/ 1749 w 2738"/>
                <a:gd name="T71" fmla="*/ 33 h 2690"/>
                <a:gd name="T72" fmla="*/ 1779 w 2738"/>
                <a:gd name="T73" fmla="*/ 3 h 2690"/>
                <a:gd name="T74" fmla="*/ 1874 w 2738"/>
                <a:gd name="T75" fmla="*/ 15 h 2690"/>
                <a:gd name="T76" fmla="*/ 1972 w 2738"/>
                <a:gd name="T77" fmla="*/ 82 h 2690"/>
                <a:gd name="T78" fmla="*/ 2024 w 2738"/>
                <a:gd name="T79" fmla="*/ 189 h 2690"/>
                <a:gd name="T80" fmla="*/ 0 w 2738"/>
                <a:gd name="T81" fmla="*/ 2690 h 2690"/>
                <a:gd name="T82" fmla="*/ 725 w 2738"/>
                <a:gd name="T83" fmla="*/ 150 h 2690"/>
                <a:gd name="T84" fmla="*/ 795 w 2738"/>
                <a:gd name="T85" fmla="*/ 55 h 2690"/>
                <a:gd name="T86" fmla="*/ 902 w 2738"/>
                <a:gd name="T87" fmla="*/ 4 h 2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8" h="2690">
                  <a:moveTo>
                    <a:pt x="96" y="802"/>
                  </a:moveTo>
                  <a:lnTo>
                    <a:pt x="96" y="2595"/>
                  </a:lnTo>
                  <a:lnTo>
                    <a:pt x="2643" y="2595"/>
                  </a:lnTo>
                  <a:lnTo>
                    <a:pt x="2643" y="802"/>
                  </a:lnTo>
                  <a:lnTo>
                    <a:pt x="96" y="802"/>
                  </a:lnTo>
                  <a:close/>
                  <a:moveTo>
                    <a:pt x="945" y="0"/>
                  </a:moveTo>
                  <a:lnTo>
                    <a:pt x="987" y="4"/>
                  </a:lnTo>
                  <a:lnTo>
                    <a:pt x="1027" y="15"/>
                  </a:lnTo>
                  <a:lnTo>
                    <a:pt x="1063" y="33"/>
                  </a:lnTo>
                  <a:lnTo>
                    <a:pt x="1097" y="56"/>
                  </a:lnTo>
                  <a:lnTo>
                    <a:pt x="1125" y="84"/>
                  </a:lnTo>
                  <a:lnTo>
                    <a:pt x="1148" y="118"/>
                  </a:lnTo>
                  <a:lnTo>
                    <a:pt x="1166" y="154"/>
                  </a:lnTo>
                  <a:lnTo>
                    <a:pt x="1177" y="194"/>
                  </a:lnTo>
                  <a:lnTo>
                    <a:pt x="1180" y="236"/>
                  </a:lnTo>
                  <a:lnTo>
                    <a:pt x="1177" y="279"/>
                  </a:lnTo>
                  <a:lnTo>
                    <a:pt x="1166" y="318"/>
                  </a:lnTo>
                  <a:lnTo>
                    <a:pt x="1148" y="355"/>
                  </a:lnTo>
                  <a:lnTo>
                    <a:pt x="1125" y="389"/>
                  </a:lnTo>
                  <a:lnTo>
                    <a:pt x="1097" y="416"/>
                  </a:lnTo>
                  <a:lnTo>
                    <a:pt x="1063" y="439"/>
                  </a:lnTo>
                  <a:lnTo>
                    <a:pt x="1027" y="458"/>
                  </a:lnTo>
                  <a:lnTo>
                    <a:pt x="987" y="468"/>
                  </a:lnTo>
                  <a:lnTo>
                    <a:pt x="945" y="472"/>
                  </a:lnTo>
                  <a:lnTo>
                    <a:pt x="930" y="470"/>
                  </a:lnTo>
                  <a:lnTo>
                    <a:pt x="917" y="464"/>
                  </a:lnTo>
                  <a:lnTo>
                    <a:pt x="906" y="453"/>
                  </a:lnTo>
                  <a:lnTo>
                    <a:pt x="900" y="439"/>
                  </a:lnTo>
                  <a:lnTo>
                    <a:pt x="897" y="425"/>
                  </a:lnTo>
                  <a:lnTo>
                    <a:pt x="900" y="410"/>
                  </a:lnTo>
                  <a:lnTo>
                    <a:pt x="906" y="397"/>
                  </a:lnTo>
                  <a:lnTo>
                    <a:pt x="917" y="387"/>
                  </a:lnTo>
                  <a:lnTo>
                    <a:pt x="930" y="380"/>
                  </a:lnTo>
                  <a:lnTo>
                    <a:pt x="945" y="378"/>
                  </a:lnTo>
                  <a:lnTo>
                    <a:pt x="977" y="374"/>
                  </a:lnTo>
                  <a:lnTo>
                    <a:pt x="1006" y="363"/>
                  </a:lnTo>
                  <a:lnTo>
                    <a:pt x="1033" y="346"/>
                  </a:lnTo>
                  <a:lnTo>
                    <a:pt x="1055" y="325"/>
                  </a:lnTo>
                  <a:lnTo>
                    <a:pt x="1072" y="298"/>
                  </a:lnTo>
                  <a:lnTo>
                    <a:pt x="1082" y="269"/>
                  </a:lnTo>
                  <a:lnTo>
                    <a:pt x="1086" y="236"/>
                  </a:lnTo>
                  <a:lnTo>
                    <a:pt x="1082" y="204"/>
                  </a:lnTo>
                  <a:lnTo>
                    <a:pt x="1072" y="175"/>
                  </a:lnTo>
                  <a:lnTo>
                    <a:pt x="1055" y="148"/>
                  </a:lnTo>
                  <a:lnTo>
                    <a:pt x="1033" y="126"/>
                  </a:lnTo>
                  <a:lnTo>
                    <a:pt x="1006" y="109"/>
                  </a:lnTo>
                  <a:lnTo>
                    <a:pt x="977" y="98"/>
                  </a:lnTo>
                  <a:lnTo>
                    <a:pt x="945" y="95"/>
                  </a:lnTo>
                  <a:lnTo>
                    <a:pt x="914" y="98"/>
                  </a:lnTo>
                  <a:lnTo>
                    <a:pt x="887" y="107"/>
                  </a:lnTo>
                  <a:lnTo>
                    <a:pt x="862" y="121"/>
                  </a:lnTo>
                  <a:lnTo>
                    <a:pt x="841" y="141"/>
                  </a:lnTo>
                  <a:lnTo>
                    <a:pt x="824" y="163"/>
                  </a:lnTo>
                  <a:lnTo>
                    <a:pt x="812" y="189"/>
                  </a:lnTo>
                  <a:lnTo>
                    <a:pt x="897" y="189"/>
                  </a:lnTo>
                  <a:lnTo>
                    <a:pt x="912" y="192"/>
                  </a:lnTo>
                  <a:lnTo>
                    <a:pt x="925" y="198"/>
                  </a:lnTo>
                  <a:lnTo>
                    <a:pt x="935" y="208"/>
                  </a:lnTo>
                  <a:lnTo>
                    <a:pt x="942" y="222"/>
                  </a:lnTo>
                  <a:lnTo>
                    <a:pt x="945" y="236"/>
                  </a:lnTo>
                  <a:lnTo>
                    <a:pt x="942" y="251"/>
                  </a:lnTo>
                  <a:lnTo>
                    <a:pt x="935" y="264"/>
                  </a:lnTo>
                  <a:lnTo>
                    <a:pt x="925" y="274"/>
                  </a:lnTo>
                  <a:lnTo>
                    <a:pt x="912" y="281"/>
                  </a:lnTo>
                  <a:lnTo>
                    <a:pt x="897" y="283"/>
                  </a:lnTo>
                  <a:lnTo>
                    <a:pt x="96" y="283"/>
                  </a:lnTo>
                  <a:lnTo>
                    <a:pt x="96" y="708"/>
                  </a:lnTo>
                  <a:lnTo>
                    <a:pt x="2643" y="708"/>
                  </a:lnTo>
                  <a:lnTo>
                    <a:pt x="2643" y="283"/>
                  </a:lnTo>
                  <a:lnTo>
                    <a:pt x="2024" y="283"/>
                  </a:lnTo>
                  <a:lnTo>
                    <a:pt x="2013" y="322"/>
                  </a:lnTo>
                  <a:lnTo>
                    <a:pt x="1995" y="358"/>
                  </a:lnTo>
                  <a:lnTo>
                    <a:pt x="1972" y="391"/>
                  </a:lnTo>
                  <a:lnTo>
                    <a:pt x="1943" y="418"/>
                  </a:lnTo>
                  <a:lnTo>
                    <a:pt x="1911" y="441"/>
                  </a:lnTo>
                  <a:lnTo>
                    <a:pt x="1874" y="458"/>
                  </a:lnTo>
                  <a:lnTo>
                    <a:pt x="1836" y="468"/>
                  </a:lnTo>
                  <a:lnTo>
                    <a:pt x="1793" y="472"/>
                  </a:lnTo>
                  <a:lnTo>
                    <a:pt x="1779" y="470"/>
                  </a:lnTo>
                  <a:lnTo>
                    <a:pt x="1766" y="464"/>
                  </a:lnTo>
                  <a:lnTo>
                    <a:pt x="1756" y="453"/>
                  </a:lnTo>
                  <a:lnTo>
                    <a:pt x="1749" y="439"/>
                  </a:lnTo>
                  <a:lnTo>
                    <a:pt x="1746" y="425"/>
                  </a:lnTo>
                  <a:lnTo>
                    <a:pt x="1749" y="410"/>
                  </a:lnTo>
                  <a:lnTo>
                    <a:pt x="1756" y="397"/>
                  </a:lnTo>
                  <a:lnTo>
                    <a:pt x="1766" y="387"/>
                  </a:lnTo>
                  <a:lnTo>
                    <a:pt x="1779" y="380"/>
                  </a:lnTo>
                  <a:lnTo>
                    <a:pt x="1793" y="378"/>
                  </a:lnTo>
                  <a:lnTo>
                    <a:pt x="1826" y="374"/>
                  </a:lnTo>
                  <a:lnTo>
                    <a:pt x="1856" y="363"/>
                  </a:lnTo>
                  <a:lnTo>
                    <a:pt x="1882" y="346"/>
                  </a:lnTo>
                  <a:lnTo>
                    <a:pt x="1905" y="325"/>
                  </a:lnTo>
                  <a:lnTo>
                    <a:pt x="1920" y="298"/>
                  </a:lnTo>
                  <a:lnTo>
                    <a:pt x="1931" y="269"/>
                  </a:lnTo>
                  <a:lnTo>
                    <a:pt x="1935" y="236"/>
                  </a:lnTo>
                  <a:lnTo>
                    <a:pt x="1931" y="204"/>
                  </a:lnTo>
                  <a:lnTo>
                    <a:pt x="1920" y="175"/>
                  </a:lnTo>
                  <a:lnTo>
                    <a:pt x="1905" y="148"/>
                  </a:lnTo>
                  <a:lnTo>
                    <a:pt x="1882" y="126"/>
                  </a:lnTo>
                  <a:lnTo>
                    <a:pt x="1856" y="109"/>
                  </a:lnTo>
                  <a:lnTo>
                    <a:pt x="1826" y="98"/>
                  </a:lnTo>
                  <a:lnTo>
                    <a:pt x="1793" y="95"/>
                  </a:lnTo>
                  <a:lnTo>
                    <a:pt x="1779" y="92"/>
                  </a:lnTo>
                  <a:lnTo>
                    <a:pt x="1766" y="85"/>
                  </a:lnTo>
                  <a:lnTo>
                    <a:pt x="1756" y="75"/>
                  </a:lnTo>
                  <a:lnTo>
                    <a:pt x="1749" y="62"/>
                  </a:lnTo>
                  <a:lnTo>
                    <a:pt x="1746" y="48"/>
                  </a:lnTo>
                  <a:lnTo>
                    <a:pt x="1749" y="33"/>
                  </a:lnTo>
                  <a:lnTo>
                    <a:pt x="1756" y="20"/>
                  </a:lnTo>
                  <a:lnTo>
                    <a:pt x="1766" y="9"/>
                  </a:lnTo>
                  <a:lnTo>
                    <a:pt x="1779" y="3"/>
                  </a:lnTo>
                  <a:lnTo>
                    <a:pt x="1793" y="0"/>
                  </a:lnTo>
                  <a:lnTo>
                    <a:pt x="1836" y="4"/>
                  </a:lnTo>
                  <a:lnTo>
                    <a:pt x="1874" y="15"/>
                  </a:lnTo>
                  <a:lnTo>
                    <a:pt x="1911" y="32"/>
                  </a:lnTo>
                  <a:lnTo>
                    <a:pt x="1943" y="55"/>
                  </a:lnTo>
                  <a:lnTo>
                    <a:pt x="1972" y="82"/>
                  </a:lnTo>
                  <a:lnTo>
                    <a:pt x="1995" y="114"/>
                  </a:lnTo>
                  <a:lnTo>
                    <a:pt x="2013" y="150"/>
                  </a:lnTo>
                  <a:lnTo>
                    <a:pt x="2024" y="189"/>
                  </a:lnTo>
                  <a:lnTo>
                    <a:pt x="2738" y="189"/>
                  </a:lnTo>
                  <a:lnTo>
                    <a:pt x="2738" y="2690"/>
                  </a:lnTo>
                  <a:lnTo>
                    <a:pt x="0" y="2690"/>
                  </a:lnTo>
                  <a:lnTo>
                    <a:pt x="0" y="189"/>
                  </a:lnTo>
                  <a:lnTo>
                    <a:pt x="714" y="189"/>
                  </a:lnTo>
                  <a:lnTo>
                    <a:pt x="725" y="150"/>
                  </a:lnTo>
                  <a:lnTo>
                    <a:pt x="743" y="114"/>
                  </a:lnTo>
                  <a:lnTo>
                    <a:pt x="766" y="82"/>
                  </a:lnTo>
                  <a:lnTo>
                    <a:pt x="795" y="55"/>
                  </a:lnTo>
                  <a:lnTo>
                    <a:pt x="827" y="32"/>
                  </a:lnTo>
                  <a:lnTo>
                    <a:pt x="864" y="15"/>
                  </a:lnTo>
                  <a:lnTo>
                    <a:pt x="902" y="4"/>
                  </a:lnTo>
                  <a:lnTo>
                    <a:pt x="9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6" name="Freeform 19">
              <a:extLst>
                <a:ext uri="{FF2B5EF4-FFF2-40B4-BE49-F238E27FC236}">
                  <a16:creationId xmlns:a16="http://schemas.microsoft.com/office/drawing/2014/main" id="{FDBED516-4D99-47E8-A93D-0722AB5C21E9}"/>
                </a:ext>
              </a:extLst>
            </p:cNvPr>
            <p:cNvSpPr>
              <a:spLocks/>
            </p:cNvSpPr>
            <p:nvPr/>
          </p:nvSpPr>
          <p:spPr bwMode="auto">
            <a:xfrm>
              <a:off x="1282" y="421"/>
              <a:ext cx="57" cy="94"/>
            </a:xfrm>
            <a:custGeom>
              <a:avLst/>
              <a:gdLst>
                <a:gd name="T0" fmla="*/ 48 w 283"/>
                <a:gd name="T1" fmla="*/ 0 h 472"/>
                <a:gd name="T2" fmla="*/ 90 w 283"/>
                <a:gd name="T3" fmla="*/ 4 h 472"/>
                <a:gd name="T4" fmla="*/ 130 w 283"/>
                <a:gd name="T5" fmla="*/ 15 h 472"/>
                <a:gd name="T6" fmla="*/ 166 w 283"/>
                <a:gd name="T7" fmla="*/ 33 h 472"/>
                <a:gd name="T8" fmla="*/ 200 w 283"/>
                <a:gd name="T9" fmla="*/ 56 h 472"/>
                <a:gd name="T10" fmla="*/ 228 w 283"/>
                <a:gd name="T11" fmla="*/ 84 h 472"/>
                <a:gd name="T12" fmla="*/ 251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1 w 283"/>
                <a:gd name="T25" fmla="*/ 355 h 472"/>
                <a:gd name="T26" fmla="*/ 228 w 283"/>
                <a:gd name="T27" fmla="*/ 389 h 472"/>
                <a:gd name="T28" fmla="*/ 200 w 283"/>
                <a:gd name="T29" fmla="*/ 416 h 472"/>
                <a:gd name="T30" fmla="*/ 166 w 283"/>
                <a:gd name="T31" fmla="*/ 439 h 472"/>
                <a:gd name="T32" fmla="*/ 130 w 283"/>
                <a:gd name="T33" fmla="*/ 458 h 472"/>
                <a:gd name="T34" fmla="*/ 90 w 283"/>
                <a:gd name="T35" fmla="*/ 468 h 472"/>
                <a:gd name="T36" fmla="*/ 48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8 w 283"/>
                <a:gd name="T57" fmla="*/ 378 h 472"/>
                <a:gd name="T58" fmla="*/ 80 w 283"/>
                <a:gd name="T59" fmla="*/ 374 h 472"/>
                <a:gd name="T60" fmla="*/ 109 w 283"/>
                <a:gd name="T61" fmla="*/ 363 h 472"/>
                <a:gd name="T62" fmla="*/ 136 w 283"/>
                <a:gd name="T63" fmla="*/ 346 h 472"/>
                <a:gd name="T64" fmla="*/ 158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8 w 283"/>
                <a:gd name="T77" fmla="*/ 148 h 472"/>
                <a:gd name="T78" fmla="*/ 136 w 283"/>
                <a:gd name="T79" fmla="*/ 126 h 472"/>
                <a:gd name="T80" fmla="*/ 109 w 283"/>
                <a:gd name="T81" fmla="*/ 109 h 472"/>
                <a:gd name="T82" fmla="*/ 80 w 283"/>
                <a:gd name="T83" fmla="*/ 98 h 472"/>
                <a:gd name="T84" fmla="*/ 48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8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8" y="0"/>
                  </a:moveTo>
                  <a:lnTo>
                    <a:pt x="90" y="4"/>
                  </a:lnTo>
                  <a:lnTo>
                    <a:pt x="130" y="15"/>
                  </a:lnTo>
                  <a:lnTo>
                    <a:pt x="166" y="33"/>
                  </a:lnTo>
                  <a:lnTo>
                    <a:pt x="200" y="56"/>
                  </a:lnTo>
                  <a:lnTo>
                    <a:pt x="228" y="84"/>
                  </a:lnTo>
                  <a:lnTo>
                    <a:pt x="251" y="118"/>
                  </a:lnTo>
                  <a:lnTo>
                    <a:pt x="269" y="154"/>
                  </a:lnTo>
                  <a:lnTo>
                    <a:pt x="280" y="194"/>
                  </a:lnTo>
                  <a:lnTo>
                    <a:pt x="283" y="236"/>
                  </a:lnTo>
                  <a:lnTo>
                    <a:pt x="280" y="279"/>
                  </a:lnTo>
                  <a:lnTo>
                    <a:pt x="269" y="318"/>
                  </a:lnTo>
                  <a:lnTo>
                    <a:pt x="251" y="355"/>
                  </a:lnTo>
                  <a:lnTo>
                    <a:pt x="228" y="389"/>
                  </a:lnTo>
                  <a:lnTo>
                    <a:pt x="200" y="416"/>
                  </a:lnTo>
                  <a:lnTo>
                    <a:pt x="166" y="439"/>
                  </a:lnTo>
                  <a:lnTo>
                    <a:pt x="130" y="458"/>
                  </a:lnTo>
                  <a:lnTo>
                    <a:pt x="90" y="468"/>
                  </a:lnTo>
                  <a:lnTo>
                    <a:pt x="48" y="472"/>
                  </a:lnTo>
                  <a:lnTo>
                    <a:pt x="33" y="470"/>
                  </a:lnTo>
                  <a:lnTo>
                    <a:pt x="20" y="464"/>
                  </a:lnTo>
                  <a:lnTo>
                    <a:pt x="10" y="453"/>
                  </a:lnTo>
                  <a:lnTo>
                    <a:pt x="3" y="439"/>
                  </a:lnTo>
                  <a:lnTo>
                    <a:pt x="0" y="425"/>
                  </a:lnTo>
                  <a:lnTo>
                    <a:pt x="3" y="410"/>
                  </a:lnTo>
                  <a:lnTo>
                    <a:pt x="10" y="397"/>
                  </a:lnTo>
                  <a:lnTo>
                    <a:pt x="20" y="387"/>
                  </a:lnTo>
                  <a:lnTo>
                    <a:pt x="33" y="380"/>
                  </a:lnTo>
                  <a:lnTo>
                    <a:pt x="48" y="378"/>
                  </a:lnTo>
                  <a:lnTo>
                    <a:pt x="80" y="374"/>
                  </a:lnTo>
                  <a:lnTo>
                    <a:pt x="109" y="363"/>
                  </a:lnTo>
                  <a:lnTo>
                    <a:pt x="136" y="346"/>
                  </a:lnTo>
                  <a:lnTo>
                    <a:pt x="158" y="325"/>
                  </a:lnTo>
                  <a:lnTo>
                    <a:pt x="174" y="298"/>
                  </a:lnTo>
                  <a:lnTo>
                    <a:pt x="185" y="269"/>
                  </a:lnTo>
                  <a:lnTo>
                    <a:pt x="189" y="236"/>
                  </a:lnTo>
                  <a:lnTo>
                    <a:pt x="185" y="204"/>
                  </a:lnTo>
                  <a:lnTo>
                    <a:pt x="174" y="175"/>
                  </a:lnTo>
                  <a:lnTo>
                    <a:pt x="158" y="148"/>
                  </a:lnTo>
                  <a:lnTo>
                    <a:pt x="136" y="126"/>
                  </a:lnTo>
                  <a:lnTo>
                    <a:pt x="109" y="109"/>
                  </a:lnTo>
                  <a:lnTo>
                    <a:pt x="80" y="98"/>
                  </a:lnTo>
                  <a:lnTo>
                    <a:pt x="48" y="95"/>
                  </a:lnTo>
                  <a:lnTo>
                    <a:pt x="33" y="92"/>
                  </a:lnTo>
                  <a:lnTo>
                    <a:pt x="20" y="85"/>
                  </a:lnTo>
                  <a:lnTo>
                    <a:pt x="10" y="75"/>
                  </a:lnTo>
                  <a:lnTo>
                    <a:pt x="3" y="62"/>
                  </a:lnTo>
                  <a:lnTo>
                    <a:pt x="0" y="48"/>
                  </a:lnTo>
                  <a:lnTo>
                    <a:pt x="3" y="33"/>
                  </a:lnTo>
                  <a:lnTo>
                    <a:pt x="10" y="20"/>
                  </a:lnTo>
                  <a:lnTo>
                    <a:pt x="20" y="9"/>
                  </a:lnTo>
                  <a:lnTo>
                    <a:pt x="33" y="3"/>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7" name="Freeform 20">
              <a:extLst>
                <a:ext uri="{FF2B5EF4-FFF2-40B4-BE49-F238E27FC236}">
                  <a16:creationId xmlns:a16="http://schemas.microsoft.com/office/drawing/2014/main" id="{A29A00EE-9D14-4C35-BA90-0C1822AD34CF}"/>
                </a:ext>
              </a:extLst>
            </p:cNvPr>
            <p:cNvSpPr>
              <a:spLocks/>
            </p:cNvSpPr>
            <p:nvPr/>
          </p:nvSpPr>
          <p:spPr bwMode="auto">
            <a:xfrm>
              <a:off x="1339" y="421"/>
              <a:ext cx="56" cy="94"/>
            </a:xfrm>
            <a:custGeom>
              <a:avLst/>
              <a:gdLst>
                <a:gd name="T0" fmla="*/ 47 w 283"/>
                <a:gd name="T1" fmla="*/ 0 h 472"/>
                <a:gd name="T2" fmla="*/ 90 w 283"/>
                <a:gd name="T3" fmla="*/ 4 h 472"/>
                <a:gd name="T4" fmla="*/ 130 w 283"/>
                <a:gd name="T5" fmla="*/ 15 h 472"/>
                <a:gd name="T6" fmla="*/ 167 w 283"/>
                <a:gd name="T7" fmla="*/ 33 h 472"/>
                <a:gd name="T8" fmla="*/ 200 w 283"/>
                <a:gd name="T9" fmla="*/ 56 h 472"/>
                <a:gd name="T10" fmla="*/ 228 w 283"/>
                <a:gd name="T11" fmla="*/ 84 h 472"/>
                <a:gd name="T12" fmla="*/ 252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2 w 283"/>
                <a:gd name="T25" fmla="*/ 355 h 472"/>
                <a:gd name="T26" fmla="*/ 228 w 283"/>
                <a:gd name="T27" fmla="*/ 389 h 472"/>
                <a:gd name="T28" fmla="*/ 200 w 283"/>
                <a:gd name="T29" fmla="*/ 416 h 472"/>
                <a:gd name="T30" fmla="*/ 167 w 283"/>
                <a:gd name="T31" fmla="*/ 439 h 472"/>
                <a:gd name="T32" fmla="*/ 130 w 283"/>
                <a:gd name="T33" fmla="*/ 458 h 472"/>
                <a:gd name="T34" fmla="*/ 90 w 283"/>
                <a:gd name="T35" fmla="*/ 468 h 472"/>
                <a:gd name="T36" fmla="*/ 47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7 w 283"/>
                <a:gd name="T57" fmla="*/ 378 h 472"/>
                <a:gd name="T58" fmla="*/ 80 w 283"/>
                <a:gd name="T59" fmla="*/ 374 h 472"/>
                <a:gd name="T60" fmla="*/ 110 w 283"/>
                <a:gd name="T61" fmla="*/ 363 h 472"/>
                <a:gd name="T62" fmla="*/ 136 w 283"/>
                <a:gd name="T63" fmla="*/ 346 h 472"/>
                <a:gd name="T64" fmla="*/ 157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7 w 283"/>
                <a:gd name="T77" fmla="*/ 148 h 472"/>
                <a:gd name="T78" fmla="*/ 136 w 283"/>
                <a:gd name="T79" fmla="*/ 126 h 472"/>
                <a:gd name="T80" fmla="*/ 110 w 283"/>
                <a:gd name="T81" fmla="*/ 109 h 472"/>
                <a:gd name="T82" fmla="*/ 80 w 283"/>
                <a:gd name="T83" fmla="*/ 98 h 472"/>
                <a:gd name="T84" fmla="*/ 47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7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7" y="0"/>
                  </a:moveTo>
                  <a:lnTo>
                    <a:pt x="90" y="4"/>
                  </a:lnTo>
                  <a:lnTo>
                    <a:pt x="130" y="15"/>
                  </a:lnTo>
                  <a:lnTo>
                    <a:pt x="167" y="33"/>
                  </a:lnTo>
                  <a:lnTo>
                    <a:pt x="200" y="56"/>
                  </a:lnTo>
                  <a:lnTo>
                    <a:pt x="228" y="84"/>
                  </a:lnTo>
                  <a:lnTo>
                    <a:pt x="252" y="118"/>
                  </a:lnTo>
                  <a:lnTo>
                    <a:pt x="269" y="154"/>
                  </a:lnTo>
                  <a:lnTo>
                    <a:pt x="280" y="194"/>
                  </a:lnTo>
                  <a:lnTo>
                    <a:pt x="283" y="236"/>
                  </a:lnTo>
                  <a:lnTo>
                    <a:pt x="280" y="279"/>
                  </a:lnTo>
                  <a:lnTo>
                    <a:pt x="269" y="318"/>
                  </a:lnTo>
                  <a:lnTo>
                    <a:pt x="252" y="355"/>
                  </a:lnTo>
                  <a:lnTo>
                    <a:pt x="228" y="389"/>
                  </a:lnTo>
                  <a:lnTo>
                    <a:pt x="200" y="416"/>
                  </a:lnTo>
                  <a:lnTo>
                    <a:pt x="167" y="439"/>
                  </a:lnTo>
                  <a:lnTo>
                    <a:pt x="130" y="458"/>
                  </a:lnTo>
                  <a:lnTo>
                    <a:pt x="90" y="468"/>
                  </a:lnTo>
                  <a:lnTo>
                    <a:pt x="47" y="472"/>
                  </a:lnTo>
                  <a:lnTo>
                    <a:pt x="33" y="470"/>
                  </a:lnTo>
                  <a:lnTo>
                    <a:pt x="20" y="464"/>
                  </a:lnTo>
                  <a:lnTo>
                    <a:pt x="10" y="453"/>
                  </a:lnTo>
                  <a:lnTo>
                    <a:pt x="3" y="439"/>
                  </a:lnTo>
                  <a:lnTo>
                    <a:pt x="0" y="425"/>
                  </a:lnTo>
                  <a:lnTo>
                    <a:pt x="3" y="410"/>
                  </a:lnTo>
                  <a:lnTo>
                    <a:pt x="10" y="397"/>
                  </a:lnTo>
                  <a:lnTo>
                    <a:pt x="20" y="387"/>
                  </a:lnTo>
                  <a:lnTo>
                    <a:pt x="33" y="380"/>
                  </a:lnTo>
                  <a:lnTo>
                    <a:pt x="47" y="378"/>
                  </a:lnTo>
                  <a:lnTo>
                    <a:pt x="80" y="374"/>
                  </a:lnTo>
                  <a:lnTo>
                    <a:pt x="110" y="363"/>
                  </a:lnTo>
                  <a:lnTo>
                    <a:pt x="136" y="346"/>
                  </a:lnTo>
                  <a:lnTo>
                    <a:pt x="157" y="325"/>
                  </a:lnTo>
                  <a:lnTo>
                    <a:pt x="174" y="298"/>
                  </a:lnTo>
                  <a:lnTo>
                    <a:pt x="185" y="269"/>
                  </a:lnTo>
                  <a:lnTo>
                    <a:pt x="189" y="236"/>
                  </a:lnTo>
                  <a:lnTo>
                    <a:pt x="185" y="204"/>
                  </a:lnTo>
                  <a:lnTo>
                    <a:pt x="174" y="175"/>
                  </a:lnTo>
                  <a:lnTo>
                    <a:pt x="157" y="148"/>
                  </a:lnTo>
                  <a:lnTo>
                    <a:pt x="136" y="126"/>
                  </a:lnTo>
                  <a:lnTo>
                    <a:pt x="110" y="109"/>
                  </a:lnTo>
                  <a:lnTo>
                    <a:pt x="80" y="98"/>
                  </a:lnTo>
                  <a:lnTo>
                    <a:pt x="47" y="95"/>
                  </a:lnTo>
                  <a:lnTo>
                    <a:pt x="33" y="92"/>
                  </a:lnTo>
                  <a:lnTo>
                    <a:pt x="20" y="85"/>
                  </a:lnTo>
                  <a:lnTo>
                    <a:pt x="10" y="75"/>
                  </a:lnTo>
                  <a:lnTo>
                    <a:pt x="3" y="62"/>
                  </a:lnTo>
                  <a:lnTo>
                    <a:pt x="0" y="48"/>
                  </a:lnTo>
                  <a:lnTo>
                    <a:pt x="3" y="33"/>
                  </a:lnTo>
                  <a:lnTo>
                    <a:pt x="10" y="20"/>
                  </a:lnTo>
                  <a:lnTo>
                    <a:pt x="20"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8" name="Freeform 21">
              <a:extLst>
                <a:ext uri="{FF2B5EF4-FFF2-40B4-BE49-F238E27FC236}">
                  <a16:creationId xmlns:a16="http://schemas.microsoft.com/office/drawing/2014/main" id="{233005B0-49E6-434E-93CB-DA353B7671D6}"/>
                </a:ext>
              </a:extLst>
            </p:cNvPr>
            <p:cNvSpPr>
              <a:spLocks/>
            </p:cNvSpPr>
            <p:nvPr/>
          </p:nvSpPr>
          <p:spPr bwMode="auto">
            <a:xfrm>
              <a:off x="1245" y="638"/>
              <a:ext cx="18" cy="19"/>
            </a:xfrm>
            <a:custGeom>
              <a:avLst/>
              <a:gdLst>
                <a:gd name="T0" fmla="*/ 47 w 94"/>
                <a:gd name="T1" fmla="*/ 0 h 94"/>
                <a:gd name="T2" fmla="*/ 61 w 94"/>
                <a:gd name="T3" fmla="*/ 2 h 94"/>
                <a:gd name="T4" fmla="*/ 75 w 94"/>
                <a:gd name="T5" fmla="*/ 10 h 94"/>
                <a:gd name="T6" fmla="*/ 84 w 94"/>
                <a:gd name="T7" fmla="*/ 19 h 94"/>
                <a:gd name="T8" fmla="*/ 92 w 94"/>
                <a:gd name="T9" fmla="*/ 33 h 94"/>
                <a:gd name="T10" fmla="*/ 94 w 94"/>
                <a:gd name="T11" fmla="*/ 47 h 94"/>
                <a:gd name="T12" fmla="*/ 92 w 94"/>
                <a:gd name="T13" fmla="*/ 63 h 94"/>
                <a:gd name="T14" fmla="*/ 84 w 94"/>
                <a:gd name="T15" fmla="*/ 75 h 94"/>
                <a:gd name="T16" fmla="*/ 75 w 94"/>
                <a:gd name="T17" fmla="*/ 86 h 94"/>
                <a:gd name="T18" fmla="*/ 61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10"/>
                  </a:lnTo>
                  <a:lnTo>
                    <a:pt x="84" y="19"/>
                  </a:lnTo>
                  <a:lnTo>
                    <a:pt x="92" y="33"/>
                  </a:lnTo>
                  <a:lnTo>
                    <a:pt x="94" y="47"/>
                  </a:lnTo>
                  <a:lnTo>
                    <a:pt x="92" y="63"/>
                  </a:lnTo>
                  <a:lnTo>
                    <a:pt x="84" y="75"/>
                  </a:lnTo>
                  <a:lnTo>
                    <a:pt x="75" y="86"/>
                  </a:lnTo>
                  <a:lnTo>
                    <a:pt x="61"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9" name="Freeform 22">
              <a:extLst>
                <a:ext uri="{FF2B5EF4-FFF2-40B4-BE49-F238E27FC236}">
                  <a16:creationId xmlns:a16="http://schemas.microsoft.com/office/drawing/2014/main" id="{74DA9726-9B33-41EF-873C-C8AD96C29972}"/>
                </a:ext>
              </a:extLst>
            </p:cNvPr>
            <p:cNvSpPr>
              <a:spLocks/>
            </p:cNvSpPr>
            <p:nvPr/>
          </p:nvSpPr>
          <p:spPr bwMode="auto">
            <a:xfrm>
              <a:off x="1311" y="638"/>
              <a:ext cx="18" cy="19"/>
            </a:xfrm>
            <a:custGeom>
              <a:avLst/>
              <a:gdLst>
                <a:gd name="T0" fmla="*/ 47 w 94"/>
                <a:gd name="T1" fmla="*/ 0 h 94"/>
                <a:gd name="T2" fmla="*/ 62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2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10"/>
                  </a:lnTo>
                  <a:lnTo>
                    <a:pt x="86" y="19"/>
                  </a:lnTo>
                  <a:lnTo>
                    <a:pt x="92" y="33"/>
                  </a:lnTo>
                  <a:lnTo>
                    <a:pt x="94" y="47"/>
                  </a:lnTo>
                  <a:lnTo>
                    <a:pt x="92" y="63"/>
                  </a:lnTo>
                  <a:lnTo>
                    <a:pt x="86" y="75"/>
                  </a:lnTo>
                  <a:lnTo>
                    <a:pt x="75" y="86"/>
                  </a:lnTo>
                  <a:lnTo>
                    <a:pt x="62"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0" name="Freeform 23">
              <a:extLst>
                <a:ext uri="{FF2B5EF4-FFF2-40B4-BE49-F238E27FC236}">
                  <a16:creationId xmlns:a16="http://schemas.microsoft.com/office/drawing/2014/main" id="{D29251F7-DD78-4448-A003-76F221B5D69F}"/>
                </a:ext>
              </a:extLst>
            </p:cNvPr>
            <p:cNvSpPr>
              <a:spLocks/>
            </p:cNvSpPr>
            <p:nvPr/>
          </p:nvSpPr>
          <p:spPr bwMode="auto">
            <a:xfrm>
              <a:off x="1377"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1" name="Freeform 24">
              <a:extLst>
                <a:ext uri="{FF2B5EF4-FFF2-40B4-BE49-F238E27FC236}">
                  <a16:creationId xmlns:a16="http://schemas.microsoft.com/office/drawing/2014/main" id="{5DDA6420-C606-4A0B-8F0A-A34D85B0B13D}"/>
                </a:ext>
              </a:extLst>
            </p:cNvPr>
            <p:cNvSpPr>
              <a:spLocks/>
            </p:cNvSpPr>
            <p:nvPr/>
          </p:nvSpPr>
          <p:spPr bwMode="auto">
            <a:xfrm>
              <a:off x="1443"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2" name="Freeform 25">
              <a:extLst>
                <a:ext uri="{FF2B5EF4-FFF2-40B4-BE49-F238E27FC236}">
                  <a16:creationId xmlns:a16="http://schemas.microsoft.com/office/drawing/2014/main" id="{576006F0-882F-4D53-963C-04AACCC37FD6}"/>
                </a:ext>
              </a:extLst>
            </p:cNvPr>
            <p:cNvSpPr>
              <a:spLocks/>
            </p:cNvSpPr>
            <p:nvPr/>
          </p:nvSpPr>
          <p:spPr bwMode="auto">
            <a:xfrm>
              <a:off x="1509" y="638"/>
              <a:ext cx="19" cy="19"/>
            </a:xfrm>
            <a:custGeom>
              <a:avLst/>
              <a:gdLst>
                <a:gd name="T0" fmla="*/ 47 w 96"/>
                <a:gd name="T1" fmla="*/ 0 h 94"/>
                <a:gd name="T2" fmla="*/ 63 w 96"/>
                <a:gd name="T3" fmla="*/ 2 h 94"/>
                <a:gd name="T4" fmla="*/ 76 w 96"/>
                <a:gd name="T5" fmla="*/ 10 h 94"/>
                <a:gd name="T6" fmla="*/ 86 w 96"/>
                <a:gd name="T7" fmla="*/ 19 h 94"/>
                <a:gd name="T8" fmla="*/ 93 w 96"/>
                <a:gd name="T9" fmla="*/ 33 h 94"/>
                <a:gd name="T10" fmla="*/ 96 w 96"/>
                <a:gd name="T11" fmla="*/ 47 h 94"/>
                <a:gd name="T12" fmla="*/ 93 w 96"/>
                <a:gd name="T13" fmla="*/ 63 h 94"/>
                <a:gd name="T14" fmla="*/ 86 w 96"/>
                <a:gd name="T15" fmla="*/ 75 h 94"/>
                <a:gd name="T16" fmla="*/ 76 w 96"/>
                <a:gd name="T17" fmla="*/ 86 h 94"/>
                <a:gd name="T18" fmla="*/ 63 w 96"/>
                <a:gd name="T19" fmla="*/ 92 h 94"/>
                <a:gd name="T20" fmla="*/ 47 w 96"/>
                <a:gd name="T21" fmla="*/ 94 h 94"/>
                <a:gd name="T22" fmla="*/ 33 w 96"/>
                <a:gd name="T23" fmla="*/ 92 h 94"/>
                <a:gd name="T24" fmla="*/ 19 w 96"/>
                <a:gd name="T25" fmla="*/ 86 h 94"/>
                <a:gd name="T26" fmla="*/ 10 w 96"/>
                <a:gd name="T27" fmla="*/ 75 h 94"/>
                <a:gd name="T28" fmla="*/ 3 w 96"/>
                <a:gd name="T29" fmla="*/ 63 h 94"/>
                <a:gd name="T30" fmla="*/ 0 w 96"/>
                <a:gd name="T31" fmla="*/ 47 h 94"/>
                <a:gd name="T32" fmla="*/ 3 w 96"/>
                <a:gd name="T33" fmla="*/ 33 h 94"/>
                <a:gd name="T34" fmla="*/ 10 w 96"/>
                <a:gd name="T35" fmla="*/ 19 h 94"/>
                <a:gd name="T36" fmla="*/ 19 w 96"/>
                <a:gd name="T37" fmla="*/ 10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10"/>
                  </a:lnTo>
                  <a:lnTo>
                    <a:pt x="86" y="19"/>
                  </a:lnTo>
                  <a:lnTo>
                    <a:pt x="93" y="33"/>
                  </a:lnTo>
                  <a:lnTo>
                    <a:pt x="96" y="47"/>
                  </a:lnTo>
                  <a:lnTo>
                    <a:pt x="93" y="63"/>
                  </a:lnTo>
                  <a:lnTo>
                    <a:pt x="86" y="75"/>
                  </a:lnTo>
                  <a:lnTo>
                    <a:pt x="76" y="86"/>
                  </a:lnTo>
                  <a:lnTo>
                    <a:pt x="63" y="92"/>
                  </a:lnTo>
                  <a:lnTo>
                    <a:pt x="47" y="94"/>
                  </a:lnTo>
                  <a:lnTo>
                    <a:pt x="33" y="92"/>
                  </a:lnTo>
                  <a:lnTo>
                    <a:pt x="19" y="86"/>
                  </a:lnTo>
                  <a:lnTo>
                    <a:pt x="10" y="75"/>
                  </a:lnTo>
                  <a:lnTo>
                    <a:pt x="3" y="63"/>
                  </a:lnTo>
                  <a:lnTo>
                    <a:pt x="0" y="47"/>
                  </a:lnTo>
                  <a:lnTo>
                    <a:pt x="3"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3" name="Freeform 26">
              <a:extLst>
                <a:ext uri="{FF2B5EF4-FFF2-40B4-BE49-F238E27FC236}">
                  <a16:creationId xmlns:a16="http://schemas.microsoft.com/office/drawing/2014/main" id="{51A8EAB5-F6F4-4C6D-9956-3B8E6180556A}"/>
                </a:ext>
              </a:extLst>
            </p:cNvPr>
            <p:cNvSpPr>
              <a:spLocks/>
            </p:cNvSpPr>
            <p:nvPr/>
          </p:nvSpPr>
          <p:spPr bwMode="auto">
            <a:xfrm>
              <a:off x="1113" y="714"/>
              <a:ext cx="18" cy="18"/>
            </a:xfrm>
            <a:custGeom>
              <a:avLst/>
              <a:gdLst>
                <a:gd name="T0" fmla="*/ 47 w 94"/>
                <a:gd name="T1" fmla="*/ 0 h 94"/>
                <a:gd name="T2" fmla="*/ 61 w 94"/>
                <a:gd name="T3" fmla="*/ 3 h 94"/>
                <a:gd name="T4" fmla="*/ 75 w 94"/>
                <a:gd name="T5" fmla="*/ 9 h 94"/>
                <a:gd name="T6" fmla="*/ 84 w 94"/>
                <a:gd name="T7" fmla="*/ 19 h 94"/>
                <a:gd name="T8" fmla="*/ 91 w 94"/>
                <a:gd name="T9" fmla="*/ 32 h 94"/>
                <a:gd name="T10" fmla="*/ 94 w 94"/>
                <a:gd name="T11" fmla="*/ 48 h 94"/>
                <a:gd name="T12" fmla="*/ 91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1" y="32"/>
                  </a:lnTo>
                  <a:lnTo>
                    <a:pt x="94" y="48"/>
                  </a:lnTo>
                  <a:lnTo>
                    <a:pt x="91"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4" name="Freeform 27">
              <a:extLst>
                <a:ext uri="{FF2B5EF4-FFF2-40B4-BE49-F238E27FC236}">
                  <a16:creationId xmlns:a16="http://schemas.microsoft.com/office/drawing/2014/main" id="{344BA490-C22C-4341-8DA9-F2281EB8C2F4}"/>
                </a:ext>
              </a:extLst>
            </p:cNvPr>
            <p:cNvSpPr>
              <a:spLocks/>
            </p:cNvSpPr>
            <p:nvPr/>
          </p:nvSpPr>
          <p:spPr bwMode="auto">
            <a:xfrm>
              <a:off x="1179"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5" name="Freeform 28">
              <a:extLst>
                <a:ext uri="{FF2B5EF4-FFF2-40B4-BE49-F238E27FC236}">
                  <a16:creationId xmlns:a16="http://schemas.microsoft.com/office/drawing/2014/main" id="{57D894C2-0141-45AA-B4F5-CEB217E817F8}"/>
                </a:ext>
              </a:extLst>
            </p:cNvPr>
            <p:cNvSpPr>
              <a:spLocks/>
            </p:cNvSpPr>
            <p:nvPr/>
          </p:nvSpPr>
          <p:spPr bwMode="auto">
            <a:xfrm>
              <a:off x="1245"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6" name="Freeform 29">
              <a:extLst>
                <a:ext uri="{FF2B5EF4-FFF2-40B4-BE49-F238E27FC236}">
                  <a16:creationId xmlns:a16="http://schemas.microsoft.com/office/drawing/2014/main" id="{5ABEFB0D-676F-407D-823D-D463EBC5FE9E}"/>
                </a:ext>
              </a:extLst>
            </p:cNvPr>
            <p:cNvSpPr>
              <a:spLocks/>
            </p:cNvSpPr>
            <p:nvPr/>
          </p:nvSpPr>
          <p:spPr bwMode="auto">
            <a:xfrm>
              <a:off x="1311" y="714"/>
              <a:ext cx="18" cy="18"/>
            </a:xfrm>
            <a:custGeom>
              <a:avLst/>
              <a:gdLst>
                <a:gd name="T0" fmla="*/ 47 w 94"/>
                <a:gd name="T1" fmla="*/ 0 h 94"/>
                <a:gd name="T2" fmla="*/ 62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2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3"/>
                  </a:lnTo>
                  <a:lnTo>
                    <a:pt x="75" y="9"/>
                  </a:lnTo>
                  <a:lnTo>
                    <a:pt x="86" y="19"/>
                  </a:lnTo>
                  <a:lnTo>
                    <a:pt x="92" y="32"/>
                  </a:lnTo>
                  <a:lnTo>
                    <a:pt x="94" y="48"/>
                  </a:lnTo>
                  <a:lnTo>
                    <a:pt x="92" y="62"/>
                  </a:lnTo>
                  <a:lnTo>
                    <a:pt x="86" y="75"/>
                  </a:lnTo>
                  <a:lnTo>
                    <a:pt x="75" y="85"/>
                  </a:lnTo>
                  <a:lnTo>
                    <a:pt x="62"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7" name="Freeform 30">
              <a:extLst>
                <a:ext uri="{FF2B5EF4-FFF2-40B4-BE49-F238E27FC236}">
                  <a16:creationId xmlns:a16="http://schemas.microsoft.com/office/drawing/2014/main" id="{9BF168BF-5F2F-4D7D-BBD6-D4099849A8D2}"/>
                </a:ext>
              </a:extLst>
            </p:cNvPr>
            <p:cNvSpPr>
              <a:spLocks/>
            </p:cNvSpPr>
            <p:nvPr/>
          </p:nvSpPr>
          <p:spPr bwMode="auto">
            <a:xfrm>
              <a:off x="1377"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8" name="Freeform 31">
              <a:extLst>
                <a:ext uri="{FF2B5EF4-FFF2-40B4-BE49-F238E27FC236}">
                  <a16:creationId xmlns:a16="http://schemas.microsoft.com/office/drawing/2014/main" id="{2112EF56-A4E8-41F5-AE51-2321A9A0D312}"/>
                </a:ext>
              </a:extLst>
            </p:cNvPr>
            <p:cNvSpPr>
              <a:spLocks/>
            </p:cNvSpPr>
            <p:nvPr/>
          </p:nvSpPr>
          <p:spPr bwMode="auto">
            <a:xfrm>
              <a:off x="1443"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9" name="Freeform 32">
              <a:extLst>
                <a:ext uri="{FF2B5EF4-FFF2-40B4-BE49-F238E27FC236}">
                  <a16:creationId xmlns:a16="http://schemas.microsoft.com/office/drawing/2014/main" id="{FE68344D-C3D1-4BDD-808E-9263200408F7}"/>
                </a:ext>
              </a:extLst>
            </p:cNvPr>
            <p:cNvSpPr>
              <a:spLocks/>
            </p:cNvSpPr>
            <p:nvPr/>
          </p:nvSpPr>
          <p:spPr bwMode="auto">
            <a:xfrm>
              <a:off x="1509" y="714"/>
              <a:ext cx="19" cy="18"/>
            </a:xfrm>
            <a:custGeom>
              <a:avLst/>
              <a:gdLst>
                <a:gd name="T0" fmla="*/ 47 w 96"/>
                <a:gd name="T1" fmla="*/ 0 h 94"/>
                <a:gd name="T2" fmla="*/ 63 w 96"/>
                <a:gd name="T3" fmla="*/ 3 h 94"/>
                <a:gd name="T4" fmla="*/ 76 w 96"/>
                <a:gd name="T5" fmla="*/ 9 h 94"/>
                <a:gd name="T6" fmla="*/ 86 w 96"/>
                <a:gd name="T7" fmla="*/ 19 h 94"/>
                <a:gd name="T8" fmla="*/ 93 w 96"/>
                <a:gd name="T9" fmla="*/ 32 h 94"/>
                <a:gd name="T10" fmla="*/ 96 w 96"/>
                <a:gd name="T11" fmla="*/ 48 h 94"/>
                <a:gd name="T12" fmla="*/ 93 w 96"/>
                <a:gd name="T13" fmla="*/ 62 h 94"/>
                <a:gd name="T14" fmla="*/ 86 w 96"/>
                <a:gd name="T15" fmla="*/ 75 h 94"/>
                <a:gd name="T16" fmla="*/ 76 w 96"/>
                <a:gd name="T17" fmla="*/ 85 h 94"/>
                <a:gd name="T18" fmla="*/ 63 w 96"/>
                <a:gd name="T19" fmla="*/ 91 h 94"/>
                <a:gd name="T20" fmla="*/ 47 w 96"/>
                <a:gd name="T21" fmla="*/ 94 h 94"/>
                <a:gd name="T22" fmla="*/ 33 w 96"/>
                <a:gd name="T23" fmla="*/ 91 h 94"/>
                <a:gd name="T24" fmla="*/ 19 w 96"/>
                <a:gd name="T25" fmla="*/ 85 h 94"/>
                <a:gd name="T26" fmla="*/ 10 w 96"/>
                <a:gd name="T27" fmla="*/ 75 h 94"/>
                <a:gd name="T28" fmla="*/ 3 w 96"/>
                <a:gd name="T29" fmla="*/ 62 h 94"/>
                <a:gd name="T30" fmla="*/ 0 w 96"/>
                <a:gd name="T31" fmla="*/ 48 h 94"/>
                <a:gd name="T32" fmla="*/ 3 w 96"/>
                <a:gd name="T33" fmla="*/ 32 h 94"/>
                <a:gd name="T34" fmla="*/ 10 w 96"/>
                <a:gd name="T35" fmla="*/ 19 h 94"/>
                <a:gd name="T36" fmla="*/ 19 w 96"/>
                <a:gd name="T37" fmla="*/ 9 h 94"/>
                <a:gd name="T38" fmla="*/ 33 w 96"/>
                <a:gd name="T39" fmla="*/ 3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3"/>
                  </a:lnTo>
                  <a:lnTo>
                    <a:pt x="76" y="9"/>
                  </a:lnTo>
                  <a:lnTo>
                    <a:pt x="86" y="19"/>
                  </a:lnTo>
                  <a:lnTo>
                    <a:pt x="93" y="32"/>
                  </a:lnTo>
                  <a:lnTo>
                    <a:pt x="96" y="48"/>
                  </a:lnTo>
                  <a:lnTo>
                    <a:pt x="93" y="62"/>
                  </a:lnTo>
                  <a:lnTo>
                    <a:pt x="86" y="75"/>
                  </a:lnTo>
                  <a:lnTo>
                    <a:pt x="76" y="85"/>
                  </a:lnTo>
                  <a:lnTo>
                    <a:pt x="63" y="91"/>
                  </a:lnTo>
                  <a:lnTo>
                    <a:pt x="47" y="94"/>
                  </a:lnTo>
                  <a:lnTo>
                    <a:pt x="33" y="91"/>
                  </a:lnTo>
                  <a:lnTo>
                    <a:pt x="19" y="85"/>
                  </a:lnTo>
                  <a:lnTo>
                    <a:pt x="10" y="75"/>
                  </a:lnTo>
                  <a:lnTo>
                    <a:pt x="3" y="62"/>
                  </a:lnTo>
                  <a:lnTo>
                    <a:pt x="0" y="48"/>
                  </a:lnTo>
                  <a:lnTo>
                    <a:pt x="3"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0" name="Freeform 33">
              <a:extLst>
                <a:ext uri="{FF2B5EF4-FFF2-40B4-BE49-F238E27FC236}">
                  <a16:creationId xmlns:a16="http://schemas.microsoft.com/office/drawing/2014/main" id="{AD034DB1-AB2E-48AE-8AAB-68229AFAF08E}"/>
                </a:ext>
              </a:extLst>
            </p:cNvPr>
            <p:cNvSpPr>
              <a:spLocks/>
            </p:cNvSpPr>
            <p:nvPr/>
          </p:nvSpPr>
          <p:spPr bwMode="auto">
            <a:xfrm>
              <a:off x="1113" y="780"/>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1" name="Freeform 34">
              <a:extLst>
                <a:ext uri="{FF2B5EF4-FFF2-40B4-BE49-F238E27FC236}">
                  <a16:creationId xmlns:a16="http://schemas.microsoft.com/office/drawing/2014/main" id="{E12E2851-8FAE-4A35-87A2-4DD2905ED1D6}"/>
                </a:ext>
              </a:extLst>
            </p:cNvPr>
            <p:cNvSpPr>
              <a:spLocks/>
            </p:cNvSpPr>
            <p:nvPr/>
          </p:nvSpPr>
          <p:spPr bwMode="auto">
            <a:xfrm>
              <a:off x="1179"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2" name="Freeform 35">
              <a:extLst>
                <a:ext uri="{FF2B5EF4-FFF2-40B4-BE49-F238E27FC236}">
                  <a16:creationId xmlns:a16="http://schemas.microsoft.com/office/drawing/2014/main" id="{8294C929-1718-4D95-9D25-1927C630C625}"/>
                </a:ext>
              </a:extLst>
            </p:cNvPr>
            <p:cNvSpPr>
              <a:spLocks/>
            </p:cNvSpPr>
            <p:nvPr/>
          </p:nvSpPr>
          <p:spPr bwMode="auto">
            <a:xfrm>
              <a:off x="1245"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3" name="Freeform 36">
              <a:extLst>
                <a:ext uri="{FF2B5EF4-FFF2-40B4-BE49-F238E27FC236}">
                  <a16:creationId xmlns:a16="http://schemas.microsoft.com/office/drawing/2014/main" id="{B11899F9-2094-4FCD-8F63-542B14EC9573}"/>
                </a:ext>
              </a:extLst>
            </p:cNvPr>
            <p:cNvSpPr>
              <a:spLocks/>
            </p:cNvSpPr>
            <p:nvPr/>
          </p:nvSpPr>
          <p:spPr bwMode="auto">
            <a:xfrm>
              <a:off x="1311" y="780"/>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4" name="Freeform 37">
              <a:extLst>
                <a:ext uri="{FF2B5EF4-FFF2-40B4-BE49-F238E27FC236}">
                  <a16:creationId xmlns:a16="http://schemas.microsoft.com/office/drawing/2014/main" id="{7CFBA3E8-E392-488A-A930-4F276F618CBD}"/>
                </a:ext>
              </a:extLst>
            </p:cNvPr>
            <p:cNvSpPr>
              <a:spLocks/>
            </p:cNvSpPr>
            <p:nvPr/>
          </p:nvSpPr>
          <p:spPr bwMode="auto">
            <a:xfrm>
              <a:off x="1377"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5" name="Freeform 38">
              <a:extLst>
                <a:ext uri="{FF2B5EF4-FFF2-40B4-BE49-F238E27FC236}">
                  <a16:creationId xmlns:a16="http://schemas.microsoft.com/office/drawing/2014/main" id="{8044164A-A1E2-4E90-B3C5-F2D6FA495D65}"/>
                </a:ext>
              </a:extLst>
            </p:cNvPr>
            <p:cNvSpPr>
              <a:spLocks/>
            </p:cNvSpPr>
            <p:nvPr/>
          </p:nvSpPr>
          <p:spPr bwMode="auto">
            <a:xfrm>
              <a:off x="1443"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6" name="Freeform 39">
              <a:extLst>
                <a:ext uri="{FF2B5EF4-FFF2-40B4-BE49-F238E27FC236}">
                  <a16:creationId xmlns:a16="http://schemas.microsoft.com/office/drawing/2014/main" id="{1C24C4BB-3F3E-4327-8D54-C833C410F3B7}"/>
                </a:ext>
              </a:extLst>
            </p:cNvPr>
            <p:cNvSpPr>
              <a:spLocks/>
            </p:cNvSpPr>
            <p:nvPr/>
          </p:nvSpPr>
          <p:spPr bwMode="auto">
            <a:xfrm>
              <a:off x="1509" y="780"/>
              <a:ext cx="19" cy="19"/>
            </a:xfrm>
            <a:custGeom>
              <a:avLst/>
              <a:gdLst>
                <a:gd name="T0" fmla="*/ 47 w 96"/>
                <a:gd name="T1" fmla="*/ 0 h 94"/>
                <a:gd name="T2" fmla="*/ 63 w 96"/>
                <a:gd name="T3" fmla="*/ 2 h 94"/>
                <a:gd name="T4" fmla="*/ 76 w 96"/>
                <a:gd name="T5" fmla="*/ 8 h 94"/>
                <a:gd name="T6" fmla="*/ 86 w 96"/>
                <a:gd name="T7" fmla="*/ 19 h 94"/>
                <a:gd name="T8" fmla="*/ 93 w 96"/>
                <a:gd name="T9" fmla="*/ 31 h 94"/>
                <a:gd name="T10" fmla="*/ 96 w 96"/>
                <a:gd name="T11" fmla="*/ 47 h 94"/>
                <a:gd name="T12" fmla="*/ 93 w 96"/>
                <a:gd name="T13" fmla="*/ 61 h 94"/>
                <a:gd name="T14" fmla="*/ 86 w 96"/>
                <a:gd name="T15" fmla="*/ 75 h 94"/>
                <a:gd name="T16" fmla="*/ 76 w 96"/>
                <a:gd name="T17" fmla="*/ 84 h 94"/>
                <a:gd name="T18" fmla="*/ 63 w 96"/>
                <a:gd name="T19" fmla="*/ 91 h 94"/>
                <a:gd name="T20" fmla="*/ 47 w 96"/>
                <a:gd name="T21" fmla="*/ 94 h 94"/>
                <a:gd name="T22" fmla="*/ 33 w 96"/>
                <a:gd name="T23" fmla="*/ 91 h 94"/>
                <a:gd name="T24" fmla="*/ 19 w 96"/>
                <a:gd name="T25" fmla="*/ 84 h 94"/>
                <a:gd name="T26" fmla="*/ 10 w 96"/>
                <a:gd name="T27" fmla="*/ 75 h 94"/>
                <a:gd name="T28" fmla="*/ 3 w 96"/>
                <a:gd name="T29" fmla="*/ 61 h 94"/>
                <a:gd name="T30" fmla="*/ 0 w 96"/>
                <a:gd name="T31" fmla="*/ 47 h 94"/>
                <a:gd name="T32" fmla="*/ 3 w 96"/>
                <a:gd name="T33" fmla="*/ 31 h 94"/>
                <a:gd name="T34" fmla="*/ 10 w 96"/>
                <a:gd name="T35" fmla="*/ 19 h 94"/>
                <a:gd name="T36" fmla="*/ 19 w 96"/>
                <a:gd name="T37" fmla="*/ 8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8"/>
                  </a:lnTo>
                  <a:lnTo>
                    <a:pt x="86" y="19"/>
                  </a:lnTo>
                  <a:lnTo>
                    <a:pt x="93" y="31"/>
                  </a:lnTo>
                  <a:lnTo>
                    <a:pt x="96" y="47"/>
                  </a:lnTo>
                  <a:lnTo>
                    <a:pt x="93" y="61"/>
                  </a:lnTo>
                  <a:lnTo>
                    <a:pt x="86" y="75"/>
                  </a:lnTo>
                  <a:lnTo>
                    <a:pt x="76" y="84"/>
                  </a:lnTo>
                  <a:lnTo>
                    <a:pt x="63" y="91"/>
                  </a:lnTo>
                  <a:lnTo>
                    <a:pt x="47" y="94"/>
                  </a:lnTo>
                  <a:lnTo>
                    <a:pt x="33" y="91"/>
                  </a:lnTo>
                  <a:lnTo>
                    <a:pt x="19" y="84"/>
                  </a:lnTo>
                  <a:lnTo>
                    <a:pt x="10" y="75"/>
                  </a:lnTo>
                  <a:lnTo>
                    <a:pt x="3" y="61"/>
                  </a:lnTo>
                  <a:lnTo>
                    <a:pt x="0" y="47"/>
                  </a:lnTo>
                  <a:lnTo>
                    <a:pt x="3"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7" name="Freeform 40">
              <a:extLst>
                <a:ext uri="{FF2B5EF4-FFF2-40B4-BE49-F238E27FC236}">
                  <a16:creationId xmlns:a16="http://schemas.microsoft.com/office/drawing/2014/main" id="{3E70BCC4-EDB6-4BAB-A75F-F5210A05D1FD}"/>
                </a:ext>
              </a:extLst>
            </p:cNvPr>
            <p:cNvSpPr>
              <a:spLocks/>
            </p:cNvSpPr>
            <p:nvPr/>
          </p:nvSpPr>
          <p:spPr bwMode="auto">
            <a:xfrm>
              <a:off x="1113" y="855"/>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8" name="Freeform 41">
              <a:extLst>
                <a:ext uri="{FF2B5EF4-FFF2-40B4-BE49-F238E27FC236}">
                  <a16:creationId xmlns:a16="http://schemas.microsoft.com/office/drawing/2014/main" id="{CE025A58-890E-44E0-840D-E77C8B59515F}"/>
                </a:ext>
              </a:extLst>
            </p:cNvPr>
            <p:cNvSpPr>
              <a:spLocks/>
            </p:cNvSpPr>
            <p:nvPr/>
          </p:nvSpPr>
          <p:spPr bwMode="auto">
            <a:xfrm>
              <a:off x="1179"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9" name="Freeform 42">
              <a:extLst>
                <a:ext uri="{FF2B5EF4-FFF2-40B4-BE49-F238E27FC236}">
                  <a16:creationId xmlns:a16="http://schemas.microsoft.com/office/drawing/2014/main" id="{EBA4C977-4EDC-458D-A4AE-49EDE6CD0137}"/>
                </a:ext>
              </a:extLst>
            </p:cNvPr>
            <p:cNvSpPr>
              <a:spLocks/>
            </p:cNvSpPr>
            <p:nvPr/>
          </p:nvSpPr>
          <p:spPr bwMode="auto">
            <a:xfrm>
              <a:off x="1245"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0" name="Freeform 43">
              <a:extLst>
                <a:ext uri="{FF2B5EF4-FFF2-40B4-BE49-F238E27FC236}">
                  <a16:creationId xmlns:a16="http://schemas.microsoft.com/office/drawing/2014/main" id="{7C93C94A-DA8F-454B-96E3-AF9B848108EE}"/>
                </a:ext>
              </a:extLst>
            </p:cNvPr>
            <p:cNvSpPr>
              <a:spLocks/>
            </p:cNvSpPr>
            <p:nvPr/>
          </p:nvSpPr>
          <p:spPr bwMode="auto">
            <a:xfrm>
              <a:off x="1311" y="855"/>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1" name="Freeform 44">
              <a:extLst>
                <a:ext uri="{FF2B5EF4-FFF2-40B4-BE49-F238E27FC236}">
                  <a16:creationId xmlns:a16="http://schemas.microsoft.com/office/drawing/2014/main" id="{51A6937C-F53C-4BC0-AA96-A88BCF3DD5A1}"/>
                </a:ext>
              </a:extLst>
            </p:cNvPr>
            <p:cNvSpPr>
              <a:spLocks/>
            </p:cNvSpPr>
            <p:nvPr/>
          </p:nvSpPr>
          <p:spPr bwMode="auto">
            <a:xfrm>
              <a:off x="1377" y="855"/>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2 h 94"/>
                <a:gd name="T20" fmla="*/ 47 w 94"/>
                <a:gd name="T21" fmla="*/ 94 h 94"/>
                <a:gd name="T22" fmla="*/ 33 w 94"/>
                <a:gd name="T23" fmla="*/ 92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2"/>
                  </a:lnTo>
                  <a:lnTo>
                    <a:pt x="47" y="94"/>
                  </a:lnTo>
                  <a:lnTo>
                    <a:pt x="33" y="92"/>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82" name="Group 81">
            <a:extLst>
              <a:ext uri="{FF2B5EF4-FFF2-40B4-BE49-F238E27FC236}">
                <a16:creationId xmlns:a16="http://schemas.microsoft.com/office/drawing/2014/main" id="{E30EEE89-5746-43D5-A3FB-6B4C13838D7A}"/>
              </a:ext>
            </a:extLst>
          </p:cNvPr>
          <p:cNvGrpSpPr/>
          <p:nvPr/>
        </p:nvGrpSpPr>
        <p:grpSpPr>
          <a:xfrm>
            <a:off x="708907" y="5119269"/>
            <a:ext cx="504511" cy="504508"/>
            <a:chOff x="5699126" y="3032126"/>
            <a:chExt cx="793750" cy="793750"/>
          </a:xfrm>
          <a:solidFill>
            <a:schemeClr val="tx2"/>
          </a:solidFill>
        </p:grpSpPr>
        <p:sp>
          <p:nvSpPr>
            <p:cNvPr id="83" name="Freeform 96">
              <a:extLst>
                <a:ext uri="{FF2B5EF4-FFF2-40B4-BE49-F238E27FC236}">
                  <a16:creationId xmlns:a16="http://schemas.microsoft.com/office/drawing/2014/main" id="{34F2BDEA-8DB4-4A0F-9684-6031FCC6A346}"/>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4" name="Freeform 97">
              <a:extLst>
                <a:ext uri="{FF2B5EF4-FFF2-40B4-BE49-F238E27FC236}">
                  <a16:creationId xmlns:a16="http://schemas.microsoft.com/office/drawing/2014/main" id="{8EAB3AEF-9BE8-4228-BC02-13E7A8826754}"/>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5" name="Freeform 98">
              <a:extLst>
                <a:ext uri="{FF2B5EF4-FFF2-40B4-BE49-F238E27FC236}">
                  <a16:creationId xmlns:a16="http://schemas.microsoft.com/office/drawing/2014/main" id="{55D174BB-E931-458A-AE10-73854924A272}"/>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6" name="Freeform 99">
              <a:extLst>
                <a:ext uri="{FF2B5EF4-FFF2-40B4-BE49-F238E27FC236}">
                  <a16:creationId xmlns:a16="http://schemas.microsoft.com/office/drawing/2014/main" id="{52972BE5-63B9-4225-AE4A-77C9FBD4F767}"/>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7" name="Freeform 100">
              <a:extLst>
                <a:ext uri="{FF2B5EF4-FFF2-40B4-BE49-F238E27FC236}">
                  <a16:creationId xmlns:a16="http://schemas.microsoft.com/office/drawing/2014/main" id="{FE0BF74A-5730-4E5F-BC9E-6C81020259A0}"/>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8" name="Freeform 101">
              <a:extLst>
                <a:ext uri="{FF2B5EF4-FFF2-40B4-BE49-F238E27FC236}">
                  <a16:creationId xmlns:a16="http://schemas.microsoft.com/office/drawing/2014/main" id="{CD526FCA-2601-4779-BDE8-3B4F1A89BD6F}"/>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9" name="Freeform 102">
              <a:extLst>
                <a:ext uri="{FF2B5EF4-FFF2-40B4-BE49-F238E27FC236}">
                  <a16:creationId xmlns:a16="http://schemas.microsoft.com/office/drawing/2014/main" id="{B05F8042-3A23-44F8-AEBE-407DE9382394}"/>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0" name="Freeform 103">
              <a:extLst>
                <a:ext uri="{FF2B5EF4-FFF2-40B4-BE49-F238E27FC236}">
                  <a16:creationId xmlns:a16="http://schemas.microsoft.com/office/drawing/2014/main" id="{63A9EFD0-A468-421E-9529-2D02D87A6665}"/>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1" name="Freeform 104">
              <a:extLst>
                <a:ext uri="{FF2B5EF4-FFF2-40B4-BE49-F238E27FC236}">
                  <a16:creationId xmlns:a16="http://schemas.microsoft.com/office/drawing/2014/main" id="{2EA9A690-121D-4DA0-BABD-4B2BF3745E67}"/>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2" name="Freeform 105">
              <a:extLst>
                <a:ext uri="{FF2B5EF4-FFF2-40B4-BE49-F238E27FC236}">
                  <a16:creationId xmlns:a16="http://schemas.microsoft.com/office/drawing/2014/main" id="{7B9A38E1-5F1D-47A7-A786-5ECBAB98EE26}"/>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3" name="Freeform 106">
              <a:extLst>
                <a:ext uri="{FF2B5EF4-FFF2-40B4-BE49-F238E27FC236}">
                  <a16:creationId xmlns:a16="http://schemas.microsoft.com/office/drawing/2014/main" id="{B3F39965-E184-4AB4-8A00-34B097350B59}"/>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4" name="Freeform 107">
              <a:extLst>
                <a:ext uri="{FF2B5EF4-FFF2-40B4-BE49-F238E27FC236}">
                  <a16:creationId xmlns:a16="http://schemas.microsoft.com/office/drawing/2014/main" id="{735D0C97-A589-448A-9EA5-5818DFAF478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5" name="Freeform 108">
              <a:extLst>
                <a:ext uri="{FF2B5EF4-FFF2-40B4-BE49-F238E27FC236}">
                  <a16:creationId xmlns:a16="http://schemas.microsoft.com/office/drawing/2014/main" id="{4D22C2DE-6AFB-4976-A0AE-674538A925A1}"/>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6" name="Freeform 109">
              <a:extLst>
                <a:ext uri="{FF2B5EF4-FFF2-40B4-BE49-F238E27FC236}">
                  <a16:creationId xmlns:a16="http://schemas.microsoft.com/office/drawing/2014/main" id="{5381EEB1-8EBD-4F33-81D6-C871EDA96B65}"/>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7" name="Freeform 110">
              <a:extLst>
                <a:ext uri="{FF2B5EF4-FFF2-40B4-BE49-F238E27FC236}">
                  <a16:creationId xmlns:a16="http://schemas.microsoft.com/office/drawing/2014/main" id="{E8DA30CC-AC06-426D-BABA-3F8C4E90ADA9}"/>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8" name="Freeform 111">
              <a:extLst>
                <a:ext uri="{FF2B5EF4-FFF2-40B4-BE49-F238E27FC236}">
                  <a16:creationId xmlns:a16="http://schemas.microsoft.com/office/drawing/2014/main" id="{DC456ADC-8FBD-41F9-A9E0-11C0686C788C}"/>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9" name="Freeform 112">
              <a:extLst>
                <a:ext uri="{FF2B5EF4-FFF2-40B4-BE49-F238E27FC236}">
                  <a16:creationId xmlns:a16="http://schemas.microsoft.com/office/drawing/2014/main" id="{96C8FD25-168D-403D-872F-BE8E6ADF9C14}"/>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0" name="Freeform 113">
              <a:extLst>
                <a:ext uri="{FF2B5EF4-FFF2-40B4-BE49-F238E27FC236}">
                  <a16:creationId xmlns:a16="http://schemas.microsoft.com/office/drawing/2014/main" id="{3C8EF225-2A27-4B76-AD16-717D5F7B9DCD}"/>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1" name="Freeform 114">
              <a:extLst>
                <a:ext uri="{FF2B5EF4-FFF2-40B4-BE49-F238E27FC236}">
                  <a16:creationId xmlns:a16="http://schemas.microsoft.com/office/drawing/2014/main" id="{2B44EB73-BB04-49D8-8459-D043A26A0433}"/>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2" name="Freeform 115">
              <a:extLst>
                <a:ext uri="{FF2B5EF4-FFF2-40B4-BE49-F238E27FC236}">
                  <a16:creationId xmlns:a16="http://schemas.microsoft.com/office/drawing/2014/main" id="{D2249A4D-06B3-4BBD-AEB5-0E3EB5B9C664}"/>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3" name="Freeform 116">
              <a:extLst>
                <a:ext uri="{FF2B5EF4-FFF2-40B4-BE49-F238E27FC236}">
                  <a16:creationId xmlns:a16="http://schemas.microsoft.com/office/drawing/2014/main" id="{AE155707-7741-4020-A6DC-06CD2DD0A84C}"/>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4" name="Freeform 117">
              <a:extLst>
                <a:ext uri="{FF2B5EF4-FFF2-40B4-BE49-F238E27FC236}">
                  <a16:creationId xmlns:a16="http://schemas.microsoft.com/office/drawing/2014/main" id="{B51D083C-C366-438E-9871-8FBFACF2E06C}"/>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5" name="Freeform 118">
              <a:extLst>
                <a:ext uri="{FF2B5EF4-FFF2-40B4-BE49-F238E27FC236}">
                  <a16:creationId xmlns:a16="http://schemas.microsoft.com/office/drawing/2014/main" id="{5942C8B8-7F37-4044-A9BD-ADB886BBC7AE}"/>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1" name="TextBox 107"/>
          <p:cNvSpPr txBox="1"/>
          <p:nvPr/>
        </p:nvSpPr>
        <p:spPr>
          <a:xfrm>
            <a:off x="1413298" y="5090842"/>
            <a:ext cx="2917719"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NWU participants</a:t>
            </a:r>
          </a:p>
        </p:txBody>
      </p:sp>
      <p:sp>
        <p:nvSpPr>
          <p:cNvPr id="12" name="Rektangel 1"/>
          <p:cNvSpPr/>
          <p:nvPr/>
        </p:nvSpPr>
        <p:spPr>
          <a:xfrm>
            <a:off x="3482204" y="5128383"/>
            <a:ext cx="1917506" cy="427168"/>
          </a:xfrm>
          <a:prstGeom prst="rect">
            <a:avLst/>
          </a:prstGeom>
        </p:spPr>
        <p:txBody>
          <a:bodyPr wrap="square">
            <a:spAutoFit/>
          </a:bodyPr>
          <a:lstStyle/>
          <a:p>
            <a:pPr algn="r"/>
            <a:r>
              <a:rPr lang="en-GB" sz="2176" dirty="0">
                <a:solidFill>
                  <a:srgbClr val="414041"/>
                </a:solidFill>
                <a:latin typeface="Calibri" pitchFamily="34" charset="0"/>
                <a:cs typeface="Calibri" pitchFamily="34" charset="0"/>
              </a:rPr>
              <a:t>8 125</a:t>
            </a:r>
          </a:p>
        </p:txBody>
      </p:sp>
      <p:sp>
        <p:nvSpPr>
          <p:cNvPr id="14" name="TextBox 94"/>
          <p:cNvSpPr txBox="1"/>
          <p:nvPr/>
        </p:nvSpPr>
        <p:spPr>
          <a:xfrm>
            <a:off x="1411419" y="4347571"/>
            <a:ext cx="3392230" cy="510909"/>
          </a:xfrm>
          <a:prstGeom prst="rect">
            <a:avLst/>
          </a:prstGeom>
          <a:noFill/>
        </p:spPr>
        <p:txBody>
          <a:bodyPr wrap="square" rtlCol="0">
            <a:spAutoFit/>
          </a:bodyPr>
          <a:lstStyle/>
          <a:p>
            <a:pPr defTabSz="782246">
              <a:defRPr/>
            </a:pPr>
            <a:r>
              <a:rPr lang="en-GB" sz="1360" b="1" kern="0" cap="all" dirty="0">
                <a:solidFill>
                  <a:srgbClr val="414041"/>
                </a:solidFill>
                <a:latin typeface="Calibri" pitchFamily="34" charset="0"/>
                <a:cs typeface="Calibri" pitchFamily="34" charset="0"/>
              </a:rPr>
              <a:t>FIELD PERIOD</a:t>
            </a:r>
          </a:p>
          <a:p>
            <a:pPr defTabSz="782246">
              <a:defRPr/>
            </a:pPr>
            <a:r>
              <a:rPr lang="en-US" sz="1360" kern="0">
                <a:solidFill>
                  <a:srgbClr val="414041"/>
                </a:solidFill>
                <a:latin typeface="Calibri" pitchFamily="34" charset="0"/>
                <a:cs typeface="Calibri" pitchFamily="34" charset="0"/>
              </a:rPr>
              <a:t>September 2020 - February 2021</a:t>
            </a:r>
            <a:endParaRPr lang="en-US" sz="1360" kern="0" dirty="0">
              <a:solidFill>
                <a:srgbClr val="414041"/>
              </a:solidFill>
              <a:latin typeface="Calibri" pitchFamily="34" charset="0"/>
              <a:cs typeface="Calibri" pitchFamily="34" charset="0"/>
            </a:endParaRPr>
          </a:p>
        </p:txBody>
      </p:sp>
      <p:sp>
        <p:nvSpPr>
          <p:cNvPr id="19" name="TextBox 18"/>
          <p:cNvSpPr txBox="1"/>
          <p:nvPr/>
        </p:nvSpPr>
        <p:spPr>
          <a:xfrm>
            <a:off x="6372447" y="3947480"/>
            <a:ext cx="5504479" cy="288230"/>
          </a:xfrm>
          <a:prstGeom prst="rect">
            <a:avLst/>
          </a:prstGeom>
          <a:noFill/>
        </p:spPr>
        <p:txBody>
          <a:bodyPr wrap="square" lIns="78177" tIns="39089" rIns="78177" bIns="39089" rtlCol="0">
            <a:spAutoFit/>
          </a:bodyPr>
          <a:lstStyle/>
          <a:p>
            <a:r>
              <a:rPr lang="sv-SE" sz="1360" b="1" kern="0" cap="all" dirty="0">
                <a:solidFill>
                  <a:srgbClr val="414041"/>
                </a:solidFill>
                <a:cs typeface="Calibri" pitchFamily="34" charset="0"/>
              </a:rPr>
              <a:t>Number of survey participants in this report</a:t>
            </a:r>
            <a:endParaRPr lang="en-US" sz="1360" b="1" kern="0" cap="all" dirty="0">
              <a:solidFill>
                <a:srgbClr val="414041"/>
              </a:solidFill>
              <a:cs typeface="Calibri" pitchFamily="34" charset="0"/>
            </a:endParaRPr>
          </a:p>
        </p:txBody>
      </p:sp>
      <p:sp>
        <p:nvSpPr>
          <p:cNvPr id="107" name="Rectangle: Rounded Corners 106">
            <a:extLst>
              <a:ext uri="{FF2B5EF4-FFF2-40B4-BE49-F238E27FC236}">
                <a16:creationId xmlns:a16="http://schemas.microsoft.com/office/drawing/2014/main" id="{7F268D09-BA63-4F09-8734-E30FE067959F}"/>
              </a:ext>
            </a:extLst>
          </p:cNvPr>
          <p:cNvSpPr/>
          <p:nvPr/>
        </p:nvSpPr>
        <p:spPr>
          <a:xfrm>
            <a:off x="6372445" y="4304742"/>
            <a:ext cx="5227200" cy="600203"/>
          </a:xfrm>
          <a:prstGeom prst="round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2" name="AutoShape 4"/>
          <p:cNvSpPr>
            <a:spLocks noChangeArrowheads="1"/>
          </p:cNvSpPr>
          <p:nvPr/>
        </p:nvSpPr>
        <p:spPr bwMode="auto">
          <a:xfrm>
            <a:off x="9219330" y="4362044"/>
            <a:ext cx="2060719" cy="497518"/>
          </a:xfrm>
          <a:prstGeom prst="rect">
            <a:avLst/>
          </a:prstGeom>
          <a:noFill/>
          <a:ln>
            <a:noFill/>
          </a:ln>
          <a:effectLst/>
        </p:spPr>
        <p:txBody>
          <a:bodyPr wrap="square" lIns="78177" tIns="39089" rIns="78177" bIns="39089" anchor="ctr">
            <a:spAutoFit/>
          </a:bodyPr>
          <a:lstStyle/>
          <a:p>
            <a:pPr marL="76004" algn="r"/>
            <a:r>
              <a:rPr lang="sv-SE" sz="2720" dirty="0">
                <a:solidFill>
                  <a:prstClr val="white"/>
                </a:solidFill>
                <a:latin typeface="Calibri" pitchFamily="34" charset="0"/>
                <a:cs typeface="Calibri" pitchFamily="34" charset="0"/>
              </a:rPr>
              <a:t>4 540</a:t>
            </a:r>
          </a:p>
        </p:txBody>
      </p:sp>
      <p:sp>
        <p:nvSpPr>
          <p:cNvPr id="23" name="AutoShape 4"/>
          <p:cNvSpPr>
            <a:spLocks noChangeArrowheads="1"/>
          </p:cNvSpPr>
          <p:nvPr/>
        </p:nvSpPr>
        <p:spPr bwMode="auto">
          <a:xfrm>
            <a:off x="6422152" y="4404284"/>
            <a:ext cx="3074034" cy="332088"/>
          </a:xfrm>
          <a:prstGeom prst="rect">
            <a:avLst/>
          </a:prstGeom>
          <a:noFill/>
          <a:ln>
            <a:noFill/>
          </a:ln>
          <a:effectLst/>
        </p:spPr>
        <p:txBody>
          <a:bodyPr wrap="square" lIns="78177" tIns="39089" rIns="78177" bIns="39089" anchor="t">
            <a:spAutoFit/>
          </a:bodyPr>
          <a:lstStyle/>
          <a:p>
            <a:pPr>
              <a:spcAft>
                <a:spcPts val="513"/>
              </a:spcAft>
            </a:pPr>
            <a:r>
              <a:rPr lang="en-US" sz="1645" dirty="0">
                <a:solidFill>
                  <a:prstClr val="white"/>
                </a:solidFill>
                <a:latin typeface="Calibri" pitchFamily="34" charset="0"/>
                <a:cs typeface="Calibri" pitchFamily="34" charset="0"/>
              </a:rPr>
              <a:t>Potchefstroom Campus Students</a:t>
            </a:r>
          </a:p>
        </p:txBody>
      </p:sp>
      <p:sp>
        <p:nvSpPr>
          <p:cNvPr id="108" name="Rectangle: Rounded Corners 107">
            <a:extLst>
              <a:ext uri="{FF2B5EF4-FFF2-40B4-BE49-F238E27FC236}">
                <a16:creationId xmlns:a16="http://schemas.microsoft.com/office/drawing/2014/main" id="{E7C5D39E-1A1E-4F28-AE7E-D7D576D0707F}"/>
              </a:ext>
            </a:extLst>
          </p:cNvPr>
          <p:cNvSpPr/>
          <p:nvPr/>
        </p:nvSpPr>
        <p:spPr>
          <a:xfrm>
            <a:off x="6372446" y="5057345"/>
            <a:ext cx="5219984" cy="600203"/>
          </a:xfrm>
          <a:prstGeom prst="round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7" name="AutoShape 4"/>
          <p:cNvSpPr>
            <a:spLocks noChangeArrowheads="1"/>
          </p:cNvSpPr>
          <p:nvPr/>
        </p:nvSpPr>
        <p:spPr bwMode="auto">
          <a:xfrm>
            <a:off x="9112423" y="5122777"/>
            <a:ext cx="2165216" cy="497518"/>
          </a:xfrm>
          <a:prstGeom prst="rect">
            <a:avLst/>
          </a:prstGeom>
          <a:noFill/>
          <a:ln>
            <a:noFill/>
          </a:ln>
          <a:effectLst/>
        </p:spPr>
        <p:txBody>
          <a:bodyPr wrap="square" lIns="78177" tIns="39089" rIns="78177" bIns="39089" anchor="ctr">
            <a:spAutoFit/>
          </a:bodyPr>
          <a:lstStyle/>
          <a:p>
            <a:pPr marL="76004" algn="r"/>
            <a:r>
              <a:rPr lang="sv-SE" sz="2720" dirty="0">
                <a:solidFill>
                  <a:prstClr val="white"/>
                </a:solidFill>
                <a:latin typeface="Calibri" pitchFamily="34" charset="0"/>
                <a:cs typeface="Calibri" pitchFamily="34" charset="0"/>
              </a:rPr>
              <a:t>1 619</a:t>
            </a:r>
          </a:p>
        </p:txBody>
      </p:sp>
      <p:sp>
        <p:nvSpPr>
          <p:cNvPr id="28" name="AutoShape 4"/>
          <p:cNvSpPr>
            <a:spLocks noChangeArrowheads="1"/>
          </p:cNvSpPr>
          <p:nvPr/>
        </p:nvSpPr>
        <p:spPr bwMode="auto">
          <a:xfrm>
            <a:off x="6424671" y="5184264"/>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dirty="0" err="1" smtClean="0">
                <a:solidFill>
                  <a:prstClr val="white"/>
                </a:solidFill>
                <a:latin typeface="Calibri" pitchFamily="34" charset="0"/>
                <a:cs typeface="Calibri" pitchFamily="34" charset="0"/>
              </a:rPr>
              <a:t>Mahikeng</a:t>
            </a:r>
            <a:r>
              <a:rPr lang="en-US" sz="1645" dirty="0" smtClean="0">
                <a:solidFill>
                  <a:prstClr val="white"/>
                </a:solidFill>
                <a:latin typeface="Calibri" pitchFamily="34" charset="0"/>
                <a:cs typeface="Calibri" pitchFamily="34" charset="0"/>
              </a:rPr>
              <a:t> </a:t>
            </a:r>
            <a:r>
              <a:rPr lang="en-US" sz="1645" dirty="0">
                <a:solidFill>
                  <a:prstClr val="white"/>
                </a:solidFill>
                <a:latin typeface="Calibri" pitchFamily="34" charset="0"/>
                <a:cs typeface="Calibri" pitchFamily="34" charset="0"/>
              </a:rPr>
              <a:t>Campus Students</a:t>
            </a:r>
          </a:p>
        </p:txBody>
      </p:sp>
      <p:grpSp>
        <p:nvGrpSpPr>
          <p:cNvPr id="5" name="Group 4">
            <a:extLst>
              <a:ext uri="{FF2B5EF4-FFF2-40B4-BE49-F238E27FC236}">
                <a16:creationId xmlns:a16="http://schemas.microsoft.com/office/drawing/2014/main" id="{4A439F4C-42FC-4CBD-98A4-2C0130576F5F}"/>
              </a:ext>
            </a:extLst>
          </p:cNvPr>
          <p:cNvGrpSpPr/>
          <p:nvPr/>
        </p:nvGrpSpPr>
        <p:grpSpPr>
          <a:xfrm>
            <a:off x="426215" y="1247282"/>
            <a:ext cx="11339572" cy="2746556"/>
            <a:chOff x="628878" y="1138062"/>
            <a:chExt cx="5270405" cy="2746556"/>
          </a:xfrm>
        </p:grpSpPr>
        <p:sp>
          <p:nvSpPr>
            <p:cNvPr id="9" name="Rectangle 23"/>
            <p:cNvSpPr/>
            <p:nvPr/>
          </p:nvSpPr>
          <p:spPr>
            <a:xfrm>
              <a:off x="694159" y="1384389"/>
              <a:ext cx="4973423" cy="946413"/>
            </a:xfrm>
            <a:prstGeom prst="rect">
              <a:avLst/>
            </a:prstGeom>
          </p:spPr>
          <p:txBody>
            <a:bodyPr wrap="square">
              <a:spAutoFit/>
            </a:bodyPr>
            <a:lstStyle/>
            <a:p>
              <a:pPr>
                <a:lnSpc>
                  <a:spcPts val="2100"/>
                </a:lnSpc>
                <a:spcBef>
                  <a:spcPct val="25000"/>
                </a:spcBef>
              </a:pPr>
              <a:r>
                <a:rPr lang="en-GB" sz="1200" dirty="0">
                  <a:solidFill>
                    <a:srgbClr val="414041"/>
                  </a:solidFill>
                  <a:latin typeface="Calibri" pitchFamily="34" charset="0"/>
                  <a:cs typeface="Calibri" pitchFamily="34" charset="0"/>
                </a:rPr>
                <a:t>Our survey is conducted </a:t>
              </a:r>
              <a:r>
                <a:rPr lang="en-GB" sz="1200" b="1" dirty="0">
                  <a:solidFill>
                    <a:srgbClr val="414041"/>
                  </a:solidFill>
                  <a:latin typeface="Calibri" pitchFamily="34" charset="0"/>
                  <a:cs typeface="Calibri" pitchFamily="34" charset="0"/>
                </a:rPr>
                <a:t>online</a:t>
              </a:r>
              <a:r>
                <a:rPr lang="en-GB" sz="1200" dirty="0">
                  <a:solidFill>
                    <a:srgbClr val="414041"/>
                  </a:solidFill>
                  <a:latin typeface="Calibri" pitchFamily="34" charset="0"/>
                  <a:cs typeface="Calibri" pitchFamily="34" charset="0"/>
                </a:rPr>
                <a:t>. The link was distributed via university and talent-networks, student communities, the </a:t>
              </a:r>
              <a:r>
                <a:rPr lang="en-GB" sz="1200" dirty="0" err="1">
                  <a:solidFill>
                    <a:srgbClr val="414041"/>
                  </a:solidFill>
                  <a:latin typeface="Calibri" pitchFamily="34" charset="0"/>
                  <a:cs typeface="Calibri" pitchFamily="34" charset="0"/>
                </a:rPr>
                <a:t>Universum</a:t>
              </a:r>
              <a:r>
                <a:rPr lang="en-GB" sz="1200" dirty="0">
                  <a:solidFill>
                    <a:srgbClr val="414041"/>
                  </a:solidFill>
                  <a:latin typeface="Calibri" pitchFamily="34" charset="0"/>
                  <a:cs typeface="Calibri" pitchFamily="34" charset="0"/>
                </a:rPr>
                <a:t> Panel and various other local and global partners.</a:t>
              </a:r>
            </a:p>
            <a:p>
              <a:pPr>
                <a:lnSpc>
                  <a:spcPts val="2100"/>
                </a:lnSpc>
                <a:spcBef>
                  <a:spcPct val="25000"/>
                </a:spcBef>
              </a:pPr>
              <a:endParaRPr lang="en-GB" sz="1200" dirty="0">
                <a:solidFill>
                  <a:srgbClr val="414041"/>
                </a:solidFill>
                <a:latin typeface="Calibri" pitchFamily="34" charset="0"/>
                <a:cs typeface="Calibri" pitchFamily="34" charset="0"/>
              </a:endParaRPr>
            </a:p>
          </p:txBody>
        </p:sp>
        <p:sp>
          <p:nvSpPr>
            <p:cNvPr id="24" name="Rektangel 7"/>
            <p:cNvSpPr/>
            <p:nvPr/>
          </p:nvSpPr>
          <p:spPr>
            <a:xfrm>
              <a:off x="694159" y="3053621"/>
              <a:ext cx="5109146" cy="830997"/>
            </a:xfrm>
            <a:prstGeom prst="rect">
              <a:avLst/>
            </a:prstGeom>
          </p:spPr>
          <p:txBody>
            <a:bodyPr wrap="square">
              <a:spAutoFit/>
            </a:bodyPr>
            <a:lstStyle/>
            <a:p>
              <a:pPr>
                <a:spcBef>
                  <a:spcPct val="0"/>
                </a:spcBef>
              </a:pPr>
              <a:r>
                <a:rPr lang="en-GB" sz="1200" b="1" dirty="0">
                  <a:solidFill>
                    <a:srgbClr val="414041"/>
                  </a:solidFill>
                  <a:latin typeface="Calibri" pitchFamily="34" charset="0"/>
                  <a:cs typeface="Calibri" pitchFamily="34" charset="0"/>
                </a:rPr>
                <a:t>Students</a:t>
              </a:r>
              <a:r>
                <a:rPr lang="en-GB" sz="1200" dirty="0">
                  <a:solidFill>
                    <a:srgbClr val="414041"/>
                  </a:solidFill>
                  <a:latin typeface="Calibri" pitchFamily="34" charset="0"/>
                  <a:cs typeface="Calibri" pitchFamily="34" charset="0"/>
                </a:rPr>
                <a:t> at higher educational institutions</a:t>
              </a: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p:txBody>
        </p:sp>
        <p:sp>
          <p:nvSpPr>
            <p:cNvPr id="25" name="Rectangle 23"/>
            <p:cNvSpPr/>
            <p:nvPr/>
          </p:nvSpPr>
          <p:spPr>
            <a:xfrm>
              <a:off x="694159" y="1138062"/>
              <a:ext cx="4446968" cy="301621"/>
            </a:xfrm>
            <a:prstGeom prst="rect">
              <a:avLst/>
            </a:prstGeom>
          </p:spPr>
          <p:txBody>
            <a:bodyPr wrap="square">
              <a:spAutoFit/>
            </a:bodyPr>
            <a:lstStyle/>
            <a:p>
              <a:pPr defTabSz="782246">
                <a:defRPr/>
              </a:pPr>
              <a:r>
                <a:rPr lang="en-GB" sz="1360" b="1" kern="0" cap="all" dirty="0">
                  <a:solidFill>
                    <a:srgbClr val="414041"/>
                  </a:solidFill>
                  <a:latin typeface="Calibri" pitchFamily="34" charset="0"/>
                  <a:cs typeface="Calibri" pitchFamily="34" charset="0"/>
                </a:rPr>
                <a:t>The</a:t>
              </a:r>
              <a:r>
                <a:rPr lang="en-GB" sz="1360" b="1" kern="0" cap="all" dirty="0">
                  <a:solidFill>
                    <a:prstClr val="white"/>
                  </a:solidFill>
                  <a:latin typeface="Calibri" pitchFamily="34" charset="0"/>
                  <a:cs typeface="Calibri" pitchFamily="34" charset="0"/>
                </a:rPr>
                <a:t> </a:t>
              </a:r>
              <a:r>
                <a:rPr lang="en-GB" sz="1360" b="1" kern="0" cap="all" dirty="0">
                  <a:solidFill>
                    <a:srgbClr val="414041"/>
                  </a:solidFill>
                  <a:latin typeface="Calibri" pitchFamily="34" charset="0"/>
                  <a:cs typeface="Calibri" pitchFamily="34" charset="0"/>
                </a:rPr>
                <a:t>Questionnaire</a:t>
              </a:r>
              <a:endParaRPr lang="en-GB" sz="1360" b="1" dirty="0">
                <a:solidFill>
                  <a:srgbClr val="414041"/>
                </a:solidFill>
                <a:latin typeface="Calibri" pitchFamily="34" charset="0"/>
                <a:cs typeface="Calibri" pitchFamily="34" charset="0"/>
              </a:endParaRPr>
            </a:p>
          </p:txBody>
        </p:sp>
        <p:sp>
          <p:nvSpPr>
            <p:cNvPr id="26" name="Rektangel 7"/>
            <p:cNvSpPr/>
            <p:nvPr/>
          </p:nvSpPr>
          <p:spPr>
            <a:xfrm>
              <a:off x="694159" y="2637456"/>
              <a:ext cx="4270474" cy="301621"/>
            </a:xfrm>
            <a:prstGeom prst="rect">
              <a:avLst/>
            </a:prstGeom>
          </p:spPr>
          <p:txBody>
            <a:bodyPr wrap="square">
              <a:spAutoFit/>
            </a:bodyPr>
            <a:lstStyle/>
            <a:p>
              <a:r>
                <a:rPr lang="en-GB" sz="1360" b="1" kern="0" cap="all" dirty="0">
                  <a:solidFill>
                    <a:srgbClr val="414041"/>
                  </a:solidFill>
                  <a:latin typeface="Calibri" pitchFamily="34" charset="0"/>
                  <a:cs typeface="Calibri" pitchFamily="34" charset="0"/>
                </a:rPr>
                <a:t>Survey participants</a:t>
              </a:r>
            </a:p>
          </p:txBody>
        </p:sp>
        <p:cxnSp>
          <p:nvCxnSpPr>
            <p:cNvPr id="106" name="Straight Connector 105">
              <a:extLst>
                <a:ext uri="{FF2B5EF4-FFF2-40B4-BE49-F238E27FC236}">
                  <a16:creationId xmlns:a16="http://schemas.microsoft.com/office/drawing/2014/main" id="{9F509002-9C62-4E9A-AD0E-243A8E7E91F1}"/>
                </a:ext>
              </a:extLst>
            </p:cNvPr>
            <p:cNvCxnSpPr/>
            <p:nvPr/>
          </p:nvCxnSpPr>
          <p:spPr>
            <a:xfrm flipH="1">
              <a:off x="628878" y="2294088"/>
              <a:ext cx="52704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11"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pic>
        <p:nvPicPr>
          <p:cNvPr id="110" name="Picture 109">
            <a:extLst>
              <a:ext uri="{FF2B5EF4-FFF2-40B4-BE49-F238E27FC236}">
                <a16:creationId xmlns:a16="http://schemas.microsoft.com/office/drawing/2014/main" id="{C8179EE1-5546-4F2A-A7E0-50568593EF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7493078" y="2749471"/>
            <a:ext cx="2978717" cy="674341"/>
          </a:xfrm>
          <a:prstGeom prst="rect">
            <a:avLst/>
          </a:prstGeom>
        </p:spPr>
      </p:pic>
      <p:sp>
        <p:nvSpPr>
          <p:cNvPr id="1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09" name="Rectangle: Rounded Corners 108">
            <a:extLst>
              <a:ext uri="{FF2B5EF4-FFF2-40B4-BE49-F238E27FC236}">
                <a16:creationId xmlns:a16="http://schemas.microsoft.com/office/drawing/2014/main" id="{08DF3AD6-50A5-4CD4-BEB1-216A62EA613C}"/>
              </a:ext>
            </a:extLst>
          </p:cNvPr>
          <p:cNvSpPr/>
          <p:nvPr/>
        </p:nvSpPr>
        <p:spPr>
          <a:xfrm>
            <a:off x="566670" y="5816472"/>
            <a:ext cx="5235266" cy="600203"/>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112" name="Group 111">
            <a:extLst>
              <a:ext uri="{FF2B5EF4-FFF2-40B4-BE49-F238E27FC236}">
                <a16:creationId xmlns:a16="http://schemas.microsoft.com/office/drawing/2014/main" id="{1EC1908F-FCF2-48E3-B563-E7A3AA1805CB}"/>
              </a:ext>
            </a:extLst>
          </p:cNvPr>
          <p:cNvGrpSpPr/>
          <p:nvPr/>
        </p:nvGrpSpPr>
        <p:grpSpPr>
          <a:xfrm>
            <a:off x="708907" y="5878396"/>
            <a:ext cx="504511" cy="504508"/>
            <a:chOff x="5699126" y="3032126"/>
            <a:chExt cx="793750" cy="793750"/>
          </a:xfrm>
          <a:solidFill>
            <a:schemeClr val="tx2"/>
          </a:solidFill>
        </p:grpSpPr>
        <p:sp>
          <p:nvSpPr>
            <p:cNvPr id="114" name="Freeform 96">
              <a:extLst>
                <a:ext uri="{FF2B5EF4-FFF2-40B4-BE49-F238E27FC236}">
                  <a16:creationId xmlns:a16="http://schemas.microsoft.com/office/drawing/2014/main" id="{916670D2-239A-47A3-B646-45A651728295}"/>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5" name="Freeform 97">
              <a:extLst>
                <a:ext uri="{FF2B5EF4-FFF2-40B4-BE49-F238E27FC236}">
                  <a16:creationId xmlns:a16="http://schemas.microsoft.com/office/drawing/2014/main" id="{E7D4E74C-E162-433F-A4A1-FFBF2DE3C7FD}"/>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6" name="Freeform 98">
              <a:extLst>
                <a:ext uri="{FF2B5EF4-FFF2-40B4-BE49-F238E27FC236}">
                  <a16:creationId xmlns:a16="http://schemas.microsoft.com/office/drawing/2014/main" id="{EA3D8CCE-EF6C-4864-95E4-FE216CB469F5}"/>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7" name="Freeform 99">
              <a:extLst>
                <a:ext uri="{FF2B5EF4-FFF2-40B4-BE49-F238E27FC236}">
                  <a16:creationId xmlns:a16="http://schemas.microsoft.com/office/drawing/2014/main" id="{CBDC1470-E835-49E3-B92B-B590271076CE}"/>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8" name="Freeform 100">
              <a:extLst>
                <a:ext uri="{FF2B5EF4-FFF2-40B4-BE49-F238E27FC236}">
                  <a16:creationId xmlns:a16="http://schemas.microsoft.com/office/drawing/2014/main" id="{142D58B3-4037-413E-8547-D13AB9B9C0D8}"/>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9" name="Freeform 101">
              <a:extLst>
                <a:ext uri="{FF2B5EF4-FFF2-40B4-BE49-F238E27FC236}">
                  <a16:creationId xmlns:a16="http://schemas.microsoft.com/office/drawing/2014/main" id="{A7939957-CF65-45F9-8295-7526A7C21051}"/>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0" name="Freeform 102">
              <a:extLst>
                <a:ext uri="{FF2B5EF4-FFF2-40B4-BE49-F238E27FC236}">
                  <a16:creationId xmlns:a16="http://schemas.microsoft.com/office/drawing/2014/main" id="{F7485C2C-1485-417B-BF57-BF2A329851CC}"/>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1" name="Freeform 103">
              <a:extLst>
                <a:ext uri="{FF2B5EF4-FFF2-40B4-BE49-F238E27FC236}">
                  <a16:creationId xmlns:a16="http://schemas.microsoft.com/office/drawing/2014/main" id="{7B3DFBA5-EA6B-4590-B39C-7D38845BE07A}"/>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2" name="Freeform 104">
              <a:extLst>
                <a:ext uri="{FF2B5EF4-FFF2-40B4-BE49-F238E27FC236}">
                  <a16:creationId xmlns:a16="http://schemas.microsoft.com/office/drawing/2014/main" id="{4EF44AB8-975B-400F-AAB6-79A66D5AD09A}"/>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3" name="Freeform 105">
              <a:extLst>
                <a:ext uri="{FF2B5EF4-FFF2-40B4-BE49-F238E27FC236}">
                  <a16:creationId xmlns:a16="http://schemas.microsoft.com/office/drawing/2014/main" id="{69C99B46-537A-4053-8CEE-CA34A1728208}"/>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4" name="Freeform 106">
              <a:extLst>
                <a:ext uri="{FF2B5EF4-FFF2-40B4-BE49-F238E27FC236}">
                  <a16:creationId xmlns:a16="http://schemas.microsoft.com/office/drawing/2014/main" id="{D0EDA72D-2E35-49FD-971D-288E4CABA448}"/>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5" name="Freeform 107">
              <a:extLst>
                <a:ext uri="{FF2B5EF4-FFF2-40B4-BE49-F238E27FC236}">
                  <a16:creationId xmlns:a16="http://schemas.microsoft.com/office/drawing/2014/main" id="{C54621FD-1EDD-4C6A-8FF5-EC2DB3A19E9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6" name="Freeform 108">
              <a:extLst>
                <a:ext uri="{FF2B5EF4-FFF2-40B4-BE49-F238E27FC236}">
                  <a16:creationId xmlns:a16="http://schemas.microsoft.com/office/drawing/2014/main" id="{F8193698-7F84-4E9D-941B-ACF4C90E5564}"/>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7" name="Freeform 109">
              <a:extLst>
                <a:ext uri="{FF2B5EF4-FFF2-40B4-BE49-F238E27FC236}">
                  <a16:creationId xmlns:a16="http://schemas.microsoft.com/office/drawing/2014/main" id="{B186E0AF-EA12-4EF3-A783-8705EF955C89}"/>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8" name="Freeform 110">
              <a:extLst>
                <a:ext uri="{FF2B5EF4-FFF2-40B4-BE49-F238E27FC236}">
                  <a16:creationId xmlns:a16="http://schemas.microsoft.com/office/drawing/2014/main" id="{7ADAB717-9B24-431F-8EC8-F7543E9D0974}"/>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9" name="Freeform 111">
              <a:extLst>
                <a:ext uri="{FF2B5EF4-FFF2-40B4-BE49-F238E27FC236}">
                  <a16:creationId xmlns:a16="http://schemas.microsoft.com/office/drawing/2014/main" id="{B831C82C-4DC1-4C0E-86D1-05BA4BBC9203}"/>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0" name="Freeform 112">
              <a:extLst>
                <a:ext uri="{FF2B5EF4-FFF2-40B4-BE49-F238E27FC236}">
                  <a16:creationId xmlns:a16="http://schemas.microsoft.com/office/drawing/2014/main" id="{05791E2B-9C40-4861-A304-A2A864C9CDBF}"/>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1" name="Freeform 113">
              <a:extLst>
                <a:ext uri="{FF2B5EF4-FFF2-40B4-BE49-F238E27FC236}">
                  <a16:creationId xmlns:a16="http://schemas.microsoft.com/office/drawing/2014/main" id="{40B47A8E-A8EC-4FB0-94CC-58600FD63B90}"/>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2" name="Freeform 114">
              <a:extLst>
                <a:ext uri="{FF2B5EF4-FFF2-40B4-BE49-F238E27FC236}">
                  <a16:creationId xmlns:a16="http://schemas.microsoft.com/office/drawing/2014/main" id="{48E6AFDB-30CE-41F2-98DE-55EA83FBB1D5}"/>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3" name="Freeform 115">
              <a:extLst>
                <a:ext uri="{FF2B5EF4-FFF2-40B4-BE49-F238E27FC236}">
                  <a16:creationId xmlns:a16="http://schemas.microsoft.com/office/drawing/2014/main" id="{8F10038C-CDE5-4CFE-BECF-6EFC2E108B92}"/>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4" name="Freeform 116">
              <a:extLst>
                <a:ext uri="{FF2B5EF4-FFF2-40B4-BE49-F238E27FC236}">
                  <a16:creationId xmlns:a16="http://schemas.microsoft.com/office/drawing/2014/main" id="{D1F3B5D3-6DC4-4091-8DCA-E7F2A4E98D00}"/>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5" name="Freeform 117">
              <a:extLst>
                <a:ext uri="{FF2B5EF4-FFF2-40B4-BE49-F238E27FC236}">
                  <a16:creationId xmlns:a16="http://schemas.microsoft.com/office/drawing/2014/main" id="{C5BFAD0D-9DDB-4EB7-A920-A4C3163BAE5B}"/>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6" name="Freeform 118">
              <a:extLst>
                <a:ext uri="{FF2B5EF4-FFF2-40B4-BE49-F238E27FC236}">
                  <a16:creationId xmlns:a16="http://schemas.microsoft.com/office/drawing/2014/main" id="{69D94BDD-D1F4-4CE1-8EF9-7FF208DF6F5A}"/>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37" name="TextBox 107">
            <a:extLst>
              <a:ext uri="{FF2B5EF4-FFF2-40B4-BE49-F238E27FC236}">
                <a16:creationId xmlns:a16="http://schemas.microsoft.com/office/drawing/2014/main" id="{2BDEA772-795F-4F0D-9215-421E34BC601A}"/>
              </a:ext>
            </a:extLst>
          </p:cNvPr>
          <p:cNvSpPr txBox="1"/>
          <p:nvPr/>
        </p:nvSpPr>
        <p:spPr>
          <a:xfrm>
            <a:off x="1413298" y="5849969"/>
            <a:ext cx="3092954"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Survey participants</a:t>
            </a:r>
            <a:endParaRPr lang="en-GB" sz="1360" b="1" kern="0" dirty="0">
              <a:solidFill>
                <a:srgbClr val="414041"/>
              </a:solidFill>
              <a:latin typeface="Calibri" pitchFamily="34" charset="0"/>
              <a:cs typeface="Calibri" pitchFamily="34" charset="0"/>
            </a:endParaRPr>
          </a:p>
        </p:txBody>
      </p:sp>
      <p:sp>
        <p:nvSpPr>
          <p:cNvPr id="138" name="Rektangel 1">
            <a:extLst>
              <a:ext uri="{FF2B5EF4-FFF2-40B4-BE49-F238E27FC236}">
                <a16:creationId xmlns:a16="http://schemas.microsoft.com/office/drawing/2014/main" id="{59546D5F-0F85-4019-9FFC-E2DB94692254}"/>
              </a:ext>
            </a:extLst>
          </p:cNvPr>
          <p:cNvSpPr/>
          <p:nvPr/>
        </p:nvSpPr>
        <p:spPr>
          <a:xfrm>
            <a:off x="3482204" y="5887510"/>
            <a:ext cx="1917506" cy="427168"/>
          </a:xfrm>
          <a:prstGeom prst="rect">
            <a:avLst/>
          </a:prstGeom>
        </p:spPr>
        <p:txBody>
          <a:bodyPr wrap="square">
            <a:spAutoFit/>
          </a:bodyPr>
          <a:lstStyle/>
          <a:p>
            <a:pPr algn="r"/>
            <a:r>
              <a:rPr lang="en-GB" sz="2176" dirty="0">
                <a:solidFill>
                  <a:srgbClr val="414041"/>
                </a:solidFill>
                <a:latin typeface="Calibri" pitchFamily="34" charset="0"/>
                <a:cs typeface="Calibri" pitchFamily="34" charset="0"/>
              </a:rPr>
              <a:t>93 641</a:t>
            </a:r>
          </a:p>
        </p:txBody>
      </p:sp>
      <p:sp>
        <p:nvSpPr>
          <p:cNvPr id="4" name="Rectangle: Rounded Corners 3">
            <a:extLst>
              <a:ext uri="{FF2B5EF4-FFF2-40B4-BE49-F238E27FC236}">
                <a16:creationId xmlns:a16="http://schemas.microsoft.com/office/drawing/2014/main" id="{D109EDFE-34B3-42AC-B711-152DF32B83A1}"/>
              </a:ext>
            </a:extLst>
          </p:cNvPr>
          <p:cNvSpPr/>
          <p:nvPr/>
        </p:nvSpPr>
        <p:spPr>
          <a:xfrm>
            <a:off x="6372445" y="5816472"/>
            <a:ext cx="5219984" cy="600203"/>
          </a:xfrm>
          <a:prstGeom prst="roundRect">
            <a:avLst/>
          </a:prstGeom>
          <a:solidFill>
            <a:srgbClr val="CACCC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6" name="AutoShape 4">
            <a:extLst>
              <a:ext uri="{FF2B5EF4-FFF2-40B4-BE49-F238E27FC236}">
                <a16:creationId xmlns:a16="http://schemas.microsoft.com/office/drawing/2014/main" id="{6C775579-8D9F-4389-B3A5-007A981182A2}"/>
              </a:ext>
            </a:extLst>
          </p:cNvPr>
          <p:cNvSpPr>
            <a:spLocks noChangeArrowheads="1"/>
          </p:cNvSpPr>
          <p:nvPr/>
        </p:nvSpPr>
        <p:spPr bwMode="auto">
          <a:xfrm>
            <a:off x="9112422" y="5881904"/>
            <a:ext cx="2165216" cy="497518"/>
          </a:xfrm>
          <a:prstGeom prst="rect">
            <a:avLst/>
          </a:prstGeom>
          <a:noFill/>
          <a:ln>
            <a:noFill/>
          </a:ln>
          <a:effectLst/>
        </p:spPr>
        <p:txBody>
          <a:bodyPr wrap="square" lIns="78177" tIns="39089" rIns="78177" bIns="39089" anchor="ctr">
            <a:spAutoFit/>
          </a:bodyPr>
          <a:lstStyle/>
          <a:p>
            <a:pPr marL="76004" algn="r"/>
            <a:r>
              <a:rPr lang="sv-SE" sz="2720" dirty="0">
                <a:solidFill>
                  <a:schemeClr val="tx1">
                    <a:lumMod val="75000"/>
                  </a:schemeClr>
                </a:solidFill>
                <a:latin typeface="Calibri" pitchFamily="34" charset="0"/>
                <a:cs typeface="Calibri" pitchFamily="34" charset="0"/>
              </a:rPr>
              <a:t>1 966</a:t>
            </a:r>
          </a:p>
        </p:txBody>
      </p:sp>
      <p:sp>
        <p:nvSpPr>
          <p:cNvPr id="8" name="AutoShape 4">
            <a:extLst>
              <a:ext uri="{FF2B5EF4-FFF2-40B4-BE49-F238E27FC236}">
                <a16:creationId xmlns:a16="http://schemas.microsoft.com/office/drawing/2014/main" id="{97B24A29-83BE-4DA4-8DE4-924862F34B1B}"/>
              </a:ext>
            </a:extLst>
          </p:cNvPr>
          <p:cNvSpPr>
            <a:spLocks noChangeArrowheads="1"/>
          </p:cNvSpPr>
          <p:nvPr/>
        </p:nvSpPr>
        <p:spPr bwMode="auto">
          <a:xfrm>
            <a:off x="6424670" y="5943391"/>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dirty="0">
                <a:latin typeface="Calibri" pitchFamily="34" charset="0"/>
                <a:cs typeface="Calibri" pitchFamily="34" charset="0"/>
              </a:rPr>
              <a:t>Vanderbijlpark Campus Students</a:t>
            </a:r>
            <a:endParaRPr lang="en-US" sz="1645" b="1" dirty="0">
              <a:latin typeface="Calibri" pitchFamily="34" charset="0"/>
              <a:cs typeface="Calibri" pitchFamily="34" charset="0"/>
            </a:endParaRPr>
          </a:p>
        </p:txBody>
      </p:sp>
      <p:sp>
        <p:nvSpPr>
          <p:cNvPr id="139"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4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170769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C9642-28A4-4BEF-BB98-4EFA419282F5}"/>
              </a:ext>
            </a:extLst>
          </p:cNvPr>
          <p:cNvSpPr>
            <a:spLocks noGrp="1"/>
          </p:cNvSpPr>
          <p:nvPr>
            <p:ph type="body" sz="quarter" idx="12"/>
          </p:nvPr>
        </p:nvSpPr>
        <p:spPr/>
        <p:txBody>
          <a:bodyPr/>
          <a:lstStyle/>
          <a:p>
            <a:r>
              <a:rPr lang="en-ZA"/>
              <a:t>Which industries are you interested working in after graduation</a:t>
            </a:r>
            <a:endParaRPr lang="en-US" dirty="0"/>
          </a:p>
        </p:txBody>
      </p:sp>
      <p:sp>
        <p:nvSpPr>
          <p:cNvPr id="5" name="Title 4">
            <a:extLst>
              <a:ext uri="{FF2B5EF4-FFF2-40B4-BE49-F238E27FC236}">
                <a16:creationId xmlns:a16="http://schemas.microsoft.com/office/drawing/2014/main" id="{837A7BC3-3228-44D6-B0D8-E455473591E1}"/>
              </a:ext>
            </a:extLst>
          </p:cNvPr>
          <p:cNvSpPr>
            <a:spLocks noGrp="1"/>
          </p:cNvSpPr>
          <p:nvPr>
            <p:ph type="title"/>
          </p:nvPr>
        </p:nvSpPr>
        <p:spPr/>
        <p:txBody>
          <a:bodyPr/>
          <a:lstStyle/>
          <a:p>
            <a:r>
              <a:rPr lang="en-US"/>
              <a:t>Your students' most preferred industries</a:t>
            </a:r>
            <a:endParaRPr lang="en-ZA" dirty="0"/>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29" name="Rectangle 28">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Business/Commerce</a:t>
            </a:r>
            <a:endParaRPr lang="sv-SE" dirty="0"/>
          </a:p>
        </p:txBody>
      </p:sp>
      <p:sp>
        <p:nvSpPr>
          <p:cNvPr id="14"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7" name="Oval 16">
            <a:extLst>
              <a:ext uri="{FF2B5EF4-FFF2-40B4-BE49-F238E27FC236}">
                <a16:creationId xmlns:a16="http://schemas.microsoft.com/office/drawing/2014/main" id="{69A9CF95-64CD-4BEE-B7E9-DA4F8EB9F9D3}"/>
              </a:ext>
            </a:extLst>
          </p:cNvPr>
          <p:cNvSpPr/>
          <p:nvPr/>
        </p:nvSpPr>
        <p:spPr>
          <a:xfrm>
            <a:off x="8898519" y="31137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Oval 17">
            <a:extLst>
              <a:ext uri="{FF2B5EF4-FFF2-40B4-BE49-F238E27FC236}">
                <a16:creationId xmlns:a16="http://schemas.microsoft.com/office/drawing/2014/main" id="{696B72F2-F450-40B7-B758-BA1F1E07C7C2}"/>
              </a:ext>
            </a:extLst>
          </p:cNvPr>
          <p:cNvSpPr/>
          <p:nvPr/>
        </p:nvSpPr>
        <p:spPr>
          <a:xfrm>
            <a:off x="8898519" y="34000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E1F6C5DA-2457-43DC-8CFE-AB86B0F911D9}"/>
              </a:ext>
            </a:extLst>
          </p:cNvPr>
          <p:cNvSpPr txBox="1"/>
          <p:nvPr/>
        </p:nvSpPr>
        <p:spPr>
          <a:xfrm>
            <a:off x="9073727" y="30457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0" name="TextBox 19">
            <a:extLst>
              <a:ext uri="{FF2B5EF4-FFF2-40B4-BE49-F238E27FC236}">
                <a16:creationId xmlns:a16="http://schemas.microsoft.com/office/drawing/2014/main" id="{8BB3E668-50FF-43CE-810C-ABAE74B66E52}"/>
              </a:ext>
            </a:extLst>
          </p:cNvPr>
          <p:cNvSpPr txBox="1"/>
          <p:nvPr/>
        </p:nvSpPr>
        <p:spPr>
          <a:xfrm>
            <a:off x="9073727" y="33246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556" y="1425569"/>
            <a:ext cx="8447088" cy="49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9573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C9642-28A4-4BEF-BB98-4EFA419282F5}"/>
              </a:ext>
            </a:extLst>
          </p:cNvPr>
          <p:cNvSpPr>
            <a:spLocks noGrp="1"/>
          </p:cNvSpPr>
          <p:nvPr>
            <p:ph type="body" sz="quarter" idx="12"/>
          </p:nvPr>
        </p:nvSpPr>
        <p:spPr/>
        <p:txBody>
          <a:bodyPr/>
          <a:lstStyle/>
          <a:p>
            <a:r>
              <a:rPr lang="en-ZA"/>
              <a:t>Which industries are you interested working in after graduation</a:t>
            </a:r>
            <a:r>
              <a:rPr lang="en-US"/>
              <a:t>?</a:t>
            </a:r>
            <a:endParaRPr lang="en-US" dirty="0"/>
          </a:p>
        </p:txBody>
      </p:sp>
      <p:sp>
        <p:nvSpPr>
          <p:cNvPr id="5" name="Title 4">
            <a:extLst>
              <a:ext uri="{FF2B5EF4-FFF2-40B4-BE49-F238E27FC236}">
                <a16:creationId xmlns:a16="http://schemas.microsoft.com/office/drawing/2014/main" id="{837A7BC3-3228-44D6-B0D8-E455473591E1}"/>
              </a:ext>
            </a:extLst>
          </p:cNvPr>
          <p:cNvSpPr>
            <a:spLocks noGrp="1"/>
          </p:cNvSpPr>
          <p:nvPr>
            <p:ph type="title"/>
          </p:nvPr>
        </p:nvSpPr>
        <p:spPr/>
        <p:txBody>
          <a:bodyPr/>
          <a:lstStyle/>
          <a:p>
            <a:r>
              <a:rPr lang="en-US"/>
              <a:t>Your students' most preferred industries</a:t>
            </a:r>
            <a:endParaRPr lang="en-ZA" dirty="0"/>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29" name="Rectangle 28">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Engineering/Technology</a:t>
            </a:r>
            <a:endParaRPr lang="sv-SE" dirty="0"/>
          </a:p>
        </p:txBody>
      </p:sp>
      <p:sp>
        <p:nvSpPr>
          <p:cNvPr id="14"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7" name="Oval 16">
            <a:extLst>
              <a:ext uri="{FF2B5EF4-FFF2-40B4-BE49-F238E27FC236}">
                <a16:creationId xmlns:a16="http://schemas.microsoft.com/office/drawing/2014/main" id="{69A9CF95-64CD-4BEE-B7E9-DA4F8EB9F9D3}"/>
              </a:ext>
            </a:extLst>
          </p:cNvPr>
          <p:cNvSpPr/>
          <p:nvPr/>
        </p:nvSpPr>
        <p:spPr>
          <a:xfrm>
            <a:off x="8898519" y="31137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Oval 17">
            <a:extLst>
              <a:ext uri="{FF2B5EF4-FFF2-40B4-BE49-F238E27FC236}">
                <a16:creationId xmlns:a16="http://schemas.microsoft.com/office/drawing/2014/main" id="{696B72F2-F450-40B7-B758-BA1F1E07C7C2}"/>
              </a:ext>
            </a:extLst>
          </p:cNvPr>
          <p:cNvSpPr/>
          <p:nvPr/>
        </p:nvSpPr>
        <p:spPr>
          <a:xfrm>
            <a:off x="8898519" y="34000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E1F6C5DA-2457-43DC-8CFE-AB86B0F911D9}"/>
              </a:ext>
            </a:extLst>
          </p:cNvPr>
          <p:cNvSpPr txBox="1"/>
          <p:nvPr/>
        </p:nvSpPr>
        <p:spPr>
          <a:xfrm>
            <a:off x="9073727" y="30457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0" name="TextBox 19">
            <a:extLst>
              <a:ext uri="{FF2B5EF4-FFF2-40B4-BE49-F238E27FC236}">
                <a16:creationId xmlns:a16="http://schemas.microsoft.com/office/drawing/2014/main" id="{8BB3E668-50FF-43CE-810C-ABAE74B66E52}"/>
              </a:ext>
            </a:extLst>
          </p:cNvPr>
          <p:cNvSpPr txBox="1"/>
          <p:nvPr/>
        </p:nvSpPr>
        <p:spPr>
          <a:xfrm>
            <a:off x="9073727" y="33246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556" y="1425569"/>
            <a:ext cx="8447088" cy="49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4656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C9642-28A4-4BEF-BB98-4EFA419282F5}"/>
              </a:ext>
            </a:extLst>
          </p:cNvPr>
          <p:cNvSpPr>
            <a:spLocks noGrp="1"/>
          </p:cNvSpPr>
          <p:nvPr>
            <p:ph type="body" sz="quarter" idx="12"/>
          </p:nvPr>
        </p:nvSpPr>
        <p:spPr/>
        <p:txBody>
          <a:bodyPr/>
          <a:lstStyle/>
          <a:p>
            <a:r>
              <a:rPr lang="en-ZA"/>
              <a:t>Which industries are you interested working in after graduation</a:t>
            </a:r>
            <a:r>
              <a:rPr lang="en-US"/>
              <a:t>?</a:t>
            </a:r>
            <a:endParaRPr lang="en-US" dirty="0"/>
          </a:p>
        </p:txBody>
      </p:sp>
      <p:sp>
        <p:nvSpPr>
          <p:cNvPr id="5" name="Title 4">
            <a:extLst>
              <a:ext uri="{FF2B5EF4-FFF2-40B4-BE49-F238E27FC236}">
                <a16:creationId xmlns:a16="http://schemas.microsoft.com/office/drawing/2014/main" id="{837A7BC3-3228-44D6-B0D8-E455473591E1}"/>
              </a:ext>
            </a:extLst>
          </p:cNvPr>
          <p:cNvSpPr>
            <a:spLocks noGrp="1"/>
          </p:cNvSpPr>
          <p:nvPr>
            <p:ph type="title"/>
          </p:nvPr>
        </p:nvSpPr>
        <p:spPr/>
        <p:txBody>
          <a:bodyPr/>
          <a:lstStyle/>
          <a:p>
            <a:r>
              <a:rPr lang="en-US"/>
              <a:t>Your students' most preferred industries</a:t>
            </a:r>
            <a:endParaRPr lang="en-ZA" dirty="0"/>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29" name="Rectangle 28">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Sciences</a:t>
            </a:r>
            <a:endParaRPr lang="sv-SE" dirty="0"/>
          </a:p>
        </p:txBody>
      </p:sp>
      <p:sp>
        <p:nvSpPr>
          <p:cNvPr id="14"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7" name="Oval 16">
            <a:extLst>
              <a:ext uri="{FF2B5EF4-FFF2-40B4-BE49-F238E27FC236}">
                <a16:creationId xmlns:a16="http://schemas.microsoft.com/office/drawing/2014/main" id="{69A9CF95-64CD-4BEE-B7E9-DA4F8EB9F9D3}"/>
              </a:ext>
            </a:extLst>
          </p:cNvPr>
          <p:cNvSpPr/>
          <p:nvPr/>
        </p:nvSpPr>
        <p:spPr>
          <a:xfrm>
            <a:off x="8898519" y="31137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Oval 17">
            <a:extLst>
              <a:ext uri="{FF2B5EF4-FFF2-40B4-BE49-F238E27FC236}">
                <a16:creationId xmlns:a16="http://schemas.microsoft.com/office/drawing/2014/main" id="{696B72F2-F450-40B7-B758-BA1F1E07C7C2}"/>
              </a:ext>
            </a:extLst>
          </p:cNvPr>
          <p:cNvSpPr/>
          <p:nvPr/>
        </p:nvSpPr>
        <p:spPr>
          <a:xfrm>
            <a:off x="8898519" y="34000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E1F6C5DA-2457-43DC-8CFE-AB86B0F911D9}"/>
              </a:ext>
            </a:extLst>
          </p:cNvPr>
          <p:cNvSpPr txBox="1"/>
          <p:nvPr/>
        </p:nvSpPr>
        <p:spPr>
          <a:xfrm>
            <a:off x="9073727" y="30457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students</a:t>
            </a:r>
            <a:endParaRPr lang="en-GB" sz="1088" dirty="0">
              <a:solidFill>
                <a:srgbClr val="0E97C1"/>
              </a:solidFill>
              <a:latin typeface="Calibri" pitchFamily="34" charset="0"/>
            </a:endParaRPr>
          </a:p>
        </p:txBody>
      </p:sp>
      <p:sp>
        <p:nvSpPr>
          <p:cNvPr id="20" name="TextBox 19">
            <a:extLst>
              <a:ext uri="{FF2B5EF4-FFF2-40B4-BE49-F238E27FC236}">
                <a16:creationId xmlns:a16="http://schemas.microsoft.com/office/drawing/2014/main" id="{8BB3E668-50FF-43CE-810C-ABAE74B66E52}"/>
              </a:ext>
            </a:extLst>
          </p:cNvPr>
          <p:cNvSpPr txBox="1"/>
          <p:nvPr/>
        </p:nvSpPr>
        <p:spPr>
          <a:xfrm>
            <a:off x="9073727" y="33246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students</a:t>
            </a:r>
            <a:endParaRPr lang="en-GB" sz="1088" dirty="0">
              <a:solidFill>
                <a:srgbClr val="074B60"/>
              </a:solidFill>
              <a:latin typeface="Calibri" pitchFamily="34" charset="0"/>
            </a:endParaRPr>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556" y="1425569"/>
            <a:ext cx="8447088" cy="49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7218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3">
            <a:extLst>
              <a:ext uri="{FF2B5EF4-FFF2-40B4-BE49-F238E27FC236}">
                <a16:creationId xmlns:a16="http://schemas.microsoft.com/office/drawing/2014/main" id="{6C07F9FF-B44B-4EE4-BBAC-06DF4900EE5F}"/>
              </a:ext>
            </a:extLst>
          </p:cNvPr>
          <p:cNvSpPr>
            <a:spLocks noGrp="1"/>
          </p:cNvSpPr>
          <p:nvPr>
            <p:ph sz="quarter" idx="13"/>
          </p:nvPr>
        </p:nvSpPr>
        <p:spPr/>
        <p:txBody>
          <a:bodyPr/>
          <a:lstStyle/>
          <a:p>
            <a:r>
              <a:rPr lang="sv-SE" dirty="0"/>
              <a:t>Expected annual </a:t>
            </a:r>
            <a:r>
              <a:rPr lang="sv-SE"/>
              <a:t>salary (ZAR)</a:t>
            </a:r>
            <a:endParaRPr lang="en-US" dirty="0"/>
          </a:p>
        </p:txBody>
      </p:sp>
      <p:sp>
        <p:nvSpPr>
          <p:cNvPr id="55" name="Text Placeholder 2">
            <a:extLst>
              <a:ext uri="{FF2B5EF4-FFF2-40B4-BE49-F238E27FC236}">
                <a16:creationId xmlns:a16="http://schemas.microsoft.com/office/drawing/2014/main" id="{71DF3D91-DFA1-48CD-A1B1-91DE2A02AA93}"/>
              </a:ext>
            </a:extLst>
          </p:cNvPr>
          <p:cNvSpPr>
            <a:spLocks noGrp="1"/>
          </p:cNvSpPr>
          <p:nvPr>
            <p:ph type="body" sz="quarter" idx="12"/>
          </p:nvPr>
        </p:nvSpPr>
        <p:spPr/>
        <p:txBody>
          <a:bodyPr/>
          <a:lstStyle/>
          <a:p>
            <a:r>
              <a:rPr lang="en-US"/>
              <a:t>What salary do you expect to earn in your first full-time job after graduation? (Please provide a before-tax salary, excluding commissions and bonuses.)</a:t>
            </a:r>
          </a:p>
          <a:p>
            <a:r>
              <a:rPr lang="en-US"/>
              <a:t>Gender</a:t>
            </a:r>
            <a:endParaRPr lang="en-ZA" dirty="0"/>
          </a:p>
        </p:txBody>
      </p:sp>
      <p:sp>
        <p:nvSpPr>
          <p:cNvPr id="56" name="Title 4">
            <a:extLst>
              <a:ext uri="{FF2B5EF4-FFF2-40B4-BE49-F238E27FC236}">
                <a16:creationId xmlns:a16="http://schemas.microsoft.com/office/drawing/2014/main" id="{88E9FCE6-8CF2-4BE0-8202-27B10EBD480A}"/>
              </a:ext>
            </a:extLst>
          </p:cNvPr>
          <p:cNvSpPr>
            <a:spLocks noGrp="1"/>
          </p:cNvSpPr>
          <p:nvPr>
            <p:ph type="title"/>
          </p:nvPr>
        </p:nvSpPr>
        <p:spPr/>
        <p:txBody>
          <a:bodyPr>
            <a:noAutofit/>
          </a:bodyPr>
          <a:lstStyle/>
          <a:p>
            <a:r>
              <a:rPr lang="en-US" dirty="0"/>
              <a:t>Expected salary by gender </a:t>
            </a:r>
            <a:r>
              <a:rPr lang="en-US"/>
              <a:t>| Your students vs All students</a:t>
            </a:r>
            <a:r>
              <a:rPr lang="en-US" dirty="0"/>
              <a:t/>
            </a:r>
            <a:br>
              <a:rPr lang="en-US" dirty="0"/>
            </a:br>
            <a:endParaRPr lang="en-ZA" dirty="0"/>
          </a:p>
        </p:txBody>
      </p:sp>
      <p:sp>
        <p:nvSpPr>
          <p:cNvPr id="53" name="Text Placeholder 1">
            <a:extLst>
              <a:ext uri="{FF2B5EF4-FFF2-40B4-BE49-F238E27FC236}">
                <a16:creationId xmlns:a16="http://schemas.microsoft.com/office/drawing/2014/main" id="{8F5BED87-B06A-44E4-92A7-3BE87B4DD01C}"/>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57" name="Rounded Rectangle 37">
            <a:extLst>
              <a:ext uri="{FF2B5EF4-FFF2-40B4-BE49-F238E27FC236}">
                <a16:creationId xmlns:a16="http://schemas.microsoft.com/office/drawing/2014/main" id="{23C440D0-1135-441C-A2CB-86813E0C8529}"/>
              </a:ext>
            </a:extLst>
          </p:cNvPr>
          <p:cNvSpPr/>
          <p:nvPr/>
        </p:nvSpPr>
        <p:spPr>
          <a:xfrm>
            <a:off x="6855060" y="2405902"/>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Rounded Rectangle 37">
            <a:extLst>
              <a:ext uri="{FF2B5EF4-FFF2-40B4-BE49-F238E27FC236}">
                <a16:creationId xmlns:a16="http://schemas.microsoft.com/office/drawing/2014/main" id="{FEF8E8F5-979D-4ED0-A4E7-8660008F3F71}"/>
              </a:ext>
            </a:extLst>
          </p:cNvPr>
          <p:cNvSpPr/>
          <p:nvPr/>
        </p:nvSpPr>
        <p:spPr>
          <a:xfrm>
            <a:off x="6857167" y="3302566"/>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ounded Rectangle 37">
            <a:extLst>
              <a:ext uri="{FF2B5EF4-FFF2-40B4-BE49-F238E27FC236}">
                <a16:creationId xmlns:a16="http://schemas.microsoft.com/office/drawing/2014/main" id="{C4EC5A4F-8DCD-47A0-B923-4906B62BB183}"/>
              </a:ext>
            </a:extLst>
          </p:cNvPr>
          <p:cNvSpPr/>
          <p:nvPr/>
        </p:nvSpPr>
        <p:spPr>
          <a:xfrm>
            <a:off x="6855058" y="4182652"/>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ounded Rectangle 37">
            <a:extLst>
              <a:ext uri="{FF2B5EF4-FFF2-40B4-BE49-F238E27FC236}">
                <a16:creationId xmlns:a16="http://schemas.microsoft.com/office/drawing/2014/main" id="{89274B12-E6B3-4214-B7E0-CE3C1C793910}"/>
              </a:ext>
            </a:extLst>
          </p:cNvPr>
          <p:cNvSpPr/>
          <p:nvPr/>
        </p:nvSpPr>
        <p:spPr>
          <a:xfrm>
            <a:off x="6855058" y="5060312"/>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Rounded Rectangle 37">
            <a:extLst>
              <a:ext uri="{FF2B5EF4-FFF2-40B4-BE49-F238E27FC236}">
                <a16:creationId xmlns:a16="http://schemas.microsoft.com/office/drawing/2014/main" id="{A9E0A15B-B362-4826-9131-D0A216C19DF1}"/>
              </a:ext>
            </a:extLst>
          </p:cNvPr>
          <p:cNvSpPr/>
          <p:nvPr/>
        </p:nvSpPr>
        <p:spPr>
          <a:xfrm>
            <a:off x="4725718" y="2414428"/>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ounded Rectangle 37">
            <a:extLst>
              <a:ext uri="{FF2B5EF4-FFF2-40B4-BE49-F238E27FC236}">
                <a16:creationId xmlns:a16="http://schemas.microsoft.com/office/drawing/2014/main" id="{EC5904A2-76B8-4EFB-803B-D8A4F6535843}"/>
              </a:ext>
            </a:extLst>
          </p:cNvPr>
          <p:cNvSpPr/>
          <p:nvPr/>
        </p:nvSpPr>
        <p:spPr>
          <a:xfrm>
            <a:off x="4727825" y="3311092"/>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Rounded Rectangle 37">
            <a:extLst>
              <a:ext uri="{FF2B5EF4-FFF2-40B4-BE49-F238E27FC236}">
                <a16:creationId xmlns:a16="http://schemas.microsoft.com/office/drawing/2014/main" id="{6C4FA032-4F2A-4F3A-8E7D-CEAE8086B285}"/>
              </a:ext>
            </a:extLst>
          </p:cNvPr>
          <p:cNvSpPr/>
          <p:nvPr/>
        </p:nvSpPr>
        <p:spPr>
          <a:xfrm>
            <a:off x="4725716" y="4191178"/>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ounded Rectangle 37">
            <a:extLst>
              <a:ext uri="{FF2B5EF4-FFF2-40B4-BE49-F238E27FC236}">
                <a16:creationId xmlns:a16="http://schemas.microsoft.com/office/drawing/2014/main" id="{3E5B01D2-B7C1-4D79-A03C-290D042A73D2}"/>
              </a:ext>
            </a:extLst>
          </p:cNvPr>
          <p:cNvSpPr/>
          <p:nvPr/>
        </p:nvSpPr>
        <p:spPr>
          <a:xfrm>
            <a:off x="4725716" y="5068838"/>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ruta 39">
            <a:extLst>
              <a:ext uri="{FF2B5EF4-FFF2-40B4-BE49-F238E27FC236}">
                <a16:creationId xmlns:a16="http://schemas.microsoft.com/office/drawing/2014/main" id="{AEA48D23-4556-4B50-BE07-F400D3FD5A5C}"/>
              </a:ext>
            </a:extLst>
          </p:cNvPr>
          <p:cNvSpPr txBox="1"/>
          <p:nvPr/>
        </p:nvSpPr>
        <p:spPr>
          <a:xfrm>
            <a:off x="4939549" y="1939832"/>
            <a:ext cx="1469018" cy="301621"/>
          </a:xfrm>
          <a:prstGeom prst="rect">
            <a:avLst/>
          </a:prstGeom>
          <a:noFill/>
        </p:spPr>
        <p:txBody>
          <a:bodyPr wrap="square" rtlCol="0" anchor="b" anchorCtr="0">
            <a:spAutoFit/>
          </a:bodyPr>
          <a:lstStyle/>
          <a:p>
            <a:pPr lvl="0" algn="ctr">
              <a:defRPr/>
            </a:pPr>
            <a:r>
              <a:rPr lang="sv-SE" sz="1360">
                <a:solidFill>
                  <a:srgbClr val="0E97C1"/>
                </a:solidFill>
                <a:latin typeface="Calibri" pitchFamily="34" charset="0"/>
              </a:rPr>
              <a:t>Your students</a:t>
            </a:r>
            <a:endParaRPr kumimoji="0" lang="en-GB" sz="1360" b="0" i="0" u="none" strike="noStrike" kern="1200" cap="none" spc="0" normalizeH="0" baseline="0" noProof="0" dirty="0">
              <a:ln>
                <a:noFill/>
              </a:ln>
              <a:solidFill>
                <a:srgbClr val="0E97C1"/>
              </a:solidFill>
              <a:effectLst/>
              <a:uLnTx/>
              <a:uFillTx/>
              <a:latin typeface="Calibri" pitchFamily="34" charset="0"/>
              <a:ea typeface="+mn-ea"/>
              <a:cs typeface="+mn-cs"/>
            </a:endParaRPr>
          </a:p>
        </p:txBody>
      </p:sp>
      <p:sp>
        <p:nvSpPr>
          <p:cNvPr id="66" name="textruta 39">
            <a:extLst>
              <a:ext uri="{FF2B5EF4-FFF2-40B4-BE49-F238E27FC236}">
                <a16:creationId xmlns:a16="http://schemas.microsoft.com/office/drawing/2014/main" id="{79D303BB-9050-409E-B8EC-B6286B42FD33}"/>
              </a:ext>
            </a:extLst>
          </p:cNvPr>
          <p:cNvSpPr txBox="1"/>
          <p:nvPr/>
        </p:nvSpPr>
        <p:spPr>
          <a:xfrm>
            <a:off x="7061054" y="1939831"/>
            <a:ext cx="1469018" cy="301621"/>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pPr lvl="0">
              <a:defRPr/>
            </a:pPr>
            <a:r>
              <a:rPr lang="en-US" sz="1360" b="0">
                <a:solidFill>
                  <a:srgbClr val="074B60"/>
                </a:solidFill>
                <a:latin typeface="Calibri" pitchFamily="34" charset="0"/>
              </a:rPr>
              <a:t>All students</a:t>
            </a:r>
            <a:endParaRPr kumimoji="0" lang="en-GB" sz="1360" b="0" i="0" u="none" strike="noStrike" kern="1200" cap="none" spc="0" normalizeH="0" baseline="0" noProof="0" dirty="0">
              <a:ln>
                <a:noFill/>
              </a:ln>
              <a:solidFill>
                <a:srgbClr val="074B60"/>
              </a:solidFill>
              <a:effectLst/>
              <a:uLnTx/>
              <a:uFillTx/>
              <a:latin typeface="Calibri" pitchFamily="34" charset="0"/>
              <a:ea typeface="+mn-ea"/>
              <a:cs typeface="+mn-cs"/>
            </a:endParaRPr>
          </a:p>
        </p:txBody>
      </p:sp>
      <p:sp>
        <p:nvSpPr>
          <p:cNvPr id="67" name="Rectangle 66">
            <a:extLst>
              <a:ext uri="{FF2B5EF4-FFF2-40B4-BE49-F238E27FC236}">
                <a16:creationId xmlns:a16="http://schemas.microsoft.com/office/drawing/2014/main" id="{F57D88E2-2AC1-460F-A6C8-953455A5552C}"/>
              </a:ext>
            </a:extLst>
          </p:cNvPr>
          <p:cNvSpPr/>
          <p:nvPr/>
        </p:nvSpPr>
        <p:spPr>
          <a:xfrm>
            <a:off x="4781253" y="2623725"/>
            <a:ext cx="1862445"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284 485</a:t>
            </a:r>
            <a:endParaRPr lang="en-US" sz="2000" dirty="0">
              <a:solidFill>
                <a:srgbClr val="414041"/>
              </a:solidFill>
              <a:latin typeface="Calibri" pitchFamily="34" charset="0"/>
              <a:cs typeface="Calibri" pitchFamily="34" charset="0"/>
            </a:endParaRPr>
          </a:p>
        </p:txBody>
      </p:sp>
      <p:sp>
        <p:nvSpPr>
          <p:cNvPr id="68" name="Rectangle 67">
            <a:extLst>
              <a:ext uri="{FF2B5EF4-FFF2-40B4-BE49-F238E27FC236}">
                <a16:creationId xmlns:a16="http://schemas.microsoft.com/office/drawing/2014/main" id="{3874A6F9-90A9-435A-9ED6-78C8C1AB02EB}"/>
              </a:ext>
            </a:extLst>
          </p:cNvPr>
          <p:cNvSpPr/>
          <p:nvPr/>
        </p:nvSpPr>
        <p:spPr>
          <a:xfrm>
            <a:off x="4781253" y="3536172"/>
            <a:ext cx="18624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310 268</a:t>
            </a:r>
            <a:endParaRPr lang="en-US" sz="2000" dirty="0">
              <a:solidFill>
                <a:srgbClr val="FFFFFF"/>
              </a:solidFill>
              <a:latin typeface="Calibri" pitchFamily="34" charset="0"/>
              <a:cs typeface="Calibri" pitchFamily="34" charset="0"/>
            </a:endParaRPr>
          </a:p>
        </p:txBody>
      </p:sp>
      <p:sp>
        <p:nvSpPr>
          <p:cNvPr id="69" name="Rectangle 68">
            <a:extLst>
              <a:ext uri="{FF2B5EF4-FFF2-40B4-BE49-F238E27FC236}">
                <a16:creationId xmlns:a16="http://schemas.microsoft.com/office/drawing/2014/main" id="{153F5556-657E-4471-B3EA-2FA1AF3DA6D5}"/>
              </a:ext>
            </a:extLst>
          </p:cNvPr>
          <p:cNvSpPr/>
          <p:nvPr/>
        </p:nvSpPr>
        <p:spPr>
          <a:xfrm>
            <a:off x="4768803" y="4416258"/>
            <a:ext cx="187489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266 223</a:t>
            </a:r>
            <a:endParaRPr lang="en-US" sz="2000" dirty="0">
              <a:solidFill>
                <a:prstClr val="white"/>
              </a:solidFill>
              <a:latin typeface="Calibri" pitchFamily="34" charset="0"/>
              <a:cs typeface="Calibri" pitchFamily="34" charset="0"/>
            </a:endParaRPr>
          </a:p>
        </p:txBody>
      </p:sp>
      <p:sp>
        <p:nvSpPr>
          <p:cNvPr id="70" name="Rectangle 69">
            <a:extLst>
              <a:ext uri="{FF2B5EF4-FFF2-40B4-BE49-F238E27FC236}">
                <a16:creationId xmlns:a16="http://schemas.microsoft.com/office/drawing/2014/main" id="{290FC9F3-B68F-4E22-BD25-74B051511070}"/>
              </a:ext>
            </a:extLst>
          </p:cNvPr>
          <p:cNvSpPr/>
          <p:nvPr/>
        </p:nvSpPr>
        <p:spPr>
          <a:xfrm>
            <a:off x="4781253" y="5286996"/>
            <a:ext cx="18624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44 045</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71" name="Rectangle 70">
            <a:extLst>
              <a:ext uri="{FF2B5EF4-FFF2-40B4-BE49-F238E27FC236}">
                <a16:creationId xmlns:a16="http://schemas.microsoft.com/office/drawing/2014/main" id="{9F8FBB16-9A37-4C17-8FB2-BF69FF11DDBF}"/>
              </a:ext>
            </a:extLst>
          </p:cNvPr>
          <p:cNvSpPr/>
          <p:nvPr/>
        </p:nvSpPr>
        <p:spPr>
          <a:xfrm>
            <a:off x="6820195" y="2589819"/>
            <a:ext cx="1950736"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274 068</a:t>
            </a:r>
            <a:endParaRPr lang="en-US" sz="2000" dirty="0">
              <a:solidFill>
                <a:srgbClr val="414041"/>
              </a:solidFill>
              <a:latin typeface="Calibri" pitchFamily="34" charset="0"/>
              <a:cs typeface="Calibri" pitchFamily="34" charset="0"/>
            </a:endParaRPr>
          </a:p>
        </p:txBody>
      </p:sp>
      <p:sp>
        <p:nvSpPr>
          <p:cNvPr id="72" name="Rectangle 71">
            <a:extLst>
              <a:ext uri="{FF2B5EF4-FFF2-40B4-BE49-F238E27FC236}">
                <a16:creationId xmlns:a16="http://schemas.microsoft.com/office/drawing/2014/main" id="{9DE38976-FF15-4CB6-8AE0-FAB1DBBCE865}"/>
              </a:ext>
            </a:extLst>
          </p:cNvPr>
          <p:cNvSpPr/>
          <p:nvPr/>
        </p:nvSpPr>
        <p:spPr>
          <a:xfrm>
            <a:off x="6857166" y="3550631"/>
            <a:ext cx="19528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303 304</a:t>
            </a:r>
            <a:endParaRPr lang="en-US" sz="2000" dirty="0">
              <a:solidFill>
                <a:srgbClr val="FFFFFF"/>
              </a:solidFill>
              <a:latin typeface="Calibri" pitchFamily="34" charset="0"/>
              <a:cs typeface="Calibri" pitchFamily="34" charset="0"/>
            </a:endParaRPr>
          </a:p>
        </p:txBody>
      </p:sp>
      <p:sp>
        <p:nvSpPr>
          <p:cNvPr id="73" name="Rectangle 72">
            <a:extLst>
              <a:ext uri="{FF2B5EF4-FFF2-40B4-BE49-F238E27FC236}">
                <a16:creationId xmlns:a16="http://schemas.microsoft.com/office/drawing/2014/main" id="{72DE1EC9-3CE3-4D13-9217-89F1EA7A62EF}"/>
              </a:ext>
            </a:extLst>
          </p:cNvPr>
          <p:cNvSpPr/>
          <p:nvPr/>
        </p:nvSpPr>
        <p:spPr>
          <a:xfrm>
            <a:off x="6857167" y="4430717"/>
            <a:ext cx="1950736"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258 443</a:t>
            </a:r>
            <a:endParaRPr lang="en-US" sz="2000" dirty="0">
              <a:solidFill>
                <a:prstClr val="white"/>
              </a:solidFill>
              <a:latin typeface="Calibri" pitchFamily="34" charset="0"/>
              <a:cs typeface="Calibri" pitchFamily="34" charset="0"/>
            </a:endParaRPr>
          </a:p>
        </p:txBody>
      </p:sp>
      <p:sp>
        <p:nvSpPr>
          <p:cNvPr id="74" name="Rectangle 73">
            <a:extLst>
              <a:ext uri="{FF2B5EF4-FFF2-40B4-BE49-F238E27FC236}">
                <a16:creationId xmlns:a16="http://schemas.microsoft.com/office/drawing/2014/main" id="{1143B50C-BD16-4E74-A3EA-CB99320382FB}"/>
              </a:ext>
            </a:extLst>
          </p:cNvPr>
          <p:cNvSpPr/>
          <p:nvPr/>
        </p:nvSpPr>
        <p:spPr>
          <a:xfrm>
            <a:off x="6857167" y="5301455"/>
            <a:ext cx="19528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44 862</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77" name="Flowchart: Connector 76">
            <a:extLst>
              <a:ext uri="{FF2B5EF4-FFF2-40B4-BE49-F238E27FC236}">
                <a16:creationId xmlns:a16="http://schemas.microsoft.com/office/drawing/2014/main" id="{E4A52C49-B218-45E7-9948-FEE721ED49DA}"/>
              </a:ext>
            </a:extLst>
          </p:cNvPr>
          <p:cNvSpPr/>
          <p:nvPr/>
        </p:nvSpPr>
        <p:spPr>
          <a:xfrm>
            <a:off x="3640727" y="3557760"/>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78" name="Straight Connector 77">
            <a:extLst>
              <a:ext uri="{FF2B5EF4-FFF2-40B4-BE49-F238E27FC236}">
                <a16:creationId xmlns:a16="http://schemas.microsoft.com/office/drawing/2014/main" id="{7F73AEDC-864B-4F50-B6F5-E639DDB27ACF}"/>
              </a:ext>
            </a:extLst>
          </p:cNvPr>
          <p:cNvCxnSpPr>
            <a:cxnSpLocks/>
          </p:cNvCxnSpPr>
          <p:nvPr/>
        </p:nvCxnSpPr>
        <p:spPr>
          <a:xfrm>
            <a:off x="4079570" y="3508345"/>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7C71315-3EB4-42DB-9D4C-229C59B35BF5}"/>
              </a:ext>
            </a:extLst>
          </p:cNvPr>
          <p:cNvCxnSpPr>
            <a:cxnSpLocks/>
          </p:cNvCxnSpPr>
          <p:nvPr/>
        </p:nvCxnSpPr>
        <p:spPr>
          <a:xfrm>
            <a:off x="4144024" y="3497987"/>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5679D91-B7F5-4472-AA9D-7DA87906EB54}"/>
              </a:ext>
            </a:extLst>
          </p:cNvPr>
          <p:cNvCxnSpPr>
            <a:cxnSpLocks/>
          </p:cNvCxnSpPr>
          <p:nvPr/>
        </p:nvCxnSpPr>
        <p:spPr>
          <a:xfrm flipH="1">
            <a:off x="4024024" y="3514048"/>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82" name="Flowchart: Connector 81">
            <a:extLst>
              <a:ext uri="{FF2B5EF4-FFF2-40B4-BE49-F238E27FC236}">
                <a16:creationId xmlns:a16="http://schemas.microsoft.com/office/drawing/2014/main" id="{5DD928AC-B8EB-413F-88E7-EB064536233E}"/>
              </a:ext>
            </a:extLst>
          </p:cNvPr>
          <p:cNvSpPr/>
          <p:nvPr/>
        </p:nvSpPr>
        <p:spPr>
          <a:xfrm>
            <a:off x="3651815" y="4324542"/>
            <a:ext cx="438854" cy="452435"/>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83" name="Straight Connector 82">
            <a:extLst>
              <a:ext uri="{FF2B5EF4-FFF2-40B4-BE49-F238E27FC236}">
                <a16:creationId xmlns:a16="http://schemas.microsoft.com/office/drawing/2014/main" id="{7E7E423F-68FA-49F5-844F-106DD753A848}"/>
              </a:ext>
            </a:extLst>
          </p:cNvPr>
          <p:cNvCxnSpPr>
            <a:cxnSpLocks/>
            <a:stCxn id="82" idx="4"/>
          </p:cNvCxnSpPr>
          <p:nvPr/>
        </p:nvCxnSpPr>
        <p:spPr>
          <a:xfrm>
            <a:off x="3871242" y="4776977"/>
            <a:ext cx="0" cy="184942"/>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D18B342-1B31-424E-A1C9-8C4917E3522C}"/>
              </a:ext>
            </a:extLst>
          </p:cNvPr>
          <p:cNvCxnSpPr>
            <a:cxnSpLocks/>
          </p:cNvCxnSpPr>
          <p:nvPr/>
        </p:nvCxnSpPr>
        <p:spPr>
          <a:xfrm>
            <a:off x="3811426" y="4880982"/>
            <a:ext cx="120675"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8DC53FA-76E5-4196-9D30-D09697232277}"/>
              </a:ext>
            </a:extLst>
          </p:cNvPr>
          <p:cNvCxnSpPr>
            <a:cxnSpLocks/>
            <a:stCxn id="94" idx="5"/>
            <a:endCxn id="94" idx="5"/>
          </p:cNvCxnSpPr>
          <p:nvPr/>
        </p:nvCxnSpPr>
        <p:spPr>
          <a:xfrm>
            <a:off x="3898886" y="2970595"/>
            <a:ext cx="0" cy="0"/>
          </a:xfrm>
          <a:prstGeom prst="line">
            <a:avLst/>
          </a:prstGeom>
          <a:ln w="28575">
            <a:solidFill>
              <a:srgbClr val="FDBE3F"/>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DD6E8B7C-644E-4D42-A0A0-E2A1CDC9E4AB}"/>
              </a:ext>
            </a:extLst>
          </p:cNvPr>
          <p:cNvGrpSpPr/>
          <p:nvPr/>
        </p:nvGrpSpPr>
        <p:grpSpPr>
          <a:xfrm>
            <a:off x="3524301" y="2584418"/>
            <a:ext cx="438854" cy="637377"/>
            <a:chOff x="5220780" y="1466850"/>
            <a:chExt cx="566648" cy="798277"/>
          </a:xfrm>
        </p:grpSpPr>
        <p:sp>
          <p:nvSpPr>
            <p:cNvPr id="94" name="Flowchart: Connector 93">
              <a:extLst>
                <a:ext uri="{FF2B5EF4-FFF2-40B4-BE49-F238E27FC236}">
                  <a16:creationId xmlns:a16="http://schemas.microsoft.com/office/drawing/2014/main" id="{E203BD90-8834-44F1-A75F-98DC3F319E23}"/>
                </a:ext>
              </a:extLst>
            </p:cNvPr>
            <p:cNvSpPr/>
            <p:nvPr/>
          </p:nvSpPr>
          <p:spPr>
            <a:xfrm>
              <a:off x="5220780" y="1466850"/>
              <a:ext cx="566648" cy="566648"/>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95" name="Straight Connector 94">
              <a:extLst>
                <a:ext uri="{FF2B5EF4-FFF2-40B4-BE49-F238E27FC236}">
                  <a16:creationId xmlns:a16="http://schemas.microsoft.com/office/drawing/2014/main" id="{9B31F260-98FD-4DCC-B89C-A8DACCBEC4D3}"/>
                </a:ext>
              </a:extLst>
            </p:cNvPr>
            <p:cNvCxnSpPr>
              <a:cxnSpLocks/>
              <a:stCxn id="94" idx="4"/>
            </p:cNvCxnSpPr>
            <p:nvPr/>
          </p:nvCxnSpPr>
          <p:spPr>
            <a:xfrm>
              <a:off x="5504104" y="2033498"/>
              <a:ext cx="0" cy="231629"/>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8DCD7E-4E68-41CA-A1DA-860EBFEB3FCC}"/>
                </a:ext>
              </a:extLst>
            </p:cNvPr>
            <p:cNvCxnSpPr>
              <a:cxnSpLocks/>
            </p:cNvCxnSpPr>
            <p:nvPr/>
          </p:nvCxnSpPr>
          <p:spPr>
            <a:xfrm>
              <a:off x="5426870" y="2163758"/>
              <a:ext cx="155816"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grpSp>
      <p:sp>
        <p:nvSpPr>
          <p:cNvPr id="90" name="Flowchart: Connector 89">
            <a:extLst>
              <a:ext uri="{FF2B5EF4-FFF2-40B4-BE49-F238E27FC236}">
                <a16:creationId xmlns:a16="http://schemas.microsoft.com/office/drawing/2014/main" id="{4ABF3E18-2C08-4D80-BE70-58FF4702DFB1}"/>
              </a:ext>
            </a:extLst>
          </p:cNvPr>
          <p:cNvSpPr/>
          <p:nvPr/>
        </p:nvSpPr>
        <p:spPr>
          <a:xfrm>
            <a:off x="3759222" y="2573069"/>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91" name="Straight Connector 90">
            <a:extLst>
              <a:ext uri="{FF2B5EF4-FFF2-40B4-BE49-F238E27FC236}">
                <a16:creationId xmlns:a16="http://schemas.microsoft.com/office/drawing/2014/main" id="{AAD97785-934A-4155-9665-5E153F418FC0}"/>
              </a:ext>
            </a:extLst>
          </p:cNvPr>
          <p:cNvCxnSpPr>
            <a:cxnSpLocks/>
          </p:cNvCxnSpPr>
          <p:nvPr/>
        </p:nvCxnSpPr>
        <p:spPr>
          <a:xfrm>
            <a:off x="4198065" y="2523654"/>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7F025D3-FEAE-4ED5-875A-C8858CE69A0E}"/>
              </a:ext>
            </a:extLst>
          </p:cNvPr>
          <p:cNvCxnSpPr>
            <a:cxnSpLocks/>
          </p:cNvCxnSpPr>
          <p:nvPr/>
        </p:nvCxnSpPr>
        <p:spPr>
          <a:xfrm>
            <a:off x="4262519" y="2513296"/>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F8B4246-3852-4523-9E16-DA87CB4C9D61}"/>
              </a:ext>
            </a:extLst>
          </p:cNvPr>
          <p:cNvCxnSpPr>
            <a:cxnSpLocks/>
          </p:cNvCxnSpPr>
          <p:nvPr/>
        </p:nvCxnSpPr>
        <p:spPr>
          <a:xfrm flipH="1">
            <a:off x="4142519" y="2529357"/>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89" name="Arc 88">
            <a:extLst>
              <a:ext uri="{FF2B5EF4-FFF2-40B4-BE49-F238E27FC236}">
                <a16:creationId xmlns:a16="http://schemas.microsoft.com/office/drawing/2014/main" id="{74ED5226-028A-422E-AF49-3EE6AB13A361}"/>
              </a:ext>
            </a:extLst>
          </p:cNvPr>
          <p:cNvSpPr/>
          <p:nvPr/>
        </p:nvSpPr>
        <p:spPr>
          <a:xfrm rot="7417386">
            <a:off x="3766505" y="2908385"/>
            <a:ext cx="256613" cy="46064"/>
          </a:xfrm>
          <a:prstGeom prst="arc">
            <a:avLst>
              <a:gd name="adj1" fmla="val 16163987"/>
              <a:gd name="adj2" fmla="val 0"/>
            </a:avLst>
          </a:prstGeom>
          <a:ln w="28575">
            <a:solidFill>
              <a:srgbClr val="7EC1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97" name="Rounded Rectangle 37">
            <a:extLst>
              <a:ext uri="{FF2B5EF4-FFF2-40B4-BE49-F238E27FC236}">
                <a16:creationId xmlns:a16="http://schemas.microsoft.com/office/drawing/2014/main" id="{99D557ED-9600-4E46-9D0C-A7FD91B3CCE9}"/>
              </a:ext>
            </a:extLst>
          </p:cNvPr>
          <p:cNvSpPr/>
          <p:nvPr/>
        </p:nvSpPr>
        <p:spPr>
          <a:xfrm>
            <a:off x="3343621" y="5306728"/>
            <a:ext cx="1055242" cy="462985"/>
          </a:xfrm>
          <a:prstGeom prst="roundRect">
            <a:avLst>
              <a:gd name="adj" fmla="val 4278"/>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GENDER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GAP</a:t>
            </a:r>
          </a:p>
        </p:txBody>
      </p:sp>
      <p:sp>
        <p:nvSpPr>
          <p:cNvPr id="98"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99" name="Text Placeholder 2"/>
          <p:cNvSpPr txBox="1">
            <a:spLocks/>
          </p:cNvSpPr>
          <p:nvPr/>
        </p:nvSpPr>
        <p:spPr>
          <a:xfrm>
            <a:off x="7709174" y="27296"/>
            <a:ext cx="3495683" cy="591518"/>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0270093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3">
            <a:extLst>
              <a:ext uri="{FF2B5EF4-FFF2-40B4-BE49-F238E27FC236}">
                <a16:creationId xmlns:a16="http://schemas.microsoft.com/office/drawing/2014/main" id="{6C07F9FF-B44B-4EE4-BBAC-06DF4900EE5F}"/>
              </a:ext>
            </a:extLst>
          </p:cNvPr>
          <p:cNvSpPr>
            <a:spLocks noGrp="1"/>
          </p:cNvSpPr>
          <p:nvPr>
            <p:ph sz="quarter" idx="13"/>
          </p:nvPr>
        </p:nvSpPr>
        <p:spPr/>
        <p:txBody>
          <a:bodyPr/>
          <a:lstStyle/>
          <a:p>
            <a:r>
              <a:rPr lang="sv-SE"/>
              <a:t>Expected annual salary (ZAR)</a:t>
            </a:r>
            <a:endParaRPr lang="en-US" dirty="0"/>
          </a:p>
        </p:txBody>
      </p:sp>
      <p:sp>
        <p:nvSpPr>
          <p:cNvPr id="55" name="Text Placeholder 2">
            <a:extLst>
              <a:ext uri="{FF2B5EF4-FFF2-40B4-BE49-F238E27FC236}">
                <a16:creationId xmlns:a16="http://schemas.microsoft.com/office/drawing/2014/main" id="{71DF3D91-DFA1-48CD-A1B1-91DE2A02AA93}"/>
              </a:ext>
            </a:extLst>
          </p:cNvPr>
          <p:cNvSpPr>
            <a:spLocks noGrp="1"/>
          </p:cNvSpPr>
          <p:nvPr>
            <p:ph type="body" sz="quarter" idx="12"/>
          </p:nvPr>
        </p:nvSpPr>
        <p:spPr/>
        <p:txBody>
          <a:bodyPr/>
          <a:lstStyle/>
          <a:p>
            <a:r>
              <a:rPr lang="en-US"/>
              <a:t>What salary do you expect to earn in your first full-time job after graduation? (Please provide a before-tax salary, excluding commissions and bonuses.)</a:t>
            </a:r>
          </a:p>
          <a:p>
            <a:r>
              <a:rPr lang="en-US"/>
              <a:t>Gender:</a:t>
            </a:r>
            <a:endParaRPr lang="en-ZA" dirty="0"/>
          </a:p>
        </p:txBody>
      </p:sp>
      <p:sp>
        <p:nvSpPr>
          <p:cNvPr id="56" name="Title 4">
            <a:extLst>
              <a:ext uri="{FF2B5EF4-FFF2-40B4-BE49-F238E27FC236}">
                <a16:creationId xmlns:a16="http://schemas.microsoft.com/office/drawing/2014/main" id="{88E9FCE6-8CF2-4BE0-8202-27B10EBD480A}"/>
              </a:ext>
            </a:extLst>
          </p:cNvPr>
          <p:cNvSpPr>
            <a:spLocks noGrp="1"/>
          </p:cNvSpPr>
          <p:nvPr>
            <p:ph type="title"/>
          </p:nvPr>
        </p:nvSpPr>
        <p:spPr/>
        <p:txBody>
          <a:bodyPr>
            <a:noAutofit/>
          </a:bodyPr>
          <a:lstStyle/>
          <a:p>
            <a:r>
              <a:rPr lang="en-US" dirty="0"/>
              <a:t>Expected salary by gender </a:t>
            </a:r>
            <a:r>
              <a:rPr lang="en-US"/>
              <a:t>| Your students  </a:t>
            </a:r>
            <a:r>
              <a:rPr lang="en-US" dirty="0"/>
              <a:t>2021 </a:t>
            </a:r>
            <a:r>
              <a:rPr lang="en-US"/>
              <a:t>vs Your students </a:t>
            </a:r>
            <a:r>
              <a:rPr lang="en-US" dirty="0"/>
              <a:t>2020</a:t>
            </a:r>
            <a:br>
              <a:rPr lang="en-US" dirty="0"/>
            </a:br>
            <a:r>
              <a:rPr lang="en-US" dirty="0"/>
              <a:t/>
            </a:r>
            <a:br>
              <a:rPr lang="en-US" dirty="0"/>
            </a:br>
            <a:r>
              <a:rPr lang="en-US" dirty="0"/>
              <a:t>  </a:t>
            </a:r>
            <a:endParaRPr lang="en-ZA" dirty="0"/>
          </a:p>
        </p:txBody>
      </p:sp>
      <p:sp>
        <p:nvSpPr>
          <p:cNvPr id="53" name="Text Placeholder 1">
            <a:extLst>
              <a:ext uri="{FF2B5EF4-FFF2-40B4-BE49-F238E27FC236}">
                <a16:creationId xmlns:a16="http://schemas.microsoft.com/office/drawing/2014/main" id="{8F5BED87-B06A-44E4-92A7-3BE87B4DD01C}"/>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57" name="Rounded Rectangle 37">
            <a:extLst>
              <a:ext uri="{FF2B5EF4-FFF2-40B4-BE49-F238E27FC236}">
                <a16:creationId xmlns:a16="http://schemas.microsoft.com/office/drawing/2014/main" id="{23C440D0-1135-441C-A2CB-86813E0C8529}"/>
              </a:ext>
            </a:extLst>
          </p:cNvPr>
          <p:cNvSpPr/>
          <p:nvPr/>
        </p:nvSpPr>
        <p:spPr>
          <a:xfrm>
            <a:off x="6855060" y="2405902"/>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Rounded Rectangle 37">
            <a:extLst>
              <a:ext uri="{FF2B5EF4-FFF2-40B4-BE49-F238E27FC236}">
                <a16:creationId xmlns:a16="http://schemas.microsoft.com/office/drawing/2014/main" id="{FEF8E8F5-979D-4ED0-A4E7-8660008F3F71}"/>
              </a:ext>
            </a:extLst>
          </p:cNvPr>
          <p:cNvSpPr/>
          <p:nvPr/>
        </p:nvSpPr>
        <p:spPr>
          <a:xfrm>
            <a:off x="6857167" y="3302566"/>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ounded Rectangle 37">
            <a:extLst>
              <a:ext uri="{FF2B5EF4-FFF2-40B4-BE49-F238E27FC236}">
                <a16:creationId xmlns:a16="http://schemas.microsoft.com/office/drawing/2014/main" id="{C4EC5A4F-8DCD-47A0-B923-4906B62BB183}"/>
              </a:ext>
            </a:extLst>
          </p:cNvPr>
          <p:cNvSpPr/>
          <p:nvPr/>
        </p:nvSpPr>
        <p:spPr>
          <a:xfrm>
            <a:off x="6855058" y="4182652"/>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ounded Rectangle 37">
            <a:extLst>
              <a:ext uri="{FF2B5EF4-FFF2-40B4-BE49-F238E27FC236}">
                <a16:creationId xmlns:a16="http://schemas.microsoft.com/office/drawing/2014/main" id="{89274B12-E6B3-4214-B7E0-CE3C1C793910}"/>
              </a:ext>
            </a:extLst>
          </p:cNvPr>
          <p:cNvSpPr/>
          <p:nvPr/>
        </p:nvSpPr>
        <p:spPr>
          <a:xfrm>
            <a:off x="6855058" y="5060312"/>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Rounded Rectangle 37">
            <a:extLst>
              <a:ext uri="{FF2B5EF4-FFF2-40B4-BE49-F238E27FC236}">
                <a16:creationId xmlns:a16="http://schemas.microsoft.com/office/drawing/2014/main" id="{A9E0A15B-B362-4826-9131-D0A216C19DF1}"/>
              </a:ext>
            </a:extLst>
          </p:cNvPr>
          <p:cNvSpPr/>
          <p:nvPr/>
        </p:nvSpPr>
        <p:spPr>
          <a:xfrm>
            <a:off x="4725718" y="2414428"/>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ounded Rectangle 37">
            <a:extLst>
              <a:ext uri="{FF2B5EF4-FFF2-40B4-BE49-F238E27FC236}">
                <a16:creationId xmlns:a16="http://schemas.microsoft.com/office/drawing/2014/main" id="{EC5904A2-76B8-4EFB-803B-D8A4F6535843}"/>
              </a:ext>
            </a:extLst>
          </p:cNvPr>
          <p:cNvSpPr/>
          <p:nvPr/>
        </p:nvSpPr>
        <p:spPr>
          <a:xfrm>
            <a:off x="4727825" y="3311092"/>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Rounded Rectangle 37">
            <a:extLst>
              <a:ext uri="{FF2B5EF4-FFF2-40B4-BE49-F238E27FC236}">
                <a16:creationId xmlns:a16="http://schemas.microsoft.com/office/drawing/2014/main" id="{6C4FA032-4F2A-4F3A-8E7D-CEAE8086B285}"/>
              </a:ext>
            </a:extLst>
          </p:cNvPr>
          <p:cNvSpPr/>
          <p:nvPr/>
        </p:nvSpPr>
        <p:spPr>
          <a:xfrm>
            <a:off x="4725716" y="4191178"/>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ounded Rectangle 37">
            <a:extLst>
              <a:ext uri="{FF2B5EF4-FFF2-40B4-BE49-F238E27FC236}">
                <a16:creationId xmlns:a16="http://schemas.microsoft.com/office/drawing/2014/main" id="{3E5B01D2-B7C1-4D79-A03C-290D042A73D2}"/>
              </a:ext>
            </a:extLst>
          </p:cNvPr>
          <p:cNvSpPr/>
          <p:nvPr/>
        </p:nvSpPr>
        <p:spPr>
          <a:xfrm>
            <a:off x="4725716" y="5068838"/>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ruta 39">
            <a:extLst>
              <a:ext uri="{FF2B5EF4-FFF2-40B4-BE49-F238E27FC236}">
                <a16:creationId xmlns:a16="http://schemas.microsoft.com/office/drawing/2014/main" id="{AEA48D23-4556-4B50-BE07-F400D3FD5A5C}"/>
              </a:ext>
            </a:extLst>
          </p:cNvPr>
          <p:cNvSpPr txBox="1"/>
          <p:nvPr/>
        </p:nvSpPr>
        <p:spPr>
          <a:xfrm>
            <a:off x="4939549" y="1730544"/>
            <a:ext cx="1469018" cy="510909"/>
          </a:xfrm>
          <a:prstGeom prst="rect">
            <a:avLst/>
          </a:prstGeom>
          <a:noFill/>
        </p:spPr>
        <p:txBody>
          <a:bodyPr wrap="square" rtlCol="0" anchor="b" anchorCtr="0">
            <a:spAutoFit/>
          </a:bodyPr>
          <a:lstStyle/>
          <a:p>
            <a:pPr lvl="0" algn="ctr">
              <a:defRPr/>
            </a:pPr>
            <a:r>
              <a:rPr lang="sv-SE" sz="1360">
                <a:solidFill>
                  <a:srgbClr val="0E97C1"/>
                </a:solidFill>
                <a:latin typeface="Calibri" pitchFamily="34" charset="0"/>
              </a:rPr>
              <a:t>Your students  </a:t>
            </a:r>
            <a:r>
              <a:rPr lang="sv-SE" sz="1360" dirty="0">
                <a:solidFill>
                  <a:srgbClr val="0E97C1"/>
                </a:solidFill>
                <a:latin typeface="Calibri" pitchFamily="34" charset="0"/>
              </a:rPr>
              <a:t>2021</a:t>
            </a:r>
            <a:endParaRPr kumimoji="0" lang="en-GB" sz="1360" b="0" i="0" u="none" strike="noStrike" kern="1200" cap="none" spc="0" normalizeH="0" baseline="0" noProof="0" dirty="0">
              <a:ln>
                <a:noFill/>
              </a:ln>
              <a:solidFill>
                <a:srgbClr val="0E97C1"/>
              </a:solidFill>
              <a:effectLst/>
              <a:uLnTx/>
              <a:uFillTx/>
              <a:latin typeface="Calibri" pitchFamily="34" charset="0"/>
              <a:ea typeface="+mn-ea"/>
              <a:cs typeface="+mn-cs"/>
            </a:endParaRPr>
          </a:p>
        </p:txBody>
      </p:sp>
      <p:sp>
        <p:nvSpPr>
          <p:cNvPr id="66" name="textruta 39">
            <a:extLst>
              <a:ext uri="{FF2B5EF4-FFF2-40B4-BE49-F238E27FC236}">
                <a16:creationId xmlns:a16="http://schemas.microsoft.com/office/drawing/2014/main" id="{79D303BB-9050-409E-B8EC-B6286B42FD33}"/>
              </a:ext>
            </a:extLst>
          </p:cNvPr>
          <p:cNvSpPr txBox="1"/>
          <p:nvPr/>
        </p:nvSpPr>
        <p:spPr>
          <a:xfrm>
            <a:off x="7061054" y="1730543"/>
            <a:ext cx="1469018" cy="510909"/>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pPr lvl="0">
              <a:defRPr/>
            </a:pPr>
            <a:r>
              <a:rPr lang="sv-SE" sz="1360" b="0">
                <a:solidFill>
                  <a:srgbClr val="0E97C1"/>
                </a:solidFill>
                <a:latin typeface="Calibri" pitchFamily="34" charset="0"/>
              </a:rPr>
              <a:t>Your students </a:t>
            </a:r>
            <a:r>
              <a:rPr lang="sv-SE" sz="1360" b="0" dirty="0">
                <a:solidFill>
                  <a:srgbClr val="0E97C1"/>
                </a:solidFill>
                <a:latin typeface="Calibri" pitchFamily="34" charset="0"/>
              </a:rPr>
              <a:t>2020</a:t>
            </a:r>
            <a:endParaRPr kumimoji="0" lang="en-GB" sz="1360" b="0" i="0" u="none" strike="noStrike" kern="1200" cap="none" spc="0" normalizeH="0" baseline="0" noProof="0" dirty="0">
              <a:ln>
                <a:noFill/>
              </a:ln>
              <a:solidFill>
                <a:srgbClr val="074B60"/>
              </a:solidFill>
              <a:effectLst/>
              <a:uLnTx/>
              <a:uFillTx/>
              <a:latin typeface="Calibri" pitchFamily="34" charset="0"/>
            </a:endParaRPr>
          </a:p>
        </p:txBody>
      </p:sp>
      <p:sp>
        <p:nvSpPr>
          <p:cNvPr id="67" name="Rectangle 66">
            <a:extLst>
              <a:ext uri="{FF2B5EF4-FFF2-40B4-BE49-F238E27FC236}">
                <a16:creationId xmlns:a16="http://schemas.microsoft.com/office/drawing/2014/main" id="{F57D88E2-2AC1-460F-A6C8-953455A5552C}"/>
              </a:ext>
            </a:extLst>
          </p:cNvPr>
          <p:cNvSpPr/>
          <p:nvPr/>
        </p:nvSpPr>
        <p:spPr>
          <a:xfrm>
            <a:off x="4781253" y="2623725"/>
            <a:ext cx="1862445"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284 485</a:t>
            </a:r>
            <a:endParaRPr lang="en-US" sz="2000" dirty="0">
              <a:solidFill>
                <a:srgbClr val="414041"/>
              </a:solidFill>
              <a:latin typeface="Calibri" pitchFamily="34" charset="0"/>
              <a:cs typeface="Calibri" pitchFamily="34" charset="0"/>
            </a:endParaRPr>
          </a:p>
        </p:txBody>
      </p:sp>
      <p:sp>
        <p:nvSpPr>
          <p:cNvPr id="68" name="Rectangle 67">
            <a:extLst>
              <a:ext uri="{FF2B5EF4-FFF2-40B4-BE49-F238E27FC236}">
                <a16:creationId xmlns:a16="http://schemas.microsoft.com/office/drawing/2014/main" id="{3874A6F9-90A9-435A-9ED6-78C8C1AB02EB}"/>
              </a:ext>
            </a:extLst>
          </p:cNvPr>
          <p:cNvSpPr/>
          <p:nvPr/>
        </p:nvSpPr>
        <p:spPr>
          <a:xfrm>
            <a:off x="4781253" y="3536172"/>
            <a:ext cx="18624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310 268</a:t>
            </a:r>
            <a:endParaRPr lang="en-US" sz="2000" dirty="0">
              <a:solidFill>
                <a:srgbClr val="FFFFFF"/>
              </a:solidFill>
              <a:latin typeface="Calibri" pitchFamily="34" charset="0"/>
              <a:cs typeface="Calibri" pitchFamily="34" charset="0"/>
            </a:endParaRPr>
          </a:p>
        </p:txBody>
      </p:sp>
      <p:sp>
        <p:nvSpPr>
          <p:cNvPr id="69" name="Rectangle 68">
            <a:extLst>
              <a:ext uri="{FF2B5EF4-FFF2-40B4-BE49-F238E27FC236}">
                <a16:creationId xmlns:a16="http://schemas.microsoft.com/office/drawing/2014/main" id="{153F5556-657E-4471-B3EA-2FA1AF3DA6D5}"/>
              </a:ext>
            </a:extLst>
          </p:cNvPr>
          <p:cNvSpPr/>
          <p:nvPr/>
        </p:nvSpPr>
        <p:spPr>
          <a:xfrm>
            <a:off x="4768803" y="4416258"/>
            <a:ext cx="187489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266 223</a:t>
            </a:r>
            <a:endParaRPr lang="en-US" sz="2000" dirty="0">
              <a:solidFill>
                <a:prstClr val="white"/>
              </a:solidFill>
              <a:latin typeface="Calibri" pitchFamily="34" charset="0"/>
              <a:cs typeface="Calibri" pitchFamily="34" charset="0"/>
            </a:endParaRPr>
          </a:p>
        </p:txBody>
      </p:sp>
      <p:sp>
        <p:nvSpPr>
          <p:cNvPr id="70" name="Rectangle 69">
            <a:extLst>
              <a:ext uri="{FF2B5EF4-FFF2-40B4-BE49-F238E27FC236}">
                <a16:creationId xmlns:a16="http://schemas.microsoft.com/office/drawing/2014/main" id="{290FC9F3-B68F-4E22-BD25-74B051511070}"/>
              </a:ext>
            </a:extLst>
          </p:cNvPr>
          <p:cNvSpPr/>
          <p:nvPr/>
        </p:nvSpPr>
        <p:spPr>
          <a:xfrm>
            <a:off x="4781253" y="5286996"/>
            <a:ext cx="18624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44 045</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71" name="Rectangle 70">
            <a:extLst>
              <a:ext uri="{FF2B5EF4-FFF2-40B4-BE49-F238E27FC236}">
                <a16:creationId xmlns:a16="http://schemas.microsoft.com/office/drawing/2014/main" id="{9F8FBB16-9A37-4C17-8FB2-BF69FF11DDBF}"/>
              </a:ext>
            </a:extLst>
          </p:cNvPr>
          <p:cNvSpPr/>
          <p:nvPr/>
        </p:nvSpPr>
        <p:spPr>
          <a:xfrm>
            <a:off x="6820195" y="2589819"/>
            <a:ext cx="1950736"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293 099</a:t>
            </a:r>
            <a:endParaRPr lang="en-US" sz="2000" dirty="0">
              <a:solidFill>
                <a:srgbClr val="414041"/>
              </a:solidFill>
              <a:latin typeface="Calibri" pitchFamily="34" charset="0"/>
              <a:cs typeface="Calibri" pitchFamily="34" charset="0"/>
            </a:endParaRPr>
          </a:p>
        </p:txBody>
      </p:sp>
      <p:sp>
        <p:nvSpPr>
          <p:cNvPr id="72" name="Rectangle 71">
            <a:extLst>
              <a:ext uri="{FF2B5EF4-FFF2-40B4-BE49-F238E27FC236}">
                <a16:creationId xmlns:a16="http://schemas.microsoft.com/office/drawing/2014/main" id="{9DE38976-FF15-4CB6-8AE0-FAB1DBBCE865}"/>
              </a:ext>
            </a:extLst>
          </p:cNvPr>
          <p:cNvSpPr/>
          <p:nvPr/>
        </p:nvSpPr>
        <p:spPr>
          <a:xfrm>
            <a:off x="6857166" y="3550631"/>
            <a:ext cx="19528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314 251</a:t>
            </a:r>
            <a:endParaRPr lang="en-US" sz="2000" dirty="0">
              <a:solidFill>
                <a:srgbClr val="FFFFFF"/>
              </a:solidFill>
              <a:latin typeface="Calibri" pitchFamily="34" charset="0"/>
              <a:cs typeface="Calibri" pitchFamily="34" charset="0"/>
            </a:endParaRPr>
          </a:p>
        </p:txBody>
      </p:sp>
      <p:sp>
        <p:nvSpPr>
          <p:cNvPr id="73" name="Rectangle 72">
            <a:extLst>
              <a:ext uri="{FF2B5EF4-FFF2-40B4-BE49-F238E27FC236}">
                <a16:creationId xmlns:a16="http://schemas.microsoft.com/office/drawing/2014/main" id="{72DE1EC9-3CE3-4D13-9217-89F1EA7A62EF}"/>
              </a:ext>
            </a:extLst>
          </p:cNvPr>
          <p:cNvSpPr/>
          <p:nvPr/>
        </p:nvSpPr>
        <p:spPr>
          <a:xfrm>
            <a:off x="6857167" y="4430717"/>
            <a:ext cx="1950736"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281 782</a:t>
            </a:r>
            <a:endParaRPr lang="en-US" sz="2000" dirty="0">
              <a:solidFill>
                <a:prstClr val="white"/>
              </a:solidFill>
              <a:latin typeface="Calibri" pitchFamily="34" charset="0"/>
              <a:cs typeface="Calibri" pitchFamily="34" charset="0"/>
            </a:endParaRPr>
          </a:p>
        </p:txBody>
      </p:sp>
      <p:sp>
        <p:nvSpPr>
          <p:cNvPr id="74" name="Rectangle 73">
            <a:extLst>
              <a:ext uri="{FF2B5EF4-FFF2-40B4-BE49-F238E27FC236}">
                <a16:creationId xmlns:a16="http://schemas.microsoft.com/office/drawing/2014/main" id="{1143B50C-BD16-4E74-A3EA-CB99320382FB}"/>
              </a:ext>
            </a:extLst>
          </p:cNvPr>
          <p:cNvSpPr/>
          <p:nvPr/>
        </p:nvSpPr>
        <p:spPr>
          <a:xfrm>
            <a:off x="6857167" y="5301455"/>
            <a:ext cx="19528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32 469</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97" name="Rounded Rectangle 37">
            <a:extLst>
              <a:ext uri="{FF2B5EF4-FFF2-40B4-BE49-F238E27FC236}">
                <a16:creationId xmlns:a16="http://schemas.microsoft.com/office/drawing/2014/main" id="{99D557ED-9600-4E46-9D0C-A7FD91B3CCE9}"/>
              </a:ext>
            </a:extLst>
          </p:cNvPr>
          <p:cNvSpPr/>
          <p:nvPr/>
        </p:nvSpPr>
        <p:spPr>
          <a:xfrm>
            <a:off x="3343621" y="5306728"/>
            <a:ext cx="1055242" cy="462985"/>
          </a:xfrm>
          <a:prstGeom prst="roundRect">
            <a:avLst>
              <a:gd name="adj" fmla="val 4278"/>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GENDER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GAP</a:t>
            </a:r>
          </a:p>
        </p:txBody>
      </p:sp>
      <p:sp>
        <p:nvSpPr>
          <p:cNvPr id="98"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99" name="Text Placeholder 2"/>
          <p:cNvSpPr txBox="1">
            <a:spLocks/>
          </p:cNvSpPr>
          <p:nvPr/>
        </p:nvSpPr>
        <p:spPr>
          <a:xfrm>
            <a:off x="7709174" y="27296"/>
            <a:ext cx="3495683" cy="591518"/>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49"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50" name="Flowchart: Connector 49">
            <a:extLst>
              <a:ext uri="{FF2B5EF4-FFF2-40B4-BE49-F238E27FC236}">
                <a16:creationId xmlns:a16="http://schemas.microsoft.com/office/drawing/2014/main" id="{E4A52C49-B218-45E7-9948-FEE721ED49DA}"/>
              </a:ext>
            </a:extLst>
          </p:cNvPr>
          <p:cNvSpPr/>
          <p:nvPr/>
        </p:nvSpPr>
        <p:spPr>
          <a:xfrm>
            <a:off x="3640727" y="3557760"/>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51" name="Straight Connector 50">
            <a:extLst>
              <a:ext uri="{FF2B5EF4-FFF2-40B4-BE49-F238E27FC236}">
                <a16:creationId xmlns:a16="http://schemas.microsoft.com/office/drawing/2014/main" id="{7F73AEDC-864B-4F50-B6F5-E639DDB27ACF}"/>
              </a:ext>
            </a:extLst>
          </p:cNvPr>
          <p:cNvCxnSpPr>
            <a:cxnSpLocks/>
          </p:cNvCxnSpPr>
          <p:nvPr/>
        </p:nvCxnSpPr>
        <p:spPr>
          <a:xfrm>
            <a:off x="4079570" y="3508345"/>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7C71315-3EB4-42DB-9D4C-229C59B35BF5}"/>
              </a:ext>
            </a:extLst>
          </p:cNvPr>
          <p:cNvCxnSpPr>
            <a:cxnSpLocks/>
          </p:cNvCxnSpPr>
          <p:nvPr/>
        </p:nvCxnSpPr>
        <p:spPr>
          <a:xfrm>
            <a:off x="4144024" y="3497987"/>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679D91-B7F5-4472-AA9D-7DA87906EB54}"/>
              </a:ext>
            </a:extLst>
          </p:cNvPr>
          <p:cNvCxnSpPr>
            <a:cxnSpLocks/>
          </p:cNvCxnSpPr>
          <p:nvPr/>
        </p:nvCxnSpPr>
        <p:spPr>
          <a:xfrm flipH="1">
            <a:off x="4024024" y="3514048"/>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00" name="Flowchart: Connector 99">
            <a:extLst>
              <a:ext uri="{FF2B5EF4-FFF2-40B4-BE49-F238E27FC236}">
                <a16:creationId xmlns:a16="http://schemas.microsoft.com/office/drawing/2014/main" id="{5DD928AC-B8EB-413F-88E7-EB064536233E}"/>
              </a:ext>
            </a:extLst>
          </p:cNvPr>
          <p:cNvSpPr/>
          <p:nvPr/>
        </p:nvSpPr>
        <p:spPr>
          <a:xfrm>
            <a:off x="3651815" y="4324542"/>
            <a:ext cx="438854" cy="452435"/>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1" name="Straight Connector 100">
            <a:extLst>
              <a:ext uri="{FF2B5EF4-FFF2-40B4-BE49-F238E27FC236}">
                <a16:creationId xmlns:a16="http://schemas.microsoft.com/office/drawing/2014/main" id="{7E7E423F-68FA-49F5-844F-106DD753A848}"/>
              </a:ext>
            </a:extLst>
          </p:cNvPr>
          <p:cNvCxnSpPr>
            <a:cxnSpLocks/>
            <a:stCxn id="100" idx="4"/>
          </p:cNvCxnSpPr>
          <p:nvPr/>
        </p:nvCxnSpPr>
        <p:spPr>
          <a:xfrm>
            <a:off x="3871242" y="4776977"/>
            <a:ext cx="0" cy="184942"/>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D18B342-1B31-424E-A1C9-8C4917E3522C}"/>
              </a:ext>
            </a:extLst>
          </p:cNvPr>
          <p:cNvCxnSpPr>
            <a:cxnSpLocks/>
          </p:cNvCxnSpPr>
          <p:nvPr/>
        </p:nvCxnSpPr>
        <p:spPr>
          <a:xfrm>
            <a:off x="3811426" y="4880982"/>
            <a:ext cx="120675"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8DC53FA-76E5-4196-9D30-D09697232277}"/>
              </a:ext>
            </a:extLst>
          </p:cNvPr>
          <p:cNvCxnSpPr>
            <a:cxnSpLocks/>
            <a:stCxn id="105" idx="5"/>
            <a:endCxn id="105" idx="5"/>
          </p:cNvCxnSpPr>
          <p:nvPr/>
        </p:nvCxnSpPr>
        <p:spPr>
          <a:xfrm>
            <a:off x="3898886" y="2970595"/>
            <a:ext cx="0" cy="0"/>
          </a:xfrm>
          <a:prstGeom prst="line">
            <a:avLst/>
          </a:prstGeom>
          <a:ln w="28575">
            <a:solidFill>
              <a:srgbClr val="FDBE3F"/>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DD6E8B7C-644E-4D42-A0A0-E2A1CDC9E4AB}"/>
              </a:ext>
            </a:extLst>
          </p:cNvPr>
          <p:cNvGrpSpPr/>
          <p:nvPr/>
        </p:nvGrpSpPr>
        <p:grpSpPr>
          <a:xfrm>
            <a:off x="3524301" y="2584418"/>
            <a:ext cx="438854" cy="637377"/>
            <a:chOff x="5220780" y="1466850"/>
            <a:chExt cx="566648" cy="798277"/>
          </a:xfrm>
        </p:grpSpPr>
        <p:sp>
          <p:nvSpPr>
            <p:cNvPr id="105" name="Flowchart: Connector 104">
              <a:extLst>
                <a:ext uri="{FF2B5EF4-FFF2-40B4-BE49-F238E27FC236}">
                  <a16:creationId xmlns:a16="http://schemas.microsoft.com/office/drawing/2014/main" id="{E203BD90-8834-44F1-A75F-98DC3F319E23}"/>
                </a:ext>
              </a:extLst>
            </p:cNvPr>
            <p:cNvSpPr/>
            <p:nvPr/>
          </p:nvSpPr>
          <p:spPr>
            <a:xfrm>
              <a:off x="5220780" y="1466850"/>
              <a:ext cx="566648" cy="566648"/>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6" name="Straight Connector 105">
              <a:extLst>
                <a:ext uri="{FF2B5EF4-FFF2-40B4-BE49-F238E27FC236}">
                  <a16:creationId xmlns:a16="http://schemas.microsoft.com/office/drawing/2014/main" id="{9B31F260-98FD-4DCC-B89C-A8DACCBEC4D3}"/>
                </a:ext>
              </a:extLst>
            </p:cNvPr>
            <p:cNvCxnSpPr>
              <a:cxnSpLocks/>
              <a:stCxn id="105" idx="4"/>
            </p:cNvCxnSpPr>
            <p:nvPr/>
          </p:nvCxnSpPr>
          <p:spPr>
            <a:xfrm>
              <a:off x="5504104" y="2033498"/>
              <a:ext cx="0" cy="231629"/>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88DCD7E-4E68-41CA-A1DA-860EBFEB3FCC}"/>
                </a:ext>
              </a:extLst>
            </p:cNvPr>
            <p:cNvCxnSpPr>
              <a:cxnSpLocks/>
            </p:cNvCxnSpPr>
            <p:nvPr/>
          </p:nvCxnSpPr>
          <p:spPr>
            <a:xfrm>
              <a:off x="5426870" y="2163758"/>
              <a:ext cx="155816"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grpSp>
      <p:sp>
        <p:nvSpPr>
          <p:cNvPr id="108" name="Flowchart: Connector 107">
            <a:extLst>
              <a:ext uri="{FF2B5EF4-FFF2-40B4-BE49-F238E27FC236}">
                <a16:creationId xmlns:a16="http://schemas.microsoft.com/office/drawing/2014/main" id="{4ABF3E18-2C08-4D80-BE70-58FF4702DFB1}"/>
              </a:ext>
            </a:extLst>
          </p:cNvPr>
          <p:cNvSpPr/>
          <p:nvPr/>
        </p:nvSpPr>
        <p:spPr>
          <a:xfrm>
            <a:off x="3759222" y="2573069"/>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9" name="Straight Connector 108">
            <a:extLst>
              <a:ext uri="{FF2B5EF4-FFF2-40B4-BE49-F238E27FC236}">
                <a16:creationId xmlns:a16="http://schemas.microsoft.com/office/drawing/2014/main" id="{AAD97785-934A-4155-9665-5E153F418FC0}"/>
              </a:ext>
            </a:extLst>
          </p:cNvPr>
          <p:cNvCxnSpPr>
            <a:cxnSpLocks/>
          </p:cNvCxnSpPr>
          <p:nvPr/>
        </p:nvCxnSpPr>
        <p:spPr>
          <a:xfrm>
            <a:off x="4198065" y="2523654"/>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7F025D3-FEAE-4ED5-875A-C8858CE69A0E}"/>
              </a:ext>
            </a:extLst>
          </p:cNvPr>
          <p:cNvCxnSpPr>
            <a:cxnSpLocks/>
          </p:cNvCxnSpPr>
          <p:nvPr/>
        </p:nvCxnSpPr>
        <p:spPr>
          <a:xfrm>
            <a:off x="4262519" y="2513296"/>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F8B4246-3852-4523-9E16-DA87CB4C9D61}"/>
              </a:ext>
            </a:extLst>
          </p:cNvPr>
          <p:cNvCxnSpPr>
            <a:cxnSpLocks/>
          </p:cNvCxnSpPr>
          <p:nvPr/>
        </p:nvCxnSpPr>
        <p:spPr>
          <a:xfrm flipH="1">
            <a:off x="4142519" y="2529357"/>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12" name="Arc 111">
            <a:extLst>
              <a:ext uri="{FF2B5EF4-FFF2-40B4-BE49-F238E27FC236}">
                <a16:creationId xmlns:a16="http://schemas.microsoft.com/office/drawing/2014/main" id="{74ED5226-028A-422E-AF49-3EE6AB13A361}"/>
              </a:ext>
            </a:extLst>
          </p:cNvPr>
          <p:cNvSpPr/>
          <p:nvPr/>
        </p:nvSpPr>
        <p:spPr>
          <a:xfrm rot="7417386">
            <a:off x="3766505" y="2908385"/>
            <a:ext cx="256613" cy="46064"/>
          </a:xfrm>
          <a:prstGeom prst="arc">
            <a:avLst>
              <a:gd name="adj1" fmla="val 16163987"/>
              <a:gd name="adj2" fmla="val 0"/>
            </a:avLst>
          </a:prstGeom>
          <a:ln w="28575">
            <a:solidFill>
              <a:srgbClr val="7EC1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Tree>
    <p:extLst>
      <p:ext uri="{BB962C8B-B14F-4D97-AF65-F5344CB8AC3E}">
        <p14:creationId xmlns:p14="http://schemas.microsoft.com/office/powerpoint/2010/main" val="11858657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37">
            <a:extLst>
              <a:ext uri="{FF2B5EF4-FFF2-40B4-BE49-F238E27FC236}">
                <a16:creationId xmlns:a16="http://schemas.microsoft.com/office/drawing/2014/main" id="{3DF7CA75-FA93-4685-BBDE-D2A90E5972F5}"/>
              </a:ext>
            </a:extLst>
          </p:cNvPr>
          <p:cNvSpPr/>
          <p:nvPr/>
        </p:nvSpPr>
        <p:spPr>
          <a:xfrm>
            <a:off x="3373796" y="2291720"/>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2" name="Rounded Rectangle 37">
            <a:extLst>
              <a:ext uri="{FF2B5EF4-FFF2-40B4-BE49-F238E27FC236}">
                <a16:creationId xmlns:a16="http://schemas.microsoft.com/office/drawing/2014/main" id="{5649325A-D23F-487B-B00E-161D4F231754}"/>
              </a:ext>
            </a:extLst>
          </p:cNvPr>
          <p:cNvSpPr/>
          <p:nvPr/>
        </p:nvSpPr>
        <p:spPr>
          <a:xfrm>
            <a:off x="4905988" y="2291720"/>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3" name="Rounded Rectangle 37">
            <a:extLst>
              <a:ext uri="{FF2B5EF4-FFF2-40B4-BE49-F238E27FC236}">
                <a16:creationId xmlns:a16="http://schemas.microsoft.com/office/drawing/2014/main" id="{7182F847-3295-4CA4-8552-8ABC67F2B587}"/>
              </a:ext>
            </a:extLst>
          </p:cNvPr>
          <p:cNvSpPr/>
          <p:nvPr/>
        </p:nvSpPr>
        <p:spPr>
          <a:xfrm>
            <a:off x="6459068" y="2284881"/>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4" name="Rounded Rectangle 37">
            <a:extLst>
              <a:ext uri="{FF2B5EF4-FFF2-40B4-BE49-F238E27FC236}">
                <a16:creationId xmlns:a16="http://schemas.microsoft.com/office/drawing/2014/main" id="{999F6064-74A9-4557-9050-99FCB29AB454}"/>
              </a:ext>
            </a:extLst>
          </p:cNvPr>
          <p:cNvSpPr/>
          <p:nvPr/>
        </p:nvSpPr>
        <p:spPr>
          <a:xfrm>
            <a:off x="8007932" y="2284880"/>
            <a:ext cx="1459628" cy="813417"/>
          </a:xfrm>
          <a:prstGeom prst="roundRect">
            <a:avLst>
              <a:gd name="adj" fmla="val 4278"/>
            </a:avLst>
          </a:prstGeom>
          <a:solidFill>
            <a:srgbClr val="D9D9D9"/>
          </a:solidFill>
          <a:ln>
            <a:solidFill>
              <a:srgbClr val="D9D9D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5" name="Rounded Rectangle 37">
            <a:extLst>
              <a:ext uri="{FF2B5EF4-FFF2-40B4-BE49-F238E27FC236}">
                <a16:creationId xmlns:a16="http://schemas.microsoft.com/office/drawing/2014/main" id="{F22C64A3-4211-4D26-BE3A-7A54A1E9F95E}"/>
              </a:ext>
            </a:extLst>
          </p:cNvPr>
          <p:cNvSpPr/>
          <p:nvPr/>
        </p:nvSpPr>
        <p:spPr>
          <a:xfrm>
            <a:off x="8007932" y="1385570"/>
            <a:ext cx="1459628" cy="813417"/>
          </a:xfrm>
          <a:prstGeom prst="roundRect">
            <a:avLst>
              <a:gd name="adj" fmla="val 4278"/>
            </a:avLst>
          </a:prstGeom>
          <a:solidFill>
            <a:srgbClr val="D9D9D9"/>
          </a:solidFill>
          <a:ln>
            <a:solidFill>
              <a:srgbClr val="D9D9D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6" name="Rounded Rectangle 37">
            <a:extLst>
              <a:ext uri="{FF2B5EF4-FFF2-40B4-BE49-F238E27FC236}">
                <a16:creationId xmlns:a16="http://schemas.microsoft.com/office/drawing/2014/main" id="{B1755609-6442-45A3-8E82-9E98F3BA07FE}"/>
              </a:ext>
            </a:extLst>
          </p:cNvPr>
          <p:cNvSpPr/>
          <p:nvPr/>
        </p:nvSpPr>
        <p:spPr>
          <a:xfrm>
            <a:off x="3375903" y="318838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7" name="Rounded Rectangle 37">
            <a:extLst>
              <a:ext uri="{FF2B5EF4-FFF2-40B4-BE49-F238E27FC236}">
                <a16:creationId xmlns:a16="http://schemas.microsoft.com/office/drawing/2014/main" id="{870700F2-C0A9-453A-8E1C-81840D945665}"/>
              </a:ext>
            </a:extLst>
          </p:cNvPr>
          <p:cNvSpPr/>
          <p:nvPr/>
        </p:nvSpPr>
        <p:spPr>
          <a:xfrm>
            <a:off x="4915377" y="318838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8" name="Rounded Rectangle 37">
            <a:extLst>
              <a:ext uri="{FF2B5EF4-FFF2-40B4-BE49-F238E27FC236}">
                <a16:creationId xmlns:a16="http://schemas.microsoft.com/office/drawing/2014/main" id="{4870B46D-ADB5-4E9F-9EF6-40F835901B2C}"/>
              </a:ext>
            </a:extLst>
          </p:cNvPr>
          <p:cNvSpPr/>
          <p:nvPr/>
        </p:nvSpPr>
        <p:spPr>
          <a:xfrm>
            <a:off x="6459740" y="318025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0" name="Rounded Rectangle 37">
            <a:extLst>
              <a:ext uri="{FF2B5EF4-FFF2-40B4-BE49-F238E27FC236}">
                <a16:creationId xmlns:a16="http://schemas.microsoft.com/office/drawing/2014/main" id="{8F6FEAE9-CC31-475B-B023-78309B56A6F8}"/>
              </a:ext>
            </a:extLst>
          </p:cNvPr>
          <p:cNvSpPr/>
          <p:nvPr/>
        </p:nvSpPr>
        <p:spPr>
          <a:xfrm>
            <a:off x="8011300" y="3180957"/>
            <a:ext cx="1459628" cy="813417"/>
          </a:xfrm>
          <a:prstGeom prst="roundRect">
            <a:avLst>
              <a:gd name="adj" fmla="val 4278"/>
            </a:avLst>
          </a:prstGeom>
          <a:solidFill>
            <a:srgbClr val="414041"/>
          </a:solidFill>
          <a:ln>
            <a:solidFill>
              <a:srgbClr val="41404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1" name="Rounded Rectangle 37">
            <a:extLst>
              <a:ext uri="{FF2B5EF4-FFF2-40B4-BE49-F238E27FC236}">
                <a16:creationId xmlns:a16="http://schemas.microsoft.com/office/drawing/2014/main" id="{4AE6BCCD-97E4-449E-B2B9-03947AC539C1}"/>
              </a:ext>
            </a:extLst>
          </p:cNvPr>
          <p:cNvSpPr/>
          <p:nvPr/>
        </p:nvSpPr>
        <p:spPr>
          <a:xfrm>
            <a:off x="3373794" y="4068470"/>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2" name="Rounded Rectangle 37">
            <a:extLst>
              <a:ext uri="{FF2B5EF4-FFF2-40B4-BE49-F238E27FC236}">
                <a16:creationId xmlns:a16="http://schemas.microsoft.com/office/drawing/2014/main" id="{8B87B5F0-C3BB-4A6D-88F8-FE8F5450E38F}"/>
              </a:ext>
            </a:extLst>
          </p:cNvPr>
          <p:cNvSpPr/>
          <p:nvPr/>
        </p:nvSpPr>
        <p:spPr>
          <a:xfrm>
            <a:off x="4921689" y="4068470"/>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3" name="Rounded Rectangle 37">
            <a:extLst>
              <a:ext uri="{FF2B5EF4-FFF2-40B4-BE49-F238E27FC236}">
                <a16:creationId xmlns:a16="http://schemas.microsoft.com/office/drawing/2014/main" id="{B912DFAE-7B3D-47C9-A680-3FF5CFE1AA18}"/>
              </a:ext>
            </a:extLst>
          </p:cNvPr>
          <p:cNvSpPr/>
          <p:nvPr/>
        </p:nvSpPr>
        <p:spPr>
          <a:xfrm>
            <a:off x="6459740" y="4060535"/>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4" name="Rounded Rectangle 37">
            <a:extLst>
              <a:ext uri="{FF2B5EF4-FFF2-40B4-BE49-F238E27FC236}">
                <a16:creationId xmlns:a16="http://schemas.microsoft.com/office/drawing/2014/main" id="{4F73EFED-AAE5-44DE-A89F-DD1A3C8674D2}"/>
              </a:ext>
            </a:extLst>
          </p:cNvPr>
          <p:cNvSpPr/>
          <p:nvPr/>
        </p:nvSpPr>
        <p:spPr>
          <a:xfrm>
            <a:off x="7998542" y="4060535"/>
            <a:ext cx="1459628" cy="813417"/>
          </a:xfrm>
          <a:prstGeom prst="roundRect">
            <a:avLst>
              <a:gd name="adj" fmla="val 4278"/>
            </a:avLst>
          </a:prstGeom>
          <a:solidFill>
            <a:srgbClr val="658E33"/>
          </a:solidFill>
          <a:ln>
            <a:solidFill>
              <a:srgbClr val="658E3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5" name="Rounded Rectangle 37">
            <a:extLst>
              <a:ext uri="{FF2B5EF4-FFF2-40B4-BE49-F238E27FC236}">
                <a16:creationId xmlns:a16="http://schemas.microsoft.com/office/drawing/2014/main" id="{6124E686-C42C-4D32-B647-ED41F6BF933B}"/>
              </a:ext>
            </a:extLst>
          </p:cNvPr>
          <p:cNvSpPr/>
          <p:nvPr/>
        </p:nvSpPr>
        <p:spPr>
          <a:xfrm>
            <a:off x="3373794" y="4946130"/>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7" name="Rounded Rectangle 37">
            <a:extLst>
              <a:ext uri="{FF2B5EF4-FFF2-40B4-BE49-F238E27FC236}">
                <a16:creationId xmlns:a16="http://schemas.microsoft.com/office/drawing/2014/main" id="{1A9C9799-9E79-4FC8-B3EE-A1757085E900}"/>
              </a:ext>
            </a:extLst>
          </p:cNvPr>
          <p:cNvSpPr/>
          <p:nvPr/>
        </p:nvSpPr>
        <p:spPr>
          <a:xfrm>
            <a:off x="4919879" y="4939208"/>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8" name="Rounded Rectangle 37">
            <a:extLst>
              <a:ext uri="{FF2B5EF4-FFF2-40B4-BE49-F238E27FC236}">
                <a16:creationId xmlns:a16="http://schemas.microsoft.com/office/drawing/2014/main" id="{F11269E8-8659-4192-8344-7BF9089C49E1}"/>
              </a:ext>
            </a:extLst>
          </p:cNvPr>
          <p:cNvSpPr/>
          <p:nvPr/>
        </p:nvSpPr>
        <p:spPr>
          <a:xfrm>
            <a:off x="6459740" y="4937843"/>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9" name="Rounded Rectangle 37">
            <a:extLst>
              <a:ext uri="{FF2B5EF4-FFF2-40B4-BE49-F238E27FC236}">
                <a16:creationId xmlns:a16="http://schemas.microsoft.com/office/drawing/2014/main" id="{D4104AEC-ECCA-4B73-A858-122A3106758E}"/>
              </a:ext>
            </a:extLst>
          </p:cNvPr>
          <p:cNvSpPr/>
          <p:nvPr/>
        </p:nvSpPr>
        <p:spPr>
          <a:xfrm>
            <a:off x="8007932" y="4946130"/>
            <a:ext cx="1459628" cy="813417"/>
          </a:xfrm>
          <a:prstGeom prst="roundRect">
            <a:avLst>
              <a:gd name="adj" fmla="val 4278"/>
            </a:avLst>
          </a:prstGeom>
          <a:solidFill>
            <a:srgbClr val="8E8C8E"/>
          </a:solidFill>
          <a:ln>
            <a:solidFill>
              <a:srgbClr val="8E8C8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2" name="Text Placeholder 1"/>
          <p:cNvSpPr>
            <a:spLocks noGrp="1"/>
          </p:cNvSpPr>
          <p:nvPr>
            <p:ph type="body" sz="quarter" idx="12"/>
          </p:nvPr>
        </p:nvSpPr>
        <p:spPr/>
        <p:txBody>
          <a:bodyPr/>
          <a:lstStyle/>
          <a:p>
            <a:r>
              <a:rPr lang="en-US"/>
              <a:t>What salary do you expect to earn in your first full-time job after graduation? (Please provide a before-tax salary, excluding commissions and bonuses)</a:t>
            </a:r>
            <a:endParaRPr lang="en-US" dirty="0"/>
          </a:p>
        </p:txBody>
      </p:sp>
      <p:sp>
        <p:nvSpPr>
          <p:cNvPr id="7" name="Title 6"/>
          <p:cNvSpPr>
            <a:spLocks noGrp="1"/>
          </p:cNvSpPr>
          <p:nvPr>
            <p:ph type="title"/>
          </p:nvPr>
        </p:nvSpPr>
        <p:spPr/>
        <p:txBody>
          <a:bodyPr/>
          <a:lstStyle/>
          <a:p>
            <a:r>
              <a:rPr lang="en-US"/>
              <a:t>Expected annual salary (ZAR)</a:t>
            </a:r>
            <a:endParaRPr lang="en-US" dirty="0"/>
          </a:p>
        </p:txBody>
      </p:sp>
      <p:sp>
        <p:nvSpPr>
          <p:cNvPr id="95" name="Platshållare för text 2"/>
          <p:cNvSpPr>
            <a:spLocks noGrp="1"/>
          </p:cNvSpPr>
          <p:nvPr>
            <p:ph type="body" sz="quarter" idx="10"/>
          </p:nvPr>
        </p:nvSpPr>
        <p:spPr/>
        <p:txBody>
          <a:bodyPr/>
          <a:lstStyle/>
          <a:p>
            <a:r>
              <a:rPr lang="en-US"/>
              <a:t>2021 | South Africa | Students | All main fields of study</a:t>
            </a:r>
          </a:p>
          <a:p>
            <a:endParaRPr lang="en-US" dirty="0"/>
          </a:p>
        </p:txBody>
      </p:sp>
      <p:sp>
        <p:nvSpPr>
          <p:cNvPr id="102"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sz="1088" dirty="0">
                <a:solidFill>
                  <a:srgbClr val="FF0000"/>
                </a:solidFill>
                <a:latin typeface="Calibri" pitchFamily="34" charset="0"/>
                <a:cs typeface="Calibri" pitchFamily="34" charset="0"/>
              </a:rPr>
              <a:t> </a:t>
            </a:r>
            <a:endParaRPr lang="en-US" sz="1088" dirty="0">
              <a:latin typeface="Calibri" pitchFamily="34" charset="0"/>
              <a:cs typeface="Calibri" pitchFamily="34" charset="0"/>
            </a:endParaRPr>
          </a:p>
        </p:txBody>
      </p:sp>
      <p:sp>
        <p:nvSpPr>
          <p:cNvPr id="111"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sz="1088" dirty="0">
                <a:solidFill>
                  <a:srgbClr val="FF0000"/>
                </a:solidFill>
                <a:latin typeface="Calibri" pitchFamily="34" charset="0"/>
                <a:cs typeface="Calibri" pitchFamily="34" charset="0"/>
              </a:rPr>
              <a:t> </a:t>
            </a:r>
            <a:endParaRPr lang="en-US" sz="1088" dirty="0">
              <a:latin typeface="Calibri" pitchFamily="34" charset="0"/>
              <a:cs typeface="Calibri" pitchFamily="34" charset="0"/>
            </a:endParaRPr>
          </a:p>
          <a:p>
            <a:endParaRPr lang="en-US" sz="1088" dirty="0">
              <a:latin typeface="Calibri" pitchFamily="34" charset="0"/>
              <a:cs typeface="Calibri" pitchFamily="34" charset="0"/>
            </a:endParaRPr>
          </a:p>
        </p:txBody>
      </p:sp>
      <p:sp>
        <p:nvSpPr>
          <p:cNvPr id="110" name="textruta 39"/>
          <p:cNvSpPr txBox="1"/>
          <p:nvPr/>
        </p:nvSpPr>
        <p:spPr>
          <a:xfrm>
            <a:off x="3373794" y="1594859"/>
            <a:ext cx="1469018" cy="510909"/>
          </a:xfrm>
          <a:prstGeom prst="rect">
            <a:avLst/>
          </a:prstGeom>
          <a:noFill/>
        </p:spPr>
        <p:txBody>
          <a:bodyPr wrap="square" rtlCol="0" anchor="b" anchorCtr="0">
            <a:spAutoFit/>
          </a:bodyPr>
          <a:lstStyle/>
          <a:p>
            <a:pPr algn="ctr"/>
            <a:r>
              <a:rPr lang="en-US" sz="1360">
                <a:latin typeface="Calibri" pitchFamily="34" charset="0"/>
              </a:rPr>
              <a:t>Business/Commerce </a:t>
            </a:r>
            <a:endParaRPr lang="en-GB" sz="1360" dirty="0">
              <a:latin typeface="Calibri" pitchFamily="34" charset="0"/>
            </a:endParaRPr>
          </a:p>
        </p:txBody>
      </p:sp>
      <p:sp>
        <p:nvSpPr>
          <p:cNvPr id="123" name="textruta 39"/>
          <p:cNvSpPr txBox="1"/>
          <p:nvPr/>
        </p:nvSpPr>
        <p:spPr>
          <a:xfrm>
            <a:off x="4915377" y="1594859"/>
            <a:ext cx="1469018" cy="510909"/>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US" sz="1360" b="0">
                <a:solidFill>
                  <a:schemeClr val="tx1"/>
                </a:solidFill>
                <a:latin typeface="Calibri" pitchFamily="34" charset="0"/>
              </a:rPr>
              <a:t>Engineering/Technology</a:t>
            </a:r>
            <a:endParaRPr lang="en-US" sz="1360" b="0" dirty="0">
              <a:solidFill>
                <a:schemeClr val="tx1"/>
              </a:solidFill>
              <a:latin typeface="Calibri" pitchFamily="34" charset="0"/>
            </a:endParaRPr>
          </a:p>
        </p:txBody>
      </p:sp>
      <p:sp>
        <p:nvSpPr>
          <p:cNvPr id="132" name="textruta 39"/>
          <p:cNvSpPr txBox="1"/>
          <p:nvPr/>
        </p:nvSpPr>
        <p:spPr>
          <a:xfrm>
            <a:off x="6456959" y="1804146"/>
            <a:ext cx="1469018" cy="301621"/>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US" sz="1360" b="0">
                <a:solidFill>
                  <a:schemeClr val="tx1"/>
                </a:solidFill>
                <a:latin typeface="Calibri" pitchFamily="34" charset="0"/>
              </a:rPr>
              <a:t>Sciences</a:t>
            </a:r>
            <a:endParaRPr lang="en-US" sz="1360" b="0" dirty="0">
              <a:solidFill>
                <a:schemeClr val="tx1"/>
              </a:solidFill>
              <a:latin typeface="Calibri" pitchFamily="34" charset="0"/>
            </a:endParaRPr>
          </a:p>
        </p:txBody>
      </p:sp>
      <p:sp>
        <p:nvSpPr>
          <p:cNvPr id="142" name="textruta 39"/>
          <p:cNvSpPr txBox="1"/>
          <p:nvPr/>
        </p:nvSpPr>
        <p:spPr>
          <a:xfrm>
            <a:off x="7998542" y="1804146"/>
            <a:ext cx="1469018" cy="301621"/>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GB" sz="1360" b="0">
                <a:solidFill>
                  <a:schemeClr val="tx1"/>
                </a:solidFill>
                <a:latin typeface="Calibri" pitchFamily="34" charset="0"/>
              </a:rPr>
              <a:t>All students </a:t>
            </a:r>
            <a:r>
              <a:rPr lang="en-GB" sz="1360" b="0" dirty="0">
                <a:solidFill>
                  <a:schemeClr val="tx1"/>
                </a:solidFill>
                <a:latin typeface="Calibri" pitchFamily="34" charset="0"/>
              </a:rPr>
              <a:t>2021</a:t>
            </a:r>
          </a:p>
        </p:txBody>
      </p:sp>
      <p:sp>
        <p:nvSpPr>
          <p:cNvPr id="79" name="Rectangle 78"/>
          <p:cNvSpPr/>
          <p:nvPr/>
        </p:nvSpPr>
        <p:spPr>
          <a:xfrm>
            <a:off x="3334926" y="2518851"/>
            <a:ext cx="1541583" cy="345479"/>
          </a:xfrm>
          <a:prstGeom prst="rect">
            <a:avLst/>
          </a:prstGeom>
        </p:spPr>
        <p:txBody>
          <a:bodyPr wrap="square" anchor="ctr">
            <a:spAutoFit/>
          </a:bodyPr>
          <a:lstStyle/>
          <a:p>
            <a:pPr lvl="0" algn="ctr"/>
            <a:r>
              <a:rPr lang="en-US" sz="1645">
                <a:cs typeface="Calibri" pitchFamily="34" charset="0"/>
              </a:rPr>
              <a:t>255 185</a:t>
            </a:r>
            <a:endParaRPr lang="en-US" sz="1645" dirty="0">
              <a:cs typeface="Calibri" pitchFamily="34" charset="0"/>
            </a:endParaRPr>
          </a:p>
        </p:txBody>
      </p:sp>
      <p:sp>
        <p:nvSpPr>
          <p:cNvPr id="82" name="Rectangle 81"/>
          <p:cNvSpPr/>
          <p:nvPr/>
        </p:nvSpPr>
        <p:spPr>
          <a:xfrm>
            <a:off x="3334926"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286 247</a:t>
            </a:r>
            <a:endParaRPr lang="en-US" sz="1645" dirty="0">
              <a:solidFill>
                <a:srgbClr val="FFFFFF"/>
              </a:solidFill>
              <a:cs typeface="Calibri" pitchFamily="34" charset="0"/>
            </a:endParaRPr>
          </a:p>
        </p:txBody>
      </p:sp>
      <p:sp>
        <p:nvSpPr>
          <p:cNvPr id="83" name="Rectangle 82"/>
          <p:cNvSpPr/>
          <p:nvPr/>
        </p:nvSpPr>
        <p:spPr>
          <a:xfrm>
            <a:off x="3334926"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244 447</a:t>
            </a:r>
            <a:endParaRPr lang="en-US" sz="1645" dirty="0">
              <a:solidFill>
                <a:schemeClr val="bg1"/>
              </a:solidFill>
              <a:cs typeface="Calibri" pitchFamily="34" charset="0"/>
            </a:endParaRPr>
          </a:p>
        </p:txBody>
      </p:sp>
      <p:sp>
        <p:nvSpPr>
          <p:cNvPr id="84" name="Rectangle 83"/>
          <p:cNvSpPr/>
          <p:nvPr/>
        </p:nvSpPr>
        <p:spPr>
          <a:xfrm>
            <a:off x="3334926"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41 799</a:t>
            </a:r>
            <a:endParaRPr lang="en-US" sz="1645" dirty="0">
              <a:solidFill>
                <a:schemeClr val="bg1"/>
              </a:solidFill>
              <a:cs typeface="Calibri" pitchFamily="34" charset="0"/>
            </a:endParaRPr>
          </a:p>
        </p:txBody>
      </p:sp>
      <p:sp>
        <p:nvSpPr>
          <p:cNvPr id="85" name="Rectangle 84"/>
          <p:cNvSpPr/>
          <p:nvPr/>
        </p:nvSpPr>
        <p:spPr>
          <a:xfrm>
            <a:off x="4876509" y="2533310"/>
            <a:ext cx="1541583" cy="345479"/>
          </a:xfrm>
          <a:prstGeom prst="rect">
            <a:avLst/>
          </a:prstGeom>
        </p:spPr>
        <p:txBody>
          <a:bodyPr wrap="square" anchor="ctr">
            <a:spAutoFit/>
          </a:bodyPr>
          <a:lstStyle/>
          <a:p>
            <a:pPr lvl="0" algn="ctr"/>
            <a:r>
              <a:rPr lang="en-US" sz="1645">
                <a:cs typeface="Calibri" pitchFamily="34" charset="0"/>
              </a:rPr>
              <a:t>310 560</a:t>
            </a:r>
            <a:endParaRPr lang="en-US" sz="1645" dirty="0">
              <a:cs typeface="Calibri" pitchFamily="34" charset="0"/>
            </a:endParaRPr>
          </a:p>
        </p:txBody>
      </p:sp>
      <p:sp>
        <p:nvSpPr>
          <p:cNvPr id="86" name="Rectangle 85"/>
          <p:cNvSpPr/>
          <p:nvPr/>
        </p:nvSpPr>
        <p:spPr>
          <a:xfrm>
            <a:off x="4876509" y="3432900"/>
            <a:ext cx="1541583" cy="345479"/>
          </a:xfrm>
          <a:prstGeom prst="rect">
            <a:avLst/>
          </a:prstGeom>
        </p:spPr>
        <p:txBody>
          <a:bodyPr wrap="square" anchor="ctr">
            <a:spAutoFit/>
          </a:bodyPr>
          <a:lstStyle/>
          <a:p>
            <a:pPr lvl="0" algn="ctr"/>
            <a:r>
              <a:rPr lang="en-US" sz="1645">
                <a:solidFill>
                  <a:srgbClr val="FFFFFF"/>
                </a:solidFill>
                <a:cs typeface="Calibri" pitchFamily="34" charset="0"/>
              </a:rPr>
              <a:t>335 905</a:t>
            </a:r>
            <a:endParaRPr lang="en-US" sz="1645" dirty="0">
              <a:solidFill>
                <a:srgbClr val="FFFFFF"/>
              </a:solidFill>
              <a:cs typeface="Calibri" pitchFamily="34" charset="0"/>
            </a:endParaRPr>
          </a:p>
        </p:txBody>
      </p:sp>
      <p:sp>
        <p:nvSpPr>
          <p:cNvPr id="87" name="Rectangle 86"/>
          <p:cNvSpPr/>
          <p:nvPr/>
        </p:nvSpPr>
        <p:spPr>
          <a:xfrm>
            <a:off x="4876509" y="4312986"/>
            <a:ext cx="1541583" cy="345479"/>
          </a:xfrm>
          <a:prstGeom prst="rect">
            <a:avLst/>
          </a:prstGeom>
        </p:spPr>
        <p:txBody>
          <a:bodyPr wrap="square" anchor="ctr">
            <a:spAutoFit/>
          </a:bodyPr>
          <a:lstStyle/>
          <a:p>
            <a:pPr lvl="0" algn="ctr"/>
            <a:r>
              <a:rPr lang="en-US" sz="1645">
                <a:solidFill>
                  <a:schemeClr val="bg1"/>
                </a:solidFill>
                <a:cs typeface="Calibri" pitchFamily="34" charset="0"/>
              </a:rPr>
              <a:t>298 600</a:t>
            </a:r>
            <a:endParaRPr lang="en-US" sz="1645" dirty="0">
              <a:solidFill>
                <a:schemeClr val="bg1"/>
              </a:solidFill>
              <a:cs typeface="Calibri" pitchFamily="34" charset="0"/>
            </a:endParaRPr>
          </a:p>
        </p:txBody>
      </p:sp>
      <p:sp>
        <p:nvSpPr>
          <p:cNvPr id="88" name="Rectangle 87"/>
          <p:cNvSpPr/>
          <p:nvPr/>
        </p:nvSpPr>
        <p:spPr>
          <a:xfrm>
            <a:off x="4867120" y="5183724"/>
            <a:ext cx="1541583" cy="345479"/>
          </a:xfrm>
          <a:prstGeom prst="rect">
            <a:avLst/>
          </a:prstGeom>
        </p:spPr>
        <p:txBody>
          <a:bodyPr wrap="square" anchor="ctr">
            <a:spAutoFit/>
          </a:bodyPr>
          <a:lstStyle/>
          <a:p>
            <a:pPr lvl="0" algn="ctr"/>
            <a:r>
              <a:rPr lang="en-US" sz="1645">
                <a:solidFill>
                  <a:schemeClr val="bg1"/>
                </a:solidFill>
                <a:cs typeface="Calibri" pitchFamily="34" charset="0"/>
              </a:rPr>
              <a:t>37 305</a:t>
            </a:r>
            <a:endParaRPr lang="en-US" sz="1645" dirty="0">
              <a:solidFill>
                <a:schemeClr val="bg1"/>
              </a:solidFill>
              <a:cs typeface="Calibri" pitchFamily="34" charset="0"/>
            </a:endParaRPr>
          </a:p>
        </p:txBody>
      </p:sp>
      <p:sp>
        <p:nvSpPr>
          <p:cNvPr id="89" name="Rectangle 88"/>
          <p:cNvSpPr/>
          <p:nvPr/>
        </p:nvSpPr>
        <p:spPr>
          <a:xfrm>
            <a:off x="6418091" y="2518851"/>
            <a:ext cx="1541583" cy="345479"/>
          </a:xfrm>
          <a:prstGeom prst="rect">
            <a:avLst/>
          </a:prstGeom>
        </p:spPr>
        <p:txBody>
          <a:bodyPr wrap="square" anchor="ctr">
            <a:spAutoFit/>
          </a:bodyPr>
          <a:lstStyle/>
          <a:p>
            <a:pPr lvl="0" algn="ctr"/>
            <a:r>
              <a:rPr lang="en-US" sz="1645">
                <a:cs typeface="Calibri" pitchFamily="34" charset="0"/>
              </a:rPr>
              <a:t>293 915</a:t>
            </a:r>
            <a:endParaRPr lang="en-US" sz="1645" dirty="0">
              <a:cs typeface="Calibri" pitchFamily="34" charset="0"/>
            </a:endParaRPr>
          </a:p>
        </p:txBody>
      </p:sp>
      <p:sp>
        <p:nvSpPr>
          <p:cNvPr id="90" name="Rectangle 89"/>
          <p:cNvSpPr/>
          <p:nvPr/>
        </p:nvSpPr>
        <p:spPr>
          <a:xfrm>
            <a:off x="6418091"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336 275</a:t>
            </a:r>
            <a:endParaRPr lang="en-US" sz="1645" dirty="0">
              <a:solidFill>
                <a:srgbClr val="FFFFFF"/>
              </a:solidFill>
              <a:cs typeface="Calibri" pitchFamily="34" charset="0"/>
            </a:endParaRPr>
          </a:p>
        </p:txBody>
      </p:sp>
      <p:sp>
        <p:nvSpPr>
          <p:cNvPr id="91" name="Rectangle 90"/>
          <p:cNvSpPr/>
          <p:nvPr/>
        </p:nvSpPr>
        <p:spPr>
          <a:xfrm>
            <a:off x="6418091"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284 599</a:t>
            </a:r>
            <a:endParaRPr lang="en-US" sz="1645" dirty="0">
              <a:solidFill>
                <a:schemeClr val="bg1"/>
              </a:solidFill>
              <a:cs typeface="Calibri" pitchFamily="34" charset="0"/>
            </a:endParaRPr>
          </a:p>
        </p:txBody>
      </p:sp>
      <p:sp>
        <p:nvSpPr>
          <p:cNvPr id="92" name="Rectangle 91"/>
          <p:cNvSpPr/>
          <p:nvPr/>
        </p:nvSpPr>
        <p:spPr>
          <a:xfrm>
            <a:off x="6408702"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51 676</a:t>
            </a:r>
            <a:endParaRPr lang="en-US" sz="1645" dirty="0">
              <a:solidFill>
                <a:schemeClr val="bg1"/>
              </a:solidFill>
              <a:cs typeface="Calibri" pitchFamily="34" charset="0"/>
            </a:endParaRPr>
          </a:p>
        </p:txBody>
      </p:sp>
      <p:sp>
        <p:nvSpPr>
          <p:cNvPr id="93" name="Rectangle 92"/>
          <p:cNvSpPr/>
          <p:nvPr/>
        </p:nvSpPr>
        <p:spPr>
          <a:xfrm>
            <a:off x="7959674" y="2518851"/>
            <a:ext cx="1541583" cy="345479"/>
          </a:xfrm>
          <a:prstGeom prst="rect">
            <a:avLst/>
          </a:prstGeom>
        </p:spPr>
        <p:txBody>
          <a:bodyPr wrap="square" anchor="ctr">
            <a:spAutoFit/>
          </a:bodyPr>
          <a:lstStyle/>
          <a:p>
            <a:pPr lvl="0" algn="ctr"/>
            <a:r>
              <a:rPr lang="en-US" sz="1645">
                <a:cs typeface="Calibri" pitchFamily="34" charset="0"/>
              </a:rPr>
              <a:t>278 264</a:t>
            </a:r>
            <a:endParaRPr lang="en-US" sz="1645" dirty="0">
              <a:cs typeface="Calibri" pitchFamily="34" charset="0"/>
            </a:endParaRPr>
          </a:p>
        </p:txBody>
      </p:sp>
      <p:sp>
        <p:nvSpPr>
          <p:cNvPr id="94" name="Rectangle 93"/>
          <p:cNvSpPr/>
          <p:nvPr/>
        </p:nvSpPr>
        <p:spPr>
          <a:xfrm>
            <a:off x="7959674"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310 629</a:t>
            </a:r>
            <a:endParaRPr lang="en-US" sz="1645" dirty="0">
              <a:solidFill>
                <a:srgbClr val="FFFFFF"/>
              </a:solidFill>
              <a:cs typeface="Calibri" pitchFamily="34" charset="0"/>
            </a:endParaRPr>
          </a:p>
        </p:txBody>
      </p:sp>
      <p:sp>
        <p:nvSpPr>
          <p:cNvPr id="96" name="Rectangle 95"/>
          <p:cNvSpPr/>
          <p:nvPr/>
        </p:nvSpPr>
        <p:spPr>
          <a:xfrm>
            <a:off x="7959674"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266 050</a:t>
            </a:r>
            <a:endParaRPr lang="en-US" sz="1645" dirty="0">
              <a:solidFill>
                <a:schemeClr val="bg1"/>
              </a:solidFill>
              <a:cs typeface="Calibri" pitchFamily="34" charset="0"/>
            </a:endParaRPr>
          </a:p>
        </p:txBody>
      </p:sp>
      <p:sp>
        <p:nvSpPr>
          <p:cNvPr id="97" name="Rectangle 96"/>
          <p:cNvSpPr/>
          <p:nvPr/>
        </p:nvSpPr>
        <p:spPr>
          <a:xfrm>
            <a:off x="7950285"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44 579</a:t>
            </a:r>
            <a:endParaRPr lang="en-US" sz="1645" dirty="0">
              <a:solidFill>
                <a:schemeClr val="bg1"/>
              </a:solidFill>
              <a:cs typeface="Calibri" pitchFamily="34" charset="0"/>
            </a:endParaRPr>
          </a:p>
        </p:txBody>
      </p:sp>
      <p:sp>
        <p:nvSpPr>
          <p:cNvPr id="148" name="Rounded Rectangle 37">
            <a:extLst>
              <a:ext uri="{FF2B5EF4-FFF2-40B4-BE49-F238E27FC236}">
                <a16:creationId xmlns:a16="http://schemas.microsoft.com/office/drawing/2014/main" id="{329DB551-4E49-4784-AC76-381454A04138}"/>
              </a:ext>
            </a:extLst>
          </p:cNvPr>
          <p:cNvSpPr/>
          <p:nvPr/>
        </p:nvSpPr>
        <p:spPr>
          <a:xfrm>
            <a:off x="2156920" y="5155956"/>
            <a:ext cx="1055242" cy="462985"/>
          </a:xfrm>
          <a:prstGeom prst="roundRect">
            <a:avLst>
              <a:gd name="adj" fmla="val 4278"/>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r>
              <a:rPr lang="en-US" sz="1200" b="1">
                <a:solidFill>
                  <a:schemeClr val="tx1"/>
                </a:solidFill>
                <a:latin typeface="Calibri"/>
              </a:rPr>
              <a:t>GENDER </a:t>
            </a:r>
          </a:p>
          <a:p>
            <a:pPr algn="ctr" defTabSz="451363"/>
            <a:r>
              <a:rPr lang="en-US" sz="1200" b="1">
                <a:solidFill>
                  <a:schemeClr val="tx1"/>
                </a:solidFill>
                <a:latin typeface="Calibri"/>
              </a:rPr>
              <a:t>GAP</a:t>
            </a:r>
          </a:p>
        </p:txBody>
      </p:sp>
      <p:sp>
        <p:nvSpPr>
          <p:cNvPr id="69"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endParaRPr lang="en-US" dirty="0">
              <a:latin typeface="Calibri" pitchFamily="34" charset="0"/>
              <a:cs typeface="Calibri" pitchFamily="34" charset="0"/>
            </a:endParaRPr>
          </a:p>
          <a:p>
            <a:endParaRPr lang="en-US" dirty="0">
              <a:latin typeface="Calibri" pitchFamily="34" charset="0"/>
              <a:cs typeface="Calibri" pitchFamily="34" charset="0"/>
            </a:endParaRPr>
          </a:p>
        </p:txBody>
      </p:sp>
      <p:sp>
        <p:nvSpPr>
          <p:cNvPr id="78" name="Text Placeholder 2"/>
          <p:cNvSpPr txBox="1">
            <a:spLocks/>
          </p:cNvSpPr>
          <p:nvPr/>
        </p:nvSpPr>
        <p:spPr>
          <a:xfrm>
            <a:off x="5734176"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prstClr val="white"/>
              </a:solidFill>
              <a:latin typeface="Calibri" pitchFamily="34" charset="0"/>
              <a:cs typeface="Calibri" pitchFamily="34" charset="0"/>
            </a:endParaRPr>
          </a:p>
        </p:txBody>
      </p:sp>
      <p:sp>
        <p:nvSpPr>
          <p:cNvPr id="7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65" name="Flowchart: Connector 64">
            <a:extLst>
              <a:ext uri="{FF2B5EF4-FFF2-40B4-BE49-F238E27FC236}">
                <a16:creationId xmlns:a16="http://schemas.microsoft.com/office/drawing/2014/main" id="{E4A52C49-B218-45E7-9948-FEE721ED49DA}"/>
              </a:ext>
            </a:extLst>
          </p:cNvPr>
          <p:cNvSpPr/>
          <p:nvPr/>
        </p:nvSpPr>
        <p:spPr>
          <a:xfrm>
            <a:off x="2469111" y="3557760"/>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71" name="Straight Connector 70">
            <a:extLst>
              <a:ext uri="{FF2B5EF4-FFF2-40B4-BE49-F238E27FC236}">
                <a16:creationId xmlns:a16="http://schemas.microsoft.com/office/drawing/2014/main" id="{7F73AEDC-864B-4F50-B6F5-E639DDB27ACF}"/>
              </a:ext>
            </a:extLst>
          </p:cNvPr>
          <p:cNvCxnSpPr>
            <a:cxnSpLocks/>
          </p:cNvCxnSpPr>
          <p:nvPr/>
        </p:nvCxnSpPr>
        <p:spPr>
          <a:xfrm>
            <a:off x="2907954" y="3508345"/>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7C71315-3EB4-42DB-9D4C-229C59B35BF5}"/>
              </a:ext>
            </a:extLst>
          </p:cNvPr>
          <p:cNvCxnSpPr>
            <a:cxnSpLocks/>
          </p:cNvCxnSpPr>
          <p:nvPr/>
        </p:nvCxnSpPr>
        <p:spPr>
          <a:xfrm>
            <a:off x="2972408" y="3497987"/>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5679D91-B7F5-4472-AA9D-7DA87906EB54}"/>
              </a:ext>
            </a:extLst>
          </p:cNvPr>
          <p:cNvCxnSpPr>
            <a:cxnSpLocks/>
          </p:cNvCxnSpPr>
          <p:nvPr/>
        </p:nvCxnSpPr>
        <p:spPr>
          <a:xfrm flipH="1">
            <a:off x="2852408" y="3514048"/>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81" name="Flowchart: Connector 80">
            <a:extLst>
              <a:ext uri="{FF2B5EF4-FFF2-40B4-BE49-F238E27FC236}">
                <a16:creationId xmlns:a16="http://schemas.microsoft.com/office/drawing/2014/main" id="{5DD928AC-B8EB-413F-88E7-EB064536233E}"/>
              </a:ext>
            </a:extLst>
          </p:cNvPr>
          <p:cNvSpPr/>
          <p:nvPr/>
        </p:nvSpPr>
        <p:spPr>
          <a:xfrm>
            <a:off x="2480199" y="4324542"/>
            <a:ext cx="438854" cy="452435"/>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98" name="Straight Connector 97">
            <a:extLst>
              <a:ext uri="{FF2B5EF4-FFF2-40B4-BE49-F238E27FC236}">
                <a16:creationId xmlns:a16="http://schemas.microsoft.com/office/drawing/2014/main" id="{7E7E423F-68FA-49F5-844F-106DD753A848}"/>
              </a:ext>
            </a:extLst>
          </p:cNvPr>
          <p:cNvCxnSpPr>
            <a:cxnSpLocks/>
            <a:stCxn id="81" idx="4"/>
          </p:cNvCxnSpPr>
          <p:nvPr/>
        </p:nvCxnSpPr>
        <p:spPr>
          <a:xfrm>
            <a:off x="2699626" y="4776977"/>
            <a:ext cx="0" cy="184942"/>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D18B342-1B31-424E-A1C9-8C4917E3522C}"/>
              </a:ext>
            </a:extLst>
          </p:cNvPr>
          <p:cNvCxnSpPr>
            <a:cxnSpLocks/>
          </p:cNvCxnSpPr>
          <p:nvPr/>
        </p:nvCxnSpPr>
        <p:spPr>
          <a:xfrm>
            <a:off x="2639810" y="4880982"/>
            <a:ext cx="120675"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8DC53FA-76E5-4196-9D30-D09697232277}"/>
              </a:ext>
            </a:extLst>
          </p:cNvPr>
          <p:cNvCxnSpPr>
            <a:cxnSpLocks/>
            <a:stCxn id="103" idx="5"/>
            <a:endCxn id="103" idx="5"/>
          </p:cNvCxnSpPr>
          <p:nvPr/>
        </p:nvCxnSpPr>
        <p:spPr>
          <a:xfrm>
            <a:off x="2727270" y="2970595"/>
            <a:ext cx="0" cy="0"/>
          </a:xfrm>
          <a:prstGeom prst="line">
            <a:avLst/>
          </a:prstGeom>
          <a:ln w="28575">
            <a:solidFill>
              <a:srgbClr val="FDBE3F"/>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DD6E8B7C-644E-4D42-A0A0-E2A1CDC9E4AB}"/>
              </a:ext>
            </a:extLst>
          </p:cNvPr>
          <p:cNvGrpSpPr/>
          <p:nvPr/>
        </p:nvGrpSpPr>
        <p:grpSpPr>
          <a:xfrm>
            <a:off x="2352685" y="2584418"/>
            <a:ext cx="438854" cy="637377"/>
            <a:chOff x="5220780" y="1466850"/>
            <a:chExt cx="566648" cy="798277"/>
          </a:xfrm>
        </p:grpSpPr>
        <p:sp>
          <p:nvSpPr>
            <p:cNvPr id="103" name="Flowchart: Connector 102">
              <a:extLst>
                <a:ext uri="{FF2B5EF4-FFF2-40B4-BE49-F238E27FC236}">
                  <a16:creationId xmlns:a16="http://schemas.microsoft.com/office/drawing/2014/main" id="{E203BD90-8834-44F1-A75F-98DC3F319E23}"/>
                </a:ext>
              </a:extLst>
            </p:cNvPr>
            <p:cNvSpPr/>
            <p:nvPr/>
          </p:nvSpPr>
          <p:spPr>
            <a:xfrm>
              <a:off x="5220780" y="1466850"/>
              <a:ext cx="566648" cy="566648"/>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4" name="Straight Connector 103">
              <a:extLst>
                <a:ext uri="{FF2B5EF4-FFF2-40B4-BE49-F238E27FC236}">
                  <a16:creationId xmlns:a16="http://schemas.microsoft.com/office/drawing/2014/main" id="{9B31F260-98FD-4DCC-B89C-A8DACCBEC4D3}"/>
                </a:ext>
              </a:extLst>
            </p:cNvPr>
            <p:cNvCxnSpPr>
              <a:cxnSpLocks/>
              <a:stCxn id="103" idx="4"/>
            </p:cNvCxnSpPr>
            <p:nvPr/>
          </p:nvCxnSpPr>
          <p:spPr>
            <a:xfrm>
              <a:off x="5504104" y="2033498"/>
              <a:ext cx="0" cy="231629"/>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8DCD7E-4E68-41CA-A1DA-860EBFEB3FCC}"/>
                </a:ext>
              </a:extLst>
            </p:cNvPr>
            <p:cNvCxnSpPr>
              <a:cxnSpLocks/>
            </p:cNvCxnSpPr>
            <p:nvPr/>
          </p:nvCxnSpPr>
          <p:spPr>
            <a:xfrm>
              <a:off x="5426870" y="2163758"/>
              <a:ext cx="155816"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grpSp>
      <p:sp>
        <p:nvSpPr>
          <p:cNvPr id="106" name="Flowchart: Connector 105">
            <a:extLst>
              <a:ext uri="{FF2B5EF4-FFF2-40B4-BE49-F238E27FC236}">
                <a16:creationId xmlns:a16="http://schemas.microsoft.com/office/drawing/2014/main" id="{4ABF3E18-2C08-4D80-BE70-58FF4702DFB1}"/>
              </a:ext>
            </a:extLst>
          </p:cNvPr>
          <p:cNvSpPr/>
          <p:nvPr/>
        </p:nvSpPr>
        <p:spPr>
          <a:xfrm>
            <a:off x="2587606" y="2573069"/>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7" name="Straight Connector 106">
            <a:extLst>
              <a:ext uri="{FF2B5EF4-FFF2-40B4-BE49-F238E27FC236}">
                <a16:creationId xmlns:a16="http://schemas.microsoft.com/office/drawing/2014/main" id="{AAD97785-934A-4155-9665-5E153F418FC0}"/>
              </a:ext>
            </a:extLst>
          </p:cNvPr>
          <p:cNvCxnSpPr>
            <a:cxnSpLocks/>
          </p:cNvCxnSpPr>
          <p:nvPr/>
        </p:nvCxnSpPr>
        <p:spPr>
          <a:xfrm>
            <a:off x="3026449" y="2523654"/>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7F025D3-FEAE-4ED5-875A-C8858CE69A0E}"/>
              </a:ext>
            </a:extLst>
          </p:cNvPr>
          <p:cNvCxnSpPr>
            <a:cxnSpLocks/>
          </p:cNvCxnSpPr>
          <p:nvPr/>
        </p:nvCxnSpPr>
        <p:spPr>
          <a:xfrm>
            <a:off x="3090903" y="2513296"/>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F8B4246-3852-4523-9E16-DA87CB4C9D61}"/>
              </a:ext>
            </a:extLst>
          </p:cNvPr>
          <p:cNvCxnSpPr>
            <a:cxnSpLocks/>
          </p:cNvCxnSpPr>
          <p:nvPr/>
        </p:nvCxnSpPr>
        <p:spPr>
          <a:xfrm flipH="1">
            <a:off x="2970903" y="2529357"/>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12" name="Arc 111">
            <a:extLst>
              <a:ext uri="{FF2B5EF4-FFF2-40B4-BE49-F238E27FC236}">
                <a16:creationId xmlns:a16="http://schemas.microsoft.com/office/drawing/2014/main" id="{74ED5226-028A-422E-AF49-3EE6AB13A361}"/>
              </a:ext>
            </a:extLst>
          </p:cNvPr>
          <p:cNvSpPr/>
          <p:nvPr/>
        </p:nvSpPr>
        <p:spPr>
          <a:xfrm rot="7417386">
            <a:off x="2594889" y="2908385"/>
            <a:ext cx="256613" cy="46064"/>
          </a:xfrm>
          <a:prstGeom prst="arc">
            <a:avLst>
              <a:gd name="adj1" fmla="val 16163987"/>
              <a:gd name="adj2" fmla="val 0"/>
            </a:avLst>
          </a:prstGeom>
          <a:ln w="28575">
            <a:solidFill>
              <a:srgbClr val="7EC1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Tree>
    <p:extLst>
      <p:ext uri="{BB962C8B-B14F-4D97-AF65-F5344CB8AC3E}">
        <p14:creationId xmlns:p14="http://schemas.microsoft.com/office/powerpoint/2010/main" val="15593114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37">
            <a:extLst>
              <a:ext uri="{FF2B5EF4-FFF2-40B4-BE49-F238E27FC236}">
                <a16:creationId xmlns:a16="http://schemas.microsoft.com/office/drawing/2014/main" id="{3DF7CA75-FA93-4685-BBDE-D2A90E5972F5}"/>
              </a:ext>
            </a:extLst>
          </p:cNvPr>
          <p:cNvSpPr/>
          <p:nvPr/>
        </p:nvSpPr>
        <p:spPr>
          <a:xfrm>
            <a:off x="3373796" y="2291720"/>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2" name="Rounded Rectangle 37">
            <a:extLst>
              <a:ext uri="{FF2B5EF4-FFF2-40B4-BE49-F238E27FC236}">
                <a16:creationId xmlns:a16="http://schemas.microsoft.com/office/drawing/2014/main" id="{5649325A-D23F-487B-B00E-161D4F231754}"/>
              </a:ext>
            </a:extLst>
          </p:cNvPr>
          <p:cNvSpPr/>
          <p:nvPr/>
        </p:nvSpPr>
        <p:spPr>
          <a:xfrm>
            <a:off x="4905988" y="2291720"/>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3" name="Rounded Rectangle 37">
            <a:extLst>
              <a:ext uri="{FF2B5EF4-FFF2-40B4-BE49-F238E27FC236}">
                <a16:creationId xmlns:a16="http://schemas.microsoft.com/office/drawing/2014/main" id="{7182F847-3295-4CA4-8552-8ABC67F2B587}"/>
              </a:ext>
            </a:extLst>
          </p:cNvPr>
          <p:cNvSpPr/>
          <p:nvPr/>
        </p:nvSpPr>
        <p:spPr>
          <a:xfrm>
            <a:off x="6459068" y="2284881"/>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4" name="Rounded Rectangle 37">
            <a:extLst>
              <a:ext uri="{FF2B5EF4-FFF2-40B4-BE49-F238E27FC236}">
                <a16:creationId xmlns:a16="http://schemas.microsoft.com/office/drawing/2014/main" id="{999F6064-74A9-4557-9050-99FCB29AB454}"/>
              </a:ext>
            </a:extLst>
          </p:cNvPr>
          <p:cNvSpPr/>
          <p:nvPr/>
        </p:nvSpPr>
        <p:spPr>
          <a:xfrm>
            <a:off x="8007932" y="2284880"/>
            <a:ext cx="1459628" cy="813417"/>
          </a:xfrm>
          <a:prstGeom prst="roundRect">
            <a:avLst>
              <a:gd name="adj" fmla="val 4278"/>
            </a:avLst>
          </a:prstGeom>
          <a:solidFill>
            <a:srgbClr val="D9D9D9"/>
          </a:solidFill>
          <a:ln>
            <a:solidFill>
              <a:srgbClr val="D9D9D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5" name="Rounded Rectangle 37">
            <a:extLst>
              <a:ext uri="{FF2B5EF4-FFF2-40B4-BE49-F238E27FC236}">
                <a16:creationId xmlns:a16="http://schemas.microsoft.com/office/drawing/2014/main" id="{F22C64A3-4211-4D26-BE3A-7A54A1E9F95E}"/>
              </a:ext>
            </a:extLst>
          </p:cNvPr>
          <p:cNvSpPr/>
          <p:nvPr/>
        </p:nvSpPr>
        <p:spPr>
          <a:xfrm>
            <a:off x="8007932" y="1385570"/>
            <a:ext cx="1459628" cy="813417"/>
          </a:xfrm>
          <a:prstGeom prst="roundRect">
            <a:avLst>
              <a:gd name="adj" fmla="val 4278"/>
            </a:avLst>
          </a:prstGeom>
          <a:solidFill>
            <a:srgbClr val="D9D9D9"/>
          </a:solidFill>
          <a:ln>
            <a:solidFill>
              <a:srgbClr val="D9D9D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6" name="Rounded Rectangle 37">
            <a:extLst>
              <a:ext uri="{FF2B5EF4-FFF2-40B4-BE49-F238E27FC236}">
                <a16:creationId xmlns:a16="http://schemas.microsoft.com/office/drawing/2014/main" id="{B1755609-6442-45A3-8E82-9E98F3BA07FE}"/>
              </a:ext>
            </a:extLst>
          </p:cNvPr>
          <p:cNvSpPr/>
          <p:nvPr/>
        </p:nvSpPr>
        <p:spPr>
          <a:xfrm>
            <a:off x="3375903" y="318838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7" name="Rounded Rectangle 37">
            <a:extLst>
              <a:ext uri="{FF2B5EF4-FFF2-40B4-BE49-F238E27FC236}">
                <a16:creationId xmlns:a16="http://schemas.microsoft.com/office/drawing/2014/main" id="{870700F2-C0A9-453A-8E1C-81840D945665}"/>
              </a:ext>
            </a:extLst>
          </p:cNvPr>
          <p:cNvSpPr/>
          <p:nvPr/>
        </p:nvSpPr>
        <p:spPr>
          <a:xfrm>
            <a:off x="4915377" y="318838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8" name="Rounded Rectangle 37">
            <a:extLst>
              <a:ext uri="{FF2B5EF4-FFF2-40B4-BE49-F238E27FC236}">
                <a16:creationId xmlns:a16="http://schemas.microsoft.com/office/drawing/2014/main" id="{4870B46D-ADB5-4E9F-9EF6-40F835901B2C}"/>
              </a:ext>
            </a:extLst>
          </p:cNvPr>
          <p:cNvSpPr/>
          <p:nvPr/>
        </p:nvSpPr>
        <p:spPr>
          <a:xfrm>
            <a:off x="6459740" y="318025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0" name="Rounded Rectangle 37">
            <a:extLst>
              <a:ext uri="{FF2B5EF4-FFF2-40B4-BE49-F238E27FC236}">
                <a16:creationId xmlns:a16="http://schemas.microsoft.com/office/drawing/2014/main" id="{8F6FEAE9-CC31-475B-B023-78309B56A6F8}"/>
              </a:ext>
            </a:extLst>
          </p:cNvPr>
          <p:cNvSpPr/>
          <p:nvPr/>
        </p:nvSpPr>
        <p:spPr>
          <a:xfrm>
            <a:off x="8011300" y="3180957"/>
            <a:ext cx="1459628" cy="813417"/>
          </a:xfrm>
          <a:prstGeom prst="roundRect">
            <a:avLst>
              <a:gd name="adj" fmla="val 4278"/>
            </a:avLst>
          </a:prstGeom>
          <a:solidFill>
            <a:srgbClr val="414041"/>
          </a:solidFill>
          <a:ln>
            <a:solidFill>
              <a:srgbClr val="41404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1" name="Rounded Rectangle 37">
            <a:extLst>
              <a:ext uri="{FF2B5EF4-FFF2-40B4-BE49-F238E27FC236}">
                <a16:creationId xmlns:a16="http://schemas.microsoft.com/office/drawing/2014/main" id="{4AE6BCCD-97E4-449E-B2B9-03947AC539C1}"/>
              </a:ext>
            </a:extLst>
          </p:cNvPr>
          <p:cNvSpPr/>
          <p:nvPr/>
        </p:nvSpPr>
        <p:spPr>
          <a:xfrm>
            <a:off x="3373794" y="4068470"/>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2" name="Rounded Rectangle 37">
            <a:extLst>
              <a:ext uri="{FF2B5EF4-FFF2-40B4-BE49-F238E27FC236}">
                <a16:creationId xmlns:a16="http://schemas.microsoft.com/office/drawing/2014/main" id="{8B87B5F0-C3BB-4A6D-88F8-FE8F5450E38F}"/>
              </a:ext>
            </a:extLst>
          </p:cNvPr>
          <p:cNvSpPr/>
          <p:nvPr/>
        </p:nvSpPr>
        <p:spPr>
          <a:xfrm>
            <a:off x="4921689" y="4068470"/>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3" name="Rounded Rectangle 37">
            <a:extLst>
              <a:ext uri="{FF2B5EF4-FFF2-40B4-BE49-F238E27FC236}">
                <a16:creationId xmlns:a16="http://schemas.microsoft.com/office/drawing/2014/main" id="{B912DFAE-7B3D-47C9-A680-3FF5CFE1AA18}"/>
              </a:ext>
            </a:extLst>
          </p:cNvPr>
          <p:cNvSpPr/>
          <p:nvPr/>
        </p:nvSpPr>
        <p:spPr>
          <a:xfrm>
            <a:off x="6459740" y="4060535"/>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4" name="Rounded Rectangle 37">
            <a:extLst>
              <a:ext uri="{FF2B5EF4-FFF2-40B4-BE49-F238E27FC236}">
                <a16:creationId xmlns:a16="http://schemas.microsoft.com/office/drawing/2014/main" id="{4F73EFED-AAE5-44DE-A89F-DD1A3C8674D2}"/>
              </a:ext>
            </a:extLst>
          </p:cNvPr>
          <p:cNvSpPr/>
          <p:nvPr/>
        </p:nvSpPr>
        <p:spPr>
          <a:xfrm>
            <a:off x="7998542" y="4060535"/>
            <a:ext cx="1459628" cy="813417"/>
          </a:xfrm>
          <a:prstGeom prst="roundRect">
            <a:avLst>
              <a:gd name="adj" fmla="val 4278"/>
            </a:avLst>
          </a:prstGeom>
          <a:solidFill>
            <a:srgbClr val="658E33"/>
          </a:solidFill>
          <a:ln>
            <a:solidFill>
              <a:srgbClr val="658E3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5" name="Rounded Rectangle 37">
            <a:extLst>
              <a:ext uri="{FF2B5EF4-FFF2-40B4-BE49-F238E27FC236}">
                <a16:creationId xmlns:a16="http://schemas.microsoft.com/office/drawing/2014/main" id="{6124E686-C42C-4D32-B647-ED41F6BF933B}"/>
              </a:ext>
            </a:extLst>
          </p:cNvPr>
          <p:cNvSpPr/>
          <p:nvPr/>
        </p:nvSpPr>
        <p:spPr>
          <a:xfrm>
            <a:off x="3373794" y="4946130"/>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7" name="Rounded Rectangle 37">
            <a:extLst>
              <a:ext uri="{FF2B5EF4-FFF2-40B4-BE49-F238E27FC236}">
                <a16:creationId xmlns:a16="http://schemas.microsoft.com/office/drawing/2014/main" id="{1A9C9799-9E79-4FC8-B3EE-A1757085E900}"/>
              </a:ext>
            </a:extLst>
          </p:cNvPr>
          <p:cNvSpPr/>
          <p:nvPr/>
        </p:nvSpPr>
        <p:spPr>
          <a:xfrm>
            <a:off x="4919879" y="4939208"/>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8" name="Rounded Rectangle 37">
            <a:extLst>
              <a:ext uri="{FF2B5EF4-FFF2-40B4-BE49-F238E27FC236}">
                <a16:creationId xmlns:a16="http://schemas.microsoft.com/office/drawing/2014/main" id="{F11269E8-8659-4192-8344-7BF9089C49E1}"/>
              </a:ext>
            </a:extLst>
          </p:cNvPr>
          <p:cNvSpPr/>
          <p:nvPr/>
        </p:nvSpPr>
        <p:spPr>
          <a:xfrm>
            <a:off x="6459740" y="4937843"/>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9" name="Rounded Rectangle 37">
            <a:extLst>
              <a:ext uri="{FF2B5EF4-FFF2-40B4-BE49-F238E27FC236}">
                <a16:creationId xmlns:a16="http://schemas.microsoft.com/office/drawing/2014/main" id="{D4104AEC-ECCA-4B73-A858-122A3106758E}"/>
              </a:ext>
            </a:extLst>
          </p:cNvPr>
          <p:cNvSpPr/>
          <p:nvPr/>
        </p:nvSpPr>
        <p:spPr>
          <a:xfrm>
            <a:off x="8007932" y="4946130"/>
            <a:ext cx="1459628" cy="813417"/>
          </a:xfrm>
          <a:prstGeom prst="roundRect">
            <a:avLst>
              <a:gd name="adj" fmla="val 4278"/>
            </a:avLst>
          </a:prstGeom>
          <a:solidFill>
            <a:srgbClr val="8E8C8E"/>
          </a:solidFill>
          <a:ln>
            <a:solidFill>
              <a:srgbClr val="8E8C8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2" name="Text Placeholder 1"/>
          <p:cNvSpPr>
            <a:spLocks noGrp="1"/>
          </p:cNvSpPr>
          <p:nvPr>
            <p:ph type="body" sz="quarter" idx="12"/>
          </p:nvPr>
        </p:nvSpPr>
        <p:spPr/>
        <p:txBody>
          <a:bodyPr/>
          <a:lstStyle/>
          <a:p>
            <a:r>
              <a:rPr lang="en-US" dirty="0"/>
              <a:t>What is your current salary before taxes (including commission and bonus, excluding pension)?</a:t>
            </a:r>
          </a:p>
        </p:txBody>
      </p:sp>
      <p:sp>
        <p:nvSpPr>
          <p:cNvPr id="7" name="Title 6"/>
          <p:cNvSpPr>
            <a:spLocks noGrp="1"/>
          </p:cNvSpPr>
          <p:nvPr>
            <p:ph type="title"/>
          </p:nvPr>
        </p:nvSpPr>
        <p:spPr/>
        <p:txBody>
          <a:bodyPr/>
          <a:lstStyle/>
          <a:p>
            <a:r>
              <a:rPr lang="en-US" dirty="0"/>
              <a:t>Current annual </a:t>
            </a:r>
            <a:r>
              <a:rPr lang="en-US"/>
              <a:t>salary (ZAR)</a:t>
            </a:r>
            <a:endParaRPr lang="en-US" dirty="0"/>
          </a:p>
        </p:txBody>
      </p:sp>
      <p:sp>
        <p:nvSpPr>
          <p:cNvPr id="95" name="Platshållare för text 2"/>
          <p:cNvSpPr>
            <a:spLocks noGrp="1"/>
          </p:cNvSpPr>
          <p:nvPr>
            <p:ph type="body" sz="quarter" idx="10"/>
          </p:nvPr>
        </p:nvSpPr>
        <p:spPr/>
        <p:txBody>
          <a:bodyPr/>
          <a:lstStyle/>
          <a:p>
            <a:r>
              <a:rPr lang="en-US" dirty="0"/>
              <a:t>2021 </a:t>
            </a:r>
            <a:r>
              <a:rPr lang="en-US"/>
              <a:t>| South Africa | Professionals | All main fields of study</a:t>
            </a:r>
            <a:endParaRPr lang="en-US" dirty="0"/>
          </a:p>
          <a:p>
            <a:endParaRPr lang="en-US" dirty="0"/>
          </a:p>
        </p:txBody>
      </p:sp>
      <p:sp>
        <p:nvSpPr>
          <p:cNvPr id="102"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sz="1088" dirty="0">
                <a:solidFill>
                  <a:srgbClr val="FF0000"/>
                </a:solidFill>
                <a:latin typeface="Calibri" pitchFamily="34" charset="0"/>
                <a:cs typeface="Calibri" pitchFamily="34" charset="0"/>
              </a:rPr>
              <a:t> </a:t>
            </a:r>
            <a:endParaRPr lang="en-US" sz="1088" dirty="0">
              <a:latin typeface="Calibri" pitchFamily="34" charset="0"/>
              <a:cs typeface="Calibri" pitchFamily="34" charset="0"/>
            </a:endParaRPr>
          </a:p>
        </p:txBody>
      </p:sp>
      <p:sp>
        <p:nvSpPr>
          <p:cNvPr id="111"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sz="1088" dirty="0">
                <a:solidFill>
                  <a:srgbClr val="FF0000"/>
                </a:solidFill>
                <a:latin typeface="Calibri" pitchFamily="34" charset="0"/>
                <a:cs typeface="Calibri" pitchFamily="34" charset="0"/>
              </a:rPr>
              <a:t> </a:t>
            </a:r>
            <a:endParaRPr lang="en-US" sz="1088" dirty="0">
              <a:latin typeface="Calibri" pitchFamily="34" charset="0"/>
              <a:cs typeface="Calibri" pitchFamily="34" charset="0"/>
            </a:endParaRPr>
          </a:p>
          <a:p>
            <a:endParaRPr lang="en-US" sz="1088" dirty="0">
              <a:latin typeface="Calibri" pitchFamily="34" charset="0"/>
              <a:cs typeface="Calibri" pitchFamily="34" charset="0"/>
            </a:endParaRPr>
          </a:p>
        </p:txBody>
      </p:sp>
      <p:sp>
        <p:nvSpPr>
          <p:cNvPr id="110" name="textruta 39"/>
          <p:cNvSpPr txBox="1"/>
          <p:nvPr/>
        </p:nvSpPr>
        <p:spPr>
          <a:xfrm>
            <a:off x="3373794" y="1594859"/>
            <a:ext cx="1469018" cy="510909"/>
          </a:xfrm>
          <a:prstGeom prst="rect">
            <a:avLst/>
          </a:prstGeom>
          <a:noFill/>
        </p:spPr>
        <p:txBody>
          <a:bodyPr wrap="square" rtlCol="0" anchor="b" anchorCtr="0">
            <a:spAutoFit/>
          </a:bodyPr>
          <a:lstStyle/>
          <a:p>
            <a:pPr algn="ctr"/>
            <a:r>
              <a:rPr lang="en-US" sz="1360">
                <a:latin typeface="Calibri" pitchFamily="34" charset="0"/>
              </a:rPr>
              <a:t>Business/Commerce </a:t>
            </a:r>
            <a:endParaRPr lang="en-GB" sz="1360" dirty="0">
              <a:latin typeface="Calibri" pitchFamily="34" charset="0"/>
            </a:endParaRPr>
          </a:p>
        </p:txBody>
      </p:sp>
      <p:sp>
        <p:nvSpPr>
          <p:cNvPr id="123" name="textruta 39"/>
          <p:cNvSpPr txBox="1"/>
          <p:nvPr/>
        </p:nvSpPr>
        <p:spPr>
          <a:xfrm>
            <a:off x="4915377" y="1594859"/>
            <a:ext cx="1469018" cy="510909"/>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US" sz="1360" b="0">
                <a:solidFill>
                  <a:schemeClr val="tx1"/>
                </a:solidFill>
                <a:latin typeface="Calibri" pitchFamily="34" charset="0"/>
              </a:rPr>
              <a:t>Engineering/Technology</a:t>
            </a:r>
            <a:endParaRPr lang="en-US" sz="1360" b="0" dirty="0">
              <a:solidFill>
                <a:schemeClr val="tx1"/>
              </a:solidFill>
              <a:latin typeface="Calibri" pitchFamily="34" charset="0"/>
            </a:endParaRPr>
          </a:p>
        </p:txBody>
      </p:sp>
      <p:sp>
        <p:nvSpPr>
          <p:cNvPr id="132" name="textruta 39"/>
          <p:cNvSpPr txBox="1"/>
          <p:nvPr/>
        </p:nvSpPr>
        <p:spPr>
          <a:xfrm>
            <a:off x="6456959" y="1804146"/>
            <a:ext cx="1469018" cy="301621"/>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US" sz="1360" b="0">
                <a:solidFill>
                  <a:schemeClr val="tx1"/>
                </a:solidFill>
                <a:latin typeface="Calibri" pitchFamily="34" charset="0"/>
              </a:rPr>
              <a:t>Sciences</a:t>
            </a:r>
            <a:endParaRPr lang="en-US" sz="1360" b="0" dirty="0">
              <a:solidFill>
                <a:schemeClr val="tx1"/>
              </a:solidFill>
              <a:latin typeface="Calibri" pitchFamily="34" charset="0"/>
            </a:endParaRPr>
          </a:p>
        </p:txBody>
      </p:sp>
      <p:sp>
        <p:nvSpPr>
          <p:cNvPr id="142" name="textruta 39"/>
          <p:cNvSpPr txBox="1"/>
          <p:nvPr/>
        </p:nvSpPr>
        <p:spPr>
          <a:xfrm>
            <a:off x="7998542" y="1594858"/>
            <a:ext cx="1469018" cy="510909"/>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GB" sz="1360" b="0">
                <a:solidFill>
                  <a:schemeClr val="tx1"/>
                </a:solidFill>
                <a:latin typeface="Calibri" pitchFamily="34" charset="0"/>
              </a:rPr>
              <a:t>All Professionals </a:t>
            </a:r>
            <a:r>
              <a:rPr lang="en-GB" sz="1360" b="0" dirty="0">
                <a:solidFill>
                  <a:schemeClr val="tx1"/>
                </a:solidFill>
                <a:latin typeface="Calibri" pitchFamily="34" charset="0"/>
              </a:rPr>
              <a:t>2021</a:t>
            </a:r>
          </a:p>
        </p:txBody>
      </p:sp>
      <p:sp>
        <p:nvSpPr>
          <p:cNvPr id="79" name="Rectangle 78"/>
          <p:cNvSpPr/>
          <p:nvPr/>
        </p:nvSpPr>
        <p:spPr>
          <a:xfrm>
            <a:off x="3334926" y="2518851"/>
            <a:ext cx="1541583" cy="345479"/>
          </a:xfrm>
          <a:prstGeom prst="rect">
            <a:avLst/>
          </a:prstGeom>
        </p:spPr>
        <p:txBody>
          <a:bodyPr wrap="square" anchor="ctr">
            <a:spAutoFit/>
          </a:bodyPr>
          <a:lstStyle/>
          <a:p>
            <a:pPr lvl="0" algn="ctr"/>
            <a:r>
              <a:rPr lang="en-US" sz="1645">
                <a:cs typeface="Calibri" pitchFamily="34" charset="0"/>
              </a:rPr>
              <a:t>407 434</a:t>
            </a:r>
            <a:endParaRPr lang="en-US" sz="1645" dirty="0">
              <a:cs typeface="Calibri" pitchFamily="34" charset="0"/>
            </a:endParaRPr>
          </a:p>
        </p:txBody>
      </p:sp>
      <p:sp>
        <p:nvSpPr>
          <p:cNvPr id="82" name="Rectangle 81"/>
          <p:cNvSpPr/>
          <p:nvPr/>
        </p:nvSpPr>
        <p:spPr>
          <a:xfrm>
            <a:off x="3334926"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461 222</a:t>
            </a:r>
            <a:endParaRPr lang="en-US" sz="1645" dirty="0">
              <a:solidFill>
                <a:srgbClr val="FFFFFF"/>
              </a:solidFill>
              <a:cs typeface="Calibri" pitchFamily="34" charset="0"/>
            </a:endParaRPr>
          </a:p>
        </p:txBody>
      </p:sp>
      <p:sp>
        <p:nvSpPr>
          <p:cNvPr id="83" name="Rectangle 82"/>
          <p:cNvSpPr/>
          <p:nvPr/>
        </p:nvSpPr>
        <p:spPr>
          <a:xfrm>
            <a:off x="3334926"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356 738</a:t>
            </a:r>
            <a:endParaRPr lang="en-US" sz="1645" dirty="0">
              <a:solidFill>
                <a:schemeClr val="bg1"/>
              </a:solidFill>
              <a:cs typeface="Calibri" pitchFamily="34" charset="0"/>
            </a:endParaRPr>
          </a:p>
        </p:txBody>
      </p:sp>
      <p:sp>
        <p:nvSpPr>
          <p:cNvPr id="84" name="Rectangle 83"/>
          <p:cNvSpPr/>
          <p:nvPr/>
        </p:nvSpPr>
        <p:spPr>
          <a:xfrm>
            <a:off x="3334926"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104 484</a:t>
            </a:r>
            <a:endParaRPr lang="en-US" sz="1645" dirty="0">
              <a:solidFill>
                <a:schemeClr val="bg1"/>
              </a:solidFill>
              <a:cs typeface="Calibri" pitchFamily="34" charset="0"/>
            </a:endParaRPr>
          </a:p>
        </p:txBody>
      </p:sp>
      <p:sp>
        <p:nvSpPr>
          <p:cNvPr id="85" name="Rectangle 84"/>
          <p:cNvSpPr/>
          <p:nvPr/>
        </p:nvSpPr>
        <p:spPr>
          <a:xfrm>
            <a:off x="4876509" y="2533310"/>
            <a:ext cx="1541583" cy="345479"/>
          </a:xfrm>
          <a:prstGeom prst="rect">
            <a:avLst/>
          </a:prstGeom>
        </p:spPr>
        <p:txBody>
          <a:bodyPr wrap="square" anchor="ctr">
            <a:spAutoFit/>
          </a:bodyPr>
          <a:lstStyle/>
          <a:p>
            <a:pPr lvl="0" algn="ctr"/>
            <a:r>
              <a:rPr lang="en-US" sz="1645">
                <a:cs typeface="Calibri" pitchFamily="34" charset="0"/>
              </a:rPr>
              <a:t>481 641</a:t>
            </a:r>
            <a:endParaRPr lang="en-US" sz="1645" dirty="0">
              <a:cs typeface="Calibri" pitchFamily="34" charset="0"/>
            </a:endParaRPr>
          </a:p>
        </p:txBody>
      </p:sp>
      <p:sp>
        <p:nvSpPr>
          <p:cNvPr id="86" name="Rectangle 85"/>
          <p:cNvSpPr/>
          <p:nvPr/>
        </p:nvSpPr>
        <p:spPr>
          <a:xfrm>
            <a:off x="4876509" y="3432900"/>
            <a:ext cx="1541583" cy="345479"/>
          </a:xfrm>
          <a:prstGeom prst="rect">
            <a:avLst/>
          </a:prstGeom>
        </p:spPr>
        <p:txBody>
          <a:bodyPr wrap="square" anchor="ctr">
            <a:spAutoFit/>
          </a:bodyPr>
          <a:lstStyle/>
          <a:p>
            <a:pPr lvl="0" algn="ctr"/>
            <a:r>
              <a:rPr lang="en-US" sz="1645">
                <a:solidFill>
                  <a:srgbClr val="FFFFFF"/>
                </a:solidFill>
                <a:cs typeface="Calibri" pitchFamily="34" charset="0"/>
              </a:rPr>
              <a:t>509 770</a:t>
            </a:r>
            <a:endParaRPr lang="en-US" sz="1645" dirty="0">
              <a:solidFill>
                <a:srgbClr val="FFFFFF"/>
              </a:solidFill>
              <a:cs typeface="Calibri" pitchFamily="34" charset="0"/>
            </a:endParaRPr>
          </a:p>
        </p:txBody>
      </p:sp>
      <p:sp>
        <p:nvSpPr>
          <p:cNvPr id="87" name="Rectangle 86"/>
          <p:cNvSpPr/>
          <p:nvPr/>
        </p:nvSpPr>
        <p:spPr>
          <a:xfrm>
            <a:off x="4876509" y="4312986"/>
            <a:ext cx="1541583" cy="345479"/>
          </a:xfrm>
          <a:prstGeom prst="rect">
            <a:avLst/>
          </a:prstGeom>
        </p:spPr>
        <p:txBody>
          <a:bodyPr wrap="square" anchor="ctr">
            <a:spAutoFit/>
          </a:bodyPr>
          <a:lstStyle/>
          <a:p>
            <a:pPr lvl="0" algn="ctr"/>
            <a:r>
              <a:rPr lang="en-US" sz="1645">
                <a:solidFill>
                  <a:schemeClr val="bg1"/>
                </a:solidFill>
                <a:cs typeface="Calibri" pitchFamily="34" charset="0"/>
              </a:rPr>
              <a:t>425 585</a:t>
            </a:r>
            <a:endParaRPr lang="en-US" sz="1645" dirty="0">
              <a:solidFill>
                <a:schemeClr val="bg1"/>
              </a:solidFill>
              <a:cs typeface="Calibri" pitchFamily="34" charset="0"/>
            </a:endParaRPr>
          </a:p>
        </p:txBody>
      </p:sp>
      <p:sp>
        <p:nvSpPr>
          <p:cNvPr id="88" name="Rectangle 87"/>
          <p:cNvSpPr/>
          <p:nvPr/>
        </p:nvSpPr>
        <p:spPr>
          <a:xfrm>
            <a:off x="4867120" y="5183724"/>
            <a:ext cx="1541583" cy="345479"/>
          </a:xfrm>
          <a:prstGeom prst="rect">
            <a:avLst/>
          </a:prstGeom>
        </p:spPr>
        <p:txBody>
          <a:bodyPr wrap="square" anchor="ctr">
            <a:spAutoFit/>
          </a:bodyPr>
          <a:lstStyle/>
          <a:p>
            <a:pPr lvl="0" algn="ctr"/>
            <a:r>
              <a:rPr lang="en-US" sz="1645">
                <a:solidFill>
                  <a:schemeClr val="bg1"/>
                </a:solidFill>
                <a:cs typeface="Calibri" pitchFamily="34" charset="0"/>
              </a:rPr>
              <a:t>84 186</a:t>
            </a:r>
            <a:endParaRPr lang="en-US" sz="1645" dirty="0">
              <a:solidFill>
                <a:schemeClr val="bg1"/>
              </a:solidFill>
              <a:cs typeface="Calibri" pitchFamily="34" charset="0"/>
            </a:endParaRPr>
          </a:p>
        </p:txBody>
      </p:sp>
      <p:sp>
        <p:nvSpPr>
          <p:cNvPr id="89" name="Rectangle 88"/>
          <p:cNvSpPr/>
          <p:nvPr/>
        </p:nvSpPr>
        <p:spPr>
          <a:xfrm>
            <a:off x="6418091" y="2518851"/>
            <a:ext cx="1541583" cy="345479"/>
          </a:xfrm>
          <a:prstGeom prst="rect">
            <a:avLst/>
          </a:prstGeom>
        </p:spPr>
        <p:txBody>
          <a:bodyPr wrap="square" anchor="ctr">
            <a:spAutoFit/>
          </a:bodyPr>
          <a:lstStyle/>
          <a:p>
            <a:pPr lvl="0" algn="ctr"/>
            <a:r>
              <a:rPr lang="en-US" sz="1645">
                <a:cs typeface="Calibri" pitchFamily="34" charset="0"/>
              </a:rPr>
              <a:t>415 146</a:t>
            </a:r>
            <a:endParaRPr lang="en-US" sz="1645" dirty="0">
              <a:cs typeface="Calibri" pitchFamily="34" charset="0"/>
            </a:endParaRPr>
          </a:p>
        </p:txBody>
      </p:sp>
      <p:sp>
        <p:nvSpPr>
          <p:cNvPr id="90" name="Rectangle 89"/>
          <p:cNvSpPr/>
          <p:nvPr/>
        </p:nvSpPr>
        <p:spPr>
          <a:xfrm>
            <a:off x="6418091"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473 315</a:t>
            </a:r>
            <a:endParaRPr lang="en-US" sz="1645" dirty="0">
              <a:solidFill>
                <a:srgbClr val="FFFFFF"/>
              </a:solidFill>
              <a:cs typeface="Calibri" pitchFamily="34" charset="0"/>
            </a:endParaRPr>
          </a:p>
        </p:txBody>
      </p:sp>
      <p:sp>
        <p:nvSpPr>
          <p:cNvPr id="91" name="Rectangle 90"/>
          <p:cNvSpPr/>
          <p:nvPr/>
        </p:nvSpPr>
        <p:spPr>
          <a:xfrm>
            <a:off x="6418091"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371 934</a:t>
            </a:r>
            <a:endParaRPr lang="en-US" sz="1645" dirty="0">
              <a:solidFill>
                <a:schemeClr val="bg1"/>
              </a:solidFill>
              <a:cs typeface="Calibri" pitchFamily="34" charset="0"/>
            </a:endParaRPr>
          </a:p>
        </p:txBody>
      </p:sp>
      <p:sp>
        <p:nvSpPr>
          <p:cNvPr id="92" name="Rectangle 91"/>
          <p:cNvSpPr/>
          <p:nvPr/>
        </p:nvSpPr>
        <p:spPr>
          <a:xfrm>
            <a:off x="6408702"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101 381</a:t>
            </a:r>
            <a:endParaRPr lang="en-US" sz="1645" dirty="0">
              <a:solidFill>
                <a:schemeClr val="bg1"/>
              </a:solidFill>
              <a:cs typeface="Calibri" pitchFamily="34" charset="0"/>
            </a:endParaRPr>
          </a:p>
        </p:txBody>
      </p:sp>
      <p:sp>
        <p:nvSpPr>
          <p:cNvPr id="93" name="Rectangle 92"/>
          <p:cNvSpPr/>
          <p:nvPr/>
        </p:nvSpPr>
        <p:spPr>
          <a:xfrm>
            <a:off x="7959674" y="2518851"/>
            <a:ext cx="1541583" cy="345479"/>
          </a:xfrm>
          <a:prstGeom prst="rect">
            <a:avLst/>
          </a:prstGeom>
        </p:spPr>
        <p:txBody>
          <a:bodyPr wrap="square" anchor="ctr">
            <a:spAutoFit/>
          </a:bodyPr>
          <a:lstStyle/>
          <a:p>
            <a:pPr lvl="0" algn="ctr"/>
            <a:r>
              <a:rPr lang="en-US" sz="1645">
                <a:cs typeface="Calibri" pitchFamily="34" charset="0"/>
              </a:rPr>
              <a:t>403 884</a:t>
            </a:r>
            <a:endParaRPr lang="en-US" sz="1645" dirty="0">
              <a:cs typeface="Calibri" pitchFamily="34" charset="0"/>
            </a:endParaRPr>
          </a:p>
        </p:txBody>
      </p:sp>
      <p:sp>
        <p:nvSpPr>
          <p:cNvPr id="94" name="Rectangle 93"/>
          <p:cNvSpPr/>
          <p:nvPr/>
        </p:nvSpPr>
        <p:spPr>
          <a:xfrm>
            <a:off x="7959674"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463 420</a:t>
            </a:r>
            <a:endParaRPr lang="en-US" sz="1645" dirty="0">
              <a:solidFill>
                <a:srgbClr val="FFFFFF"/>
              </a:solidFill>
              <a:cs typeface="Calibri" pitchFamily="34" charset="0"/>
            </a:endParaRPr>
          </a:p>
        </p:txBody>
      </p:sp>
      <p:sp>
        <p:nvSpPr>
          <p:cNvPr id="96" name="Rectangle 95"/>
          <p:cNvSpPr/>
          <p:nvPr/>
        </p:nvSpPr>
        <p:spPr>
          <a:xfrm>
            <a:off x="7959674"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355 496</a:t>
            </a:r>
            <a:endParaRPr lang="en-US" sz="1645" dirty="0">
              <a:solidFill>
                <a:schemeClr val="bg1"/>
              </a:solidFill>
              <a:cs typeface="Calibri" pitchFamily="34" charset="0"/>
            </a:endParaRPr>
          </a:p>
        </p:txBody>
      </p:sp>
      <p:sp>
        <p:nvSpPr>
          <p:cNvPr id="97" name="Rectangle 96"/>
          <p:cNvSpPr/>
          <p:nvPr/>
        </p:nvSpPr>
        <p:spPr>
          <a:xfrm>
            <a:off x="7950285"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107 924</a:t>
            </a:r>
            <a:endParaRPr lang="en-US" sz="1645" dirty="0">
              <a:solidFill>
                <a:schemeClr val="bg1"/>
              </a:solidFill>
              <a:cs typeface="Calibri" pitchFamily="34" charset="0"/>
            </a:endParaRPr>
          </a:p>
        </p:txBody>
      </p:sp>
      <p:sp>
        <p:nvSpPr>
          <p:cNvPr id="148" name="Rounded Rectangle 37">
            <a:extLst>
              <a:ext uri="{FF2B5EF4-FFF2-40B4-BE49-F238E27FC236}">
                <a16:creationId xmlns:a16="http://schemas.microsoft.com/office/drawing/2014/main" id="{329DB551-4E49-4784-AC76-381454A04138}"/>
              </a:ext>
            </a:extLst>
          </p:cNvPr>
          <p:cNvSpPr/>
          <p:nvPr/>
        </p:nvSpPr>
        <p:spPr>
          <a:xfrm>
            <a:off x="2156920" y="5155956"/>
            <a:ext cx="1055242" cy="462985"/>
          </a:xfrm>
          <a:prstGeom prst="roundRect">
            <a:avLst>
              <a:gd name="adj" fmla="val 4278"/>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r>
              <a:rPr lang="en-US" sz="1200" b="1">
                <a:solidFill>
                  <a:schemeClr val="tx1"/>
                </a:solidFill>
                <a:latin typeface="Calibri"/>
              </a:rPr>
              <a:t>GENDER </a:t>
            </a:r>
          </a:p>
          <a:p>
            <a:pPr algn="ctr" defTabSz="451363"/>
            <a:r>
              <a:rPr lang="en-US" sz="1200" b="1">
                <a:solidFill>
                  <a:schemeClr val="tx1"/>
                </a:solidFill>
                <a:latin typeface="Calibri"/>
              </a:rPr>
              <a:t>GAP</a:t>
            </a:r>
          </a:p>
        </p:txBody>
      </p:sp>
      <p:sp>
        <p:nvSpPr>
          <p:cNvPr id="69"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endParaRPr lang="en-US" dirty="0">
              <a:latin typeface="Calibri" pitchFamily="34" charset="0"/>
              <a:cs typeface="Calibri" pitchFamily="34" charset="0"/>
            </a:endParaRPr>
          </a:p>
          <a:p>
            <a:endParaRPr lang="en-US" dirty="0">
              <a:latin typeface="Calibri" pitchFamily="34" charset="0"/>
              <a:cs typeface="Calibri" pitchFamily="34" charset="0"/>
            </a:endParaRPr>
          </a:p>
        </p:txBody>
      </p:sp>
      <p:sp>
        <p:nvSpPr>
          <p:cNvPr id="78" name="Text Placeholder 2"/>
          <p:cNvSpPr txBox="1">
            <a:spLocks/>
          </p:cNvSpPr>
          <p:nvPr/>
        </p:nvSpPr>
        <p:spPr>
          <a:xfrm>
            <a:off x="5734176"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prstClr val="white"/>
              </a:solidFill>
              <a:latin typeface="Calibri" pitchFamily="34" charset="0"/>
              <a:cs typeface="Calibri" pitchFamily="34" charset="0"/>
            </a:endParaRPr>
          </a:p>
        </p:txBody>
      </p:sp>
      <p:sp>
        <p:nvSpPr>
          <p:cNvPr id="7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65" name="Flowchart: Connector 64">
            <a:extLst>
              <a:ext uri="{FF2B5EF4-FFF2-40B4-BE49-F238E27FC236}">
                <a16:creationId xmlns:a16="http://schemas.microsoft.com/office/drawing/2014/main" id="{E4A52C49-B218-45E7-9948-FEE721ED49DA}"/>
              </a:ext>
            </a:extLst>
          </p:cNvPr>
          <p:cNvSpPr/>
          <p:nvPr/>
        </p:nvSpPr>
        <p:spPr>
          <a:xfrm>
            <a:off x="2469111" y="3557760"/>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71" name="Straight Connector 70">
            <a:extLst>
              <a:ext uri="{FF2B5EF4-FFF2-40B4-BE49-F238E27FC236}">
                <a16:creationId xmlns:a16="http://schemas.microsoft.com/office/drawing/2014/main" id="{7F73AEDC-864B-4F50-B6F5-E639DDB27ACF}"/>
              </a:ext>
            </a:extLst>
          </p:cNvPr>
          <p:cNvCxnSpPr>
            <a:cxnSpLocks/>
          </p:cNvCxnSpPr>
          <p:nvPr/>
        </p:nvCxnSpPr>
        <p:spPr>
          <a:xfrm>
            <a:off x="2907954" y="3508345"/>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7C71315-3EB4-42DB-9D4C-229C59B35BF5}"/>
              </a:ext>
            </a:extLst>
          </p:cNvPr>
          <p:cNvCxnSpPr>
            <a:cxnSpLocks/>
          </p:cNvCxnSpPr>
          <p:nvPr/>
        </p:nvCxnSpPr>
        <p:spPr>
          <a:xfrm>
            <a:off x="2972408" y="3497987"/>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5679D91-B7F5-4472-AA9D-7DA87906EB54}"/>
              </a:ext>
            </a:extLst>
          </p:cNvPr>
          <p:cNvCxnSpPr>
            <a:cxnSpLocks/>
          </p:cNvCxnSpPr>
          <p:nvPr/>
        </p:nvCxnSpPr>
        <p:spPr>
          <a:xfrm flipH="1">
            <a:off x="2852408" y="3514048"/>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81" name="Flowchart: Connector 80">
            <a:extLst>
              <a:ext uri="{FF2B5EF4-FFF2-40B4-BE49-F238E27FC236}">
                <a16:creationId xmlns:a16="http://schemas.microsoft.com/office/drawing/2014/main" id="{5DD928AC-B8EB-413F-88E7-EB064536233E}"/>
              </a:ext>
            </a:extLst>
          </p:cNvPr>
          <p:cNvSpPr/>
          <p:nvPr/>
        </p:nvSpPr>
        <p:spPr>
          <a:xfrm>
            <a:off x="2480199" y="4324542"/>
            <a:ext cx="438854" cy="452435"/>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98" name="Straight Connector 97">
            <a:extLst>
              <a:ext uri="{FF2B5EF4-FFF2-40B4-BE49-F238E27FC236}">
                <a16:creationId xmlns:a16="http://schemas.microsoft.com/office/drawing/2014/main" id="{7E7E423F-68FA-49F5-844F-106DD753A848}"/>
              </a:ext>
            </a:extLst>
          </p:cNvPr>
          <p:cNvCxnSpPr>
            <a:cxnSpLocks/>
            <a:stCxn id="81" idx="4"/>
          </p:cNvCxnSpPr>
          <p:nvPr/>
        </p:nvCxnSpPr>
        <p:spPr>
          <a:xfrm>
            <a:off x="2699626" y="4776977"/>
            <a:ext cx="0" cy="184942"/>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D18B342-1B31-424E-A1C9-8C4917E3522C}"/>
              </a:ext>
            </a:extLst>
          </p:cNvPr>
          <p:cNvCxnSpPr>
            <a:cxnSpLocks/>
          </p:cNvCxnSpPr>
          <p:nvPr/>
        </p:nvCxnSpPr>
        <p:spPr>
          <a:xfrm>
            <a:off x="2639810" y="4880982"/>
            <a:ext cx="120675"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8DC53FA-76E5-4196-9D30-D09697232277}"/>
              </a:ext>
            </a:extLst>
          </p:cNvPr>
          <p:cNvCxnSpPr>
            <a:cxnSpLocks/>
            <a:stCxn id="103" idx="5"/>
            <a:endCxn id="103" idx="5"/>
          </p:cNvCxnSpPr>
          <p:nvPr/>
        </p:nvCxnSpPr>
        <p:spPr>
          <a:xfrm>
            <a:off x="2727270" y="2970595"/>
            <a:ext cx="0" cy="0"/>
          </a:xfrm>
          <a:prstGeom prst="line">
            <a:avLst/>
          </a:prstGeom>
          <a:ln w="28575">
            <a:solidFill>
              <a:srgbClr val="FDBE3F"/>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DD6E8B7C-644E-4D42-A0A0-E2A1CDC9E4AB}"/>
              </a:ext>
            </a:extLst>
          </p:cNvPr>
          <p:cNvGrpSpPr/>
          <p:nvPr/>
        </p:nvGrpSpPr>
        <p:grpSpPr>
          <a:xfrm>
            <a:off x="2352685" y="2584418"/>
            <a:ext cx="438854" cy="637377"/>
            <a:chOff x="5220780" y="1466850"/>
            <a:chExt cx="566648" cy="798277"/>
          </a:xfrm>
        </p:grpSpPr>
        <p:sp>
          <p:nvSpPr>
            <p:cNvPr id="103" name="Flowchart: Connector 102">
              <a:extLst>
                <a:ext uri="{FF2B5EF4-FFF2-40B4-BE49-F238E27FC236}">
                  <a16:creationId xmlns:a16="http://schemas.microsoft.com/office/drawing/2014/main" id="{E203BD90-8834-44F1-A75F-98DC3F319E23}"/>
                </a:ext>
              </a:extLst>
            </p:cNvPr>
            <p:cNvSpPr/>
            <p:nvPr/>
          </p:nvSpPr>
          <p:spPr>
            <a:xfrm>
              <a:off x="5220780" y="1466850"/>
              <a:ext cx="566648" cy="566648"/>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4" name="Straight Connector 103">
              <a:extLst>
                <a:ext uri="{FF2B5EF4-FFF2-40B4-BE49-F238E27FC236}">
                  <a16:creationId xmlns:a16="http://schemas.microsoft.com/office/drawing/2014/main" id="{9B31F260-98FD-4DCC-B89C-A8DACCBEC4D3}"/>
                </a:ext>
              </a:extLst>
            </p:cNvPr>
            <p:cNvCxnSpPr>
              <a:cxnSpLocks/>
              <a:stCxn id="103" idx="4"/>
            </p:cNvCxnSpPr>
            <p:nvPr/>
          </p:nvCxnSpPr>
          <p:spPr>
            <a:xfrm>
              <a:off x="5504104" y="2033498"/>
              <a:ext cx="0" cy="231629"/>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8DCD7E-4E68-41CA-A1DA-860EBFEB3FCC}"/>
                </a:ext>
              </a:extLst>
            </p:cNvPr>
            <p:cNvCxnSpPr>
              <a:cxnSpLocks/>
            </p:cNvCxnSpPr>
            <p:nvPr/>
          </p:nvCxnSpPr>
          <p:spPr>
            <a:xfrm>
              <a:off x="5426870" y="2163758"/>
              <a:ext cx="155816"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grpSp>
      <p:sp>
        <p:nvSpPr>
          <p:cNvPr id="106" name="Flowchart: Connector 105">
            <a:extLst>
              <a:ext uri="{FF2B5EF4-FFF2-40B4-BE49-F238E27FC236}">
                <a16:creationId xmlns:a16="http://schemas.microsoft.com/office/drawing/2014/main" id="{4ABF3E18-2C08-4D80-BE70-58FF4702DFB1}"/>
              </a:ext>
            </a:extLst>
          </p:cNvPr>
          <p:cNvSpPr/>
          <p:nvPr/>
        </p:nvSpPr>
        <p:spPr>
          <a:xfrm>
            <a:off x="2587606" y="2573069"/>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7" name="Straight Connector 106">
            <a:extLst>
              <a:ext uri="{FF2B5EF4-FFF2-40B4-BE49-F238E27FC236}">
                <a16:creationId xmlns:a16="http://schemas.microsoft.com/office/drawing/2014/main" id="{AAD97785-934A-4155-9665-5E153F418FC0}"/>
              </a:ext>
            </a:extLst>
          </p:cNvPr>
          <p:cNvCxnSpPr>
            <a:cxnSpLocks/>
          </p:cNvCxnSpPr>
          <p:nvPr/>
        </p:nvCxnSpPr>
        <p:spPr>
          <a:xfrm>
            <a:off x="3026449" y="2523654"/>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7F025D3-FEAE-4ED5-875A-C8858CE69A0E}"/>
              </a:ext>
            </a:extLst>
          </p:cNvPr>
          <p:cNvCxnSpPr>
            <a:cxnSpLocks/>
          </p:cNvCxnSpPr>
          <p:nvPr/>
        </p:nvCxnSpPr>
        <p:spPr>
          <a:xfrm>
            <a:off x="3090903" y="2513296"/>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F8B4246-3852-4523-9E16-DA87CB4C9D61}"/>
              </a:ext>
            </a:extLst>
          </p:cNvPr>
          <p:cNvCxnSpPr>
            <a:cxnSpLocks/>
          </p:cNvCxnSpPr>
          <p:nvPr/>
        </p:nvCxnSpPr>
        <p:spPr>
          <a:xfrm flipH="1">
            <a:off x="2970903" y="2529357"/>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12" name="Arc 111">
            <a:extLst>
              <a:ext uri="{FF2B5EF4-FFF2-40B4-BE49-F238E27FC236}">
                <a16:creationId xmlns:a16="http://schemas.microsoft.com/office/drawing/2014/main" id="{74ED5226-028A-422E-AF49-3EE6AB13A361}"/>
              </a:ext>
            </a:extLst>
          </p:cNvPr>
          <p:cNvSpPr/>
          <p:nvPr/>
        </p:nvSpPr>
        <p:spPr>
          <a:xfrm rot="7417386">
            <a:off x="2594889" y="2908385"/>
            <a:ext cx="256613" cy="46064"/>
          </a:xfrm>
          <a:prstGeom prst="arc">
            <a:avLst>
              <a:gd name="adj1" fmla="val 16163987"/>
              <a:gd name="adj2" fmla="val 0"/>
            </a:avLst>
          </a:prstGeom>
          <a:ln w="28575">
            <a:solidFill>
              <a:srgbClr val="7EC1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Tree>
    <p:extLst>
      <p:ext uri="{BB962C8B-B14F-4D97-AF65-F5344CB8AC3E}">
        <p14:creationId xmlns:p14="http://schemas.microsoft.com/office/powerpoint/2010/main" val="11196332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3">
            <a:extLst>
              <a:ext uri="{FF2B5EF4-FFF2-40B4-BE49-F238E27FC236}">
                <a16:creationId xmlns:a16="http://schemas.microsoft.com/office/drawing/2014/main" id="{6C07F9FF-B44B-4EE4-BBAC-06DF4900EE5F}"/>
              </a:ext>
            </a:extLst>
          </p:cNvPr>
          <p:cNvSpPr>
            <a:spLocks noGrp="1"/>
          </p:cNvSpPr>
          <p:nvPr>
            <p:ph sz="quarter" idx="13"/>
          </p:nvPr>
        </p:nvSpPr>
        <p:spPr/>
        <p:txBody>
          <a:bodyPr/>
          <a:lstStyle/>
          <a:p>
            <a:r>
              <a:rPr lang="sv-SE"/>
              <a:t>Expected annual salary (ZAR)</a:t>
            </a:r>
            <a:endParaRPr lang="en-US" dirty="0"/>
          </a:p>
        </p:txBody>
      </p:sp>
      <p:sp>
        <p:nvSpPr>
          <p:cNvPr id="55" name="Text Placeholder 2">
            <a:extLst>
              <a:ext uri="{FF2B5EF4-FFF2-40B4-BE49-F238E27FC236}">
                <a16:creationId xmlns:a16="http://schemas.microsoft.com/office/drawing/2014/main" id="{71DF3D91-DFA1-48CD-A1B1-91DE2A02AA93}"/>
              </a:ext>
            </a:extLst>
          </p:cNvPr>
          <p:cNvSpPr>
            <a:spLocks noGrp="1"/>
          </p:cNvSpPr>
          <p:nvPr>
            <p:ph type="body" sz="quarter" idx="12"/>
          </p:nvPr>
        </p:nvSpPr>
        <p:spPr/>
        <p:txBody>
          <a:bodyPr/>
          <a:lstStyle/>
          <a:p>
            <a:r>
              <a:rPr lang="en-US"/>
              <a:t>What salary do you expect to earn in your first full-time job after graduation? (Please provide a before-tax salary, excluding commissions and bonuses.)</a:t>
            </a:r>
          </a:p>
          <a:p>
            <a:r>
              <a:rPr lang="en-US"/>
              <a:t>Gender:</a:t>
            </a:r>
            <a:endParaRPr lang="en-ZA" dirty="0"/>
          </a:p>
        </p:txBody>
      </p:sp>
      <p:sp>
        <p:nvSpPr>
          <p:cNvPr id="56" name="Title 4">
            <a:extLst>
              <a:ext uri="{FF2B5EF4-FFF2-40B4-BE49-F238E27FC236}">
                <a16:creationId xmlns:a16="http://schemas.microsoft.com/office/drawing/2014/main" id="{88E9FCE6-8CF2-4BE0-8202-27B10EBD480A}"/>
              </a:ext>
            </a:extLst>
          </p:cNvPr>
          <p:cNvSpPr>
            <a:spLocks noGrp="1"/>
          </p:cNvSpPr>
          <p:nvPr>
            <p:ph type="title"/>
          </p:nvPr>
        </p:nvSpPr>
        <p:spPr/>
        <p:txBody>
          <a:bodyPr>
            <a:noAutofit/>
          </a:bodyPr>
          <a:lstStyle/>
          <a:p>
            <a:r>
              <a:rPr lang="en-US" dirty="0"/>
              <a:t>Expected salary by gender </a:t>
            </a:r>
            <a:r>
              <a:rPr lang="en-US"/>
              <a:t>| Your students  </a:t>
            </a:r>
            <a:r>
              <a:rPr lang="en-US" dirty="0"/>
              <a:t>2021 </a:t>
            </a:r>
            <a:r>
              <a:rPr lang="en-US"/>
              <a:t>vs Your students </a:t>
            </a:r>
            <a:r>
              <a:rPr lang="en-US" dirty="0"/>
              <a:t>2020</a:t>
            </a:r>
            <a:br>
              <a:rPr lang="en-US" dirty="0"/>
            </a:br>
            <a:r>
              <a:rPr lang="en-US" dirty="0"/>
              <a:t/>
            </a:r>
            <a:br>
              <a:rPr lang="en-US" dirty="0"/>
            </a:br>
            <a:r>
              <a:rPr lang="en-US" dirty="0"/>
              <a:t>  </a:t>
            </a:r>
            <a:endParaRPr lang="en-ZA" dirty="0"/>
          </a:p>
        </p:txBody>
      </p:sp>
      <p:sp>
        <p:nvSpPr>
          <p:cNvPr id="53" name="Text Placeholder 1">
            <a:extLst>
              <a:ext uri="{FF2B5EF4-FFF2-40B4-BE49-F238E27FC236}">
                <a16:creationId xmlns:a16="http://schemas.microsoft.com/office/drawing/2014/main" id="{8F5BED87-B06A-44E4-92A7-3BE87B4DD01C}"/>
              </a:ext>
            </a:extLst>
          </p:cNvPr>
          <p:cNvSpPr>
            <a:spLocks noGrp="1"/>
          </p:cNvSpPr>
          <p:nvPr>
            <p:ph type="body" sz="quarter" idx="10"/>
          </p:nvPr>
        </p:nvSpPr>
        <p:spPr/>
        <p:txBody>
          <a:bodyPr/>
          <a:lstStyle/>
          <a:p>
            <a:r>
              <a:rPr lang="en-US"/>
              <a:t>2021 | South Africa | Students | All main fields of study</a:t>
            </a:r>
          </a:p>
          <a:p>
            <a:endParaRPr lang="en-ZA" dirty="0"/>
          </a:p>
        </p:txBody>
      </p:sp>
      <p:sp>
        <p:nvSpPr>
          <p:cNvPr id="97" name="Rounded Rectangle 37">
            <a:extLst>
              <a:ext uri="{FF2B5EF4-FFF2-40B4-BE49-F238E27FC236}">
                <a16:creationId xmlns:a16="http://schemas.microsoft.com/office/drawing/2014/main" id="{99D557ED-9600-4E46-9D0C-A7FD91B3CCE9}"/>
              </a:ext>
            </a:extLst>
          </p:cNvPr>
          <p:cNvSpPr/>
          <p:nvPr/>
        </p:nvSpPr>
        <p:spPr>
          <a:xfrm>
            <a:off x="3343621" y="5306728"/>
            <a:ext cx="1055242" cy="462985"/>
          </a:xfrm>
          <a:prstGeom prst="roundRect">
            <a:avLst>
              <a:gd name="adj" fmla="val 4278"/>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GENDER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GAP</a:t>
            </a:r>
          </a:p>
        </p:txBody>
      </p:sp>
      <p:sp>
        <p:nvSpPr>
          <p:cNvPr id="98"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99" name="Text Placeholder 2"/>
          <p:cNvSpPr txBox="1">
            <a:spLocks/>
          </p:cNvSpPr>
          <p:nvPr/>
        </p:nvSpPr>
        <p:spPr>
          <a:xfrm>
            <a:off x="7709174" y="27296"/>
            <a:ext cx="3495683" cy="591518"/>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49"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50" name="Flowchart: Connector 49">
            <a:extLst>
              <a:ext uri="{FF2B5EF4-FFF2-40B4-BE49-F238E27FC236}">
                <a16:creationId xmlns:a16="http://schemas.microsoft.com/office/drawing/2014/main" id="{E4A52C49-B218-45E7-9948-FEE721ED49DA}"/>
              </a:ext>
            </a:extLst>
          </p:cNvPr>
          <p:cNvSpPr/>
          <p:nvPr/>
        </p:nvSpPr>
        <p:spPr>
          <a:xfrm>
            <a:off x="3640727" y="3557760"/>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51" name="Straight Connector 50">
            <a:extLst>
              <a:ext uri="{FF2B5EF4-FFF2-40B4-BE49-F238E27FC236}">
                <a16:creationId xmlns:a16="http://schemas.microsoft.com/office/drawing/2014/main" id="{7F73AEDC-864B-4F50-B6F5-E639DDB27ACF}"/>
              </a:ext>
            </a:extLst>
          </p:cNvPr>
          <p:cNvCxnSpPr>
            <a:cxnSpLocks/>
          </p:cNvCxnSpPr>
          <p:nvPr/>
        </p:nvCxnSpPr>
        <p:spPr>
          <a:xfrm>
            <a:off x="4079570" y="3508345"/>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7C71315-3EB4-42DB-9D4C-229C59B35BF5}"/>
              </a:ext>
            </a:extLst>
          </p:cNvPr>
          <p:cNvCxnSpPr>
            <a:cxnSpLocks/>
          </p:cNvCxnSpPr>
          <p:nvPr/>
        </p:nvCxnSpPr>
        <p:spPr>
          <a:xfrm>
            <a:off x="4144024" y="3497987"/>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679D91-B7F5-4472-AA9D-7DA87906EB54}"/>
              </a:ext>
            </a:extLst>
          </p:cNvPr>
          <p:cNvCxnSpPr>
            <a:cxnSpLocks/>
          </p:cNvCxnSpPr>
          <p:nvPr/>
        </p:nvCxnSpPr>
        <p:spPr>
          <a:xfrm flipH="1">
            <a:off x="4024024" y="3514048"/>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00" name="Flowchart: Connector 99">
            <a:extLst>
              <a:ext uri="{FF2B5EF4-FFF2-40B4-BE49-F238E27FC236}">
                <a16:creationId xmlns:a16="http://schemas.microsoft.com/office/drawing/2014/main" id="{5DD928AC-B8EB-413F-88E7-EB064536233E}"/>
              </a:ext>
            </a:extLst>
          </p:cNvPr>
          <p:cNvSpPr/>
          <p:nvPr/>
        </p:nvSpPr>
        <p:spPr>
          <a:xfrm>
            <a:off x="3651815" y="4324542"/>
            <a:ext cx="438854" cy="452435"/>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1" name="Straight Connector 100">
            <a:extLst>
              <a:ext uri="{FF2B5EF4-FFF2-40B4-BE49-F238E27FC236}">
                <a16:creationId xmlns:a16="http://schemas.microsoft.com/office/drawing/2014/main" id="{7E7E423F-68FA-49F5-844F-106DD753A848}"/>
              </a:ext>
            </a:extLst>
          </p:cNvPr>
          <p:cNvCxnSpPr>
            <a:cxnSpLocks/>
            <a:stCxn id="100" idx="4"/>
          </p:cNvCxnSpPr>
          <p:nvPr/>
        </p:nvCxnSpPr>
        <p:spPr>
          <a:xfrm>
            <a:off x="3871242" y="4776977"/>
            <a:ext cx="0" cy="184942"/>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D18B342-1B31-424E-A1C9-8C4917E3522C}"/>
              </a:ext>
            </a:extLst>
          </p:cNvPr>
          <p:cNvCxnSpPr>
            <a:cxnSpLocks/>
          </p:cNvCxnSpPr>
          <p:nvPr/>
        </p:nvCxnSpPr>
        <p:spPr>
          <a:xfrm>
            <a:off x="3811426" y="4880982"/>
            <a:ext cx="120675"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8DC53FA-76E5-4196-9D30-D09697232277}"/>
              </a:ext>
            </a:extLst>
          </p:cNvPr>
          <p:cNvCxnSpPr>
            <a:cxnSpLocks/>
            <a:stCxn id="105" idx="5"/>
            <a:endCxn id="105" idx="5"/>
          </p:cNvCxnSpPr>
          <p:nvPr/>
        </p:nvCxnSpPr>
        <p:spPr>
          <a:xfrm>
            <a:off x="3898886" y="2970595"/>
            <a:ext cx="0" cy="0"/>
          </a:xfrm>
          <a:prstGeom prst="line">
            <a:avLst/>
          </a:prstGeom>
          <a:ln w="28575">
            <a:solidFill>
              <a:srgbClr val="FDBE3F"/>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DD6E8B7C-644E-4D42-A0A0-E2A1CDC9E4AB}"/>
              </a:ext>
            </a:extLst>
          </p:cNvPr>
          <p:cNvGrpSpPr/>
          <p:nvPr/>
        </p:nvGrpSpPr>
        <p:grpSpPr>
          <a:xfrm>
            <a:off x="3524301" y="2584418"/>
            <a:ext cx="438854" cy="637377"/>
            <a:chOff x="5220780" y="1466850"/>
            <a:chExt cx="566648" cy="798277"/>
          </a:xfrm>
        </p:grpSpPr>
        <p:sp>
          <p:nvSpPr>
            <p:cNvPr id="105" name="Flowchart: Connector 104">
              <a:extLst>
                <a:ext uri="{FF2B5EF4-FFF2-40B4-BE49-F238E27FC236}">
                  <a16:creationId xmlns:a16="http://schemas.microsoft.com/office/drawing/2014/main" id="{E203BD90-8834-44F1-A75F-98DC3F319E23}"/>
                </a:ext>
              </a:extLst>
            </p:cNvPr>
            <p:cNvSpPr/>
            <p:nvPr/>
          </p:nvSpPr>
          <p:spPr>
            <a:xfrm>
              <a:off x="5220780" y="1466850"/>
              <a:ext cx="566648" cy="566648"/>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6" name="Straight Connector 105">
              <a:extLst>
                <a:ext uri="{FF2B5EF4-FFF2-40B4-BE49-F238E27FC236}">
                  <a16:creationId xmlns:a16="http://schemas.microsoft.com/office/drawing/2014/main" id="{9B31F260-98FD-4DCC-B89C-A8DACCBEC4D3}"/>
                </a:ext>
              </a:extLst>
            </p:cNvPr>
            <p:cNvCxnSpPr>
              <a:cxnSpLocks/>
              <a:stCxn id="105" idx="4"/>
            </p:cNvCxnSpPr>
            <p:nvPr/>
          </p:nvCxnSpPr>
          <p:spPr>
            <a:xfrm>
              <a:off x="5504104" y="2033498"/>
              <a:ext cx="0" cy="231629"/>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88DCD7E-4E68-41CA-A1DA-860EBFEB3FCC}"/>
                </a:ext>
              </a:extLst>
            </p:cNvPr>
            <p:cNvCxnSpPr>
              <a:cxnSpLocks/>
            </p:cNvCxnSpPr>
            <p:nvPr/>
          </p:nvCxnSpPr>
          <p:spPr>
            <a:xfrm>
              <a:off x="5426870" y="2163758"/>
              <a:ext cx="155816"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grpSp>
      <p:sp>
        <p:nvSpPr>
          <p:cNvPr id="108" name="Flowchart: Connector 107">
            <a:extLst>
              <a:ext uri="{FF2B5EF4-FFF2-40B4-BE49-F238E27FC236}">
                <a16:creationId xmlns:a16="http://schemas.microsoft.com/office/drawing/2014/main" id="{4ABF3E18-2C08-4D80-BE70-58FF4702DFB1}"/>
              </a:ext>
            </a:extLst>
          </p:cNvPr>
          <p:cNvSpPr/>
          <p:nvPr/>
        </p:nvSpPr>
        <p:spPr>
          <a:xfrm>
            <a:off x="3759222" y="2573069"/>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9" name="Straight Connector 108">
            <a:extLst>
              <a:ext uri="{FF2B5EF4-FFF2-40B4-BE49-F238E27FC236}">
                <a16:creationId xmlns:a16="http://schemas.microsoft.com/office/drawing/2014/main" id="{AAD97785-934A-4155-9665-5E153F418FC0}"/>
              </a:ext>
            </a:extLst>
          </p:cNvPr>
          <p:cNvCxnSpPr>
            <a:cxnSpLocks/>
          </p:cNvCxnSpPr>
          <p:nvPr/>
        </p:nvCxnSpPr>
        <p:spPr>
          <a:xfrm>
            <a:off x="4198065" y="2523654"/>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7F025D3-FEAE-4ED5-875A-C8858CE69A0E}"/>
              </a:ext>
            </a:extLst>
          </p:cNvPr>
          <p:cNvCxnSpPr>
            <a:cxnSpLocks/>
          </p:cNvCxnSpPr>
          <p:nvPr/>
        </p:nvCxnSpPr>
        <p:spPr>
          <a:xfrm>
            <a:off x="4262519" y="2513296"/>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F8B4246-3852-4523-9E16-DA87CB4C9D61}"/>
              </a:ext>
            </a:extLst>
          </p:cNvPr>
          <p:cNvCxnSpPr>
            <a:cxnSpLocks/>
          </p:cNvCxnSpPr>
          <p:nvPr/>
        </p:nvCxnSpPr>
        <p:spPr>
          <a:xfrm flipH="1">
            <a:off x="4142519" y="2529357"/>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12" name="Arc 111">
            <a:extLst>
              <a:ext uri="{FF2B5EF4-FFF2-40B4-BE49-F238E27FC236}">
                <a16:creationId xmlns:a16="http://schemas.microsoft.com/office/drawing/2014/main" id="{74ED5226-028A-422E-AF49-3EE6AB13A361}"/>
              </a:ext>
            </a:extLst>
          </p:cNvPr>
          <p:cNvSpPr/>
          <p:nvPr/>
        </p:nvSpPr>
        <p:spPr>
          <a:xfrm rot="7417386">
            <a:off x="3766505" y="2908385"/>
            <a:ext cx="256613" cy="46064"/>
          </a:xfrm>
          <a:prstGeom prst="arc">
            <a:avLst>
              <a:gd name="adj1" fmla="val 16163987"/>
              <a:gd name="adj2" fmla="val 0"/>
            </a:avLst>
          </a:prstGeom>
          <a:ln w="28575">
            <a:solidFill>
              <a:srgbClr val="7EC1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Rounded Rectangle 37">
            <a:extLst>
              <a:ext uri="{FF2B5EF4-FFF2-40B4-BE49-F238E27FC236}">
                <a16:creationId xmlns:a16="http://schemas.microsoft.com/office/drawing/2014/main" id="{8552E6F5-5C50-420A-B622-0F730B6E4CEF}"/>
              </a:ext>
            </a:extLst>
          </p:cNvPr>
          <p:cNvSpPr/>
          <p:nvPr/>
        </p:nvSpPr>
        <p:spPr>
          <a:xfrm>
            <a:off x="4725718" y="2414428"/>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ounded Rectangle 37">
            <a:extLst>
              <a:ext uri="{FF2B5EF4-FFF2-40B4-BE49-F238E27FC236}">
                <a16:creationId xmlns:a16="http://schemas.microsoft.com/office/drawing/2014/main" id="{929242F6-F1A2-4DBC-8232-EFD0A4116B58}"/>
              </a:ext>
            </a:extLst>
          </p:cNvPr>
          <p:cNvSpPr/>
          <p:nvPr/>
        </p:nvSpPr>
        <p:spPr>
          <a:xfrm>
            <a:off x="4727825" y="3311092"/>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ounded Rectangle 37">
            <a:extLst>
              <a:ext uri="{FF2B5EF4-FFF2-40B4-BE49-F238E27FC236}">
                <a16:creationId xmlns:a16="http://schemas.microsoft.com/office/drawing/2014/main" id="{76F0A644-8585-48FD-AA2A-713C7F197036}"/>
              </a:ext>
            </a:extLst>
          </p:cNvPr>
          <p:cNvSpPr/>
          <p:nvPr/>
        </p:nvSpPr>
        <p:spPr>
          <a:xfrm>
            <a:off x="4725716" y="4191178"/>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ounded Rectangle 37">
            <a:extLst>
              <a:ext uri="{FF2B5EF4-FFF2-40B4-BE49-F238E27FC236}">
                <a16:creationId xmlns:a16="http://schemas.microsoft.com/office/drawing/2014/main" id="{CF18EEFE-51E1-475E-A476-5775B7A06B91}"/>
              </a:ext>
            </a:extLst>
          </p:cNvPr>
          <p:cNvSpPr/>
          <p:nvPr/>
        </p:nvSpPr>
        <p:spPr>
          <a:xfrm>
            <a:off x="4725716" y="5068838"/>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textruta 39">
            <a:extLst>
              <a:ext uri="{FF2B5EF4-FFF2-40B4-BE49-F238E27FC236}">
                <a16:creationId xmlns:a16="http://schemas.microsoft.com/office/drawing/2014/main" id="{8D39860F-613D-48FB-B15B-1B2347A3A98C}"/>
              </a:ext>
            </a:extLst>
          </p:cNvPr>
          <p:cNvSpPr txBox="1"/>
          <p:nvPr/>
        </p:nvSpPr>
        <p:spPr>
          <a:xfrm>
            <a:off x="4939549" y="1730544"/>
            <a:ext cx="1469018" cy="510909"/>
          </a:xfrm>
          <a:prstGeom prst="rect">
            <a:avLst/>
          </a:prstGeom>
          <a:noFill/>
        </p:spPr>
        <p:txBody>
          <a:bodyPr wrap="square" rtlCol="0" anchor="b" anchorCtr="0">
            <a:spAutoFit/>
          </a:bodyPr>
          <a:lstStyle/>
          <a:p>
            <a:pPr lvl="0" algn="ctr">
              <a:defRPr/>
            </a:pPr>
            <a:r>
              <a:rPr lang="sv-SE" sz="1360">
                <a:solidFill>
                  <a:srgbClr val="0E97C1"/>
                </a:solidFill>
                <a:latin typeface="Calibri" pitchFamily="34" charset="0"/>
              </a:rPr>
              <a:t>Potchefstroom Campus Students</a:t>
            </a:r>
            <a:endParaRPr kumimoji="0" lang="en-GB" sz="1360" b="0" i="0" u="none" strike="noStrike" kern="1200" cap="none" spc="0" normalizeH="0" baseline="0" noProof="0" dirty="0">
              <a:ln>
                <a:noFill/>
              </a:ln>
              <a:solidFill>
                <a:srgbClr val="0E97C1"/>
              </a:solidFill>
              <a:effectLst/>
              <a:uLnTx/>
              <a:uFillTx/>
              <a:latin typeface="Calibri" pitchFamily="34" charset="0"/>
              <a:ea typeface="+mn-ea"/>
              <a:cs typeface="+mn-cs"/>
            </a:endParaRPr>
          </a:p>
        </p:txBody>
      </p:sp>
      <p:sp>
        <p:nvSpPr>
          <p:cNvPr id="77" name="Rectangle 76">
            <a:extLst>
              <a:ext uri="{FF2B5EF4-FFF2-40B4-BE49-F238E27FC236}">
                <a16:creationId xmlns:a16="http://schemas.microsoft.com/office/drawing/2014/main" id="{B3052EAF-1C4A-4CC6-A25E-85B1429CFA21}"/>
              </a:ext>
            </a:extLst>
          </p:cNvPr>
          <p:cNvSpPr/>
          <p:nvPr/>
        </p:nvSpPr>
        <p:spPr>
          <a:xfrm>
            <a:off x="4781253" y="2623725"/>
            <a:ext cx="1862445"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290 401</a:t>
            </a:r>
            <a:endParaRPr lang="en-US" sz="2000" dirty="0">
              <a:solidFill>
                <a:srgbClr val="414041"/>
              </a:solidFill>
              <a:latin typeface="Calibri" pitchFamily="34" charset="0"/>
              <a:cs typeface="Calibri" pitchFamily="34" charset="0"/>
            </a:endParaRPr>
          </a:p>
        </p:txBody>
      </p:sp>
      <p:sp>
        <p:nvSpPr>
          <p:cNvPr id="78" name="Rectangle 77">
            <a:extLst>
              <a:ext uri="{FF2B5EF4-FFF2-40B4-BE49-F238E27FC236}">
                <a16:creationId xmlns:a16="http://schemas.microsoft.com/office/drawing/2014/main" id="{E5590AA8-0CD1-457F-95A0-1150C62E7F10}"/>
              </a:ext>
            </a:extLst>
          </p:cNvPr>
          <p:cNvSpPr/>
          <p:nvPr/>
        </p:nvSpPr>
        <p:spPr>
          <a:xfrm>
            <a:off x="4781253" y="3536172"/>
            <a:ext cx="18624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320 078</a:t>
            </a:r>
            <a:endParaRPr lang="en-US" sz="2000" dirty="0">
              <a:solidFill>
                <a:srgbClr val="FFFFFF"/>
              </a:solidFill>
              <a:latin typeface="Calibri" pitchFamily="34" charset="0"/>
              <a:cs typeface="Calibri" pitchFamily="34" charset="0"/>
            </a:endParaRPr>
          </a:p>
        </p:txBody>
      </p:sp>
      <p:sp>
        <p:nvSpPr>
          <p:cNvPr id="79" name="Rectangle 78">
            <a:extLst>
              <a:ext uri="{FF2B5EF4-FFF2-40B4-BE49-F238E27FC236}">
                <a16:creationId xmlns:a16="http://schemas.microsoft.com/office/drawing/2014/main" id="{2FA2C229-E1D6-4CB6-842B-A984AC85F535}"/>
              </a:ext>
            </a:extLst>
          </p:cNvPr>
          <p:cNvSpPr/>
          <p:nvPr/>
        </p:nvSpPr>
        <p:spPr>
          <a:xfrm>
            <a:off x="4768803" y="4416258"/>
            <a:ext cx="187489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268 546</a:t>
            </a:r>
            <a:endParaRPr lang="en-US" sz="2000" dirty="0">
              <a:solidFill>
                <a:prstClr val="white"/>
              </a:solidFill>
              <a:latin typeface="Calibri" pitchFamily="34" charset="0"/>
              <a:cs typeface="Calibri" pitchFamily="34" charset="0"/>
            </a:endParaRPr>
          </a:p>
        </p:txBody>
      </p:sp>
      <p:sp>
        <p:nvSpPr>
          <p:cNvPr id="80" name="Rectangle 79">
            <a:extLst>
              <a:ext uri="{FF2B5EF4-FFF2-40B4-BE49-F238E27FC236}">
                <a16:creationId xmlns:a16="http://schemas.microsoft.com/office/drawing/2014/main" id="{7994240B-892D-447C-A85B-B450009A1683}"/>
              </a:ext>
            </a:extLst>
          </p:cNvPr>
          <p:cNvSpPr/>
          <p:nvPr/>
        </p:nvSpPr>
        <p:spPr>
          <a:xfrm>
            <a:off x="4781253" y="5286996"/>
            <a:ext cx="18624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51 532</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81" name="Rounded Rectangle 37">
            <a:extLst>
              <a:ext uri="{FF2B5EF4-FFF2-40B4-BE49-F238E27FC236}">
                <a16:creationId xmlns:a16="http://schemas.microsoft.com/office/drawing/2014/main" id="{4B99A777-4E8D-43BD-9368-7A45212C8270}"/>
              </a:ext>
            </a:extLst>
          </p:cNvPr>
          <p:cNvSpPr/>
          <p:nvPr/>
        </p:nvSpPr>
        <p:spPr>
          <a:xfrm>
            <a:off x="6791583" y="2414428"/>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Rounded Rectangle 37">
            <a:extLst>
              <a:ext uri="{FF2B5EF4-FFF2-40B4-BE49-F238E27FC236}">
                <a16:creationId xmlns:a16="http://schemas.microsoft.com/office/drawing/2014/main" id="{8CB59B13-5BAA-438E-AE0A-7CA4EF0A0558}"/>
              </a:ext>
            </a:extLst>
          </p:cNvPr>
          <p:cNvSpPr/>
          <p:nvPr/>
        </p:nvSpPr>
        <p:spPr>
          <a:xfrm>
            <a:off x="6793690" y="3311092"/>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Rounded Rectangle 37">
            <a:extLst>
              <a:ext uri="{FF2B5EF4-FFF2-40B4-BE49-F238E27FC236}">
                <a16:creationId xmlns:a16="http://schemas.microsoft.com/office/drawing/2014/main" id="{295ABB14-92A5-424A-BA53-D323E6378C98}"/>
              </a:ext>
            </a:extLst>
          </p:cNvPr>
          <p:cNvSpPr/>
          <p:nvPr/>
        </p:nvSpPr>
        <p:spPr>
          <a:xfrm>
            <a:off x="6791581" y="4191178"/>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Rounded Rectangle 37">
            <a:extLst>
              <a:ext uri="{FF2B5EF4-FFF2-40B4-BE49-F238E27FC236}">
                <a16:creationId xmlns:a16="http://schemas.microsoft.com/office/drawing/2014/main" id="{4E2A9422-6A60-4FFF-B342-87A22FC009DE}"/>
              </a:ext>
            </a:extLst>
          </p:cNvPr>
          <p:cNvSpPr/>
          <p:nvPr/>
        </p:nvSpPr>
        <p:spPr>
          <a:xfrm>
            <a:off x="6791581" y="5068838"/>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textruta 39">
            <a:extLst>
              <a:ext uri="{FF2B5EF4-FFF2-40B4-BE49-F238E27FC236}">
                <a16:creationId xmlns:a16="http://schemas.microsoft.com/office/drawing/2014/main" id="{B3A3AF16-650C-48FA-A3C0-57A89AB77A30}"/>
              </a:ext>
            </a:extLst>
          </p:cNvPr>
          <p:cNvSpPr txBox="1"/>
          <p:nvPr/>
        </p:nvSpPr>
        <p:spPr>
          <a:xfrm>
            <a:off x="7005414" y="1730544"/>
            <a:ext cx="1469018" cy="510909"/>
          </a:xfrm>
          <a:prstGeom prst="rect">
            <a:avLst/>
          </a:prstGeom>
          <a:noFill/>
        </p:spPr>
        <p:txBody>
          <a:bodyPr wrap="square" rtlCol="0" anchor="b" anchorCtr="0">
            <a:spAutoFit/>
          </a:bodyPr>
          <a:lstStyle/>
          <a:p>
            <a:pPr lvl="0" algn="ctr">
              <a:defRPr/>
            </a:pPr>
            <a:r>
              <a:rPr lang="sv-SE" sz="1360" dirty="0" smtClean="0">
                <a:solidFill>
                  <a:srgbClr val="0E97C1"/>
                </a:solidFill>
                <a:latin typeface="Calibri" pitchFamily="34" charset="0"/>
              </a:rPr>
              <a:t>Mahikeng </a:t>
            </a:r>
            <a:r>
              <a:rPr lang="sv-SE" sz="1360" dirty="0">
                <a:solidFill>
                  <a:srgbClr val="0E97C1"/>
                </a:solidFill>
                <a:latin typeface="Calibri" pitchFamily="34" charset="0"/>
              </a:rPr>
              <a:t>Campus Students</a:t>
            </a:r>
            <a:endParaRPr kumimoji="0" lang="en-GB" sz="1360" b="0" i="0" u="none" strike="noStrike" kern="1200" cap="none" spc="0" normalizeH="0" baseline="0" noProof="0" dirty="0">
              <a:ln>
                <a:noFill/>
              </a:ln>
              <a:solidFill>
                <a:srgbClr val="0E97C1"/>
              </a:solidFill>
              <a:effectLst/>
              <a:uLnTx/>
              <a:uFillTx/>
              <a:latin typeface="Calibri" pitchFamily="34" charset="0"/>
              <a:ea typeface="+mn-ea"/>
              <a:cs typeface="+mn-cs"/>
            </a:endParaRPr>
          </a:p>
        </p:txBody>
      </p:sp>
      <p:sp>
        <p:nvSpPr>
          <p:cNvPr id="86" name="Rectangle 85">
            <a:extLst>
              <a:ext uri="{FF2B5EF4-FFF2-40B4-BE49-F238E27FC236}">
                <a16:creationId xmlns:a16="http://schemas.microsoft.com/office/drawing/2014/main" id="{EE780B7F-DF71-464D-A5CF-2656DC2211DB}"/>
              </a:ext>
            </a:extLst>
          </p:cNvPr>
          <p:cNvSpPr/>
          <p:nvPr/>
        </p:nvSpPr>
        <p:spPr>
          <a:xfrm>
            <a:off x="6847118" y="2623725"/>
            <a:ext cx="1862445"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271 575</a:t>
            </a:r>
            <a:endParaRPr lang="en-US" sz="2000" dirty="0">
              <a:solidFill>
                <a:srgbClr val="414041"/>
              </a:solidFill>
              <a:latin typeface="Calibri" pitchFamily="34" charset="0"/>
              <a:cs typeface="Calibri" pitchFamily="34" charset="0"/>
            </a:endParaRPr>
          </a:p>
        </p:txBody>
      </p:sp>
      <p:sp>
        <p:nvSpPr>
          <p:cNvPr id="87" name="Rectangle 86">
            <a:extLst>
              <a:ext uri="{FF2B5EF4-FFF2-40B4-BE49-F238E27FC236}">
                <a16:creationId xmlns:a16="http://schemas.microsoft.com/office/drawing/2014/main" id="{9160499C-2CF0-4DF9-8909-D98CA03A504E}"/>
              </a:ext>
            </a:extLst>
          </p:cNvPr>
          <p:cNvSpPr/>
          <p:nvPr/>
        </p:nvSpPr>
        <p:spPr>
          <a:xfrm>
            <a:off x="6847118" y="3536172"/>
            <a:ext cx="18624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289 040</a:t>
            </a:r>
            <a:endParaRPr lang="en-US" sz="2000" dirty="0">
              <a:solidFill>
                <a:srgbClr val="FFFFFF"/>
              </a:solidFill>
              <a:latin typeface="Calibri" pitchFamily="34" charset="0"/>
              <a:cs typeface="Calibri" pitchFamily="34" charset="0"/>
            </a:endParaRPr>
          </a:p>
        </p:txBody>
      </p:sp>
      <p:sp>
        <p:nvSpPr>
          <p:cNvPr id="88" name="Rectangle 87">
            <a:extLst>
              <a:ext uri="{FF2B5EF4-FFF2-40B4-BE49-F238E27FC236}">
                <a16:creationId xmlns:a16="http://schemas.microsoft.com/office/drawing/2014/main" id="{5B2C3915-A7D7-461C-8D0F-DA354574704A}"/>
              </a:ext>
            </a:extLst>
          </p:cNvPr>
          <p:cNvSpPr/>
          <p:nvPr/>
        </p:nvSpPr>
        <p:spPr>
          <a:xfrm>
            <a:off x="6834668" y="4416258"/>
            <a:ext cx="187489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257 556</a:t>
            </a:r>
            <a:endParaRPr lang="en-US" sz="2000" dirty="0">
              <a:solidFill>
                <a:prstClr val="white"/>
              </a:solidFill>
              <a:latin typeface="Calibri" pitchFamily="34" charset="0"/>
              <a:cs typeface="Calibri" pitchFamily="34" charset="0"/>
            </a:endParaRPr>
          </a:p>
        </p:txBody>
      </p:sp>
      <p:sp>
        <p:nvSpPr>
          <p:cNvPr id="89" name="Rectangle 88">
            <a:extLst>
              <a:ext uri="{FF2B5EF4-FFF2-40B4-BE49-F238E27FC236}">
                <a16:creationId xmlns:a16="http://schemas.microsoft.com/office/drawing/2014/main" id="{5DD99FD6-765F-49F7-9F4C-3E6A311312DF}"/>
              </a:ext>
            </a:extLst>
          </p:cNvPr>
          <p:cNvSpPr/>
          <p:nvPr/>
        </p:nvSpPr>
        <p:spPr>
          <a:xfrm>
            <a:off x="6847118" y="5286996"/>
            <a:ext cx="18624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31 484</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90" name="Rounded Rectangle 37">
            <a:extLst>
              <a:ext uri="{FF2B5EF4-FFF2-40B4-BE49-F238E27FC236}">
                <a16:creationId xmlns:a16="http://schemas.microsoft.com/office/drawing/2014/main" id="{A3751F67-132C-4F3B-B7B0-54E3F32D471B}"/>
              </a:ext>
            </a:extLst>
          </p:cNvPr>
          <p:cNvSpPr/>
          <p:nvPr/>
        </p:nvSpPr>
        <p:spPr>
          <a:xfrm>
            <a:off x="8862441" y="2410540"/>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Rounded Rectangle 37">
            <a:extLst>
              <a:ext uri="{FF2B5EF4-FFF2-40B4-BE49-F238E27FC236}">
                <a16:creationId xmlns:a16="http://schemas.microsoft.com/office/drawing/2014/main" id="{C94AB17F-B25F-4888-B178-D38B70E4AA54}"/>
              </a:ext>
            </a:extLst>
          </p:cNvPr>
          <p:cNvSpPr/>
          <p:nvPr/>
        </p:nvSpPr>
        <p:spPr>
          <a:xfrm>
            <a:off x="8864548" y="3307204"/>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ounded Rectangle 37">
            <a:extLst>
              <a:ext uri="{FF2B5EF4-FFF2-40B4-BE49-F238E27FC236}">
                <a16:creationId xmlns:a16="http://schemas.microsoft.com/office/drawing/2014/main" id="{5D8F21C4-76FE-449A-BB29-E2C99EB84BA8}"/>
              </a:ext>
            </a:extLst>
          </p:cNvPr>
          <p:cNvSpPr/>
          <p:nvPr/>
        </p:nvSpPr>
        <p:spPr>
          <a:xfrm>
            <a:off x="8862439" y="4187290"/>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93" name="Rounded Rectangle 37">
            <a:extLst>
              <a:ext uri="{FF2B5EF4-FFF2-40B4-BE49-F238E27FC236}">
                <a16:creationId xmlns:a16="http://schemas.microsoft.com/office/drawing/2014/main" id="{AE84E156-E006-4004-A059-29D693A1B823}"/>
              </a:ext>
            </a:extLst>
          </p:cNvPr>
          <p:cNvSpPr/>
          <p:nvPr/>
        </p:nvSpPr>
        <p:spPr>
          <a:xfrm>
            <a:off x="8862439" y="5064950"/>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94" name="textruta 39">
            <a:extLst>
              <a:ext uri="{FF2B5EF4-FFF2-40B4-BE49-F238E27FC236}">
                <a16:creationId xmlns:a16="http://schemas.microsoft.com/office/drawing/2014/main" id="{EAF678BB-06E9-4A54-B626-3ECA0C6B7544}"/>
              </a:ext>
            </a:extLst>
          </p:cNvPr>
          <p:cNvSpPr txBox="1"/>
          <p:nvPr/>
        </p:nvSpPr>
        <p:spPr>
          <a:xfrm>
            <a:off x="9076272" y="1726656"/>
            <a:ext cx="1469018" cy="510909"/>
          </a:xfrm>
          <a:prstGeom prst="rect">
            <a:avLst/>
          </a:prstGeom>
          <a:noFill/>
        </p:spPr>
        <p:txBody>
          <a:bodyPr wrap="square" rtlCol="0" anchor="b" anchorCtr="0">
            <a:spAutoFit/>
          </a:bodyPr>
          <a:lstStyle/>
          <a:p>
            <a:pPr lvl="0" algn="ctr">
              <a:defRPr/>
            </a:pPr>
            <a:r>
              <a:rPr lang="sv-SE" sz="1360" dirty="0">
                <a:solidFill>
                  <a:srgbClr val="0E97C1"/>
                </a:solidFill>
                <a:latin typeface="Calibri" pitchFamily="34" charset="0"/>
              </a:rPr>
              <a:t>Vanderbijlpark Campus Students</a:t>
            </a:r>
            <a:endParaRPr kumimoji="0" lang="en-GB" sz="1360" b="0" i="0" u="none" strike="noStrike" kern="1200" cap="none" spc="0" normalizeH="0" baseline="0" noProof="0" dirty="0">
              <a:ln>
                <a:noFill/>
              </a:ln>
              <a:solidFill>
                <a:srgbClr val="0E97C1"/>
              </a:solidFill>
              <a:effectLst/>
              <a:uLnTx/>
              <a:uFillTx/>
              <a:latin typeface="Calibri" pitchFamily="34" charset="0"/>
              <a:ea typeface="+mn-ea"/>
              <a:cs typeface="+mn-cs"/>
            </a:endParaRPr>
          </a:p>
        </p:txBody>
      </p:sp>
      <p:sp>
        <p:nvSpPr>
          <p:cNvPr id="95" name="Rectangle 94">
            <a:extLst>
              <a:ext uri="{FF2B5EF4-FFF2-40B4-BE49-F238E27FC236}">
                <a16:creationId xmlns:a16="http://schemas.microsoft.com/office/drawing/2014/main" id="{A5D3D126-4005-421F-97AB-A4A1518E5718}"/>
              </a:ext>
            </a:extLst>
          </p:cNvPr>
          <p:cNvSpPr/>
          <p:nvPr/>
        </p:nvSpPr>
        <p:spPr>
          <a:xfrm>
            <a:off x="8917976" y="2619837"/>
            <a:ext cx="1862445"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281 892</a:t>
            </a:r>
            <a:endParaRPr lang="en-US" sz="2000" dirty="0">
              <a:solidFill>
                <a:srgbClr val="414041"/>
              </a:solidFill>
              <a:latin typeface="Calibri" pitchFamily="34" charset="0"/>
              <a:cs typeface="Calibri" pitchFamily="34" charset="0"/>
            </a:endParaRPr>
          </a:p>
        </p:txBody>
      </p:sp>
      <p:sp>
        <p:nvSpPr>
          <p:cNvPr id="96" name="Rectangle 95">
            <a:extLst>
              <a:ext uri="{FF2B5EF4-FFF2-40B4-BE49-F238E27FC236}">
                <a16:creationId xmlns:a16="http://schemas.microsoft.com/office/drawing/2014/main" id="{B930D186-1F09-4BC8-8E04-BFFFD36C7328}"/>
              </a:ext>
            </a:extLst>
          </p:cNvPr>
          <p:cNvSpPr/>
          <p:nvPr/>
        </p:nvSpPr>
        <p:spPr>
          <a:xfrm>
            <a:off x="8917976" y="3532284"/>
            <a:ext cx="18624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305 696</a:t>
            </a:r>
            <a:endParaRPr lang="en-US" sz="2000" dirty="0">
              <a:solidFill>
                <a:srgbClr val="FFFFFF"/>
              </a:solidFill>
              <a:latin typeface="Calibri" pitchFamily="34" charset="0"/>
              <a:cs typeface="Calibri" pitchFamily="34" charset="0"/>
            </a:endParaRPr>
          </a:p>
        </p:txBody>
      </p:sp>
      <p:sp>
        <p:nvSpPr>
          <p:cNvPr id="113" name="Rectangle 112">
            <a:extLst>
              <a:ext uri="{FF2B5EF4-FFF2-40B4-BE49-F238E27FC236}">
                <a16:creationId xmlns:a16="http://schemas.microsoft.com/office/drawing/2014/main" id="{510263CE-377A-4FDD-8D6F-EF3CDCDF9ADE}"/>
              </a:ext>
            </a:extLst>
          </p:cNvPr>
          <p:cNvSpPr/>
          <p:nvPr/>
        </p:nvSpPr>
        <p:spPr>
          <a:xfrm>
            <a:off x="8905526" y="4412370"/>
            <a:ext cx="187489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267 675</a:t>
            </a:r>
            <a:endParaRPr lang="en-US" sz="2000" dirty="0">
              <a:solidFill>
                <a:prstClr val="white"/>
              </a:solidFill>
              <a:latin typeface="Calibri" pitchFamily="34" charset="0"/>
              <a:cs typeface="Calibri" pitchFamily="34" charset="0"/>
            </a:endParaRPr>
          </a:p>
        </p:txBody>
      </p:sp>
      <p:sp>
        <p:nvSpPr>
          <p:cNvPr id="114" name="Rectangle 113">
            <a:extLst>
              <a:ext uri="{FF2B5EF4-FFF2-40B4-BE49-F238E27FC236}">
                <a16:creationId xmlns:a16="http://schemas.microsoft.com/office/drawing/2014/main" id="{88ECDBCF-6805-483A-B039-19FE939DC656}"/>
              </a:ext>
            </a:extLst>
          </p:cNvPr>
          <p:cNvSpPr/>
          <p:nvPr/>
        </p:nvSpPr>
        <p:spPr>
          <a:xfrm>
            <a:off x="8917976" y="5283108"/>
            <a:ext cx="18624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38 021</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5250096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The </a:t>
            </a:r>
            <a:r>
              <a:rPr lang="en-GB" err="1"/>
              <a:t>Universum</a:t>
            </a:r>
            <a:r>
              <a:rPr lang="en-GB"/>
              <a:t> Drivers of Employer Attractiveness</a:t>
            </a:r>
            <a:endParaRPr lang="sv-SE"/>
          </a:p>
        </p:txBody>
      </p:sp>
      <p:sp>
        <p:nvSpPr>
          <p:cNvPr id="3" name="Text Placeholder 2"/>
          <p:cNvSpPr>
            <a:spLocks noGrp="1"/>
          </p:cNvSpPr>
          <p:nvPr>
            <p:ph type="body" sz="quarter" idx="10"/>
          </p:nvPr>
        </p:nvSpPr>
        <p:spPr/>
        <p:txBody>
          <a:bodyPr>
            <a:normAutofit/>
          </a:bodyPr>
          <a:lstStyle/>
          <a:p>
            <a:r>
              <a:rPr lang="en-US" dirty="0"/>
              <a:t>2021 </a:t>
            </a:r>
            <a:r>
              <a:rPr lang="en-US"/>
              <a:t>| South Africa | Students | All main fields of study</a:t>
            </a:r>
            <a:endParaRPr lang="en-US" dirty="0"/>
          </a:p>
          <a:p>
            <a:endParaRPr lang="en-ZA" dirty="0"/>
          </a:p>
        </p:txBody>
      </p:sp>
      <p:sp>
        <p:nvSpPr>
          <p:cNvPr id="57" name="Rectangle: Rounded Corners 5">
            <a:extLst>
              <a:ext uri="{FF2B5EF4-FFF2-40B4-BE49-F238E27FC236}">
                <a16:creationId xmlns:a16="http://schemas.microsoft.com/office/drawing/2014/main" id="{10A18E49-463E-47B4-85CE-3D485558EB29}"/>
              </a:ext>
            </a:extLst>
          </p:cNvPr>
          <p:cNvSpPr>
            <a:spLocks/>
          </p:cNvSpPr>
          <p:nvPr/>
        </p:nvSpPr>
        <p:spPr>
          <a:xfrm>
            <a:off x="6314287" y="3828976"/>
            <a:ext cx="5183796" cy="2230645"/>
          </a:xfrm>
          <a:prstGeom prst="roundRect">
            <a:avLst>
              <a:gd name="adj" fmla="val 2767"/>
            </a:avLst>
          </a:prstGeom>
          <a:solidFill>
            <a:srgbClr val="41404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8" name="Rectangle: Rounded Corners 8">
            <a:extLst>
              <a:ext uri="{FF2B5EF4-FFF2-40B4-BE49-F238E27FC236}">
                <a16:creationId xmlns:a16="http://schemas.microsoft.com/office/drawing/2014/main" id="{0BA711DF-B0B0-43A5-AA68-B82708390761}"/>
              </a:ext>
            </a:extLst>
          </p:cNvPr>
          <p:cNvSpPr/>
          <p:nvPr/>
        </p:nvSpPr>
        <p:spPr>
          <a:xfrm>
            <a:off x="710188" y="1283272"/>
            <a:ext cx="5183796" cy="2230645"/>
          </a:xfrm>
          <a:prstGeom prst="roundRect">
            <a:avLst>
              <a:gd name="adj" fmla="val 2767"/>
            </a:avLst>
          </a:prstGeom>
          <a:solidFill>
            <a:srgbClr val="F1612A">
              <a:alpha val="30000"/>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0" name="TextBox 59">
            <a:extLst>
              <a:ext uri="{FF2B5EF4-FFF2-40B4-BE49-F238E27FC236}">
                <a16:creationId xmlns:a16="http://schemas.microsoft.com/office/drawing/2014/main" id="{97F447AF-A790-4EEB-8A08-561D423A9C1D}"/>
              </a:ext>
            </a:extLst>
          </p:cNvPr>
          <p:cNvSpPr txBox="1"/>
          <p:nvPr/>
        </p:nvSpPr>
        <p:spPr>
          <a:xfrm>
            <a:off x="936002" y="1359958"/>
            <a:ext cx="2741649" cy="313932"/>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414041"/>
                </a:solidFill>
                <a:effectLst/>
                <a:uLnTx/>
                <a:uFillTx/>
                <a:latin typeface="Calibri" panose="020F0502020204030204" pitchFamily="34" charset="0"/>
                <a:ea typeface="+mn-ea"/>
                <a:cs typeface="Calibri" panose="020F0502020204030204" pitchFamily="34" charset="0"/>
              </a:rPr>
              <a:t>Employer Reputation &amp; Image</a:t>
            </a:r>
          </a:p>
        </p:txBody>
      </p:sp>
      <p:sp>
        <p:nvSpPr>
          <p:cNvPr id="61" name="TextBox 60">
            <a:extLst>
              <a:ext uri="{FF2B5EF4-FFF2-40B4-BE49-F238E27FC236}">
                <a16:creationId xmlns:a16="http://schemas.microsoft.com/office/drawing/2014/main" id="{C459DF3E-590D-47DC-AF4C-12F43D7EE559}"/>
              </a:ext>
            </a:extLst>
          </p:cNvPr>
          <p:cNvSpPr txBox="1"/>
          <p:nvPr/>
        </p:nvSpPr>
        <p:spPr>
          <a:xfrm>
            <a:off x="880796" y="1626983"/>
            <a:ext cx="3376694" cy="268215"/>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attributes of the employer as an organisation</a:t>
            </a:r>
          </a:p>
        </p:txBody>
      </p:sp>
      <p:sp>
        <p:nvSpPr>
          <p:cNvPr id="62" name="TextBox 61">
            <a:extLst>
              <a:ext uri="{FF2B5EF4-FFF2-40B4-BE49-F238E27FC236}">
                <a16:creationId xmlns:a16="http://schemas.microsoft.com/office/drawing/2014/main" id="{6131394D-B0CB-4F52-8579-E0430DB42CC0}"/>
              </a:ext>
            </a:extLst>
          </p:cNvPr>
          <p:cNvSpPr txBox="1"/>
          <p:nvPr/>
        </p:nvSpPr>
        <p:spPr>
          <a:xfrm>
            <a:off x="710188" y="1925832"/>
            <a:ext cx="5174840" cy="1496894"/>
          </a:xfrm>
          <a:prstGeom prst="rect">
            <a:avLst/>
          </a:prstGeom>
          <a:noFill/>
        </p:spPr>
        <p:txBody>
          <a:bodyPr wrap="square" numCol="2" spcCol="288000" rtlCol="0">
            <a:noAutofit/>
          </a:bodyPr>
          <a:lstStyle/>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Attractive/exciting products and services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Corporate Social Responsibility</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Embracing new technologies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Ethical standards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Fast-growing/entrepreneurial</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Innovation</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Inspiring leadership</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Inspiring purpose</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Market success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Prestige</a:t>
            </a:r>
          </a:p>
        </p:txBody>
      </p:sp>
      <p:sp>
        <p:nvSpPr>
          <p:cNvPr id="81" name="Rectangle: Rounded Corners 6">
            <a:extLst>
              <a:ext uri="{FF2B5EF4-FFF2-40B4-BE49-F238E27FC236}">
                <a16:creationId xmlns:a16="http://schemas.microsoft.com/office/drawing/2014/main" id="{D6ABD60B-8407-450E-B957-BD6FE0A0CC61}"/>
              </a:ext>
            </a:extLst>
          </p:cNvPr>
          <p:cNvSpPr>
            <a:spLocks/>
          </p:cNvSpPr>
          <p:nvPr/>
        </p:nvSpPr>
        <p:spPr>
          <a:xfrm>
            <a:off x="710188" y="3828976"/>
            <a:ext cx="5183796" cy="2230645"/>
          </a:xfrm>
          <a:prstGeom prst="roundRect">
            <a:avLst>
              <a:gd name="adj" fmla="val 2767"/>
            </a:avLst>
          </a:prstGeom>
          <a:solidFill>
            <a:srgbClr val="86BC45">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5" name="TextBox 84">
            <a:extLst>
              <a:ext uri="{FF2B5EF4-FFF2-40B4-BE49-F238E27FC236}">
                <a16:creationId xmlns:a16="http://schemas.microsoft.com/office/drawing/2014/main" id="{263463B2-C23E-46F3-88B8-8D42DFBD9C8D}"/>
              </a:ext>
            </a:extLst>
          </p:cNvPr>
          <p:cNvSpPr txBox="1"/>
          <p:nvPr/>
        </p:nvSpPr>
        <p:spPr>
          <a:xfrm>
            <a:off x="869983" y="3923738"/>
            <a:ext cx="4054380" cy="313932"/>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rPr>
              <a:t>Remuneration &amp; Advancement Opportunities</a:t>
            </a:r>
          </a:p>
        </p:txBody>
      </p:sp>
      <p:sp>
        <p:nvSpPr>
          <p:cNvPr id="86" name="TextBox 85">
            <a:extLst>
              <a:ext uri="{FF2B5EF4-FFF2-40B4-BE49-F238E27FC236}">
                <a16:creationId xmlns:a16="http://schemas.microsoft.com/office/drawing/2014/main" id="{2E746A48-2FF1-41D3-B7F0-4F4D4D3C7C76}"/>
              </a:ext>
            </a:extLst>
          </p:cNvPr>
          <p:cNvSpPr txBox="1"/>
          <p:nvPr/>
        </p:nvSpPr>
        <p:spPr>
          <a:xfrm>
            <a:off x="869984" y="4199824"/>
            <a:ext cx="3332579" cy="444096"/>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monetary compensation and other benefits, </a:t>
            </a:r>
            <a:br>
              <a:rPr kumimoji="0" lang="en-GB" sz="1270" b="0" i="1" u="none" strike="noStrike" kern="1200" cap="none" spc="0" normalizeH="0" baseline="0" noProof="0">
                <a:ln>
                  <a:noFill/>
                </a:ln>
                <a:solidFill>
                  <a:srgbClr val="414041"/>
                </a:solidFill>
                <a:effectLst/>
                <a:uLnTx/>
                <a:uFillTx/>
                <a:latin typeface="Calibri Light"/>
                <a:ea typeface="+mn-ea"/>
                <a:cs typeface="+mn-cs"/>
              </a:rPr>
            </a:br>
            <a:r>
              <a:rPr kumimoji="0" lang="en-GB" sz="1270" b="0" i="1" u="none" strike="noStrike" kern="1200" cap="none" spc="0" normalizeH="0" baseline="0" noProof="0">
                <a:ln>
                  <a:noFill/>
                </a:ln>
                <a:solidFill>
                  <a:srgbClr val="414041"/>
                </a:solidFill>
                <a:effectLst/>
                <a:uLnTx/>
                <a:uFillTx/>
                <a:latin typeface="Calibri Light"/>
                <a:ea typeface="+mn-ea"/>
                <a:cs typeface="+mn-cs"/>
              </a:rPr>
              <a:t>now and in the future</a:t>
            </a:r>
          </a:p>
        </p:txBody>
      </p:sp>
      <p:sp>
        <p:nvSpPr>
          <p:cNvPr id="87" name="TextBox 86">
            <a:extLst>
              <a:ext uri="{FF2B5EF4-FFF2-40B4-BE49-F238E27FC236}">
                <a16:creationId xmlns:a16="http://schemas.microsoft.com/office/drawing/2014/main" id="{39F8E611-D20E-481A-8B39-1A38A1E7DECA}"/>
              </a:ext>
            </a:extLst>
          </p:cNvPr>
          <p:cNvSpPr txBox="1"/>
          <p:nvPr/>
        </p:nvSpPr>
        <p:spPr>
          <a:xfrm>
            <a:off x="710188" y="4648543"/>
            <a:ext cx="5127224" cy="1411077"/>
          </a:xfrm>
          <a:prstGeom prst="rect">
            <a:avLst/>
          </a:prstGeom>
          <a:noFill/>
        </p:spPr>
        <p:txBody>
          <a:bodyPr wrap="square" numCol="2" spcCol="288000" rtlCol="0">
            <a:noAutofit/>
          </a:bodyPr>
          <a:lstStyle/>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Clear path for advancement</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Competitive base salary</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Competitive benefits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Good reference for future career</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High future earnings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Leadership opportunities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Performance-related bonus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Rapid promotion</a:t>
            </a:r>
            <a:endParaRPr kumimoji="0" lang="en-US" sz="1100" b="0" i="0" u="none" strike="noStrike" kern="1200" cap="none" spc="0" normalizeH="0" baseline="0" noProof="0" dirty="0">
              <a:ln>
                <a:noFill/>
              </a:ln>
              <a:solidFill>
                <a:srgbClr val="414041"/>
              </a:solidFill>
              <a:effectLst/>
              <a:uLnTx/>
              <a:uFillTx/>
              <a:latin typeface="Calibri Light"/>
              <a:ea typeface="+mn-ea"/>
              <a:cs typeface="+mn-cs"/>
            </a:endParaRP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Sponsorship of future education</a:t>
            </a:r>
            <a:endParaRPr kumimoji="0" lang="en-US"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Support for gender equality</a:t>
            </a:r>
          </a:p>
        </p:txBody>
      </p:sp>
      <p:sp>
        <p:nvSpPr>
          <p:cNvPr id="88" name="Rectangle: Rounded Corners 7">
            <a:extLst>
              <a:ext uri="{FF2B5EF4-FFF2-40B4-BE49-F238E27FC236}">
                <a16:creationId xmlns:a16="http://schemas.microsoft.com/office/drawing/2014/main" id="{F865E514-C456-4D78-9D65-81C8A2DBDEBF}"/>
              </a:ext>
            </a:extLst>
          </p:cNvPr>
          <p:cNvSpPr>
            <a:spLocks/>
          </p:cNvSpPr>
          <p:nvPr/>
        </p:nvSpPr>
        <p:spPr>
          <a:xfrm>
            <a:off x="6314287" y="1292285"/>
            <a:ext cx="5183796" cy="2230645"/>
          </a:xfrm>
          <a:prstGeom prst="roundRect">
            <a:avLst>
              <a:gd name="adj" fmla="val 2767"/>
            </a:avLst>
          </a:prstGeom>
          <a:solidFill>
            <a:srgbClr val="0E97C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2" name="TextBox 111">
            <a:extLst>
              <a:ext uri="{FF2B5EF4-FFF2-40B4-BE49-F238E27FC236}">
                <a16:creationId xmlns:a16="http://schemas.microsoft.com/office/drawing/2014/main" id="{425E0189-60A8-4A90-984C-CD433E25223E}"/>
              </a:ext>
            </a:extLst>
          </p:cNvPr>
          <p:cNvSpPr txBox="1"/>
          <p:nvPr/>
        </p:nvSpPr>
        <p:spPr>
          <a:xfrm>
            <a:off x="6459227" y="1368970"/>
            <a:ext cx="1628139" cy="313932"/>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rPr>
              <a:t>People &amp; Culture</a:t>
            </a:r>
          </a:p>
        </p:txBody>
      </p:sp>
      <p:sp>
        <p:nvSpPr>
          <p:cNvPr id="113" name="TextBox 112">
            <a:extLst>
              <a:ext uri="{FF2B5EF4-FFF2-40B4-BE49-F238E27FC236}">
                <a16:creationId xmlns:a16="http://schemas.microsoft.com/office/drawing/2014/main" id="{017E54F5-C1EF-4612-87E5-1B57AE629626}"/>
              </a:ext>
            </a:extLst>
          </p:cNvPr>
          <p:cNvSpPr txBox="1"/>
          <p:nvPr/>
        </p:nvSpPr>
        <p:spPr>
          <a:xfrm>
            <a:off x="6478821" y="1635995"/>
            <a:ext cx="3745384" cy="268215"/>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social environment and attributes of the workplace</a:t>
            </a:r>
          </a:p>
        </p:txBody>
      </p:sp>
      <p:sp>
        <p:nvSpPr>
          <p:cNvPr id="114" name="TextBox 113">
            <a:extLst>
              <a:ext uri="{FF2B5EF4-FFF2-40B4-BE49-F238E27FC236}">
                <a16:creationId xmlns:a16="http://schemas.microsoft.com/office/drawing/2014/main" id="{BB8142D1-FDD0-481B-999F-83FFCF85BB57}"/>
              </a:ext>
            </a:extLst>
          </p:cNvPr>
          <p:cNvSpPr txBox="1"/>
          <p:nvPr/>
        </p:nvSpPr>
        <p:spPr>
          <a:xfrm>
            <a:off x="6305331" y="1934845"/>
            <a:ext cx="5192752" cy="1542407"/>
          </a:xfrm>
          <a:prstGeom prst="rect">
            <a:avLst/>
          </a:prstGeom>
          <a:noFill/>
        </p:spPr>
        <p:txBody>
          <a:bodyPr wrap="square" numCol="2" spcCol="216000" rtlCol="0">
            <a:noAutofit/>
          </a:bodyPr>
          <a:lstStyle>
            <a:defPPr>
              <a:defRPr lang="en-US"/>
            </a:defPPr>
            <a:lvl1pPr>
              <a:lnSpc>
                <a:spcPct val="90000"/>
              </a:lnSpc>
              <a:spcAft>
                <a:spcPts val="600"/>
              </a:spcAft>
              <a:defRPr sz="1000">
                <a:solidFill>
                  <a:schemeClr val="bg1"/>
                </a:solidFill>
              </a:defRPr>
            </a:lvl1pPr>
          </a:lstStyle>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A creative and dynamic work environment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A friendly work environment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Commitment to diversity and inclusion</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Encouraging work-life balance</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Interaction with international clients and colleagues</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Leaders who will support my development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Opportunities to make a personal impact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Recognizing performance (meritocracy)</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Recruiting only the best talent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Respect for its people</a:t>
            </a:r>
            <a:endParaRPr kumimoji="0" lang="en-GB" sz="1100" b="0" i="0" u="none" strike="noStrike" kern="1200" cap="none" spc="0" normalizeH="0" baseline="0" noProof="0" dirty="0">
              <a:ln>
                <a:noFill/>
              </a:ln>
              <a:solidFill>
                <a:srgbClr val="414041"/>
              </a:solidFill>
              <a:effectLst/>
              <a:uLnTx/>
              <a:uFillTx/>
              <a:latin typeface="Calibri Light"/>
              <a:ea typeface="+mn-ea"/>
              <a:cs typeface="+mn-cs"/>
            </a:endParaRPr>
          </a:p>
        </p:txBody>
      </p:sp>
      <p:sp>
        <p:nvSpPr>
          <p:cNvPr id="115" name="TextBox 114">
            <a:extLst>
              <a:ext uri="{FF2B5EF4-FFF2-40B4-BE49-F238E27FC236}">
                <a16:creationId xmlns:a16="http://schemas.microsoft.com/office/drawing/2014/main" id="{20C93C27-8821-464C-A8E2-EC494044401F}"/>
              </a:ext>
            </a:extLst>
          </p:cNvPr>
          <p:cNvSpPr txBox="1"/>
          <p:nvPr/>
        </p:nvSpPr>
        <p:spPr>
          <a:xfrm>
            <a:off x="6483090" y="3914725"/>
            <a:ext cx="1759136" cy="313932"/>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rPr>
              <a:t>Job Characteristics</a:t>
            </a:r>
          </a:p>
        </p:txBody>
      </p:sp>
      <p:sp>
        <p:nvSpPr>
          <p:cNvPr id="116" name="TextBox 115">
            <a:extLst>
              <a:ext uri="{FF2B5EF4-FFF2-40B4-BE49-F238E27FC236}">
                <a16:creationId xmlns:a16="http://schemas.microsoft.com/office/drawing/2014/main" id="{11BC2134-E2DA-4BEB-983B-CFDE9E0B526E}"/>
              </a:ext>
            </a:extLst>
          </p:cNvPr>
          <p:cNvSpPr txBox="1"/>
          <p:nvPr/>
        </p:nvSpPr>
        <p:spPr>
          <a:xfrm>
            <a:off x="6483090" y="4151326"/>
            <a:ext cx="4017446" cy="444096"/>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contents and demands of the job, including the earning</a:t>
            </a:r>
            <a:br>
              <a:rPr kumimoji="0" lang="en-GB" sz="1270" b="0" i="1" u="none" strike="noStrike" kern="1200" cap="none" spc="0" normalizeH="0" baseline="0" noProof="0">
                <a:ln>
                  <a:noFill/>
                </a:ln>
                <a:solidFill>
                  <a:srgbClr val="414041"/>
                </a:solidFill>
                <a:effectLst/>
                <a:uLnTx/>
                <a:uFillTx/>
                <a:latin typeface="Calibri Light"/>
                <a:ea typeface="+mn-ea"/>
                <a:cs typeface="+mn-cs"/>
              </a:rPr>
            </a:br>
            <a:r>
              <a:rPr kumimoji="0" lang="en-GB" sz="1270" b="0" i="1" u="none" strike="noStrike" kern="1200" cap="none" spc="0" normalizeH="0" baseline="0" noProof="0">
                <a:ln>
                  <a:noFill/>
                </a:ln>
                <a:solidFill>
                  <a:srgbClr val="414041"/>
                </a:solidFill>
                <a:effectLst/>
                <a:uLnTx/>
                <a:uFillTx/>
                <a:latin typeface="Calibri Light"/>
                <a:ea typeface="+mn-ea"/>
                <a:cs typeface="+mn-cs"/>
              </a:rPr>
              <a:t>opportunities provided by the job</a:t>
            </a:r>
          </a:p>
        </p:txBody>
      </p:sp>
      <p:sp>
        <p:nvSpPr>
          <p:cNvPr id="117" name="TextBox 116">
            <a:extLst>
              <a:ext uri="{FF2B5EF4-FFF2-40B4-BE49-F238E27FC236}">
                <a16:creationId xmlns:a16="http://schemas.microsoft.com/office/drawing/2014/main" id="{1F7E1901-637E-4E75-9150-68825CACE365}"/>
              </a:ext>
            </a:extLst>
          </p:cNvPr>
          <p:cNvSpPr txBox="1"/>
          <p:nvPr/>
        </p:nvSpPr>
        <p:spPr>
          <a:xfrm>
            <a:off x="6305331" y="4600046"/>
            <a:ext cx="5192752" cy="1510385"/>
          </a:xfrm>
          <a:prstGeom prst="rect">
            <a:avLst/>
          </a:prstGeom>
          <a:noFill/>
        </p:spPr>
        <p:txBody>
          <a:bodyPr wrap="square" numCol="2" spcCol="288000" rtlCol="0">
            <a:noAutofit/>
          </a:bodyPr>
          <a:lstStyle/>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Challenging work</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Customer focus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Flexible working conditions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High level of responsibility</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High performance focus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Opportunities for international travel/relocation</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Professional training and development</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Secure employment</a:t>
            </a:r>
          </a:p>
          <a:p>
            <a:pPr marL="171450" lvl="0" indent="-171450" defTabSz="914335">
              <a:lnSpc>
                <a:spcPct val="90000"/>
              </a:lnSpc>
              <a:spcAft>
                <a:spcPts val="600"/>
              </a:spcAft>
              <a:buFont typeface="Arial" panose="020B0604020202020204" pitchFamily="34" charset="0"/>
              <a:buChar char="•"/>
              <a:defRPr/>
            </a:pPr>
            <a:r>
              <a:rPr lang="en-GB" sz="1100" dirty="0">
                <a:solidFill>
                  <a:srgbClr val="414041"/>
                </a:solidFill>
                <a:latin typeface="Calibri Light"/>
              </a:rPr>
              <a:t>Team-oriented work</a:t>
            </a:r>
            <a:endParaRPr kumimoji="0" lang="en-GB"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Variety of assignments</a:t>
            </a:r>
          </a:p>
        </p:txBody>
      </p:sp>
      <p:grpSp>
        <p:nvGrpSpPr>
          <p:cNvPr id="118" name="Grupp 12"/>
          <p:cNvGrpSpPr>
            <a:grpSpLocks noChangeAspect="1"/>
          </p:cNvGrpSpPr>
          <p:nvPr/>
        </p:nvGrpSpPr>
        <p:grpSpPr>
          <a:xfrm>
            <a:off x="10719205" y="3714443"/>
            <a:ext cx="662805" cy="516636"/>
            <a:chOff x="2541724" y="3847884"/>
            <a:chExt cx="1907678" cy="1678286"/>
          </a:xfrm>
        </p:grpSpPr>
        <p:sp>
          <p:nvSpPr>
            <p:cNvPr id="119" name="Freeform 58"/>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120" name="Grupp 79"/>
            <p:cNvGrpSpPr/>
            <p:nvPr/>
          </p:nvGrpSpPr>
          <p:grpSpPr>
            <a:xfrm>
              <a:off x="3366443" y="4346158"/>
              <a:ext cx="633700" cy="983678"/>
              <a:chOff x="3272575" y="4273335"/>
              <a:chExt cx="755742" cy="1173120"/>
            </a:xfrm>
          </p:grpSpPr>
          <p:sp>
            <p:nvSpPr>
              <p:cNvPr id="121" name="Freeform 70"/>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2" name="Freeform 71"/>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3" name="Freeform 73"/>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4" name="Freeform 74"/>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5" name="Freeform 75"/>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126" name="Grupp 1"/>
          <p:cNvGrpSpPr/>
          <p:nvPr/>
        </p:nvGrpSpPr>
        <p:grpSpPr>
          <a:xfrm>
            <a:off x="10848257" y="1085183"/>
            <a:ext cx="533753" cy="546115"/>
            <a:chOff x="3243006" y="1681720"/>
            <a:chExt cx="1615919" cy="1980844"/>
          </a:xfrm>
        </p:grpSpPr>
        <p:sp>
          <p:nvSpPr>
            <p:cNvPr id="127" name="Freeform 59"/>
            <p:cNvSpPr>
              <a:spLocks/>
            </p:cNvSpPr>
            <p:nvPr/>
          </p:nvSpPr>
          <p:spPr bwMode="auto">
            <a:xfrm rot="5400000">
              <a:off x="3060544" y="1864182"/>
              <a:ext cx="1980844" cy="1615919"/>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solidFill>
                    <a:prstClr val="white"/>
                  </a:solidFill>
                </a:ln>
                <a:solidFill>
                  <a:srgbClr val="0E97C1"/>
                </a:solidFill>
                <a:effectLst/>
                <a:uLnTx/>
                <a:uFillTx/>
                <a:latin typeface="Calibri" pitchFamily="34" charset="0"/>
                <a:ea typeface="+mn-ea"/>
                <a:cs typeface="Calibri" pitchFamily="34" charset="0"/>
              </a:endParaRPr>
            </a:p>
          </p:txBody>
        </p:sp>
        <p:grpSp>
          <p:nvGrpSpPr>
            <p:cNvPr id="128" name="Grupp 62"/>
            <p:cNvGrpSpPr/>
            <p:nvPr/>
          </p:nvGrpSpPr>
          <p:grpSpPr>
            <a:xfrm>
              <a:off x="3754289" y="2017235"/>
              <a:ext cx="707694" cy="954502"/>
              <a:chOff x="3270824" y="2406480"/>
              <a:chExt cx="855586" cy="1153970"/>
            </a:xfrm>
          </p:grpSpPr>
          <p:sp>
            <p:nvSpPr>
              <p:cNvPr id="129" name="Oval 64"/>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0" name="Oval 65"/>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1" name="Freeform 66"/>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2" name="Freeform 67"/>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133" name="Group 132"/>
          <p:cNvGrpSpPr/>
          <p:nvPr/>
        </p:nvGrpSpPr>
        <p:grpSpPr>
          <a:xfrm>
            <a:off x="5257915" y="3660097"/>
            <a:ext cx="517090" cy="570982"/>
            <a:chOff x="1873997" y="4293305"/>
            <a:chExt cx="1073211" cy="1317916"/>
          </a:xfrm>
        </p:grpSpPr>
        <p:grpSp>
          <p:nvGrpSpPr>
            <p:cNvPr id="134" name="Group 209"/>
            <p:cNvGrpSpPr/>
            <p:nvPr/>
          </p:nvGrpSpPr>
          <p:grpSpPr>
            <a:xfrm>
              <a:off x="2099798" y="4686221"/>
              <a:ext cx="569946" cy="738830"/>
              <a:chOff x="6873880" y="4046538"/>
              <a:chExt cx="1946269" cy="2351089"/>
            </a:xfrm>
            <a:solidFill>
              <a:schemeClr val="bg1"/>
            </a:solidFill>
          </p:grpSpPr>
          <p:sp>
            <p:nvSpPr>
              <p:cNvPr id="140" name="Oval 60"/>
              <p:cNvSpPr>
                <a:spLocks noChangeArrowheads="1"/>
              </p:cNvSpPr>
              <p:nvPr/>
            </p:nvSpPr>
            <p:spPr bwMode="auto">
              <a:xfrm>
                <a:off x="8072438" y="4159250"/>
                <a:ext cx="385763" cy="384175"/>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1" name="Oval 61"/>
              <p:cNvSpPr>
                <a:spLocks noChangeArrowheads="1"/>
              </p:cNvSpPr>
              <p:nvPr/>
            </p:nvSpPr>
            <p:spPr bwMode="auto">
              <a:xfrm>
                <a:off x="7304088" y="4046538"/>
                <a:ext cx="406400" cy="406400"/>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2" name="Freeform 62"/>
              <p:cNvSpPr>
                <a:spLocks/>
              </p:cNvSpPr>
              <p:nvPr/>
            </p:nvSpPr>
            <p:spPr bwMode="auto">
              <a:xfrm>
                <a:off x="6873880" y="4068761"/>
                <a:ext cx="1006476" cy="2328866"/>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3" name="Freeform 63"/>
              <p:cNvSpPr>
                <a:spLocks/>
              </p:cNvSpPr>
              <p:nvPr/>
            </p:nvSpPr>
            <p:spPr bwMode="auto">
              <a:xfrm>
                <a:off x="7959724" y="4249739"/>
                <a:ext cx="860425" cy="2147888"/>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nvGrpSpPr>
            <p:cNvPr id="135" name="Grupp 10"/>
            <p:cNvGrpSpPr/>
            <p:nvPr/>
          </p:nvGrpSpPr>
          <p:grpSpPr>
            <a:xfrm>
              <a:off x="1873997" y="4293305"/>
              <a:ext cx="1073211" cy="1317916"/>
              <a:chOff x="1873997" y="3546277"/>
              <a:chExt cx="1613044" cy="1980837"/>
            </a:xfrm>
          </p:grpSpPr>
          <p:sp>
            <p:nvSpPr>
              <p:cNvPr id="136" name="Freeform 60"/>
              <p:cNvSpPr>
                <a:spLocks/>
              </p:cNvSpPr>
              <p:nvPr/>
            </p:nvSpPr>
            <p:spPr bwMode="auto">
              <a:xfrm rot="16200000">
                <a:off x="1690100" y="3730174"/>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76200" cmpd="sng">
                    <a:solidFill>
                      <a:prstClr val="white"/>
                    </a:solidFill>
                  </a:ln>
                  <a:solidFill>
                    <a:srgbClr val="0E97C1"/>
                  </a:solidFill>
                  <a:effectLst/>
                  <a:uLnTx/>
                  <a:uFillTx/>
                  <a:latin typeface="Calibri" pitchFamily="34" charset="0"/>
                  <a:ea typeface="+mn-ea"/>
                  <a:cs typeface="Calibri" pitchFamily="34" charset="0"/>
                </a:endParaRPr>
              </a:p>
            </p:txBody>
          </p:sp>
          <p:grpSp>
            <p:nvGrpSpPr>
              <p:cNvPr id="137" name="Grupp 75"/>
              <p:cNvGrpSpPr/>
              <p:nvPr/>
            </p:nvGrpSpPr>
            <p:grpSpPr>
              <a:xfrm>
                <a:off x="2142879" y="4280411"/>
                <a:ext cx="909434" cy="810832"/>
                <a:chOff x="1412330" y="4262837"/>
                <a:chExt cx="995860" cy="887888"/>
              </a:xfrm>
            </p:grpSpPr>
            <p:sp>
              <p:nvSpPr>
                <p:cNvPr id="138" name="Freeform 68"/>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9" name="Freeform 69"/>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grpSp>
        <p:nvGrpSpPr>
          <p:cNvPr id="144" name="Group 143"/>
          <p:cNvGrpSpPr/>
          <p:nvPr/>
        </p:nvGrpSpPr>
        <p:grpSpPr>
          <a:xfrm>
            <a:off x="5262982" y="1085183"/>
            <a:ext cx="577287" cy="474767"/>
            <a:chOff x="1873997" y="1681719"/>
            <a:chExt cx="1268234" cy="1074525"/>
          </a:xfrm>
        </p:grpSpPr>
        <p:sp>
          <p:nvSpPr>
            <p:cNvPr id="145" name="Freeform 67"/>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0E97C1"/>
                </a:solidFill>
                <a:effectLst/>
                <a:uLnTx/>
                <a:uFillTx/>
                <a:latin typeface="Calibri" pitchFamily="34" charset="0"/>
                <a:ea typeface="+mn-ea"/>
                <a:cs typeface="Calibri" pitchFamily="34" charset="0"/>
              </a:endParaRPr>
            </a:p>
          </p:txBody>
        </p:sp>
        <p:grpSp>
          <p:nvGrpSpPr>
            <p:cNvPr id="146" name="Group 206"/>
            <p:cNvGrpSpPr/>
            <p:nvPr/>
          </p:nvGrpSpPr>
          <p:grpSpPr>
            <a:xfrm>
              <a:off x="2109507" y="1897288"/>
              <a:ext cx="593250" cy="482733"/>
              <a:chOff x="4291699" y="2425110"/>
              <a:chExt cx="1925058" cy="1566436"/>
            </a:xfrm>
            <a:solidFill>
              <a:schemeClr val="bg1"/>
            </a:solidFill>
          </p:grpSpPr>
          <p:sp>
            <p:nvSpPr>
              <p:cNvPr id="147" name="Freeform 32"/>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8" name="Freeform 33"/>
              <p:cNvSpPr>
                <a:spLocks noEditPoints="1"/>
              </p:cNvSpPr>
              <p:nvPr/>
            </p:nvSpPr>
            <p:spPr bwMode="auto">
              <a:xfrm>
                <a:off x="4291699" y="2425110"/>
                <a:ext cx="1684850" cy="1414192"/>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Tree>
    <p:extLst>
      <p:ext uri="{BB962C8B-B14F-4D97-AF65-F5344CB8AC3E}">
        <p14:creationId xmlns:p14="http://schemas.microsoft.com/office/powerpoint/2010/main" val="11963791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52">
            <a:extLst>
              <a:ext uri="{FF2B5EF4-FFF2-40B4-BE49-F238E27FC236}">
                <a16:creationId xmlns:a16="http://schemas.microsoft.com/office/drawing/2014/main" id="{11FE0647-3A5E-4B2A-8BA1-4908AB85B21E}"/>
              </a:ext>
            </a:extLst>
          </p:cNvPr>
          <p:cNvSpPr/>
          <p:nvPr/>
        </p:nvSpPr>
        <p:spPr>
          <a:xfrm>
            <a:off x="6260243" y="1652738"/>
            <a:ext cx="4658400" cy="378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schemeClr val="bg1"/>
              </a:solidFill>
              <a:latin typeface="Calibri" pitchFamily="34" charset="0"/>
              <a:cs typeface="Calibri" pitchFamily="34" charset="0"/>
            </a:endParaRPr>
          </a:p>
        </p:txBody>
      </p:sp>
      <p:sp>
        <p:nvSpPr>
          <p:cNvPr id="21" name="Rektangel 28">
            <a:extLst>
              <a:ext uri="{FF2B5EF4-FFF2-40B4-BE49-F238E27FC236}">
                <a16:creationId xmlns:a16="http://schemas.microsoft.com/office/drawing/2014/main" id="{56252AE1-1225-446E-8AE0-6D5FC6FD927D}"/>
              </a:ext>
            </a:extLst>
          </p:cNvPr>
          <p:cNvSpPr/>
          <p:nvPr/>
        </p:nvSpPr>
        <p:spPr>
          <a:xfrm>
            <a:off x="1214530" y="1652739"/>
            <a:ext cx="4658400" cy="37835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schemeClr val="bg1"/>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01AC8D1-0A43-4810-9EE5-C86CBF521615}"/>
              </a:ext>
            </a:extLst>
          </p:cNvPr>
          <p:cNvSpPr/>
          <p:nvPr/>
        </p:nvSpPr>
        <p:spPr>
          <a:xfrm rot="5400000">
            <a:off x="10906274" y="1663692"/>
            <a:ext cx="160564" cy="129855"/>
          </a:xfrm>
          <a:prstGeom prst="rtTriangle">
            <a:avLst/>
          </a:prstGeom>
          <a:solidFill>
            <a:srgbClr val="042D3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latin typeface="Calibri" pitchFamily="34" charset="0"/>
            </a:endParaRPr>
          </a:p>
        </p:txBody>
      </p:sp>
      <p:sp>
        <p:nvSpPr>
          <p:cNvPr id="39" name="Rounded Rectangle 37">
            <a:extLst>
              <a:ext uri="{FF2B5EF4-FFF2-40B4-BE49-F238E27FC236}">
                <a16:creationId xmlns:a16="http://schemas.microsoft.com/office/drawing/2014/main" id="{B204203E-91AB-4851-A5AD-96EE45A26C4D}"/>
              </a:ext>
            </a:extLst>
          </p:cNvPr>
          <p:cNvSpPr/>
          <p:nvPr/>
        </p:nvSpPr>
        <p:spPr>
          <a:xfrm>
            <a:off x="6155485" y="1070892"/>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5" name="Right Triangle 34">
            <a:extLst>
              <a:ext uri="{FF2B5EF4-FFF2-40B4-BE49-F238E27FC236}">
                <a16:creationId xmlns:a16="http://schemas.microsoft.com/office/drawing/2014/main" id="{812257DD-F37E-4C4A-8EDA-9A9B3BD467E8}"/>
              </a:ext>
            </a:extLst>
          </p:cNvPr>
          <p:cNvSpPr/>
          <p:nvPr/>
        </p:nvSpPr>
        <p:spPr>
          <a:xfrm rot="5400000">
            <a:off x="5861339" y="1663692"/>
            <a:ext cx="160564" cy="129855"/>
          </a:xfrm>
          <a:prstGeom prst="rtTriangl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latin typeface="Calibri" pitchFamily="34" charset="0"/>
            </a:endParaRPr>
          </a:p>
        </p:txBody>
      </p:sp>
      <p:sp>
        <p:nvSpPr>
          <p:cNvPr id="40" name="Rounded Rectangle 37">
            <a:extLst>
              <a:ext uri="{FF2B5EF4-FFF2-40B4-BE49-F238E27FC236}">
                <a16:creationId xmlns:a16="http://schemas.microsoft.com/office/drawing/2014/main" id="{4F2E9DA6-1DBD-405F-AF60-1317DEA8FFA4}"/>
              </a:ext>
            </a:extLst>
          </p:cNvPr>
          <p:cNvSpPr/>
          <p:nvPr/>
        </p:nvSpPr>
        <p:spPr>
          <a:xfrm>
            <a:off x="1110550" y="1089241"/>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 name="Text Placeholder 2">
            <a:extLst>
              <a:ext uri="{FF2B5EF4-FFF2-40B4-BE49-F238E27FC236}">
                <a16:creationId xmlns:a16="http://schemas.microsoft.com/office/drawing/2014/main" id="{DA56979C-47D4-479B-BB9C-D2463C3CD60C}"/>
              </a:ext>
            </a:extLst>
          </p:cNvPr>
          <p:cNvSpPr>
            <a:spLocks noGrp="1"/>
          </p:cNvSpPr>
          <p:nvPr>
            <p:ph type="body" sz="quarter" idx="12"/>
          </p:nvPr>
        </p:nvSpPr>
        <p:spPr/>
        <p:txBody>
          <a:bodyPr/>
          <a:lstStyle/>
          <a:p>
            <a:r>
              <a:rPr lang="en-US"/>
              <a:t>How important are each of these aspects to you?</a:t>
            </a:r>
          </a:p>
          <a:p>
            <a:r>
              <a:rPr lang="en-US"/>
              <a:t>Which of the following  are most important to you? (Please select a maximum of 3 alternatives.)</a:t>
            </a:r>
            <a:endParaRPr lang="en-ZA" dirty="0"/>
          </a:p>
        </p:txBody>
      </p:sp>
      <p:sp>
        <p:nvSpPr>
          <p:cNvPr id="4" name="Text Placeholder 3">
            <a:extLst>
              <a:ext uri="{FF2B5EF4-FFF2-40B4-BE49-F238E27FC236}">
                <a16:creationId xmlns:a16="http://schemas.microsoft.com/office/drawing/2014/main" id="{2B08BA1B-D946-4319-87BE-5EE2AB7D85FA}"/>
              </a:ext>
            </a:extLst>
          </p:cNvPr>
          <p:cNvSpPr>
            <a:spLocks noGrp="1"/>
          </p:cNvSpPr>
          <p:nvPr>
            <p:ph type="body" sz="quarter" idx="13"/>
          </p:nvPr>
        </p:nvSpPr>
        <p:spPr/>
        <p:txBody>
          <a:bodyPr/>
          <a:lstStyle/>
          <a:p>
            <a:r>
              <a:rPr lang="en-GB"/>
              <a:t>This is the attractiveness of the 40 attributes in relation to how important respondents think its driver is. This analysis gives a summarised 360 degree view of what influences employer attractiveness. </a:t>
            </a:r>
          </a:p>
          <a:p>
            <a:endParaRPr lang="en-ZA"/>
          </a:p>
        </p:txBody>
      </p:sp>
      <p:sp>
        <p:nvSpPr>
          <p:cNvPr id="5" name="Title 4">
            <a:extLst>
              <a:ext uri="{FF2B5EF4-FFF2-40B4-BE49-F238E27FC236}">
                <a16:creationId xmlns:a16="http://schemas.microsoft.com/office/drawing/2014/main" id="{6D3EBA17-118B-4886-B751-13BC6F7402C6}"/>
              </a:ext>
            </a:extLst>
          </p:cNvPr>
          <p:cNvSpPr>
            <a:spLocks noGrp="1"/>
          </p:cNvSpPr>
          <p:nvPr>
            <p:ph type="title"/>
          </p:nvPr>
        </p:nvSpPr>
        <p:spPr/>
        <p:txBody>
          <a:bodyPr/>
          <a:lstStyle/>
          <a:p>
            <a:r>
              <a:rPr lang="en-ZA"/>
              <a:t>The top 10 most important attributes </a:t>
            </a:r>
            <a:endParaRPr lang="en-ZA" dirty="0"/>
          </a:p>
        </p:txBody>
      </p:sp>
      <p:sp>
        <p:nvSpPr>
          <p:cNvPr id="2" name="Text Placeholder 1">
            <a:extLst>
              <a:ext uri="{FF2B5EF4-FFF2-40B4-BE49-F238E27FC236}">
                <a16:creationId xmlns:a16="http://schemas.microsoft.com/office/drawing/2014/main" id="{E16A6917-7ACA-4828-8667-777A654A9BDF}"/>
              </a:ext>
            </a:extLst>
          </p:cNvPr>
          <p:cNvSpPr>
            <a:spLocks noGrp="1"/>
          </p:cNvSpPr>
          <p:nvPr>
            <p:ph type="body" sz="quarter" idx="10"/>
          </p:nvPr>
        </p:nvSpPr>
        <p:spPr/>
        <p:txBody>
          <a:bodyPr/>
          <a:lstStyle/>
          <a:p>
            <a:r>
              <a:rPr lang="en-US"/>
              <a:t>2021 | South Africa | Students | All main fields of study</a:t>
            </a:r>
          </a:p>
          <a:p>
            <a:endParaRPr lang="en-ZA" dirty="0"/>
          </a:p>
        </p:txBody>
      </p:sp>
      <p:grpSp>
        <p:nvGrpSpPr>
          <p:cNvPr id="6" name="Group 5">
            <a:extLst>
              <a:ext uri="{FF2B5EF4-FFF2-40B4-BE49-F238E27FC236}">
                <a16:creationId xmlns:a16="http://schemas.microsoft.com/office/drawing/2014/main" id="{EF3FB6A4-1693-48F1-A97C-108A9A9953B0}"/>
              </a:ext>
            </a:extLst>
          </p:cNvPr>
          <p:cNvGrpSpPr/>
          <p:nvPr/>
        </p:nvGrpSpPr>
        <p:grpSpPr>
          <a:xfrm>
            <a:off x="2727527" y="5580621"/>
            <a:ext cx="6736946" cy="462566"/>
            <a:chOff x="2695733" y="5580621"/>
            <a:chExt cx="6736946" cy="462566"/>
          </a:xfrm>
        </p:grpSpPr>
        <p:sp>
          <p:nvSpPr>
            <p:cNvPr id="23" name="TextBox 23">
              <a:extLst>
                <a:ext uri="{FF2B5EF4-FFF2-40B4-BE49-F238E27FC236}">
                  <a16:creationId xmlns:a16="http://schemas.microsoft.com/office/drawing/2014/main" id="{91630F7E-483B-469C-BBB2-E4FE04B73434}"/>
                </a:ext>
              </a:extLst>
            </p:cNvPr>
            <p:cNvSpPr txBox="1"/>
            <p:nvPr/>
          </p:nvSpPr>
          <p:spPr>
            <a:xfrm>
              <a:off x="293086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Employer Reputation &amp; Image</a:t>
              </a:r>
            </a:p>
          </p:txBody>
        </p:sp>
        <p:sp>
          <p:nvSpPr>
            <p:cNvPr id="24" name="TextBox 23">
              <a:extLst>
                <a:ext uri="{FF2B5EF4-FFF2-40B4-BE49-F238E27FC236}">
                  <a16:creationId xmlns:a16="http://schemas.microsoft.com/office/drawing/2014/main" id="{69E0C12E-1D93-4E3E-BBE8-6503C4D4EC6E}"/>
                </a:ext>
              </a:extLst>
            </p:cNvPr>
            <p:cNvSpPr txBox="1"/>
            <p:nvPr/>
          </p:nvSpPr>
          <p:spPr>
            <a:xfrm>
              <a:off x="654711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People &amp; Culture</a:t>
              </a:r>
            </a:p>
          </p:txBody>
        </p:sp>
        <p:sp>
          <p:nvSpPr>
            <p:cNvPr id="25" name="TextBox 23">
              <a:extLst>
                <a:ext uri="{FF2B5EF4-FFF2-40B4-BE49-F238E27FC236}">
                  <a16:creationId xmlns:a16="http://schemas.microsoft.com/office/drawing/2014/main" id="{0C6F65B3-47BF-45B5-826B-B982E03CCD8C}"/>
                </a:ext>
              </a:extLst>
            </p:cNvPr>
            <p:cNvSpPr txBox="1"/>
            <p:nvPr/>
          </p:nvSpPr>
          <p:spPr>
            <a:xfrm>
              <a:off x="2928889" y="5873909"/>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Remuneration &amp; Advancement Opportunities</a:t>
              </a:r>
            </a:p>
          </p:txBody>
        </p:sp>
        <p:sp>
          <p:nvSpPr>
            <p:cNvPr id="26" name="TextBox 23">
              <a:extLst>
                <a:ext uri="{FF2B5EF4-FFF2-40B4-BE49-F238E27FC236}">
                  <a16:creationId xmlns:a16="http://schemas.microsoft.com/office/drawing/2014/main" id="{9C952204-695B-4C26-A47B-9371D5628CC0}"/>
                </a:ext>
              </a:extLst>
            </p:cNvPr>
            <p:cNvSpPr txBox="1"/>
            <p:nvPr/>
          </p:nvSpPr>
          <p:spPr>
            <a:xfrm>
              <a:off x="6545139" y="5873910"/>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Job Characteristics</a:t>
              </a:r>
            </a:p>
          </p:txBody>
        </p:sp>
        <p:sp>
          <p:nvSpPr>
            <p:cNvPr id="27" name="Rektangel 49">
              <a:extLst>
                <a:ext uri="{FF2B5EF4-FFF2-40B4-BE49-F238E27FC236}">
                  <a16:creationId xmlns:a16="http://schemas.microsoft.com/office/drawing/2014/main" id="{865A21A9-D302-4E23-817C-4134EFDC2B5C}"/>
                </a:ext>
              </a:extLst>
            </p:cNvPr>
            <p:cNvSpPr/>
            <p:nvPr/>
          </p:nvSpPr>
          <p:spPr>
            <a:xfrm>
              <a:off x="2695733" y="5606242"/>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28" name="Rektangel 50">
              <a:extLst>
                <a:ext uri="{FF2B5EF4-FFF2-40B4-BE49-F238E27FC236}">
                  <a16:creationId xmlns:a16="http://schemas.microsoft.com/office/drawing/2014/main" id="{E3F4EA18-14CD-4FE7-B610-A1ED94F93837}"/>
                </a:ext>
              </a:extLst>
            </p:cNvPr>
            <p:cNvSpPr/>
            <p:nvPr/>
          </p:nvSpPr>
          <p:spPr>
            <a:xfrm>
              <a:off x="2695733" y="5877289"/>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29" name="Rektangel 51">
              <a:extLst>
                <a:ext uri="{FF2B5EF4-FFF2-40B4-BE49-F238E27FC236}">
                  <a16:creationId xmlns:a16="http://schemas.microsoft.com/office/drawing/2014/main" id="{AB5AF0BB-5264-4A9F-A1D8-187CA5AC0A82}"/>
                </a:ext>
              </a:extLst>
            </p:cNvPr>
            <p:cNvSpPr/>
            <p:nvPr/>
          </p:nvSpPr>
          <p:spPr>
            <a:xfrm>
              <a:off x="6326669" y="5606242"/>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30" name="Rektangel 55">
              <a:extLst>
                <a:ext uri="{FF2B5EF4-FFF2-40B4-BE49-F238E27FC236}">
                  <a16:creationId xmlns:a16="http://schemas.microsoft.com/office/drawing/2014/main" id="{95AF51E3-5618-4D74-BCA0-1703891931ED}"/>
                </a:ext>
              </a:extLst>
            </p:cNvPr>
            <p:cNvSpPr/>
            <p:nvPr/>
          </p:nvSpPr>
          <p:spPr>
            <a:xfrm>
              <a:off x="6326669" y="5877289"/>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grpSp>
      <p:sp>
        <p:nvSpPr>
          <p:cNvPr id="32" name="textruta 39">
            <a:extLst>
              <a:ext uri="{FF2B5EF4-FFF2-40B4-BE49-F238E27FC236}">
                <a16:creationId xmlns:a16="http://schemas.microsoft.com/office/drawing/2014/main" id="{8635E5D3-031E-475B-A819-886DA404C418}"/>
              </a:ext>
            </a:extLst>
          </p:cNvPr>
          <p:cNvSpPr txBox="1"/>
          <p:nvPr/>
        </p:nvSpPr>
        <p:spPr>
          <a:xfrm>
            <a:off x="1110549" y="1176400"/>
            <a:ext cx="4896000" cy="323165"/>
          </a:xfrm>
          <a:prstGeom prst="rect">
            <a:avLst/>
          </a:prstGeom>
          <a:noFill/>
        </p:spPr>
        <p:txBody>
          <a:bodyPr wrap="square" rtlCol="0">
            <a:spAutoFit/>
          </a:bodyPr>
          <a:lstStyle/>
          <a:p>
            <a:pPr algn="ctr"/>
            <a:r>
              <a:rPr lang="en-GB" sz="1500" b="1">
                <a:solidFill>
                  <a:schemeClr val="bg1"/>
                </a:solidFill>
                <a:latin typeface="Calibri" pitchFamily="34" charset="0"/>
                <a:cs typeface="Calibri" pitchFamily="34" charset="0"/>
              </a:rPr>
              <a:t>Your students</a:t>
            </a:r>
            <a:endParaRPr lang="en-GB" sz="1500" b="1" dirty="0">
              <a:solidFill>
                <a:schemeClr val="bg1"/>
              </a:solidFill>
              <a:latin typeface="Calibri" pitchFamily="34" charset="0"/>
              <a:cs typeface="Calibri" pitchFamily="34" charset="0"/>
            </a:endParaRPr>
          </a:p>
        </p:txBody>
      </p:sp>
      <p:sp>
        <p:nvSpPr>
          <p:cNvPr id="34" name="textruta 39">
            <a:extLst>
              <a:ext uri="{FF2B5EF4-FFF2-40B4-BE49-F238E27FC236}">
                <a16:creationId xmlns:a16="http://schemas.microsoft.com/office/drawing/2014/main" id="{032AAEB0-0D76-4794-AF48-9AAAE28CC013}"/>
              </a:ext>
            </a:extLst>
          </p:cNvPr>
          <p:cNvSpPr txBox="1"/>
          <p:nvPr/>
        </p:nvSpPr>
        <p:spPr>
          <a:xfrm>
            <a:off x="6155484" y="1176400"/>
            <a:ext cx="4896000" cy="323165"/>
          </a:xfrm>
          <a:prstGeom prst="rect">
            <a:avLst/>
          </a:prstGeom>
          <a:noFill/>
        </p:spPr>
        <p:txBody>
          <a:bodyPr wrap="square" rtlCol="0">
            <a:spAutoFit/>
          </a:bodyPr>
          <a:lstStyle/>
          <a:p>
            <a:pPr algn="ctr"/>
            <a:r>
              <a:rPr lang="sv-SE" sz="1500" b="1">
                <a:solidFill>
                  <a:schemeClr val="bg1"/>
                </a:solidFill>
                <a:latin typeface="Calibri" pitchFamily="34" charset="0"/>
                <a:cs typeface="Calibri" pitchFamily="34" charset="0"/>
              </a:rPr>
              <a:t>All students</a:t>
            </a:r>
            <a:endParaRPr lang="sv-SE" sz="1500" b="1" dirty="0">
              <a:solidFill>
                <a:schemeClr val="bg1"/>
              </a:solidFill>
              <a:latin typeface="Calibri" pitchFamily="34" charset="0"/>
              <a:cs typeface="Calibri" pitchFamily="34" charset="0"/>
            </a:endParaRPr>
          </a:p>
        </p:txBody>
      </p:sp>
      <p:sp>
        <p:nvSpPr>
          <p:cNvPr id="31" name="Rounded Rectangle 177"/>
          <p:cNvSpPr/>
          <p:nvPr/>
        </p:nvSpPr>
        <p:spPr>
          <a:xfrm>
            <a:off x="446172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400" dirty="0">
                <a:solidFill>
                  <a:srgbClr val="FF0000"/>
                </a:solidFill>
                <a:cs typeface="Calibri" pitchFamily="34" charset="0"/>
              </a:rPr>
              <a:t>   </a:t>
            </a:r>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800" y="1839600"/>
            <a:ext cx="4600038" cy="26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800" y="1821600"/>
            <a:ext cx="4600038" cy="26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tar: 5 Points 32">
            <a:extLst>
              <a:ext uri="{FF2B5EF4-FFF2-40B4-BE49-F238E27FC236}">
                <a16:creationId xmlns:a16="http://schemas.microsoft.com/office/drawing/2014/main" id="{A84E6AB8-344A-43E3-8112-3C609DB37DD6}"/>
              </a:ext>
            </a:extLst>
          </p:cNvPr>
          <p:cNvSpPr/>
          <p:nvPr/>
        </p:nvSpPr>
        <p:spPr>
          <a:xfrm>
            <a:off x="2727527" y="3982004"/>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dirty="0">
              <a:solidFill>
                <a:schemeClr val="tx1"/>
              </a:solidFill>
            </a:endParaRPr>
          </a:p>
        </p:txBody>
      </p:sp>
      <p:sp>
        <p:nvSpPr>
          <p:cNvPr id="37" name="Star: 5 Points 36">
            <a:extLst>
              <a:ext uri="{FF2B5EF4-FFF2-40B4-BE49-F238E27FC236}">
                <a16:creationId xmlns:a16="http://schemas.microsoft.com/office/drawing/2014/main" id="{2F8B0599-82E8-49ED-BADA-B2ACE8EE3561}"/>
              </a:ext>
            </a:extLst>
          </p:cNvPr>
          <p:cNvSpPr/>
          <p:nvPr/>
        </p:nvSpPr>
        <p:spPr>
          <a:xfrm>
            <a:off x="10030141" y="4257091"/>
            <a:ext cx="265043" cy="226479"/>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ZA" dirty="0">
              <a:solidFill>
                <a:schemeClr val="tx1"/>
              </a:solidFill>
            </a:endParaRPr>
          </a:p>
        </p:txBody>
      </p:sp>
    </p:spTree>
    <p:extLst>
      <p:ext uri="{BB962C8B-B14F-4D97-AF65-F5344CB8AC3E}">
        <p14:creationId xmlns:p14="http://schemas.microsoft.com/office/powerpoint/2010/main" val="3734913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XXTS 2019 Ideal Employer Brand Report - Dummy">
  <a:themeElements>
    <a:clrScheme name="Universum">
      <a:dk1>
        <a:srgbClr val="414041"/>
      </a:dk1>
      <a:lt1>
        <a:sysClr val="window" lastClr="FFFFFF"/>
      </a:lt1>
      <a:dk2>
        <a:srgbClr val="414041"/>
      </a:dk2>
      <a:lt2>
        <a:srgbClr val="E2E3E4"/>
      </a:lt2>
      <a:accent1>
        <a:srgbClr val="F1612A"/>
      </a:accent1>
      <a:accent2>
        <a:srgbClr val="0E97C1"/>
      </a:accent2>
      <a:accent3>
        <a:srgbClr val="86BC45"/>
      </a:accent3>
      <a:accent4>
        <a:srgbClr val="FDBE3F"/>
      </a:accent4>
      <a:accent5>
        <a:srgbClr val="90191C"/>
      </a:accent5>
      <a:accent6>
        <a:srgbClr val="E2E3E4"/>
      </a:accent6>
      <a:hlink>
        <a:srgbClr val="0E97C1"/>
      </a:hlink>
      <a:folHlink>
        <a:srgbClr val="993D96"/>
      </a:folHlink>
    </a:clrScheme>
    <a:fontScheme name="Custom 1">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defPPr algn="ctr">
          <a:defRPr>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28575">
          <a:solidFill>
            <a:srgbClr val="BB8DB9"/>
          </a:solidFill>
        </a:ln>
      </a:spPr>
      <a:bodyPr/>
      <a:lstStyle/>
      <a:style>
        <a:lnRef idx="1">
          <a:schemeClr val="accent1"/>
        </a:lnRef>
        <a:fillRef idx="0">
          <a:schemeClr val="accent1"/>
        </a:fillRef>
        <a:effectRef idx="0">
          <a:schemeClr val="accent1"/>
        </a:effectRef>
        <a:fontRef idx="minor">
          <a:schemeClr val="tx1"/>
        </a:fontRef>
      </a:style>
    </a:lnDef>
    <a:txDef>
      <a:spPr/>
      <a:bodyPr vert="horz" lIns="99551" tIns="49775" rIns="99551" bIns="49775" rtlCol="0" anchor="ctr">
        <a:normAutofit fontScale="97500"/>
      </a:bodyPr>
      <a:lstStyle>
        <a:defPPr>
          <a:defRPr sz="2800" dirty="0" smtClean="0"/>
        </a:defPPr>
      </a:lstStyle>
    </a:txDef>
  </a:objectDefaults>
  <a:extraClrSchemeLst/>
  <a:extLst>
    <a:ext uri="{05A4C25C-085E-4340-85A3-A5531E510DB2}">
      <thm15:themeFamily xmlns:thm15="http://schemas.microsoft.com/office/thememl/2012/main" name="TS 2021 University - Template" id="{C6877DEC-A629-499C-A185-178EF13DEBDD}" vid="{7D7241F8-04E5-43DC-B2DB-48A1CAEA90F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9069D681EC6347B56DE2A1EFEF1D73" ma:contentTypeVersion="6" ma:contentTypeDescription="Create a new document." ma:contentTypeScope="" ma:versionID="51f602fc6218fa865719b835a2a4a129">
  <xsd:schema xmlns:xsd="http://www.w3.org/2001/XMLSchema" xmlns:xs="http://www.w3.org/2001/XMLSchema" xmlns:p="http://schemas.microsoft.com/office/2006/metadata/properties" xmlns:ns2="6e5e0ada-f596-4d2e-af6a-1de483c9bf73" xmlns:ns3="f9d4d6c1-9076-4c55-93b4-4a8fcb716650" targetNamespace="http://schemas.microsoft.com/office/2006/metadata/properties" ma:root="true" ma:fieldsID="ba86f1d1befb3f82664581864838a2a0" ns2:_="" ns3:_="">
    <xsd:import namespace="6e5e0ada-f596-4d2e-af6a-1de483c9bf73"/>
    <xsd:import namespace="f9d4d6c1-9076-4c55-93b4-4a8fcb7166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5e0ada-f596-4d2e-af6a-1de483c9bf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d4d6c1-9076-4c55-93b4-4a8fcb7166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9d4d6c1-9076-4c55-93b4-4a8fcb716650">
      <UserInfo>
        <DisplayName>Daniel Eckert</DisplayName>
        <AccountId>6</AccountId>
        <AccountType/>
      </UserInfo>
      <UserInfo>
        <DisplayName>Laura Perez</DisplayName>
        <AccountId>26</AccountId>
        <AccountType/>
      </UserInfo>
      <UserInfo>
        <DisplayName>Maria Klebanova</DisplayName>
        <AccountId>21</AccountId>
        <AccountType/>
      </UserInfo>
      <UserInfo>
        <DisplayName>Itzel Pantiga</DisplayName>
        <AccountId>25</AccountId>
        <AccountType/>
      </UserInfo>
      <UserInfo>
        <DisplayName>Alexandra Eklof</DisplayName>
        <AccountId>13</AccountId>
        <AccountType/>
      </UserInfo>
      <UserInfo>
        <DisplayName>Sabrina Zhuhong</DisplayName>
        <AccountId>22</AccountId>
        <AccountType/>
      </UserInfo>
      <UserInfo>
        <DisplayName>Winani Ndlovu</DisplayName>
        <AccountId>39</AccountId>
        <AccountType/>
      </UserInfo>
      <UserInfo>
        <DisplayName>Mélanie.Cantrel</DisplayName>
        <AccountId>17</AccountId>
        <AccountType/>
      </UserInfo>
      <UserInfo>
        <DisplayName>Kira Qu</DisplayName>
        <AccountId>38</AccountId>
        <AccountType/>
      </UserInfo>
      <UserInfo>
        <DisplayName>Jevgenija Gerdija</DisplayName>
        <AccountId>14</AccountId>
        <AccountType/>
      </UserInfo>
      <UserInfo>
        <DisplayName>Hassan Mohammed</DisplayName>
        <AccountId>36</AccountId>
        <AccountType/>
      </UserInfo>
      <UserInfo>
        <DisplayName>Emily Thalheimer</DisplayName>
        <AccountId>34</AccountId>
        <AccountType/>
      </UserInfo>
      <UserInfo>
        <DisplayName>Ann Lee</DisplayName>
        <AccountId>41</AccountId>
        <AccountType/>
      </UserInfo>
      <UserInfo>
        <DisplayName>Hamish Mackenzie</DisplayName>
        <AccountId>64</AccountId>
        <AccountType/>
      </UserInfo>
      <UserInfo>
        <DisplayName>Christy Liu</DisplayName>
        <AccountId>68</AccountId>
        <AccountType/>
      </UserInfo>
      <UserInfo>
        <DisplayName>Jennifer Lees</DisplayName>
        <AccountId>60</AccountId>
        <AccountType/>
      </UserInfo>
      <UserInfo>
        <DisplayName>Magnus Kruckenberg</DisplayName>
        <AccountId>143</AccountId>
        <AccountType/>
      </UserInfo>
      <UserInfo>
        <DisplayName>Marcus Söderholm</DisplayName>
        <AccountId>54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1FFB45-C4A8-4AE5-A2E9-47A84144E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5e0ada-f596-4d2e-af6a-1de483c9bf73"/>
    <ds:schemaRef ds:uri="f9d4d6c1-9076-4c55-93b4-4a8fcb7166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7E4694-7070-45F2-8917-D684EDC16029}">
  <ds:schemaRefs>
    <ds:schemaRef ds:uri="http://schemas.microsoft.com/office/2006/metadata/properties"/>
    <ds:schemaRef ds:uri="f9d4d6c1-9076-4c55-93b4-4a8fcb716650"/>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6e5e0ada-f596-4d2e-af6a-1de483c9bf73"/>
    <ds:schemaRef ds:uri="http://purl.org/dc/dcmitype/"/>
    <ds:schemaRef ds:uri="http://purl.org/dc/elements/1.1/"/>
    <ds:schemaRef ds:uri="http://www.w3.org/XML/1998/namespace"/>
  </ds:schemaRefs>
</ds:datastoreItem>
</file>

<file path=customXml/itemProps3.xml><?xml version="1.0" encoding="utf-8"?>
<ds:datastoreItem xmlns:ds="http://schemas.openxmlformats.org/officeDocument/2006/customXml" ds:itemID="{E65FBF51-3ED1-4260-B00A-EEC1BFC151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20155</TotalTime>
  <Words>8943</Words>
  <Application>Microsoft Office PowerPoint</Application>
  <PresentationFormat>Widescreen</PresentationFormat>
  <Paragraphs>1608</Paragraphs>
  <Slides>114</Slides>
  <Notes>65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114</vt:i4>
      </vt:variant>
    </vt:vector>
  </HeadingPairs>
  <TitlesOfParts>
    <vt:vector size="124" baseType="lpstr">
      <vt:lpstr>Titillium WebSemiBold</vt:lpstr>
      <vt:lpstr>Calibri</vt:lpstr>
      <vt:lpstr>Ebrima</vt:lpstr>
      <vt:lpstr>Calibri Light</vt:lpstr>
      <vt:lpstr>Century Gothic</vt:lpstr>
      <vt:lpstr>Miriam Libre</vt:lpstr>
      <vt:lpstr>Arial</vt:lpstr>
      <vt:lpstr>Microsoft Sans Serif</vt:lpstr>
      <vt:lpstr>Slack-Lato</vt:lpstr>
      <vt:lpstr>3_XXTS 2019 Ideal Employer Brand Report - Dummy</vt:lpstr>
      <vt:lpstr>PowerPoint Presentation</vt:lpstr>
      <vt:lpstr>Table of contents</vt:lpstr>
      <vt:lpstr>Table of contents</vt:lpstr>
      <vt:lpstr>Thank you for working with us this year!</vt:lpstr>
      <vt:lpstr>How we collect our data</vt:lpstr>
      <vt:lpstr>This report helps you to…</vt:lpstr>
      <vt:lpstr>Table of contents</vt:lpstr>
      <vt:lpstr>The Universum CareerTest 2021</vt:lpstr>
      <vt:lpstr>The Universum CareerTest 2021</vt:lpstr>
      <vt:lpstr>Demographic profile of talent covered in this report</vt:lpstr>
      <vt:lpstr>Degrees</vt:lpstr>
      <vt:lpstr>The Universum CareerTest 2021</vt:lpstr>
      <vt:lpstr>Demographic profile of talent covered in this report</vt:lpstr>
      <vt:lpstr>Highest educational qualification</vt:lpstr>
      <vt:lpstr>PowerPoint Presentation</vt:lpstr>
      <vt:lpstr>The Universum Career Types</vt:lpstr>
      <vt:lpstr>Your student's soft skills assessment (1/2)</vt:lpstr>
      <vt:lpstr>Your student's soft skills assessment (2/2)</vt:lpstr>
      <vt:lpstr>Practical experiences (1/2)</vt:lpstr>
      <vt:lpstr>Practical experiences (2/2)</vt:lpstr>
      <vt:lpstr>Table of contents</vt:lpstr>
      <vt:lpstr>What do your students think about your university?</vt:lpstr>
      <vt:lpstr>Is your image distinct?</vt:lpstr>
      <vt:lpstr>What do your Potchefstroom Campus students think about your university?</vt:lpstr>
      <vt:lpstr>What do your Mahikeng Campus students think about your university?</vt:lpstr>
      <vt:lpstr>What do your Vanderbijlpark Campus students think about your university?</vt:lpstr>
      <vt:lpstr>What do your alumni think about your university?</vt:lpstr>
      <vt:lpstr>Is your image distinct?</vt:lpstr>
      <vt:lpstr>Influences on decisions where to study</vt:lpstr>
      <vt:lpstr>Less important influence factors for your school’s selection</vt:lpstr>
      <vt:lpstr>Would talent choose their university again?</vt:lpstr>
      <vt:lpstr>Would talent choose their university again? (Potchefstroom Campus)</vt:lpstr>
      <vt:lpstr>Which universities would your Potchefstroom campus students choose instead?</vt:lpstr>
      <vt:lpstr>Would talent choose their university again? (Mahikeng Campus)</vt:lpstr>
      <vt:lpstr>Which universities would your Mahikeng Campus students choose instead?</vt:lpstr>
      <vt:lpstr>Would talent choose their university again? (Vanderbijlpark Students)</vt:lpstr>
      <vt:lpstr>Which universities would your Vanderbijlpark Campus students choose instead?</vt:lpstr>
      <vt:lpstr>Would talent choose their university again?</vt:lpstr>
      <vt:lpstr>Which universities would your alumni choose instead?</vt:lpstr>
      <vt:lpstr>The Universum Drivers of University Attractiveness</vt:lpstr>
      <vt:lpstr>The most important attributes - Top 10</vt:lpstr>
      <vt:lpstr>The biggest changes from 2020 to 2021 - Importance</vt:lpstr>
      <vt:lpstr>The top 10 attributes your students associate with you</vt:lpstr>
      <vt:lpstr>The biggest changes from 2020 to 2021 - Association</vt:lpstr>
      <vt:lpstr>The top 10 attributes your alumni associate with you</vt:lpstr>
      <vt:lpstr>What is attractive and associated with you?</vt:lpstr>
      <vt:lpstr>Are your target group’s preferences aligned with their perception of you?</vt:lpstr>
      <vt:lpstr>Competitor comparison</vt:lpstr>
      <vt:lpstr>Where do you stand regarding reputation?</vt:lpstr>
      <vt:lpstr>Where do you stand regarding offering?</vt:lpstr>
      <vt:lpstr>Where do you stand regarding culture?</vt:lpstr>
      <vt:lpstr>Where do you stand regarding employability?</vt:lpstr>
      <vt:lpstr>Which driver is your brand leaning to according to your students ?</vt:lpstr>
      <vt:lpstr>Where do you stand regarding reputation?</vt:lpstr>
      <vt:lpstr>Where do you stand regarding offering?</vt:lpstr>
      <vt:lpstr>Where do you stand regarding culture?</vt:lpstr>
      <vt:lpstr>Where do you stand regarding employability?</vt:lpstr>
      <vt:lpstr>University satisfaction</vt:lpstr>
      <vt:lpstr>University satisfaction over time</vt:lpstr>
      <vt:lpstr>Satisfaction across gender per main field of study</vt:lpstr>
      <vt:lpstr>Satisfaction with online classes during COVID-19</vt:lpstr>
      <vt:lpstr>Table of contents</vt:lpstr>
      <vt:lpstr>The most useful career services (1/2)</vt:lpstr>
      <vt:lpstr>The most useful career services  (2/2)</vt:lpstr>
      <vt:lpstr>The most used career services (1/2)</vt:lpstr>
      <vt:lpstr>The most used career services (2/2)</vt:lpstr>
      <vt:lpstr>Career services your students did not use due to COVID-19</vt:lpstr>
      <vt:lpstr>The biggest changes from 2020 to 2021 – Career Service Usage</vt:lpstr>
      <vt:lpstr>Are your students using the career services they find important?</vt:lpstr>
      <vt:lpstr>Career services demand versus usage</vt:lpstr>
      <vt:lpstr>General usage of career services</vt:lpstr>
      <vt:lpstr>% of students not using any career services</vt:lpstr>
      <vt:lpstr>Why are some students not using any of the career services?</vt:lpstr>
      <vt:lpstr>Satisfaction with career services</vt:lpstr>
      <vt:lpstr>Career service satisfaction over time</vt:lpstr>
      <vt:lpstr>Satisfaction with career services during COVID-19</vt:lpstr>
      <vt:lpstr>Recommended communication channels for career service information</vt:lpstr>
      <vt:lpstr>Table of contents</vt:lpstr>
      <vt:lpstr>Best recruiting activities</vt:lpstr>
      <vt:lpstr>Communication channels – Top 15</vt:lpstr>
      <vt:lpstr>Sources talent rely on the most when selecting an employer</vt:lpstr>
      <vt:lpstr>Preferred format for participation</vt:lpstr>
      <vt:lpstr>Most used online platforms</vt:lpstr>
      <vt:lpstr>Employers with the most impressive social media presence</vt:lpstr>
      <vt:lpstr>Table of contents</vt:lpstr>
      <vt:lpstr>Preferred type of employment</vt:lpstr>
      <vt:lpstr>Organization type preferences | Your students vs All students</vt:lpstr>
      <vt:lpstr>Organization type preferences | Gender comparison</vt:lpstr>
      <vt:lpstr>Your students' most preferred industries</vt:lpstr>
      <vt:lpstr>Your students' most preferred industries</vt:lpstr>
      <vt:lpstr>Your students' most preferred industries</vt:lpstr>
      <vt:lpstr>Your students' most preferred industries</vt:lpstr>
      <vt:lpstr>Expected salary by gender | Your students vs All students </vt:lpstr>
      <vt:lpstr>Expected salary by gender | Your students  2021 vs Your students 2020    </vt:lpstr>
      <vt:lpstr>Expected annual salary (ZAR)</vt:lpstr>
      <vt:lpstr>Current annual salary (ZAR)</vt:lpstr>
      <vt:lpstr>Expected salary by gender | Your students  2021 vs Your students 2020    </vt:lpstr>
      <vt:lpstr>The Universum Drivers of Employer Attractiveness</vt:lpstr>
      <vt:lpstr>The top 10 most important attributes </vt:lpstr>
      <vt:lpstr>The biggest changes from 2020 to 2021 – Employer preferences</vt:lpstr>
      <vt:lpstr>The Universum Rankings</vt:lpstr>
      <vt:lpstr>Ideal Employer ranking | Top 20</vt:lpstr>
      <vt:lpstr>Ideal Employer ranking | Top 20</vt:lpstr>
      <vt:lpstr>Ideal Employer ranking | Top 20</vt:lpstr>
      <vt:lpstr>Ideal Employer ranking | Top 20 comparison (Potchefstroom Campus)</vt:lpstr>
      <vt:lpstr>Ideal Employer ranking | Top 20 comparison (Potchefstroom Campus)</vt:lpstr>
      <vt:lpstr>Ideal Employer ranking | Top 20 comparison (Potchefstroom Campus)</vt:lpstr>
      <vt:lpstr>Ideal Employer ranking | Top 20 comparison (Mahikeng Campus)</vt:lpstr>
      <vt:lpstr>Ideal Employer ranking | Top 20 comparison (Mahikeng Campus)</vt:lpstr>
      <vt:lpstr>Ideal Employer ranking | Top 20 comparison (Vanderbijlpark Campus)</vt:lpstr>
      <vt:lpstr>Ideal Employer ranking | Top 20 comparison (Vanderbijlpark Campus)</vt:lpstr>
      <vt:lpstr>Table of contents</vt:lpstr>
      <vt:lpstr>General summary – Your students</vt:lpstr>
      <vt:lpstr>Thank you!</vt:lpstr>
    </vt:vector>
  </TitlesOfParts>
  <Company>UG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Shivam Srivastava</dc:creator>
  <cp:lastModifiedBy>22062319</cp:lastModifiedBy>
  <cp:revision>1055</cp:revision>
  <cp:lastPrinted>2015-06-29T12:37:33Z</cp:lastPrinted>
  <dcterms:created xsi:type="dcterms:W3CDTF">2015-11-23T13:34:00Z</dcterms:created>
  <dcterms:modified xsi:type="dcterms:W3CDTF">2021-08-17T10:01:48Z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38</vt:lpwstr>
  </property>
  <property fmtid="{D5CDD505-2E9C-101B-9397-08002B2CF9AE}" pid="3" name="ContentTypeId">
    <vt:lpwstr>0x010100859069D681EC6347B56DE2A1EFEF1D73</vt:lpwstr>
  </property>
</Properties>
</file>