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130" r:id="rId4"/>
  </p:sldMasterIdLst>
  <p:notesMasterIdLst>
    <p:notesMasterId r:id="rId149"/>
  </p:notesMasterIdLst>
  <p:handoutMasterIdLst>
    <p:handoutMasterId r:id="rId150"/>
  </p:handoutMasterIdLst>
  <p:sldIdLst>
    <p:sldId id="3389" r:id="rId5"/>
    <p:sldId id="3400" r:id="rId6"/>
    <p:sldId id="2694" r:id="rId7"/>
    <p:sldId id="3256" r:id="rId8"/>
    <p:sldId id="2954" r:id="rId9"/>
    <p:sldId id="3345" r:id="rId10"/>
    <p:sldId id="3395" r:id="rId11"/>
    <p:sldId id="3396" r:id="rId12"/>
    <p:sldId id="3349" r:id="rId13"/>
    <p:sldId id="2957" r:id="rId14"/>
    <p:sldId id="3263" r:id="rId15"/>
    <p:sldId id="3043" r:id="rId16"/>
    <p:sldId id="3372" r:id="rId17"/>
    <p:sldId id="3397" r:id="rId18"/>
    <p:sldId id="2708" r:id="rId19"/>
    <p:sldId id="3377" r:id="rId20"/>
    <p:sldId id="3378" r:id="rId21"/>
    <p:sldId id="3379" r:id="rId22"/>
    <p:sldId id="3380" r:id="rId23"/>
    <p:sldId id="2687" r:id="rId24"/>
    <p:sldId id="3383" r:id="rId25"/>
    <p:sldId id="3060" r:id="rId26"/>
    <p:sldId id="3350" r:id="rId27"/>
    <p:sldId id="3351" r:id="rId28"/>
    <p:sldId id="1872" r:id="rId29"/>
    <p:sldId id="2935" r:id="rId30"/>
    <p:sldId id="2715" r:id="rId31"/>
    <p:sldId id="3209" r:id="rId32"/>
    <p:sldId id="3210" r:id="rId33"/>
    <p:sldId id="3267" r:id="rId34"/>
    <p:sldId id="3268" r:id="rId35"/>
    <p:sldId id="3269" r:id="rId36"/>
    <p:sldId id="3270" r:id="rId37"/>
    <p:sldId id="3384" r:id="rId38"/>
    <p:sldId id="3385" r:id="rId39"/>
    <p:sldId id="3240" r:id="rId40"/>
    <p:sldId id="2446" r:id="rId41"/>
    <p:sldId id="3272" r:id="rId42"/>
    <p:sldId id="3274" r:id="rId43"/>
    <p:sldId id="3352" r:id="rId44"/>
    <p:sldId id="3387" r:id="rId45"/>
    <p:sldId id="3388" r:id="rId46"/>
    <p:sldId id="3242" r:id="rId47"/>
    <p:sldId id="3096" r:id="rId48"/>
    <p:sldId id="3252" r:id="rId49"/>
    <p:sldId id="2556" r:id="rId50"/>
    <p:sldId id="3253" r:id="rId51"/>
    <p:sldId id="2558" r:id="rId52"/>
    <p:sldId id="3254" r:id="rId53"/>
    <p:sldId id="2561" r:id="rId54"/>
    <p:sldId id="3255" r:id="rId55"/>
    <p:sldId id="3354" r:id="rId56"/>
    <p:sldId id="3177" r:id="rId57"/>
    <p:sldId id="3179" r:id="rId58"/>
    <p:sldId id="3277" r:id="rId59"/>
    <p:sldId id="3165" r:id="rId60"/>
    <p:sldId id="3401" r:id="rId61"/>
    <p:sldId id="3282" r:id="rId62"/>
    <p:sldId id="3355" r:id="rId63"/>
    <p:sldId id="3356" r:id="rId64"/>
    <p:sldId id="3357" r:id="rId65"/>
    <p:sldId id="3184" r:id="rId66"/>
    <p:sldId id="3186" r:id="rId67"/>
    <p:sldId id="3405" r:id="rId68"/>
    <p:sldId id="3408" r:id="rId69"/>
    <p:sldId id="3406" r:id="rId70"/>
    <p:sldId id="3407" r:id="rId71"/>
    <p:sldId id="3115" r:id="rId72"/>
    <p:sldId id="3402" r:id="rId73"/>
    <p:sldId id="3359" r:id="rId74"/>
    <p:sldId id="2737" r:id="rId75"/>
    <p:sldId id="3288" r:id="rId76"/>
    <p:sldId id="3292" r:id="rId77"/>
    <p:sldId id="3335" r:id="rId78"/>
    <p:sldId id="3323" r:id="rId79"/>
    <p:sldId id="3336" r:id="rId80"/>
    <p:sldId id="3294" r:id="rId81"/>
    <p:sldId id="3066" r:id="rId82"/>
    <p:sldId id="3328" r:id="rId83"/>
    <p:sldId id="3329" r:id="rId84"/>
    <p:sldId id="3403" r:id="rId85"/>
    <p:sldId id="3360" r:id="rId86"/>
    <p:sldId id="3326" r:id="rId87"/>
    <p:sldId id="3327" r:id="rId88"/>
    <p:sldId id="3320" r:id="rId89"/>
    <p:sldId id="3303" r:id="rId90"/>
    <p:sldId id="3308" r:id="rId91"/>
    <p:sldId id="3309" r:id="rId92"/>
    <p:sldId id="3310" r:id="rId93"/>
    <p:sldId id="3330" r:id="rId94"/>
    <p:sldId id="2684" r:id="rId95"/>
    <p:sldId id="2765" r:id="rId96"/>
    <p:sldId id="2768" r:id="rId97"/>
    <p:sldId id="3312" r:id="rId98"/>
    <p:sldId id="3128" r:id="rId99"/>
    <p:sldId id="3227" r:id="rId100"/>
    <p:sldId id="3228" r:id="rId101"/>
    <p:sldId id="3229" r:id="rId102"/>
    <p:sldId id="3236" r:id="rId103"/>
    <p:sldId id="3237" r:id="rId104"/>
    <p:sldId id="3238" r:id="rId105"/>
    <p:sldId id="3370" r:id="rId106"/>
    <p:sldId id="3339" r:id="rId107"/>
    <p:sldId id="3340" r:id="rId108"/>
    <p:sldId id="3233" r:id="rId109"/>
    <p:sldId id="3234" r:id="rId110"/>
    <p:sldId id="3235" r:id="rId111"/>
    <p:sldId id="3404" r:id="rId112"/>
    <p:sldId id="3332" r:id="rId113"/>
    <p:sldId id="2781" r:id="rId114"/>
    <p:sldId id="3315" r:id="rId115"/>
    <p:sldId id="3316" r:id="rId116"/>
    <p:sldId id="3338" r:id="rId117"/>
    <p:sldId id="3317" r:id="rId118"/>
    <p:sldId id="3318" r:id="rId119"/>
    <p:sldId id="3248" r:id="rId120"/>
    <p:sldId id="3249" r:id="rId121"/>
    <p:sldId id="3250" r:id="rId122"/>
    <p:sldId id="3361" r:id="rId123"/>
    <p:sldId id="2555" r:id="rId124"/>
    <p:sldId id="2712" r:id="rId125"/>
    <p:sldId id="2805" r:id="rId126"/>
    <p:sldId id="2807" r:id="rId127"/>
    <p:sldId id="2809" r:id="rId128"/>
    <p:sldId id="3194" r:id="rId129"/>
    <p:sldId id="3201" r:id="rId130"/>
    <p:sldId id="2898" r:id="rId131"/>
    <p:sldId id="3409" r:id="rId132"/>
    <p:sldId id="3132" r:id="rId133"/>
    <p:sldId id="3410" r:id="rId134"/>
    <p:sldId id="3137" r:id="rId135"/>
    <p:sldId id="3138" r:id="rId136"/>
    <p:sldId id="3139" r:id="rId137"/>
    <p:sldId id="3140" r:id="rId138"/>
    <p:sldId id="3215" r:id="rId139"/>
    <p:sldId id="3216" r:id="rId140"/>
    <p:sldId id="3217" r:id="rId141"/>
    <p:sldId id="3218" r:id="rId142"/>
    <p:sldId id="3219" r:id="rId143"/>
    <p:sldId id="3220" r:id="rId144"/>
    <p:sldId id="3224" r:id="rId145"/>
    <p:sldId id="3225" r:id="rId146"/>
    <p:sldId id="3226" r:id="rId147"/>
    <p:sldId id="263" r:id="rId148"/>
  </p:sldIdLst>
  <p:sldSz cx="12192000" cy="6858000"/>
  <p:notesSz cx="6858000" cy="9144000"/>
  <p:embeddedFontLst>
    <p:embeddedFont>
      <p:font typeface="Calibri" panose="020F0502020204030204" pitchFamily="34" charset="0"/>
      <p:regular r:id="rId151"/>
      <p:bold r:id="rId152"/>
      <p:italic r:id="rId153"/>
      <p:boldItalic r:id="rId154"/>
    </p:embeddedFont>
    <p:embeddedFont>
      <p:font typeface="Calibri Light" panose="020F0302020204030204" pitchFamily="34" charset="0"/>
      <p:regular r:id="rId155"/>
      <p:italic r:id="rId156"/>
    </p:embeddedFont>
    <p:embeddedFont>
      <p:font typeface="Century Gothic" panose="020B0502020202020204" pitchFamily="34" charset="0"/>
      <p:regular r:id="rId157"/>
      <p:bold r:id="rId158"/>
      <p:italic r:id="rId159"/>
      <p:boldItalic r:id="rId160"/>
    </p:embeddedFont>
    <p:embeddedFont>
      <p:font typeface="Ebrima" panose="02000000000000000000" pitchFamily="2" charset="0"/>
      <p:regular r:id="rId161"/>
      <p:bold r:id="rId162"/>
    </p:embeddedFont>
    <p:embeddedFont>
      <p:font typeface="Miriam" panose="020B0502050101010101" pitchFamily="34" charset="-79"/>
      <p:regular r:id="rId163"/>
    </p:embeddedFont>
  </p:embeddedFontLst>
  <p:defaultTex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7C2E35-B183-4D40-AB74-8EE929D32C9D}">
          <p14:sldIdLst>
            <p14:sldId id="3389"/>
            <p14:sldId id="3400"/>
            <p14:sldId id="2694"/>
            <p14:sldId id="3256"/>
            <p14:sldId id="2954"/>
            <p14:sldId id="3345"/>
            <p14:sldId id="3395"/>
            <p14:sldId id="3396"/>
            <p14:sldId id="3349"/>
            <p14:sldId id="2957"/>
            <p14:sldId id="3263"/>
            <p14:sldId id="3043"/>
            <p14:sldId id="3372"/>
            <p14:sldId id="3397"/>
            <p14:sldId id="2708"/>
            <p14:sldId id="3377"/>
            <p14:sldId id="3378"/>
            <p14:sldId id="3379"/>
            <p14:sldId id="3380"/>
            <p14:sldId id="2687"/>
            <p14:sldId id="3383"/>
            <p14:sldId id="3060"/>
            <p14:sldId id="3350"/>
            <p14:sldId id="3351"/>
            <p14:sldId id="1872"/>
            <p14:sldId id="2935"/>
            <p14:sldId id="2715"/>
            <p14:sldId id="3209"/>
            <p14:sldId id="3210"/>
            <p14:sldId id="3267"/>
            <p14:sldId id="3268"/>
            <p14:sldId id="3269"/>
            <p14:sldId id="3270"/>
            <p14:sldId id="3384"/>
            <p14:sldId id="3385"/>
            <p14:sldId id="3240"/>
            <p14:sldId id="2446"/>
            <p14:sldId id="3272"/>
            <p14:sldId id="3274"/>
            <p14:sldId id="3352"/>
            <p14:sldId id="3387"/>
            <p14:sldId id="3388"/>
            <p14:sldId id="3242"/>
            <p14:sldId id="3096"/>
            <p14:sldId id="3252"/>
            <p14:sldId id="2556"/>
            <p14:sldId id="3253"/>
            <p14:sldId id="2558"/>
            <p14:sldId id="3254"/>
            <p14:sldId id="2561"/>
            <p14:sldId id="3255"/>
            <p14:sldId id="3354"/>
            <p14:sldId id="3177"/>
            <p14:sldId id="3179"/>
            <p14:sldId id="3277"/>
            <p14:sldId id="3165"/>
            <p14:sldId id="3401"/>
            <p14:sldId id="3282"/>
            <p14:sldId id="3355"/>
            <p14:sldId id="3356"/>
            <p14:sldId id="3357"/>
            <p14:sldId id="3184"/>
            <p14:sldId id="3186"/>
            <p14:sldId id="3405"/>
            <p14:sldId id="3408"/>
            <p14:sldId id="3406"/>
            <p14:sldId id="3407"/>
            <p14:sldId id="3115"/>
            <p14:sldId id="3402"/>
            <p14:sldId id="3359"/>
            <p14:sldId id="2737"/>
            <p14:sldId id="3288"/>
            <p14:sldId id="3292"/>
            <p14:sldId id="3335"/>
            <p14:sldId id="3323"/>
            <p14:sldId id="3336"/>
            <p14:sldId id="3294"/>
            <p14:sldId id="3066"/>
            <p14:sldId id="3328"/>
            <p14:sldId id="3329"/>
            <p14:sldId id="3403"/>
            <p14:sldId id="3360"/>
            <p14:sldId id="3326"/>
            <p14:sldId id="3327"/>
            <p14:sldId id="3320"/>
            <p14:sldId id="3303"/>
            <p14:sldId id="3308"/>
            <p14:sldId id="3309"/>
            <p14:sldId id="3310"/>
            <p14:sldId id="3330"/>
            <p14:sldId id="2684"/>
            <p14:sldId id="2765"/>
            <p14:sldId id="2768"/>
            <p14:sldId id="3312"/>
            <p14:sldId id="3128"/>
            <p14:sldId id="3227"/>
            <p14:sldId id="3228"/>
            <p14:sldId id="3229"/>
            <p14:sldId id="3236"/>
            <p14:sldId id="3237"/>
            <p14:sldId id="3238"/>
            <p14:sldId id="3370"/>
            <p14:sldId id="3339"/>
            <p14:sldId id="3340"/>
            <p14:sldId id="3233"/>
            <p14:sldId id="3234"/>
            <p14:sldId id="3235"/>
            <p14:sldId id="3404"/>
            <p14:sldId id="3332"/>
            <p14:sldId id="2781"/>
            <p14:sldId id="3315"/>
            <p14:sldId id="3316"/>
            <p14:sldId id="3338"/>
            <p14:sldId id="3317"/>
            <p14:sldId id="3318"/>
            <p14:sldId id="3248"/>
            <p14:sldId id="3249"/>
            <p14:sldId id="3250"/>
            <p14:sldId id="3361"/>
            <p14:sldId id="2555"/>
            <p14:sldId id="2712"/>
            <p14:sldId id="2805"/>
            <p14:sldId id="2807"/>
            <p14:sldId id="2809"/>
            <p14:sldId id="3194"/>
            <p14:sldId id="3201"/>
            <p14:sldId id="2898"/>
            <p14:sldId id="3409"/>
            <p14:sldId id="3132"/>
            <p14:sldId id="3410"/>
            <p14:sldId id="3137"/>
            <p14:sldId id="3138"/>
            <p14:sldId id="3139"/>
            <p14:sldId id="3140"/>
            <p14:sldId id="3215"/>
            <p14:sldId id="3216"/>
            <p14:sldId id="3217"/>
            <p14:sldId id="3218"/>
            <p14:sldId id="3219"/>
            <p14:sldId id="3220"/>
            <p14:sldId id="3224"/>
            <p14:sldId id="3225"/>
            <p14:sldId id="3226"/>
            <p14:sldId id="263"/>
          </p14:sldIdLst>
        </p14:section>
      </p14:sectionLst>
    </p:ext>
    <p:ext uri="{EFAFB233-063F-42B5-8137-9DF3F51BA10A}">
      <p15:sldGuideLst xmlns:p15="http://schemas.microsoft.com/office/powerpoint/2012/main">
        <p15:guide id="1" orient="horz" pos="4068" userDrawn="1">
          <p15:clr>
            <a:srgbClr val="A4A3A4"/>
          </p15:clr>
        </p15:guide>
        <p15:guide id="2" orient="horz" pos="312" userDrawn="1">
          <p15:clr>
            <a:srgbClr val="A4A3A4"/>
          </p15:clr>
        </p15:guide>
        <p15:guide id="3" orient="horz" pos="2160" userDrawn="1">
          <p15:clr>
            <a:srgbClr val="A4A3A4"/>
          </p15:clr>
        </p15:guide>
        <p15:guide id="4" orient="horz" pos="431" userDrawn="1">
          <p15:clr>
            <a:srgbClr val="A4A3A4"/>
          </p15:clr>
        </p15:guide>
        <p15:guide id="5" orient="horz" pos="3981" userDrawn="1">
          <p15:clr>
            <a:srgbClr val="A4A3A4"/>
          </p15:clr>
        </p15:guide>
        <p15:guide id="6" orient="horz" pos="4235" userDrawn="1">
          <p15:clr>
            <a:srgbClr val="A4A3A4"/>
          </p15:clr>
        </p15:guide>
        <p15:guide id="7" pos="509" userDrawn="1">
          <p15:clr>
            <a:srgbClr val="A4A3A4"/>
          </p15:clr>
        </p15:guide>
        <p15:guide id="8" pos="7491" userDrawn="1">
          <p15:clr>
            <a:srgbClr val="A4A3A4"/>
          </p15:clr>
        </p15:guide>
        <p15:guide id="9" pos="7309" userDrawn="1">
          <p15:clr>
            <a:srgbClr val="A4A3A4"/>
          </p15:clr>
        </p15:guide>
        <p15:guide id="10" pos="554" userDrawn="1">
          <p15:clr>
            <a:srgbClr val="A4A3A4"/>
          </p15:clr>
        </p15:guide>
        <p15:guide id="11" pos="7169" userDrawn="1">
          <p15:clr>
            <a:srgbClr val="A4A3A4"/>
          </p15:clr>
        </p15:guide>
        <p15:guide id="12" pos="377" userDrawn="1">
          <p15:clr>
            <a:srgbClr val="A4A3A4"/>
          </p15:clr>
        </p15:guide>
        <p15:guide id="13" pos="3845" userDrawn="1">
          <p15:clr>
            <a:srgbClr val="A4A3A4"/>
          </p15:clr>
        </p15:guide>
        <p15:guide id="14" pos="185" userDrawn="1">
          <p15:clr>
            <a:srgbClr val="A4A3A4"/>
          </p15:clr>
        </p15:guide>
        <p15:guide id="15" orient="horz" pos="2826" userDrawn="1">
          <p15:clr>
            <a:srgbClr val="A4A3A4"/>
          </p15:clr>
        </p15:guide>
        <p15:guide id="16" orient="horz" userDrawn="1">
          <p15:clr>
            <a:srgbClr val="A4A3A4"/>
          </p15:clr>
        </p15:guide>
        <p15:guide id="17" orient="horz" pos="1270" userDrawn="1">
          <p15:clr>
            <a:srgbClr val="A4A3A4"/>
          </p15:clr>
        </p15:guide>
        <p15:guide id="18" userDrawn="1">
          <p15:clr>
            <a:srgbClr val="A4A3A4"/>
          </p15:clr>
        </p15:guide>
        <p15:guide id="20" orient="horz" pos="3410" userDrawn="1">
          <p15:clr>
            <a:srgbClr val="A4A3A4"/>
          </p15:clr>
        </p15:guide>
        <p15:guide id="21" orient="horz" pos="1289" userDrawn="1">
          <p15:clr>
            <a:srgbClr val="A4A3A4"/>
          </p15:clr>
        </p15:guide>
        <p15:guide id="22" pos="273" userDrawn="1">
          <p15:clr>
            <a:srgbClr val="A4A3A4"/>
          </p15:clr>
        </p15:guide>
        <p15:guide id="23" pos="6062" userDrawn="1">
          <p15:clr>
            <a:srgbClr val="A4A3A4"/>
          </p15:clr>
        </p15:guide>
        <p15:guide id="24" pos="1560" userDrawn="1">
          <p15:clr>
            <a:srgbClr val="A4A3A4"/>
          </p15:clr>
        </p15:guide>
        <p15:guide id="25" pos="4418" userDrawn="1">
          <p15:clr>
            <a:srgbClr val="A4A3A4"/>
          </p15:clr>
        </p15:guide>
        <p15:guide id="26" pos="4755" userDrawn="1">
          <p15:clr>
            <a:srgbClr val="A4A3A4"/>
          </p15:clr>
        </p15:guide>
        <p15:guide id="27" pos="5997" userDrawn="1">
          <p15:clr>
            <a:srgbClr val="A4A3A4"/>
          </p15:clr>
        </p15:guide>
        <p15:guide id="28" orient="horz" pos="2583" userDrawn="1">
          <p15:clr>
            <a:srgbClr val="A4A3A4"/>
          </p15:clr>
        </p15:guide>
        <p15:guide id="29" orient="horz" pos="2308" userDrawn="1">
          <p15:clr>
            <a:srgbClr val="A4A3A4"/>
          </p15:clr>
        </p15:guide>
        <p15:guide id="30" orient="horz" pos="2867" userDrawn="1">
          <p15:clr>
            <a:srgbClr val="A4A3A4"/>
          </p15:clr>
        </p15:guide>
        <p15:guide id="31" orient="horz" pos="2020" userDrawn="1">
          <p15:clr>
            <a:srgbClr val="A4A3A4"/>
          </p15:clr>
        </p15:guide>
        <p15:guide id="32" orient="horz" pos="3157" userDrawn="1">
          <p15:clr>
            <a:srgbClr val="A4A3A4"/>
          </p15:clr>
        </p15:guide>
        <p15:guide id="33" orient="horz" pos="1737" userDrawn="1">
          <p15:clr>
            <a:srgbClr val="A4A3A4"/>
          </p15:clr>
        </p15:guide>
        <p15:guide id="34" orient="horz" pos="4319" userDrawn="1">
          <p15:clr>
            <a:srgbClr val="A4A3A4"/>
          </p15:clr>
        </p15:guide>
        <p15:guide id="35" pos="3573" userDrawn="1">
          <p15:clr>
            <a:srgbClr val="A4A3A4"/>
          </p15:clr>
        </p15:guide>
        <p15:guide id="36" pos="6389" userDrawn="1">
          <p15:clr>
            <a:srgbClr val="A4A3A4"/>
          </p15:clr>
        </p15:guide>
        <p15:guide id="37" pos="4231" userDrawn="1">
          <p15:clr>
            <a:srgbClr val="A4A3A4"/>
          </p15:clr>
        </p15:guide>
        <p15:guide id="38" pos="6251" userDrawn="1">
          <p15:clr>
            <a:srgbClr val="A4A3A4"/>
          </p15:clr>
        </p15:guide>
        <p15:guide id="39" orient="horz" pos="281" userDrawn="1">
          <p15:clr>
            <a:srgbClr val="A4A3A4"/>
          </p15:clr>
        </p15:guide>
        <p15:guide id="40" orient="horz" pos="564" userDrawn="1">
          <p15:clr>
            <a:srgbClr val="A4A3A4"/>
          </p15:clr>
        </p15:guide>
        <p15:guide id="41" orient="horz" pos="3945">
          <p15:clr>
            <a:srgbClr val="A4A3A4"/>
          </p15:clr>
        </p15:guide>
        <p15:guide id="42" orient="horz" pos="2404">
          <p15:clr>
            <a:srgbClr val="A4A3A4"/>
          </p15:clr>
        </p15:guide>
        <p15:guide id="43" orient="horz" pos="780">
          <p15:clr>
            <a:srgbClr val="A4A3A4"/>
          </p15:clr>
        </p15:guide>
        <p15:guide id="44" pos="626">
          <p15:clr>
            <a:srgbClr val="A4A3A4"/>
          </p15:clr>
        </p15:guide>
        <p15:guide id="45" pos="3086">
          <p15:clr>
            <a:srgbClr val="A4A3A4"/>
          </p15:clr>
        </p15:guide>
        <p15:guide id="46" pos="4069">
          <p15:clr>
            <a:srgbClr val="A4A3A4"/>
          </p15:clr>
        </p15:guide>
        <p15:guide id="47" orient="horz" pos="3644">
          <p15:clr>
            <a:srgbClr val="A4A3A4"/>
          </p15:clr>
        </p15:guide>
        <p15:guide id="48" orient="horz" pos="843">
          <p15:clr>
            <a:srgbClr val="A4A3A4"/>
          </p15:clr>
        </p15:guide>
        <p15:guide id="49" pos="7126">
          <p15:clr>
            <a:srgbClr val="A4A3A4"/>
          </p15:clr>
        </p15:guide>
        <p15:guide id="50" pos="2785">
          <p15:clr>
            <a:srgbClr val="A4A3A4"/>
          </p15:clr>
        </p15:guide>
        <p15:guide id="51" orient="horz" pos="305">
          <p15:clr>
            <a:srgbClr val="A4A3A4"/>
          </p15:clr>
        </p15:guide>
        <p15:guide id="52" pos="439">
          <p15:clr>
            <a:srgbClr val="A4A3A4"/>
          </p15:clr>
        </p15:guide>
        <p15:guide id="53" pos="1305">
          <p15:clr>
            <a:srgbClr val="A4A3A4"/>
          </p15:clr>
        </p15:guide>
        <p15:guide id="54" pos="3906">
          <p15:clr>
            <a:srgbClr val="A4A3A4"/>
          </p15:clr>
        </p15:guide>
        <p15:guide id="55" pos="851">
          <p15:clr>
            <a:srgbClr val="A4A3A4"/>
          </p15:clr>
        </p15:guide>
        <p15:guide id="56" pos="4631">
          <p15:clr>
            <a:srgbClr val="A4A3A4"/>
          </p15:clr>
        </p15:guide>
        <p15:guide id="57" pos="15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a Lundberg" initials="CL" lastIdx="0" clrIdx="0"/>
  <p:cmAuthor id="1" name="Maic Ungermann" initials="MU" lastIdx="1" clrIdx="1"/>
  <p:cmAuthor id="2" name="Jacinta Waak" initials="JW" lastIdx="46" clrIdx="2"/>
  <p:cmAuthor id="3" name="Jennifer Lees" initials="JL" lastIdx="13" clrIdx="3"/>
  <p:cmAuthor id="4" name="Jacinta Waak" initials="JW [2]" lastIdx="5" clrIdx="4"/>
  <p:cmAuthor id="5" name="Jennifer Lees" initials="JL [2]" lastIdx="1" clrIdx="5"/>
  <p:cmAuthor id="6" name="Jevgenija Gerdija" initials="JG" lastIdx="16" clrIdx="6"/>
  <p:cmAuthor id="7" name="Jevgenija Gerdija" initials="JG [2]" lastIdx="4" clrIdx="7"/>
  <p:cmAuthor id="8" name="Daniel Eckert" initials="DAE" lastIdx="2" clrIdx="8"/>
  <p:cmAuthor id="9" name="Jon Warmington-Lundström" initials="JW" lastIdx="11" clrIdx="9"/>
  <p:cmAuthor id="10" name="Laura Butts" initials="LB" lastIdx="25" clrIdx="10"/>
  <p:cmAuthor id="11" name="Daniel Eckert" initials="DE" lastIdx="8" clrIdx="11"/>
  <p:cmAuthor id="12" name="Kelebogile Motsa" initials="K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8E33"/>
    <a:srgbClr val="7EC170"/>
    <a:srgbClr val="5F636A"/>
    <a:srgbClr val="EB9E02"/>
    <a:srgbClr val="0E97C1"/>
    <a:srgbClr val="074B60"/>
    <a:srgbClr val="FCC453"/>
    <a:srgbClr val="FE0802"/>
    <a:srgbClr val="8ADECD"/>
    <a:srgbClr val="E88E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Format med tema 1 - dekorfär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ferSingleView="1">
    <p:restoredLeft sz="12251" autoAdjust="0"/>
    <p:restoredTop sz="91543" autoAdjust="0"/>
  </p:normalViewPr>
  <p:slideViewPr>
    <p:cSldViewPr snapToGrid="0">
      <p:cViewPr varScale="1">
        <p:scale>
          <a:sx n="72" d="100"/>
          <a:sy n="72" d="100"/>
        </p:scale>
        <p:origin x="768" y="66"/>
      </p:cViewPr>
      <p:guideLst>
        <p:guide orient="horz" pos="4068"/>
        <p:guide orient="horz" pos="312"/>
        <p:guide orient="horz" pos="2160"/>
        <p:guide orient="horz" pos="431"/>
        <p:guide orient="horz" pos="3981"/>
        <p:guide orient="horz" pos="4235"/>
        <p:guide pos="509"/>
        <p:guide pos="7491"/>
        <p:guide pos="7309"/>
        <p:guide pos="554"/>
        <p:guide pos="7169"/>
        <p:guide pos="377"/>
        <p:guide pos="3845"/>
        <p:guide pos="185"/>
        <p:guide orient="horz" pos="2826"/>
        <p:guide orient="horz"/>
        <p:guide orient="horz" pos="1270"/>
        <p:guide/>
        <p:guide orient="horz" pos="3410"/>
        <p:guide orient="horz" pos="1289"/>
        <p:guide pos="273"/>
        <p:guide pos="6062"/>
        <p:guide pos="1560"/>
        <p:guide pos="4418"/>
        <p:guide pos="4755"/>
        <p:guide pos="5997"/>
        <p:guide orient="horz" pos="2583"/>
        <p:guide orient="horz" pos="2308"/>
        <p:guide orient="horz" pos="2867"/>
        <p:guide orient="horz" pos="2020"/>
        <p:guide orient="horz" pos="3157"/>
        <p:guide orient="horz" pos="1737"/>
        <p:guide orient="horz" pos="4319"/>
        <p:guide pos="3573"/>
        <p:guide pos="6389"/>
        <p:guide pos="4231"/>
        <p:guide pos="6251"/>
        <p:guide orient="horz" pos="281"/>
        <p:guide orient="horz" pos="564"/>
        <p:guide orient="horz" pos="3945"/>
        <p:guide orient="horz" pos="2404"/>
        <p:guide orient="horz" pos="780"/>
        <p:guide pos="626"/>
        <p:guide pos="3086"/>
        <p:guide pos="4069"/>
        <p:guide orient="horz" pos="3644"/>
        <p:guide orient="horz" pos="843"/>
        <p:guide pos="7126"/>
        <p:guide pos="2785"/>
        <p:guide orient="horz" pos="305"/>
        <p:guide pos="439"/>
        <p:guide pos="1305"/>
        <p:guide pos="3906"/>
        <p:guide pos="851"/>
        <p:guide pos="4631"/>
        <p:guide pos="1568"/>
      </p:guideLst>
    </p:cSldViewPr>
  </p:slideViewPr>
  <p:notesTextViewPr>
    <p:cViewPr>
      <p:scale>
        <a:sx n="1" d="1"/>
        <a:sy n="1" d="1"/>
      </p:scale>
      <p:origin x="0" y="0"/>
    </p:cViewPr>
  </p:notesTextViewPr>
  <p:sorterViewPr>
    <p:cViewPr>
      <p:scale>
        <a:sx n="68" d="100"/>
        <a:sy n="68" d="100"/>
      </p:scale>
      <p:origin x="0" y="186"/>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font" Target="fonts/font4.fntdata"/><Relationship Id="rId159" Type="http://schemas.openxmlformats.org/officeDocument/2006/relationships/font" Target="fonts/font9.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10.fntdata"/><Relationship Id="rId16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handoutMaster" Target="handoutMasters/handoutMaster1.xml"/><Relationship Id="rId155" Type="http://schemas.openxmlformats.org/officeDocument/2006/relationships/font" Target="fonts/font5.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font" Target="fonts/font11.fntdata"/><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font" Target="fonts/font1.fntdata"/><Relationship Id="rId156" Type="http://schemas.openxmlformats.org/officeDocument/2006/relationships/font" Target="fonts/font6.fntdata"/><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7.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25E9FC-7094-6B44-BF6D-A379DFE3EF3D}" type="slidenum">
              <a:rPr lang="en-US" smtClean="0"/>
              <a:t>‹#›</a:t>
            </a:fld>
            <a:endParaRPr lang="en-US"/>
          </a:p>
        </p:txBody>
      </p:sp>
    </p:spTree>
    <p:extLst>
      <p:ext uri="{BB962C8B-B14F-4D97-AF65-F5344CB8AC3E}">
        <p14:creationId xmlns:p14="http://schemas.microsoft.com/office/powerpoint/2010/main" val="2629354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8BBA03-C65B-624F-A5F8-102856DE7BC4}" type="datetimeFigureOut">
              <a:rPr lang="sv-SE" smtClean="0"/>
              <a:t>2021-08-02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137307-4DCF-594D-BAA8-346E9B4667CE}" type="slidenum">
              <a:rPr lang="sv-SE" smtClean="0"/>
              <a:t>‹#›</a:t>
            </a:fld>
            <a:endParaRPr lang="sv-SE"/>
          </a:p>
        </p:txBody>
      </p:sp>
    </p:spTree>
    <p:extLst>
      <p:ext uri="{BB962C8B-B14F-4D97-AF65-F5344CB8AC3E}">
        <p14:creationId xmlns:p14="http://schemas.microsoft.com/office/powerpoint/2010/main" val="970443090"/>
      </p:ext>
    </p:extLst>
  </p:cSld>
  <p:clrMap bg1="lt1" tx1="dk1" bg2="lt2" tx2="dk2" accent1="accent1" accent2="accent2" accent3="accent3" accent4="accent4" accent5="accent5" accent6="accent6" hlink="hlink" folHlink="folHlink"/>
  <p:notesStyle>
    <a:lvl1pPr marL="0" algn="l" defTabSz="414589" rtl="0" eaLnBrk="1" latinLnBrk="0" hangingPunct="1">
      <a:defRPr sz="1088" kern="1200">
        <a:solidFill>
          <a:schemeClr val="tx1"/>
        </a:solidFill>
        <a:latin typeface="+mn-lt"/>
        <a:ea typeface="+mn-ea"/>
        <a:cs typeface="+mn-cs"/>
      </a:defRPr>
    </a:lvl1pPr>
    <a:lvl2pPr marL="414589" algn="l" defTabSz="414589" rtl="0" eaLnBrk="1" latinLnBrk="0" hangingPunct="1">
      <a:defRPr sz="1088" kern="1200">
        <a:solidFill>
          <a:schemeClr val="tx1"/>
        </a:solidFill>
        <a:latin typeface="+mn-lt"/>
        <a:ea typeface="+mn-ea"/>
        <a:cs typeface="+mn-cs"/>
      </a:defRPr>
    </a:lvl2pPr>
    <a:lvl3pPr marL="829178" algn="l" defTabSz="414589" rtl="0" eaLnBrk="1" latinLnBrk="0" hangingPunct="1">
      <a:defRPr sz="1088" kern="1200">
        <a:solidFill>
          <a:schemeClr val="tx1"/>
        </a:solidFill>
        <a:latin typeface="+mn-lt"/>
        <a:ea typeface="+mn-ea"/>
        <a:cs typeface="+mn-cs"/>
      </a:defRPr>
    </a:lvl3pPr>
    <a:lvl4pPr marL="1243767" algn="l" defTabSz="414589" rtl="0" eaLnBrk="1" latinLnBrk="0" hangingPunct="1">
      <a:defRPr sz="1088" kern="1200">
        <a:solidFill>
          <a:schemeClr val="tx1"/>
        </a:solidFill>
        <a:latin typeface="+mn-lt"/>
        <a:ea typeface="+mn-ea"/>
        <a:cs typeface="+mn-cs"/>
      </a:defRPr>
    </a:lvl4pPr>
    <a:lvl5pPr marL="1658356" algn="l" defTabSz="414589" rtl="0" eaLnBrk="1" latinLnBrk="0" hangingPunct="1">
      <a:defRPr sz="1088" kern="1200">
        <a:solidFill>
          <a:schemeClr val="tx1"/>
        </a:solidFill>
        <a:latin typeface="+mn-lt"/>
        <a:ea typeface="+mn-ea"/>
        <a:cs typeface="+mn-cs"/>
      </a:defRPr>
    </a:lvl5pPr>
    <a:lvl6pPr marL="2072945" algn="l" defTabSz="414589" rtl="0" eaLnBrk="1" latinLnBrk="0" hangingPunct="1">
      <a:defRPr sz="1088" kern="1200">
        <a:solidFill>
          <a:schemeClr val="tx1"/>
        </a:solidFill>
        <a:latin typeface="+mn-lt"/>
        <a:ea typeface="+mn-ea"/>
        <a:cs typeface="+mn-cs"/>
      </a:defRPr>
    </a:lvl6pPr>
    <a:lvl7pPr marL="2487534" algn="l" defTabSz="414589" rtl="0" eaLnBrk="1" latinLnBrk="0" hangingPunct="1">
      <a:defRPr sz="1088" kern="1200">
        <a:solidFill>
          <a:schemeClr val="tx1"/>
        </a:solidFill>
        <a:latin typeface="+mn-lt"/>
        <a:ea typeface="+mn-ea"/>
        <a:cs typeface="+mn-cs"/>
      </a:defRPr>
    </a:lvl7pPr>
    <a:lvl8pPr marL="2902123" algn="l" defTabSz="414589" rtl="0" eaLnBrk="1" latinLnBrk="0" hangingPunct="1">
      <a:defRPr sz="1088" kern="1200">
        <a:solidFill>
          <a:schemeClr val="tx1"/>
        </a:solidFill>
        <a:latin typeface="+mn-lt"/>
        <a:ea typeface="+mn-ea"/>
        <a:cs typeface="+mn-cs"/>
      </a:defRPr>
    </a:lvl8pPr>
    <a:lvl9pPr marL="3316712" algn="l" defTabSz="414589" rtl="0" eaLnBrk="1" latinLnBrk="0" hangingPunct="1">
      <a:defRPr sz="10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t>1</a:t>
            </a:fld>
            <a:endParaRPr lang="sv-SE"/>
          </a:p>
        </p:txBody>
      </p:sp>
    </p:spTree>
    <p:extLst>
      <p:ext uri="{BB962C8B-B14F-4D97-AF65-F5344CB8AC3E}">
        <p14:creationId xmlns:p14="http://schemas.microsoft.com/office/powerpoint/2010/main" val="2376782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16</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17</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18</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19</a:t>
            </a:fld>
            <a:endParaRPr lang="sv-SE"/>
          </a:p>
        </p:txBody>
      </p:sp>
    </p:spTree>
    <p:extLst>
      <p:ext uri="{BB962C8B-B14F-4D97-AF65-F5344CB8AC3E}">
        <p14:creationId xmlns:p14="http://schemas.microsoft.com/office/powerpoint/2010/main" val="3542907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1051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21</a:t>
            </a:fld>
            <a:endParaRPr lang="sv-SE"/>
          </a:p>
        </p:txBody>
      </p:sp>
    </p:spTree>
    <p:extLst>
      <p:ext uri="{BB962C8B-B14F-4D97-AF65-F5344CB8AC3E}">
        <p14:creationId xmlns:p14="http://schemas.microsoft.com/office/powerpoint/2010/main" val="224939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3137307-4DCF-594D-BAA8-346E9B4667CE}" type="slidenum">
              <a:rPr lang="sv-SE" smtClean="0"/>
              <a:t>22</a:t>
            </a:fld>
            <a:endParaRPr lang="sv-SE"/>
          </a:p>
        </p:txBody>
      </p:sp>
    </p:spTree>
    <p:extLst>
      <p:ext uri="{BB962C8B-B14F-4D97-AF65-F5344CB8AC3E}">
        <p14:creationId xmlns:p14="http://schemas.microsoft.com/office/powerpoint/2010/main" val="236415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25</a:t>
            </a:fld>
            <a:endParaRPr lang="sv-SE"/>
          </a:p>
        </p:txBody>
      </p:sp>
    </p:spTree>
    <p:extLst>
      <p:ext uri="{BB962C8B-B14F-4D97-AF65-F5344CB8AC3E}">
        <p14:creationId xmlns:p14="http://schemas.microsoft.com/office/powerpoint/2010/main" val="1843879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26</a:t>
            </a:fld>
            <a:endParaRPr lang="sv-SE">
              <a:solidFill>
                <a:prstClr val="black"/>
              </a:solidFill>
            </a:endParaRPr>
          </a:p>
        </p:txBody>
      </p:sp>
    </p:spTree>
    <p:extLst>
      <p:ext uri="{BB962C8B-B14F-4D97-AF65-F5344CB8AC3E}">
        <p14:creationId xmlns:p14="http://schemas.microsoft.com/office/powerpoint/2010/main" val="1326305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sz="1200" noProof="0"/>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36</a:t>
            </a:fld>
            <a:endParaRPr lang="sv-SE">
              <a:solidFill>
                <a:prstClr val="black"/>
              </a:solidFill>
            </a:endParaRPr>
          </a:p>
        </p:txBody>
      </p:sp>
    </p:spTree>
    <p:extLst>
      <p:ext uri="{BB962C8B-B14F-4D97-AF65-F5344CB8AC3E}">
        <p14:creationId xmlns:p14="http://schemas.microsoft.com/office/powerpoint/2010/main" val="196293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83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37</a:t>
            </a:fld>
            <a:endParaRPr lang="sv-SE">
              <a:solidFill>
                <a:prstClr val="black"/>
              </a:solidFill>
            </a:endParaRPr>
          </a:p>
        </p:txBody>
      </p:sp>
    </p:spTree>
    <p:extLst>
      <p:ext uri="{BB962C8B-B14F-4D97-AF65-F5344CB8AC3E}">
        <p14:creationId xmlns:p14="http://schemas.microsoft.com/office/powerpoint/2010/main" val="385781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38</a:t>
            </a:fld>
            <a:endParaRPr lang="sv-SE">
              <a:solidFill>
                <a:prstClr val="black"/>
              </a:solidFill>
            </a:endParaRPr>
          </a:p>
        </p:txBody>
      </p:sp>
    </p:spTree>
    <p:extLst>
      <p:ext uri="{BB962C8B-B14F-4D97-AF65-F5344CB8AC3E}">
        <p14:creationId xmlns:p14="http://schemas.microsoft.com/office/powerpoint/2010/main" val="1005171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39</a:t>
            </a:fld>
            <a:endParaRPr lang="sv-SE">
              <a:solidFill>
                <a:prstClr val="black"/>
              </a:solidFill>
            </a:endParaRPr>
          </a:p>
        </p:txBody>
      </p:sp>
    </p:spTree>
    <p:extLst>
      <p:ext uri="{BB962C8B-B14F-4D97-AF65-F5344CB8AC3E}">
        <p14:creationId xmlns:p14="http://schemas.microsoft.com/office/powerpoint/2010/main" val="3857815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40</a:t>
            </a:fld>
            <a:endParaRPr lang="sv-SE">
              <a:solidFill>
                <a:prstClr val="black"/>
              </a:solidFill>
            </a:endParaRPr>
          </a:p>
        </p:txBody>
      </p:sp>
    </p:spTree>
    <p:extLst>
      <p:ext uri="{BB962C8B-B14F-4D97-AF65-F5344CB8AC3E}">
        <p14:creationId xmlns:p14="http://schemas.microsoft.com/office/powerpoint/2010/main" val="3935965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43</a:t>
            </a:fld>
            <a:endParaRPr lang="sv-SE">
              <a:solidFill>
                <a:prstClr val="black"/>
              </a:solidFill>
            </a:endParaRPr>
          </a:p>
        </p:txBody>
      </p:sp>
    </p:spTree>
    <p:extLst>
      <p:ext uri="{BB962C8B-B14F-4D97-AF65-F5344CB8AC3E}">
        <p14:creationId xmlns:p14="http://schemas.microsoft.com/office/powerpoint/2010/main" val="3728816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44</a:t>
            </a:fld>
            <a:endParaRPr lang="sv-SE">
              <a:solidFill>
                <a:prstClr val="black"/>
              </a:solidFill>
            </a:endParaRPr>
          </a:p>
        </p:txBody>
      </p:sp>
    </p:spTree>
    <p:extLst>
      <p:ext uri="{BB962C8B-B14F-4D97-AF65-F5344CB8AC3E}">
        <p14:creationId xmlns:p14="http://schemas.microsoft.com/office/powerpoint/2010/main" val="1850118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46</a:t>
            </a:fld>
            <a:endParaRPr lang="sv-SE">
              <a:solidFill>
                <a:prstClr val="black"/>
              </a:solidFill>
            </a:endParaRPr>
          </a:p>
        </p:txBody>
      </p:sp>
    </p:spTree>
    <p:extLst>
      <p:ext uri="{BB962C8B-B14F-4D97-AF65-F5344CB8AC3E}">
        <p14:creationId xmlns:p14="http://schemas.microsoft.com/office/powerpoint/2010/main" val="1632562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48</a:t>
            </a:fld>
            <a:endParaRPr lang="sv-SE">
              <a:solidFill>
                <a:prstClr val="black"/>
              </a:solidFill>
            </a:endParaRPr>
          </a:p>
        </p:txBody>
      </p:sp>
    </p:spTree>
    <p:extLst>
      <p:ext uri="{BB962C8B-B14F-4D97-AF65-F5344CB8AC3E}">
        <p14:creationId xmlns:p14="http://schemas.microsoft.com/office/powerpoint/2010/main" val="2458618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50</a:t>
            </a:fld>
            <a:endParaRPr lang="sv-SE">
              <a:solidFill>
                <a:prstClr val="black"/>
              </a:solidFill>
            </a:endParaRPr>
          </a:p>
        </p:txBody>
      </p:sp>
    </p:spTree>
    <p:extLst>
      <p:ext uri="{BB962C8B-B14F-4D97-AF65-F5344CB8AC3E}">
        <p14:creationId xmlns:p14="http://schemas.microsoft.com/office/powerpoint/2010/main" val="2919784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52</a:t>
            </a:fld>
            <a:endParaRPr lang="sv-SE"/>
          </a:p>
        </p:txBody>
      </p:sp>
    </p:spTree>
    <p:extLst>
      <p:ext uri="{BB962C8B-B14F-4D97-AF65-F5344CB8AC3E}">
        <p14:creationId xmlns:p14="http://schemas.microsoft.com/office/powerpoint/2010/main" val="83035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867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62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852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79</a:t>
            </a:fld>
            <a:endParaRPr lang="sv-SE"/>
          </a:p>
        </p:txBody>
      </p:sp>
    </p:spTree>
    <p:extLst>
      <p:ext uri="{BB962C8B-B14F-4D97-AF65-F5344CB8AC3E}">
        <p14:creationId xmlns:p14="http://schemas.microsoft.com/office/powerpoint/2010/main" val="1876672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80</a:t>
            </a:fld>
            <a:endParaRPr lang="sv-SE"/>
          </a:p>
        </p:txBody>
      </p:sp>
    </p:spTree>
    <p:extLst>
      <p:ext uri="{BB962C8B-B14F-4D97-AF65-F5344CB8AC3E}">
        <p14:creationId xmlns:p14="http://schemas.microsoft.com/office/powerpoint/2010/main" val="921122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81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927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82</a:t>
            </a:fld>
            <a:endParaRPr lang="sv-SE"/>
          </a:p>
        </p:txBody>
      </p:sp>
    </p:spTree>
    <p:extLst>
      <p:ext uri="{BB962C8B-B14F-4D97-AF65-F5344CB8AC3E}">
        <p14:creationId xmlns:p14="http://schemas.microsoft.com/office/powerpoint/2010/main" val="3345412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83</a:t>
            </a:fld>
            <a:endParaRPr lang="sv-SE"/>
          </a:p>
        </p:txBody>
      </p:sp>
    </p:spTree>
    <p:extLst>
      <p:ext uri="{BB962C8B-B14F-4D97-AF65-F5344CB8AC3E}">
        <p14:creationId xmlns:p14="http://schemas.microsoft.com/office/powerpoint/2010/main" val="3266649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84</a:t>
            </a:fld>
            <a:endParaRPr lang="sv-SE"/>
          </a:p>
        </p:txBody>
      </p:sp>
    </p:spTree>
    <p:extLst>
      <p:ext uri="{BB962C8B-B14F-4D97-AF65-F5344CB8AC3E}">
        <p14:creationId xmlns:p14="http://schemas.microsoft.com/office/powerpoint/2010/main" val="3122269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2337"/>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t>85</a:t>
            </a:fld>
            <a:endParaRPr lang="sv-SE"/>
          </a:p>
        </p:txBody>
      </p:sp>
    </p:spTree>
    <p:extLst>
      <p:ext uri="{BB962C8B-B14F-4D97-AF65-F5344CB8AC3E}">
        <p14:creationId xmlns:p14="http://schemas.microsoft.com/office/powerpoint/2010/main" val="901515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97754"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97754"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95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D58F69-CC56-4559-9CDD-AEFE2E399201}" type="slidenum">
              <a:rPr lang="en-US" smtClean="0"/>
              <a:t>4</a:t>
            </a:fld>
            <a:endParaRPr lang="en-US"/>
          </a:p>
        </p:txBody>
      </p:sp>
    </p:spTree>
    <p:extLst>
      <p:ext uri="{BB962C8B-B14F-4D97-AF65-F5344CB8AC3E}">
        <p14:creationId xmlns:p14="http://schemas.microsoft.com/office/powerpoint/2010/main" val="1343087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95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959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102</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103</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3137307-4DCF-594D-BAA8-346E9B4667CE}" type="slidenum">
              <a:rPr lang="sv-SE" smtClean="0"/>
              <a:t>104</a:t>
            </a:fld>
            <a:endParaRPr lang="sv-SE"/>
          </a:p>
        </p:txBody>
      </p:sp>
    </p:spTree>
    <p:extLst>
      <p:ext uri="{BB962C8B-B14F-4D97-AF65-F5344CB8AC3E}">
        <p14:creationId xmlns:p14="http://schemas.microsoft.com/office/powerpoint/2010/main" val="1811914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108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843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37307-4DCF-594D-BAA8-346E9B4667CE}" type="slidenum">
              <a:rPr lang="sv-SE" smtClean="0"/>
              <a:t>109</a:t>
            </a:fld>
            <a:endParaRPr lang="sv-SE"/>
          </a:p>
        </p:txBody>
      </p:sp>
    </p:spTree>
    <p:extLst>
      <p:ext uri="{BB962C8B-B14F-4D97-AF65-F5344CB8AC3E}">
        <p14:creationId xmlns:p14="http://schemas.microsoft.com/office/powerpoint/2010/main" val="4010565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37307-4DCF-594D-BAA8-346E9B4667CE}" type="slidenum">
              <a:rPr lang="sv-SE" smtClean="0"/>
              <a:t>110</a:t>
            </a:fld>
            <a:endParaRPr lang="sv-SE"/>
          </a:p>
        </p:txBody>
      </p:sp>
    </p:spTree>
    <p:extLst>
      <p:ext uri="{BB962C8B-B14F-4D97-AF65-F5344CB8AC3E}">
        <p14:creationId xmlns:p14="http://schemas.microsoft.com/office/powerpoint/2010/main" val="2154894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116</a:t>
            </a:fld>
            <a:endParaRPr lang="sv-SE">
              <a:solidFill>
                <a:prstClr val="black"/>
              </a:solidFill>
            </a:endParaRPr>
          </a:p>
        </p:txBody>
      </p:sp>
    </p:spTree>
    <p:extLst>
      <p:ext uri="{BB962C8B-B14F-4D97-AF65-F5344CB8AC3E}">
        <p14:creationId xmlns:p14="http://schemas.microsoft.com/office/powerpoint/2010/main" val="2271932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117</a:t>
            </a:fld>
            <a:endParaRPr lang="sv-SE">
              <a:solidFill>
                <a:prstClr val="black"/>
              </a:solidFill>
            </a:endParaRPr>
          </a:p>
        </p:txBody>
      </p:sp>
    </p:spTree>
    <p:extLst>
      <p:ext uri="{BB962C8B-B14F-4D97-AF65-F5344CB8AC3E}">
        <p14:creationId xmlns:p14="http://schemas.microsoft.com/office/powerpoint/2010/main" val="117279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118</a:t>
            </a:fld>
            <a:endParaRPr lang="sv-SE">
              <a:solidFill>
                <a:prstClr val="black"/>
              </a:solidFill>
            </a:endParaRPr>
          </a:p>
        </p:txBody>
      </p:sp>
    </p:spTree>
    <p:extLst>
      <p:ext uri="{BB962C8B-B14F-4D97-AF65-F5344CB8AC3E}">
        <p14:creationId xmlns:p14="http://schemas.microsoft.com/office/powerpoint/2010/main" val="300485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137307-4DCF-594D-BAA8-346E9B4667CE}" type="slidenum">
              <a:rPr lang="sv-SE" smtClean="0"/>
              <a:t>9</a:t>
            </a:fld>
            <a:endParaRPr lang="sv-SE"/>
          </a:p>
        </p:txBody>
      </p:sp>
    </p:spTree>
    <p:extLst>
      <p:ext uri="{BB962C8B-B14F-4D97-AF65-F5344CB8AC3E}">
        <p14:creationId xmlns:p14="http://schemas.microsoft.com/office/powerpoint/2010/main" val="1191801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10"/>
          </p:nvPr>
        </p:nvSpPr>
        <p:spPr/>
        <p:txBody>
          <a:bodyPr/>
          <a:lstStyle/>
          <a:p>
            <a:fld id="{93137307-4DCF-594D-BAA8-346E9B4667CE}" type="slidenum">
              <a:rPr lang="sv-SE" smtClean="0">
                <a:solidFill>
                  <a:prstClr val="black"/>
                </a:solidFill>
              </a:rPr>
              <a:pPr/>
              <a:t>119</a:t>
            </a:fld>
            <a:endParaRPr lang="sv-SE">
              <a:solidFill>
                <a:prstClr val="black"/>
              </a:solidFill>
            </a:endParaRPr>
          </a:p>
        </p:txBody>
      </p:sp>
    </p:spTree>
    <p:extLst>
      <p:ext uri="{BB962C8B-B14F-4D97-AF65-F5344CB8AC3E}">
        <p14:creationId xmlns:p14="http://schemas.microsoft.com/office/powerpoint/2010/main" val="3985320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120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84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10"/>
          </p:nvPr>
        </p:nvSpPr>
        <p:spPr/>
        <p:txBody>
          <a:bodyPr/>
          <a:lstStyle/>
          <a:p>
            <a:pPr marL="0" marR="0" lvl="0" indent="0" algn="r" defTabSz="451363" rtl="0" eaLnBrk="1" fontAlgn="auto" latinLnBrk="0" hangingPunct="1">
              <a:lnSpc>
                <a:spcPct val="100000"/>
              </a:lnSpc>
              <a:spcBef>
                <a:spcPts val="0"/>
              </a:spcBef>
              <a:spcAft>
                <a:spcPts val="0"/>
              </a:spcAft>
              <a:buClrTx/>
              <a:buSzTx/>
              <a:buFontTx/>
              <a:buNone/>
              <a:tabLst/>
              <a:defRPr/>
            </a:pPr>
            <a:fld id="{93137307-4DCF-594D-BAA8-346E9B4667C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1363"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30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10"/>
          </p:nvPr>
        </p:nvSpPr>
        <p:spPr/>
        <p:txBody>
          <a:bodyPr/>
          <a:lstStyle/>
          <a:p>
            <a:fld id="{93137307-4DCF-594D-BAA8-346E9B4667CE}" type="slidenum">
              <a:rPr lang="sv-SE" smtClean="0"/>
              <a:pPr/>
              <a:t>11</a:t>
            </a:fld>
            <a:endParaRPr lang="sv-SE"/>
          </a:p>
        </p:txBody>
      </p:sp>
    </p:spTree>
    <p:extLst>
      <p:ext uri="{BB962C8B-B14F-4D97-AF65-F5344CB8AC3E}">
        <p14:creationId xmlns:p14="http://schemas.microsoft.com/office/powerpoint/2010/main" val="314627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12</a:t>
            </a:fld>
            <a:endParaRPr lang="sv-SE"/>
          </a:p>
        </p:txBody>
      </p:sp>
    </p:spTree>
    <p:extLst>
      <p:ext uri="{BB962C8B-B14F-4D97-AF65-F5344CB8AC3E}">
        <p14:creationId xmlns:p14="http://schemas.microsoft.com/office/powerpoint/2010/main" val="1092656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137307-4DCF-594D-BAA8-346E9B4667CE}" type="slidenum">
              <a:rPr lang="sv-SE" smtClean="0"/>
              <a:t>15</a:t>
            </a:fld>
            <a:endParaRPr lang="sv-SE"/>
          </a:p>
        </p:txBody>
      </p:sp>
    </p:spTree>
    <p:extLst>
      <p:ext uri="{BB962C8B-B14F-4D97-AF65-F5344CB8AC3E}">
        <p14:creationId xmlns:p14="http://schemas.microsoft.com/office/powerpoint/2010/main" val="292241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f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mn-lt"/>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93109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Or, Paid Content +info + question">
    <p:spTree>
      <p:nvGrpSpPr>
        <p:cNvPr id="1" name=""/>
        <p:cNvGrpSpPr/>
        <p:nvPr/>
      </p:nvGrpSpPr>
      <p:grpSpPr>
        <a:xfrm>
          <a:off x="0" y="0"/>
          <a:ext cx="0" cy="0"/>
          <a:chOff x="0" y="0"/>
          <a:chExt cx="0" cy="0"/>
        </a:xfrm>
      </p:grpSpPr>
      <p:sp>
        <p:nvSpPr>
          <p:cNvPr id="9"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1"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2" name="Text Placeholder 4">
            <a:extLst>
              <a:ext uri="{FF2B5EF4-FFF2-40B4-BE49-F238E27FC236}">
                <a16:creationId xmlns:a16="http://schemas.microsoft.com/office/drawing/2014/main" id="{F7B712C9-407E-4A0B-9460-EE44B1602B3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186876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Or, Paid Content +info + question">
    <p:spTree>
      <p:nvGrpSpPr>
        <p:cNvPr id="1" name=""/>
        <p:cNvGrpSpPr/>
        <p:nvPr/>
      </p:nvGrpSpPr>
      <p:grpSpPr>
        <a:xfrm>
          <a:off x="0" y="0"/>
          <a:ext cx="0" cy="0"/>
          <a:chOff x="0" y="0"/>
          <a:chExt cx="0" cy="0"/>
        </a:xfrm>
      </p:grpSpPr>
      <p:sp>
        <p:nvSpPr>
          <p:cNvPr id="11" name="Content Placeholder 5"/>
          <p:cNvSpPr>
            <a:spLocks noGrp="1"/>
          </p:cNvSpPr>
          <p:nvPr>
            <p:ph sz="quarter" idx="13"/>
          </p:nvPr>
        </p:nvSpPr>
        <p:spPr>
          <a:xfrm>
            <a:off x="569258" y="1166274"/>
            <a:ext cx="4809600"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4"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6" name="Text Placeholder 4">
            <a:extLst>
              <a:ext uri="{FF2B5EF4-FFF2-40B4-BE49-F238E27FC236}">
                <a16:creationId xmlns:a16="http://schemas.microsoft.com/office/drawing/2014/main" id="{EEEC843E-D561-43E6-8B0B-329FFD2CDEC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2C6094E5-0E36-4104-84FF-83ACE8F5D0B5}"/>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643541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Or, Paid Content">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descr="A body of water with a mountain in the background&#10;&#10;Description automatically generated">
            <a:extLst>
              <a:ext uri="{FF2B5EF4-FFF2-40B4-BE49-F238E27FC236}">
                <a16:creationId xmlns:a16="http://schemas.microsoft.com/office/drawing/2014/main" id="{57A3E099-D12F-457D-9201-A2AF9A2A208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0" name="Title 1"/>
          <p:cNvSpPr>
            <a:spLocks noGrp="1"/>
          </p:cNvSpPr>
          <p:nvPr>
            <p:ph type="title"/>
          </p:nvPr>
        </p:nvSpPr>
        <p:spPr>
          <a:xfrm>
            <a:off x="566670" y="586902"/>
            <a:ext cx="11472746" cy="1308400"/>
          </a:xfrm>
          <a:prstGeom prst="rect">
            <a:avLst/>
          </a:prstGeom>
        </p:spPr>
        <p:txBody>
          <a:bodyPr anchor="t">
            <a:normAutofit/>
          </a:bodyPr>
          <a:lstStyle>
            <a:lvl1pPr>
              <a:defRPr sz="4000" b="1">
                <a:solidFill>
                  <a:schemeClr val="bg1"/>
                </a:solidFill>
                <a:latin typeface="Calibri" pitchFamily="34" charset="0"/>
              </a:defRPr>
            </a:lvl1pPr>
          </a:lstStyle>
          <a:p>
            <a:r>
              <a:rPr lang="en-US" noProof="0" dirty="0"/>
              <a:t>Click to edit Master title style</a:t>
            </a:r>
            <a:endParaRPr lang="en-GB" noProof="0" dirty="0"/>
          </a:p>
        </p:txBody>
      </p:sp>
      <p:pic>
        <p:nvPicPr>
          <p:cNvPr id="11" name="Picture 10">
            <a:extLst>
              <a:ext uri="{FF2B5EF4-FFF2-40B4-BE49-F238E27FC236}">
                <a16:creationId xmlns:a16="http://schemas.microsoft.com/office/drawing/2014/main" id="{F61517B3-54A0-41D0-A9B5-FDA00CAE6566}"/>
              </a:ext>
            </a:extLst>
          </p:cNvPr>
          <p:cNvPicPr>
            <a:picLocks noChangeAspect="1"/>
          </p:cNvPicPr>
          <p:nvPr userDrawn="1"/>
        </p:nvPicPr>
        <p:blipFill>
          <a:blip r:embed="rId4"/>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2158461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Or, Paid Content +info + question">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pic>
        <p:nvPicPr>
          <p:cNvPr id="7" name="Picture 6">
            <a:extLst>
              <a:ext uri="{FF2B5EF4-FFF2-40B4-BE49-F238E27FC236}">
                <a16:creationId xmlns:a16="http://schemas.microsoft.com/office/drawing/2014/main" id="{12DC4E78-DDF5-4A07-9EA3-FE861B9F2091}"/>
              </a:ext>
            </a:extLst>
          </p:cNvPr>
          <p:cNvPicPr>
            <a:picLocks noChangeAspect="1"/>
          </p:cNvPicPr>
          <p:nvPr userDrawn="1"/>
        </p:nvPicPr>
        <p:blipFill rotWithShape="1">
          <a:blip r:embed="rId2"/>
          <a:srcRect l="37185" t="761" r="173" b="38451"/>
          <a:stretch/>
        </p:blipFill>
        <p:spPr>
          <a:xfrm flipH="1">
            <a:off x="2315766" y="561144"/>
            <a:ext cx="9876234" cy="6309963"/>
          </a:xfrm>
          <a:prstGeom prst="rect">
            <a:avLst/>
          </a:prstGeom>
        </p:spPr>
      </p:pic>
      <p:sp>
        <p:nvSpPr>
          <p:cNvPr id="8" name="Rectangle 7">
            <a:extLst>
              <a:ext uri="{FF2B5EF4-FFF2-40B4-BE49-F238E27FC236}">
                <a16:creationId xmlns:a16="http://schemas.microsoft.com/office/drawing/2014/main" id="{B7FAD475-E26B-4202-9E35-0D1D1A5DA5E6}"/>
              </a:ext>
            </a:extLst>
          </p:cNvPr>
          <p:cNvSpPr/>
          <p:nvPr userDrawn="1"/>
        </p:nvSpPr>
        <p:spPr>
          <a:xfrm>
            <a:off x="0" y="561144"/>
            <a:ext cx="12192000" cy="6333445"/>
          </a:xfrm>
          <a:prstGeom prst="rect">
            <a:avLst/>
          </a:prstGeom>
          <a:gradFill>
            <a:gsLst>
              <a:gs pos="57530">
                <a:srgbClr val="ECECEC">
                  <a:alpha val="73000"/>
                </a:srgbClr>
              </a:gs>
              <a:gs pos="15900">
                <a:schemeClr val="bg1">
                  <a:lumMod val="95000"/>
                </a:schemeClr>
              </a:gs>
              <a:gs pos="100000">
                <a:schemeClr val="bg1">
                  <a:alpha val="24000"/>
                </a:schemeClr>
              </a:gs>
              <a:gs pos="0">
                <a:schemeClr val="bg1">
                  <a:lumMod val="95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 name="Rectangle 8">
            <a:extLst>
              <a:ext uri="{FF2B5EF4-FFF2-40B4-BE49-F238E27FC236}">
                <a16:creationId xmlns:a16="http://schemas.microsoft.com/office/drawing/2014/main" id="{192C086D-0C52-4F76-89E1-F4E2DF786DB4}"/>
              </a:ext>
            </a:extLst>
          </p:cNvPr>
          <p:cNvSpPr/>
          <p:nvPr userDrawn="1"/>
        </p:nvSpPr>
        <p:spPr>
          <a:xfrm>
            <a:off x="0" y="548699"/>
            <a:ext cx="12192000" cy="6334854"/>
          </a:xfrm>
          <a:prstGeom prst="rect">
            <a:avLst/>
          </a:prstGeom>
          <a:blipFill dpi="0" rotWithShape="1">
            <a:blip r:embed="rId3">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1331" rtl="0" eaLnBrk="1" fontAlgn="auto" latinLnBrk="0" hangingPunct="1">
              <a:lnSpc>
                <a:spcPct val="90000"/>
              </a:lnSpc>
              <a:spcBef>
                <a:spcPts val="0"/>
              </a:spcBef>
              <a:spcAft>
                <a:spcPts val="544"/>
              </a:spcAft>
              <a:buClrTx/>
              <a:buSzTx/>
              <a:buFontTx/>
              <a:buNone/>
              <a:tabLst/>
              <a:defRPr/>
            </a:pPr>
            <a:endParaRPr kumimoji="0" lang="en-GB" sz="1814" b="0" i="0" u="none" strike="noStrike" kern="1200" cap="none" spc="0" normalizeH="0" baseline="0" noProof="0">
              <a:ln>
                <a:noFill/>
              </a:ln>
              <a:solidFill>
                <a:srgbClr val="E2E3E4"/>
              </a:solidFill>
              <a:effectLst/>
              <a:uLnTx/>
              <a:uFillTx/>
              <a:latin typeface="Calibri"/>
              <a:ea typeface="+mn-ea"/>
              <a:cs typeface="+mn-cs"/>
            </a:endParaRPr>
          </a:p>
        </p:txBody>
      </p:sp>
      <p:sp>
        <p:nvSpPr>
          <p:cNvPr id="11"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4">
            <a:extLst>
              <a:ext uri="{FF2B5EF4-FFF2-40B4-BE49-F238E27FC236}">
                <a16:creationId xmlns:a16="http://schemas.microsoft.com/office/drawing/2014/main" id="{FD5D112B-ED05-43A9-A51C-01E9B7D72049}"/>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5" name="Flowchart: Connector 14">
            <a:extLst>
              <a:ext uri="{FF2B5EF4-FFF2-40B4-BE49-F238E27FC236}">
                <a16:creationId xmlns:a16="http://schemas.microsoft.com/office/drawing/2014/main" id="{E3274267-21D6-4DC5-B7FF-EA2E87E37748}"/>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3448146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with Full Image">
    <p:bg>
      <p:bgPr>
        <a:solidFill>
          <a:schemeClr val="tx2"/>
        </a:solidFill>
        <a:effectLst/>
      </p:bgPr>
    </p:bg>
    <p:spTree>
      <p:nvGrpSpPr>
        <p:cNvPr id="1" name=""/>
        <p:cNvGrpSpPr/>
        <p:nvPr/>
      </p:nvGrpSpPr>
      <p:grpSpPr>
        <a:xfrm>
          <a:off x="0" y="0"/>
          <a:ext cx="0" cy="0"/>
          <a:chOff x="0" y="0"/>
          <a:chExt cx="0" cy="0"/>
        </a:xfrm>
      </p:grpSpPr>
      <p:sp>
        <p:nvSpPr>
          <p:cNvPr id="9" name="bk object 16"/>
          <p:cNvSpPr/>
          <p:nvPr userDrawn="1"/>
        </p:nvSpPr>
        <p:spPr>
          <a:xfrm>
            <a:off x="0" y="0"/>
            <a:ext cx="12192000" cy="68576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383D45"/>
          </a:solidFill>
        </p:spPr>
        <p:txBody>
          <a:bodyPr wrap="square" lIns="0" tIns="0" rIns="0" bIns="0" rtlCol="0"/>
          <a:lstStyle/>
          <a:p>
            <a:endParaRPr sz="1092"/>
          </a:p>
        </p:txBody>
      </p:sp>
      <p:sp>
        <p:nvSpPr>
          <p:cNvPr id="10" name="bk object 17"/>
          <p:cNvSpPr/>
          <p:nvPr userDrawn="1"/>
        </p:nvSpPr>
        <p:spPr>
          <a:xfrm>
            <a:off x="1106504" y="3370"/>
            <a:ext cx="3981462" cy="6854149"/>
          </a:xfrm>
          <a:custGeom>
            <a:avLst/>
            <a:gdLst/>
            <a:ahLst/>
            <a:cxnLst/>
            <a:rect l="l" t="t" r="r" b="b"/>
            <a:pathLst>
              <a:path w="6565265" h="11303000">
                <a:moveTo>
                  <a:pt x="4162471" y="0"/>
                </a:moveTo>
                <a:lnTo>
                  <a:pt x="0" y="0"/>
                </a:lnTo>
                <a:lnTo>
                  <a:pt x="33501" y="12700"/>
                </a:lnTo>
                <a:lnTo>
                  <a:pt x="129169" y="38100"/>
                </a:lnTo>
                <a:lnTo>
                  <a:pt x="176815" y="38100"/>
                </a:lnTo>
                <a:lnTo>
                  <a:pt x="224333" y="50800"/>
                </a:lnTo>
                <a:lnTo>
                  <a:pt x="271722" y="76200"/>
                </a:lnTo>
                <a:lnTo>
                  <a:pt x="553215" y="152400"/>
                </a:lnTo>
                <a:lnTo>
                  <a:pt x="599638" y="177800"/>
                </a:lnTo>
                <a:lnTo>
                  <a:pt x="692042" y="203200"/>
                </a:lnTo>
                <a:lnTo>
                  <a:pt x="738020" y="228600"/>
                </a:lnTo>
                <a:lnTo>
                  <a:pt x="829517" y="254000"/>
                </a:lnTo>
                <a:lnTo>
                  <a:pt x="875031" y="279400"/>
                </a:lnTo>
                <a:lnTo>
                  <a:pt x="920387" y="292100"/>
                </a:lnTo>
                <a:lnTo>
                  <a:pt x="965582" y="317500"/>
                </a:lnTo>
                <a:lnTo>
                  <a:pt x="1010615" y="330200"/>
                </a:lnTo>
                <a:lnTo>
                  <a:pt x="1055483" y="355600"/>
                </a:lnTo>
                <a:lnTo>
                  <a:pt x="1100184" y="368300"/>
                </a:lnTo>
                <a:lnTo>
                  <a:pt x="1189077" y="419100"/>
                </a:lnTo>
                <a:lnTo>
                  <a:pt x="1233265" y="431800"/>
                </a:lnTo>
                <a:lnTo>
                  <a:pt x="1364770" y="508000"/>
                </a:lnTo>
                <a:lnTo>
                  <a:pt x="1408246" y="520700"/>
                </a:lnTo>
                <a:lnTo>
                  <a:pt x="1707326" y="698500"/>
                </a:lnTo>
                <a:lnTo>
                  <a:pt x="1955997" y="850900"/>
                </a:lnTo>
                <a:lnTo>
                  <a:pt x="1996718" y="889000"/>
                </a:lnTo>
                <a:lnTo>
                  <a:pt x="2117603" y="965200"/>
                </a:lnTo>
                <a:lnTo>
                  <a:pt x="2157464" y="1003300"/>
                </a:lnTo>
                <a:lnTo>
                  <a:pt x="2236523" y="1054100"/>
                </a:lnTo>
                <a:lnTo>
                  <a:pt x="2275716" y="1092200"/>
                </a:lnTo>
                <a:lnTo>
                  <a:pt x="2314683" y="1117600"/>
                </a:lnTo>
                <a:lnTo>
                  <a:pt x="2353422" y="1155700"/>
                </a:lnTo>
                <a:lnTo>
                  <a:pt x="2391930" y="1181100"/>
                </a:lnTo>
                <a:lnTo>
                  <a:pt x="2430205" y="1219200"/>
                </a:lnTo>
                <a:lnTo>
                  <a:pt x="2468245" y="1244600"/>
                </a:lnTo>
                <a:lnTo>
                  <a:pt x="2506049" y="1282700"/>
                </a:lnTo>
                <a:lnTo>
                  <a:pt x="2543614" y="1308100"/>
                </a:lnTo>
                <a:lnTo>
                  <a:pt x="2618018" y="1384300"/>
                </a:lnTo>
                <a:lnTo>
                  <a:pt x="2654854" y="1409700"/>
                </a:lnTo>
                <a:lnTo>
                  <a:pt x="2691442" y="1447800"/>
                </a:lnTo>
                <a:lnTo>
                  <a:pt x="2763869" y="1524000"/>
                </a:lnTo>
                <a:lnTo>
                  <a:pt x="2799704" y="1549400"/>
                </a:lnTo>
                <a:lnTo>
                  <a:pt x="2835249" y="1587500"/>
                </a:lnTo>
                <a:lnTo>
                  <a:pt x="2870444" y="1625600"/>
                </a:lnTo>
                <a:lnTo>
                  <a:pt x="2905289" y="1663700"/>
                </a:lnTo>
                <a:lnTo>
                  <a:pt x="2939783" y="1701800"/>
                </a:lnTo>
                <a:lnTo>
                  <a:pt x="2973925" y="1739900"/>
                </a:lnTo>
                <a:lnTo>
                  <a:pt x="3007715" y="1778000"/>
                </a:lnTo>
                <a:lnTo>
                  <a:pt x="3041150" y="1816100"/>
                </a:lnTo>
                <a:lnTo>
                  <a:pt x="3074232" y="1854200"/>
                </a:lnTo>
                <a:lnTo>
                  <a:pt x="3106958" y="1892300"/>
                </a:lnTo>
                <a:lnTo>
                  <a:pt x="3139328" y="1930400"/>
                </a:lnTo>
                <a:lnTo>
                  <a:pt x="3171341" y="1968500"/>
                </a:lnTo>
                <a:lnTo>
                  <a:pt x="3202997" y="2006600"/>
                </a:lnTo>
                <a:lnTo>
                  <a:pt x="3234293" y="2044700"/>
                </a:lnTo>
                <a:lnTo>
                  <a:pt x="3265230" y="2082800"/>
                </a:lnTo>
                <a:lnTo>
                  <a:pt x="3295807" y="2120900"/>
                </a:lnTo>
                <a:lnTo>
                  <a:pt x="3326022" y="2159000"/>
                </a:lnTo>
                <a:lnTo>
                  <a:pt x="3355876" y="2197100"/>
                </a:lnTo>
                <a:lnTo>
                  <a:pt x="3385366" y="2235200"/>
                </a:lnTo>
                <a:lnTo>
                  <a:pt x="3414493" y="2273300"/>
                </a:lnTo>
                <a:lnTo>
                  <a:pt x="3443255" y="2311400"/>
                </a:lnTo>
                <a:lnTo>
                  <a:pt x="3471651" y="2362200"/>
                </a:lnTo>
                <a:lnTo>
                  <a:pt x="3499682" y="2400300"/>
                </a:lnTo>
                <a:lnTo>
                  <a:pt x="3527345" y="2438400"/>
                </a:lnTo>
                <a:lnTo>
                  <a:pt x="3554640" y="2476500"/>
                </a:lnTo>
                <a:lnTo>
                  <a:pt x="3581566" y="2527300"/>
                </a:lnTo>
                <a:lnTo>
                  <a:pt x="3608122" y="2565400"/>
                </a:lnTo>
                <a:lnTo>
                  <a:pt x="3634308" y="2603500"/>
                </a:lnTo>
                <a:lnTo>
                  <a:pt x="3660122" y="2641600"/>
                </a:lnTo>
                <a:lnTo>
                  <a:pt x="3685564" y="2692400"/>
                </a:lnTo>
                <a:lnTo>
                  <a:pt x="3710633" y="2730500"/>
                </a:lnTo>
                <a:lnTo>
                  <a:pt x="3735328" y="2768600"/>
                </a:lnTo>
                <a:lnTo>
                  <a:pt x="3759648" y="2819400"/>
                </a:lnTo>
                <a:lnTo>
                  <a:pt x="3783592" y="2857500"/>
                </a:lnTo>
                <a:lnTo>
                  <a:pt x="3807160" y="2908300"/>
                </a:lnTo>
                <a:lnTo>
                  <a:pt x="3830350" y="2946400"/>
                </a:lnTo>
                <a:lnTo>
                  <a:pt x="3853162" y="2984500"/>
                </a:lnTo>
                <a:lnTo>
                  <a:pt x="3875595" y="3035300"/>
                </a:lnTo>
                <a:lnTo>
                  <a:pt x="3897649" y="3073400"/>
                </a:lnTo>
                <a:lnTo>
                  <a:pt x="3919321" y="3124200"/>
                </a:lnTo>
                <a:lnTo>
                  <a:pt x="3940611" y="3162300"/>
                </a:lnTo>
                <a:lnTo>
                  <a:pt x="3961519" y="3213100"/>
                </a:lnTo>
                <a:lnTo>
                  <a:pt x="3982044" y="3251200"/>
                </a:lnTo>
                <a:lnTo>
                  <a:pt x="4002185" y="3302000"/>
                </a:lnTo>
                <a:lnTo>
                  <a:pt x="4021940" y="3340100"/>
                </a:lnTo>
                <a:lnTo>
                  <a:pt x="4041310" y="3390900"/>
                </a:lnTo>
                <a:lnTo>
                  <a:pt x="4060293" y="3429000"/>
                </a:lnTo>
                <a:lnTo>
                  <a:pt x="4078888" y="3479800"/>
                </a:lnTo>
                <a:lnTo>
                  <a:pt x="4097094" y="3530600"/>
                </a:lnTo>
                <a:lnTo>
                  <a:pt x="4114912" y="3568700"/>
                </a:lnTo>
                <a:lnTo>
                  <a:pt x="4132339" y="3619500"/>
                </a:lnTo>
                <a:lnTo>
                  <a:pt x="4149375" y="3657600"/>
                </a:lnTo>
                <a:lnTo>
                  <a:pt x="4166020" y="3708400"/>
                </a:lnTo>
                <a:lnTo>
                  <a:pt x="4182271" y="3759200"/>
                </a:lnTo>
                <a:lnTo>
                  <a:pt x="4198129" y="3797300"/>
                </a:lnTo>
                <a:lnTo>
                  <a:pt x="4213593" y="3848100"/>
                </a:lnTo>
                <a:lnTo>
                  <a:pt x="4228661" y="3898900"/>
                </a:lnTo>
                <a:lnTo>
                  <a:pt x="4243333" y="3937000"/>
                </a:lnTo>
                <a:lnTo>
                  <a:pt x="4257609" y="3987800"/>
                </a:lnTo>
                <a:lnTo>
                  <a:pt x="4271486" y="4038600"/>
                </a:lnTo>
                <a:lnTo>
                  <a:pt x="4284965" y="4089400"/>
                </a:lnTo>
                <a:lnTo>
                  <a:pt x="4298044" y="4127500"/>
                </a:lnTo>
                <a:lnTo>
                  <a:pt x="4310723" y="4178300"/>
                </a:lnTo>
                <a:lnTo>
                  <a:pt x="4323000" y="4229100"/>
                </a:lnTo>
                <a:lnTo>
                  <a:pt x="4334876" y="4279900"/>
                </a:lnTo>
                <a:lnTo>
                  <a:pt x="4346348" y="4318000"/>
                </a:lnTo>
                <a:lnTo>
                  <a:pt x="4357417" y="4368800"/>
                </a:lnTo>
                <a:lnTo>
                  <a:pt x="4368081" y="4419600"/>
                </a:lnTo>
                <a:lnTo>
                  <a:pt x="4378340" y="4470400"/>
                </a:lnTo>
                <a:lnTo>
                  <a:pt x="4388192" y="4521200"/>
                </a:lnTo>
                <a:lnTo>
                  <a:pt x="4397638" y="4559300"/>
                </a:lnTo>
                <a:lnTo>
                  <a:pt x="4406675" y="4610100"/>
                </a:lnTo>
                <a:lnTo>
                  <a:pt x="4415303" y="4660900"/>
                </a:lnTo>
                <a:lnTo>
                  <a:pt x="4423521" y="4711700"/>
                </a:lnTo>
                <a:lnTo>
                  <a:pt x="4431329" y="4762500"/>
                </a:lnTo>
                <a:lnTo>
                  <a:pt x="4438726" y="4813300"/>
                </a:lnTo>
                <a:lnTo>
                  <a:pt x="4445710" y="4851400"/>
                </a:lnTo>
                <a:lnTo>
                  <a:pt x="4452281" y="4902200"/>
                </a:lnTo>
                <a:lnTo>
                  <a:pt x="4458438" y="4953000"/>
                </a:lnTo>
                <a:lnTo>
                  <a:pt x="4464180" y="5003800"/>
                </a:lnTo>
                <a:lnTo>
                  <a:pt x="4469506" y="5054600"/>
                </a:lnTo>
                <a:lnTo>
                  <a:pt x="4474416" y="5105400"/>
                </a:lnTo>
                <a:lnTo>
                  <a:pt x="4478909" y="5156200"/>
                </a:lnTo>
                <a:lnTo>
                  <a:pt x="4482983" y="5207000"/>
                </a:lnTo>
                <a:lnTo>
                  <a:pt x="4486638" y="5257800"/>
                </a:lnTo>
                <a:lnTo>
                  <a:pt x="4489873" y="5308600"/>
                </a:lnTo>
                <a:lnTo>
                  <a:pt x="4492687" y="5359400"/>
                </a:lnTo>
                <a:lnTo>
                  <a:pt x="4495080" y="5397500"/>
                </a:lnTo>
                <a:lnTo>
                  <a:pt x="4497050" y="5448300"/>
                </a:lnTo>
                <a:lnTo>
                  <a:pt x="4498597" y="5499100"/>
                </a:lnTo>
                <a:lnTo>
                  <a:pt x="4499720" y="5549900"/>
                </a:lnTo>
                <a:lnTo>
                  <a:pt x="4500417" y="5600700"/>
                </a:lnTo>
                <a:lnTo>
                  <a:pt x="4500689" y="5651500"/>
                </a:lnTo>
                <a:lnTo>
                  <a:pt x="4500417" y="5702300"/>
                </a:lnTo>
                <a:lnTo>
                  <a:pt x="4499720" y="5753100"/>
                </a:lnTo>
                <a:lnTo>
                  <a:pt x="4498597" y="5803900"/>
                </a:lnTo>
                <a:lnTo>
                  <a:pt x="4497050" y="5854700"/>
                </a:lnTo>
                <a:lnTo>
                  <a:pt x="4495080" y="5905500"/>
                </a:lnTo>
                <a:lnTo>
                  <a:pt x="4492687" y="5956300"/>
                </a:lnTo>
                <a:lnTo>
                  <a:pt x="4489873" y="6007100"/>
                </a:lnTo>
                <a:lnTo>
                  <a:pt x="4486638" y="6057900"/>
                </a:lnTo>
                <a:lnTo>
                  <a:pt x="4482983" y="6108700"/>
                </a:lnTo>
                <a:lnTo>
                  <a:pt x="4478909" y="6159500"/>
                </a:lnTo>
                <a:lnTo>
                  <a:pt x="4474416" y="6210300"/>
                </a:lnTo>
                <a:lnTo>
                  <a:pt x="4469506" y="6261100"/>
                </a:lnTo>
                <a:lnTo>
                  <a:pt x="4464180" y="6299200"/>
                </a:lnTo>
                <a:lnTo>
                  <a:pt x="4458438" y="6350000"/>
                </a:lnTo>
                <a:lnTo>
                  <a:pt x="4452281" y="6400800"/>
                </a:lnTo>
                <a:lnTo>
                  <a:pt x="4445710" y="6451600"/>
                </a:lnTo>
                <a:lnTo>
                  <a:pt x="4438726" y="6502400"/>
                </a:lnTo>
                <a:lnTo>
                  <a:pt x="4431329" y="6553200"/>
                </a:lnTo>
                <a:lnTo>
                  <a:pt x="4423521" y="6604000"/>
                </a:lnTo>
                <a:lnTo>
                  <a:pt x="4415303" y="6654800"/>
                </a:lnTo>
                <a:lnTo>
                  <a:pt x="4406675" y="6692900"/>
                </a:lnTo>
                <a:lnTo>
                  <a:pt x="4397638" y="6743700"/>
                </a:lnTo>
                <a:lnTo>
                  <a:pt x="4388192" y="6794500"/>
                </a:lnTo>
                <a:lnTo>
                  <a:pt x="4378340" y="6845300"/>
                </a:lnTo>
                <a:lnTo>
                  <a:pt x="4368081" y="6896100"/>
                </a:lnTo>
                <a:lnTo>
                  <a:pt x="4357417" y="6934200"/>
                </a:lnTo>
                <a:lnTo>
                  <a:pt x="4346348" y="6985000"/>
                </a:lnTo>
                <a:lnTo>
                  <a:pt x="4334876" y="7035800"/>
                </a:lnTo>
                <a:lnTo>
                  <a:pt x="4323000" y="7086600"/>
                </a:lnTo>
                <a:lnTo>
                  <a:pt x="4310723" y="7137400"/>
                </a:lnTo>
                <a:lnTo>
                  <a:pt x="4298044" y="7175500"/>
                </a:lnTo>
                <a:lnTo>
                  <a:pt x="4284965" y="7226300"/>
                </a:lnTo>
                <a:lnTo>
                  <a:pt x="4271486" y="7277100"/>
                </a:lnTo>
                <a:lnTo>
                  <a:pt x="4257609" y="7315200"/>
                </a:lnTo>
                <a:lnTo>
                  <a:pt x="4243333" y="7366000"/>
                </a:lnTo>
                <a:lnTo>
                  <a:pt x="4228661" y="7416800"/>
                </a:lnTo>
                <a:lnTo>
                  <a:pt x="4213593" y="7467600"/>
                </a:lnTo>
                <a:lnTo>
                  <a:pt x="4198129" y="7505700"/>
                </a:lnTo>
                <a:lnTo>
                  <a:pt x="4182271" y="7556500"/>
                </a:lnTo>
                <a:lnTo>
                  <a:pt x="4166020" y="7594600"/>
                </a:lnTo>
                <a:lnTo>
                  <a:pt x="4149375" y="7645400"/>
                </a:lnTo>
                <a:lnTo>
                  <a:pt x="4132339" y="7696200"/>
                </a:lnTo>
                <a:lnTo>
                  <a:pt x="4114912" y="7734300"/>
                </a:lnTo>
                <a:lnTo>
                  <a:pt x="4097094" y="7785100"/>
                </a:lnTo>
                <a:lnTo>
                  <a:pt x="4078888" y="7835900"/>
                </a:lnTo>
                <a:lnTo>
                  <a:pt x="4060293" y="7874000"/>
                </a:lnTo>
                <a:lnTo>
                  <a:pt x="4041310" y="7924800"/>
                </a:lnTo>
                <a:lnTo>
                  <a:pt x="4021940" y="7962900"/>
                </a:lnTo>
                <a:lnTo>
                  <a:pt x="4002185" y="8013700"/>
                </a:lnTo>
                <a:lnTo>
                  <a:pt x="3982044" y="8051800"/>
                </a:lnTo>
                <a:lnTo>
                  <a:pt x="3961519" y="8102600"/>
                </a:lnTo>
                <a:lnTo>
                  <a:pt x="3940611" y="8140700"/>
                </a:lnTo>
                <a:lnTo>
                  <a:pt x="3919321" y="8191500"/>
                </a:lnTo>
                <a:lnTo>
                  <a:pt x="3897649" y="8229600"/>
                </a:lnTo>
                <a:lnTo>
                  <a:pt x="3875595" y="8280400"/>
                </a:lnTo>
                <a:lnTo>
                  <a:pt x="3853162" y="8318500"/>
                </a:lnTo>
                <a:lnTo>
                  <a:pt x="3830350" y="8369300"/>
                </a:lnTo>
                <a:lnTo>
                  <a:pt x="3807160" y="8407400"/>
                </a:lnTo>
                <a:lnTo>
                  <a:pt x="3783592" y="8445500"/>
                </a:lnTo>
                <a:lnTo>
                  <a:pt x="3759648" y="8496300"/>
                </a:lnTo>
                <a:lnTo>
                  <a:pt x="3735328" y="8534400"/>
                </a:lnTo>
                <a:lnTo>
                  <a:pt x="3710633" y="8572500"/>
                </a:lnTo>
                <a:lnTo>
                  <a:pt x="3685564" y="8623300"/>
                </a:lnTo>
                <a:lnTo>
                  <a:pt x="3660122" y="8661400"/>
                </a:lnTo>
                <a:lnTo>
                  <a:pt x="3634308" y="8699500"/>
                </a:lnTo>
                <a:lnTo>
                  <a:pt x="3608122" y="8750300"/>
                </a:lnTo>
                <a:lnTo>
                  <a:pt x="3581566" y="8788400"/>
                </a:lnTo>
                <a:lnTo>
                  <a:pt x="3554640" y="8826500"/>
                </a:lnTo>
                <a:lnTo>
                  <a:pt x="3527345" y="8864600"/>
                </a:lnTo>
                <a:lnTo>
                  <a:pt x="3499682" y="8915400"/>
                </a:lnTo>
                <a:lnTo>
                  <a:pt x="3471651" y="8953500"/>
                </a:lnTo>
                <a:lnTo>
                  <a:pt x="3443255" y="8991600"/>
                </a:lnTo>
                <a:lnTo>
                  <a:pt x="3414493" y="9029700"/>
                </a:lnTo>
                <a:lnTo>
                  <a:pt x="3385366" y="9067800"/>
                </a:lnTo>
                <a:lnTo>
                  <a:pt x="3355876" y="9118600"/>
                </a:lnTo>
                <a:lnTo>
                  <a:pt x="3326022" y="9156700"/>
                </a:lnTo>
                <a:lnTo>
                  <a:pt x="3295807" y="9194800"/>
                </a:lnTo>
                <a:lnTo>
                  <a:pt x="3265230" y="9232900"/>
                </a:lnTo>
                <a:lnTo>
                  <a:pt x="3234293" y="9271000"/>
                </a:lnTo>
                <a:lnTo>
                  <a:pt x="3202997" y="9309100"/>
                </a:lnTo>
                <a:lnTo>
                  <a:pt x="3171341" y="9347200"/>
                </a:lnTo>
                <a:lnTo>
                  <a:pt x="3139328" y="9385300"/>
                </a:lnTo>
                <a:lnTo>
                  <a:pt x="3106958" y="9423400"/>
                </a:lnTo>
                <a:lnTo>
                  <a:pt x="3074232" y="9461500"/>
                </a:lnTo>
                <a:lnTo>
                  <a:pt x="3041150" y="9499600"/>
                </a:lnTo>
                <a:lnTo>
                  <a:pt x="3007715" y="9537700"/>
                </a:lnTo>
                <a:lnTo>
                  <a:pt x="2973925" y="9575800"/>
                </a:lnTo>
                <a:lnTo>
                  <a:pt x="2939783" y="9613900"/>
                </a:lnTo>
                <a:lnTo>
                  <a:pt x="2905289" y="9652000"/>
                </a:lnTo>
                <a:lnTo>
                  <a:pt x="2870444" y="9677400"/>
                </a:lnTo>
                <a:lnTo>
                  <a:pt x="2835249" y="9715500"/>
                </a:lnTo>
                <a:lnTo>
                  <a:pt x="2799704" y="9753600"/>
                </a:lnTo>
                <a:lnTo>
                  <a:pt x="2727781" y="9829800"/>
                </a:lnTo>
                <a:lnTo>
                  <a:pt x="2691442" y="9855200"/>
                </a:lnTo>
                <a:lnTo>
                  <a:pt x="2618018" y="9931400"/>
                </a:lnTo>
                <a:lnTo>
                  <a:pt x="2580937" y="9956800"/>
                </a:lnTo>
                <a:lnTo>
                  <a:pt x="2506049" y="10033000"/>
                </a:lnTo>
                <a:lnTo>
                  <a:pt x="2468245" y="10058400"/>
                </a:lnTo>
                <a:lnTo>
                  <a:pt x="2430205" y="10096500"/>
                </a:lnTo>
                <a:lnTo>
                  <a:pt x="2391930" y="10121900"/>
                </a:lnTo>
                <a:lnTo>
                  <a:pt x="2353422" y="10160000"/>
                </a:lnTo>
                <a:lnTo>
                  <a:pt x="2314683" y="10185400"/>
                </a:lnTo>
                <a:lnTo>
                  <a:pt x="2275716" y="10223500"/>
                </a:lnTo>
                <a:lnTo>
                  <a:pt x="2236523" y="10248900"/>
                </a:lnTo>
                <a:lnTo>
                  <a:pt x="2197104" y="10287000"/>
                </a:lnTo>
                <a:lnTo>
                  <a:pt x="2117603" y="10337800"/>
                </a:lnTo>
                <a:lnTo>
                  <a:pt x="2077524" y="10375900"/>
                </a:lnTo>
                <a:lnTo>
                  <a:pt x="1915065" y="10477500"/>
                </a:lnTo>
                <a:lnTo>
                  <a:pt x="1873925" y="10515600"/>
                </a:lnTo>
                <a:lnTo>
                  <a:pt x="1791029" y="10566400"/>
                </a:lnTo>
                <a:lnTo>
                  <a:pt x="1494645" y="10744200"/>
                </a:lnTo>
                <a:lnTo>
                  <a:pt x="1451538" y="10756900"/>
                </a:lnTo>
                <a:lnTo>
                  <a:pt x="1277278" y="10858500"/>
                </a:lnTo>
                <a:lnTo>
                  <a:pt x="1233265" y="10871200"/>
                </a:lnTo>
                <a:lnTo>
                  <a:pt x="1144716" y="10922000"/>
                </a:lnTo>
                <a:lnTo>
                  <a:pt x="1100184" y="10934700"/>
                </a:lnTo>
                <a:lnTo>
                  <a:pt x="1055483" y="10960100"/>
                </a:lnTo>
                <a:lnTo>
                  <a:pt x="1010615" y="10972800"/>
                </a:lnTo>
                <a:lnTo>
                  <a:pt x="965582" y="10998200"/>
                </a:lnTo>
                <a:lnTo>
                  <a:pt x="920387" y="11010900"/>
                </a:lnTo>
                <a:lnTo>
                  <a:pt x="875031" y="11036300"/>
                </a:lnTo>
                <a:lnTo>
                  <a:pt x="829517" y="11049000"/>
                </a:lnTo>
                <a:lnTo>
                  <a:pt x="783846" y="11074400"/>
                </a:lnTo>
                <a:lnTo>
                  <a:pt x="692042" y="11099800"/>
                </a:lnTo>
                <a:lnTo>
                  <a:pt x="645914" y="11125200"/>
                </a:lnTo>
                <a:lnTo>
                  <a:pt x="506648" y="11163300"/>
                </a:lnTo>
                <a:lnTo>
                  <a:pt x="459939" y="11188700"/>
                </a:lnTo>
                <a:lnTo>
                  <a:pt x="33501" y="11303000"/>
                </a:lnTo>
                <a:lnTo>
                  <a:pt x="4162490" y="11303000"/>
                </a:lnTo>
                <a:lnTo>
                  <a:pt x="4179825" y="11290300"/>
                </a:lnTo>
                <a:lnTo>
                  <a:pt x="4264704" y="11214100"/>
                </a:lnTo>
                <a:lnTo>
                  <a:pt x="4306667" y="11163300"/>
                </a:lnTo>
                <a:lnTo>
                  <a:pt x="4389634" y="11087100"/>
                </a:lnTo>
                <a:lnTo>
                  <a:pt x="4430632" y="11036300"/>
                </a:lnTo>
                <a:lnTo>
                  <a:pt x="4471306" y="10998200"/>
                </a:lnTo>
                <a:lnTo>
                  <a:pt x="4511652" y="10947400"/>
                </a:lnTo>
                <a:lnTo>
                  <a:pt x="4551668" y="10909300"/>
                </a:lnTo>
                <a:lnTo>
                  <a:pt x="4591353" y="10858500"/>
                </a:lnTo>
                <a:lnTo>
                  <a:pt x="4630705" y="10820400"/>
                </a:lnTo>
                <a:lnTo>
                  <a:pt x="4669722" y="10769600"/>
                </a:lnTo>
                <a:lnTo>
                  <a:pt x="4708401" y="10731500"/>
                </a:lnTo>
                <a:lnTo>
                  <a:pt x="4746742" y="10680700"/>
                </a:lnTo>
                <a:lnTo>
                  <a:pt x="4784741" y="10629900"/>
                </a:lnTo>
                <a:lnTo>
                  <a:pt x="4822398" y="10591800"/>
                </a:lnTo>
                <a:lnTo>
                  <a:pt x="4859709" y="10541000"/>
                </a:lnTo>
                <a:lnTo>
                  <a:pt x="4896674" y="10490200"/>
                </a:lnTo>
                <a:lnTo>
                  <a:pt x="4933290" y="10452100"/>
                </a:lnTo>
                <a:lnTo>
                  <a:pt x="4969555" y="10401300"/>
                </a:lnTo>
                <a:lnTo>
                  <a:pt x="5005467" y="10350500"/>
                </a:lnTo>
                <a:lnTo>
                  <a:pt x="5041024" y="10299700"/>
                </a:lnTo>
                <a:lnTo>
                  <a:pt x="5076225" y="10261600"/>
                </a:lnTo>
                <a:lnTo>
                  <a:pt x="5111068" y="10210800"/>
                </a:lnTo>
                <a:lnTo>
                  <a:pt x="5145550" y="10160000"/>
                </a:lnTo>
                <a:lnTo>
                  <a:pt x="5179669" y="10109200"/>
                </a:lnTo>
                <a:lnTo>
                  <a:pt x="5213424" y="10058400"/>
                </a:lnTo>
                <a:lnTo>
                  <a:pt x="5246813" y="10007600"/>
                </a:lnTo>
                <a:lnTo>
                  <a:pt x="5279834" y="9956800"/>
                </a:lnTo>
                <a:lnTo>
                  <a:pt x="5312484" y="9906000"/>
                </a:lnTo>
                <a:lnTo>
                  <a:pt x="5344762" y="9855200"/>
                </a:lnTo>
                <a:lnTo>
                  <a:pt x="5376666" y="9804400"/>
                </a:lnTo>
                <a:lnTo>
                  <a:pt x="5408194" y="9753600"/>
                </a:lnTo>
                <a:lnTo>
                  <a:pt x="5439344" y="9702800"/>
                </a:lnTo>
                <a:lnTo>
                  <a:pt x="5470113" y="9652000"/>
                </a:lnTo>
                <a:lnTo>
                  <a:pt x="5500501" y="9601200"/>
                </a:lnTo>
                <a:lnTo>
                  <a:pt x="5530506" y="9550400"/>
                </a:lnTo>
                <a:lnTo>
                  <a:pt x="5560124" y="9499600"/>
                </a:lnTo>
                <a:lnTo>
                  <a:pt x="5589355" y="9448800"/>
                </a:lnTo>
                <a:lnTo>
                  <a:pt x="5618196" y="9398000"/>
                </a:lnTo>
                <a:lnTo>
                  <a:pt x="5646645" y="9334500"/>
                </a:lnTo>
                <a:lnTo>
                  <a:pt x="5674701" y="9283700"/>
                </a:lnTo>
                <a:lnTo>
                  <a:pt x="5702361" y="9232900"/>
                </a:lnTo>
                <a:lnTo>
                  <a:pt x="5729623" y="9182100"/>
                </a:lnTo>
                <a:lnTo>
                  <a:pt x="5756487" y="9131300"/>
                </a:lnTo>
                <a:lnTo>
                  <a:pt x="5782949" y="9067800"/>
                </a:lnTo>
                <a:lnTo>
                  <a:pt x="5809007" y="9017000"/>
                </a:lnTo>
                <a:lnTo>
                  <a:pt x="5834661" y="8966200"/>
                </a:lnTo>
                <a:lnTo>
                  <a:pt x="5859907" y="8902700"/>
                </a:lnTo>
                <a:lnTo>
                  <a:pt x="5884744" y="8851900"/>
                </a:lnTo>
                <a:lnTo>
                  <a:pt x="5909170" y="8801100"/>
                </a:lnTo>
                <a:lnTo>
                  <a:pt x="5933183" y="8737600"/>
                </a:lnTo>
                <a:lnTo>
                  <a:pt x="5956781" y="8686800"/>
                </a:lnTo>
                <a:lnTo>
                  <a:pt x="5979962" y="8636000"/>
                </a:lnTo>
                <a:lnTo>
                  <a:pt x="6002724" y="8572500"/>
                </a:lnTo>
                <a:lnTo>
                  <a:pt x="6025065" y="8521700"/>
                </a:lnTo>
                <a:lnTo>
                  <a:pt x="6046984" y="8458200"/>
                </a:lnTo>
                <a:lnTo>
                  <a:pt x="6068478" y="8407400"/>
                </a:lnTo>
                <a:lnTo>
                  <a:pt x="6089545" y="8343900"/>
                </a:lnTo>
                <a:lnTo>
                  <a:pt x="6110184" y="8293100"/>
                </a:lnTo>
                <a:lnTo>
                  <a:pt x="6130392" y="8229600"/>
                </a:lnTo>
                <a:lnTo>
                  <a:pt x="6150167" y="8178800"/>
                </a:lnTo>
                <a:lnTo>
                  <a:pt x="6169508" y="8115300"/>
                </a:lnTo>
                <a:lnTo>
                  <a:pt x="6188413" y="8064500"/>
                </a:lnTo>
                <a:lnTo>
                  <a:pt x="6206880" y="8001000"/>
                </a:lnTo>
                <a:lnTo>
                  <a:pt x="6224906" y="7937500"/>
                </a:lnTo>
                <a:lnTo>
                  <a:pt x="6242490" y="7886700"/>
                </a:lnTo>
                <a:lnTo>
                  <a:pt x="6259630" y="7823200"/>
                </a:lnTo>
                <a:lnTo>
                  <a:pt x="6276323" y="7772400"/>
                </a:lnTo>
                <a:lnTo>
                  <a:pt x="6292569" y="7708900"/>
                </a:lnTo>
                <a:lnTo>
                  <a:pt x="6308365" y="7645400"/>
                </a:lnTo>
                <a:lnTo>
                  <a:pt x="6323708" y="7594600"/>
                </a:lnTo>
                <a:lnTo>
                  <a:pt x="6338598" y="7531100"/>
                </a:lnTo>
                <a:lnTo>
                  <a:pt x="6353032" y="7467600"/>
                </a:lnTo>
                <a:lnTo>
                  <a:pt x="6367008" y="7404100"/>
                </a:lnTo>
                <a:lnTo>
                  <a:pt x="6380525" y="7353300"/>
                </a:lnTo>
                <a:lnTo>
                  <a:pt x="6393580" y="7289800"/>
                </a:lnTo>
                <a:lnTo>
                  <a:pt x="6406171" y="7226300"/>
                </a:lnTo>
                <a:lnTo>
                  <a:pt x="6418296" y="7162800"/>
                </a:lnTo>
                <a:lnTo>
                  <a:pt x="6429955" y="7099300"/>
                </a:lnTo>
                <a:lnTo>
                  <a:pt x="6441143" y="7048500"/>
                </a:lnTo>
                <a:lnTo>
                  <a:pt x="6451860" y="6985000"/>
                </a:lnTo>
                <a:lnTo>
                  <a:pt x="6462104" y="6921500"/>
                </a:lnTo>
                <a:lnTo>
                  <a:pt x="6471873" y="6858000"/>
                </a:lnTo>
                <a:lnTo>
                  <a:pt x="6481164" y="6794500"/>
                </a:lnTo>
                <a:lnTo>
                  <a:pt x="6489977" y="6731000"/>
                </a:lnTo>
                <a:lnTo>
                  <a:pt x="6498308" y="6680200"/>
                </a:lnTo>
                <a:lnTo>
                  <a:pt x="6506156" y="6616700"/>
                </a:lnTo>
                <a:lnTo>
                  <a:pt x="6513519" y="6553200"/>
                </a:lnTo>
                <a:lnTo>
                  <a:pt x="6520395" y="6489700"/>
                </a:lnTo>
                <a:lnTo>
                  <a:pt x="6526782" y="6426200"/>
                </a:lnTo>
                <a:lnTo>
                  <a:pt x="6532678" y="6362700"/>
                </a:lnTo>
                <a:lnTo>
                  <a:pt x="6538082" y="6299200"/>
                </a:lnTo>
                <a:lnTo>
                  <a:pt x="6542990" y="6235700"/>
                </a:lnTo>
                <a:lnTo>
                  <a:pt x="6547402" y="6172200"/>
                </a:lnTo>
                <a:lnTo>
                  <a:pt x="6551316" y="6108700"/>
                </a:lnTo>
                <a:lnTo>
                  <a:pt x="6554728" y="6045200"/>
                </a:lnTo>
                <a:lnTo>
                  <a:pt x="6557639" y="5981700"/>
                </a:lnTo>
                <a:lnTo>
                  <a:pt x="6560045" y="5918200"/>
                </a:lnTo>
                <a:lnTo>
                  <a:pt x="6561944" y="5854700"/>
                </a:lnTo>
                <a:lnTo>
                  <a:pt x="6563335" y="5791200"/>
                </a:lnTo>
                <a:lnTo>
                  <a:pt x="6564216" y="5727700"/>
                </a:lnTo>
                <a:lnTo>
                  <a:pt x="6564584" y="5664200"/>
                </a:lnTo>
                <a:lnTo>
                  <a:pt x="6564909" y="5664200"/>
                </a:lnTo>
                <a:lnTo>
                  <a:pt x="6564741" y="5651500"/>
                </a:lnTo>
                <a:lnTo>
                  <a:pt x="6564584" y="5651500"/>
                </a:lnTo>
                <a:lnTo>
                  <a:pt x="6564216" y="5588000"/>
                </a:lnTo>
                <a:lnTo>
                  <a:pt x="6563335" y="5524500"/>
                </a:lnTo>
                <a:lnTo>
                  <a:pt x="6561944" y="5461000"/>
                </a:lnTo>
                <a:lnTo>
                  <a:pt x="6560045" y="5397500"/>
                </a:lnTo>
                <a:lnTo>
                  <a:pt x="6557639" y="5334000"/>
                </a:lnTo>
                <a:lnTo>
                  <a:pt x="6554728" y="5270500"/>
                </a:lnTo>
                <a:lnTo>
                  <a:pt x="6551316" y="5207000"/>
                </a:lnTo>
                <a:lnTo>
                  <a:pt x="6547402" y="5143500"/>
                </a:lnTo>
                <a:lnTo>
                  <a:pt x="6542990" y="5080000"/>
                </a:lnTo>
                <a:lnTo>
                  <a:pt x="6538082" y="5016500"/>
                </a:lnTo>
                <a:lnTo>
                  <a:pt x="6532678" y="4953000"/>
                </a:lnTo>
                <a:lnTo>
                  <a:pt x="6526782" y="4889500"/>
                </a:lnTo>
                <a:lnTo>
                  <a:pt x="6520395" y="4826000"/>
                </a:lnTo>
                <a:lnTo>
                  <a:pt x="6513519" y="4762500"/>
                </a:lnTo>
                <a:lnTo>
                  <a:pt x="6506156" y="4699000"/>
                </a:lnTo>
                <a:lnTo>
                  <a:pt x="6498308" y="4635500"/>
                </a:lnTo>
                <a:lnTo>
                  <a:pt x="6489977" y="4572000"/>
                </a:lnTo>
                <a:lnTo>
                  <a:pt x="6481164" y="4508500"/>
                </a:lnTo>
                <a:lnTo>
                  <a:pt x="6471873" y="4445000"/>
                </a:lnTo>
                <a:lnTo>
                  <a:pt x="6462104" y="4394200"/>
                </a:lnTo>
                <a:lnTo>
                  <a:pt x="6451860" y="4330700"/>
                </a:lnTo>
                <a:lnTo>
                  <a:pt x="6441143" y="4267200"/>
                </a:lnTo>
                <a:lnTo>
                  <a:pt x="6429955" y="4203700"/>
                </a:lnTo>
                <a:lnTo>
                  <a:pt x="6418296" y="4140200"/>
                </a:lnTo>
                <a:lnTo>
                  <a:pt x="6406171" y="4076700"/>
                </a:lnTo>
                <a:lnTo>
                  <a:pt x="6393580" y="4025900"/>
                </a:lnTo>
                <a:lnTo>
                  <a:pt x="6380525" y="3962400"/>
                </a:lnTo>
                <a:lnTo>
                  <a:pt x="6367008" y="3898900"/>
                </a:lnTo>
                <a:lnTo>
                  <a:pt x="6353032" y="3835400"/>
                </a:lnTo>
                <a:lnTo>
                  <a:pt x="6338598" y="3784600"/>
                </a:lnTo>
                <a:lnTo>
                  <a:pt x="6323708" y="3721100"/>
                </a:lnTo>
                <a:lnTo>
                  <a:pt x="6308365" y="3657600"/>
                </a:lnTo>
                <a:lnTo>
                  <a:pt x="6292569" y="3606800"/>
                </a:lnTo>
                <a:lnTo>
                  <a:pt x="6276323" y="3543300"/>
                </a:lnTo>
                <a:lnTo>
                  <a:pt x="6259630" y="3479800"/>
                </a:lnTo>
                <a:lnTo>
                  <a:pt x="6242490" y="3429000"/>
                </a:lnTo>
                <a:lnTo>
                  <a:pt x="6224906" y="3365500"/>
                </a:lnTo>
                <a:lnTo>
                  <a:pt x="6206880" y="3314700"/>
                </a:lnTo>
                <a:lnTo>
                  <a:pt x="6188413" y="3251200"/>
                </a:lnTo>
                <a:lnTo>
                  <a:pt x="6169508" y="3187700"/>
                </a:lnTo>
                <a:lnTo>
                  <a:pt x="6150167" y="3136900"/>
                </a:lnTo>
                <a:lnTo>
                  <a:pt x="6130392" y="3073400"/>
                </a:lnTo>
                <a:lnTo>
                  <a:pt x="6110184" y="3022600"/>
                </a:lnTo>
                <a:lnTo>
                  <a:pt x="6089545" y="2959100"/>
                </a:lnTo>
                <a:lnTo>
                  <a:pt x="6068478" y="2908300"/>
                </a:lnTo>
                <a:lnTo>
                  <a:pt x="6046984" y="2844800"/>
                </a:lnTo>
                <a:lnTo>
                  <a:pt x="6025065" y="2794000"/>
                </a:lnTo>
                <a:lnTo>
                  <a:pt x="6002724" y="2730500"/>
                </a:lnTo>
                <a:lnTo>
                  <a:pt x="5979962" y="2679700"/>
                </a:lnTo>
                <a:lnTo>
                  <a:pt x="5956781" y="2628900"/>
                </a:lnTo>
                <a:lnTo>
                  <a:pt x="5933183" y="2565400"/>
                </a:lnTo>
                <a:lnTo>
                  <a:pt x="5909170" y="2514600"/>
                </a:lnTo>
                <a:lnTo>
                  <a:pt x="5884744" y="2451100"/>
                </a:lnTo>
                <a:lnTo>
                  <a:pt x="5859907" y="2400300"/>
                </a:lnTo>
                <a:lnTo>
                  <a:pt x="5834661" y="2349500"/>
                </a:lnTo>
                <a:lnTo>
                  <a:pt x="5809007" y="2298700"/>
                </a:lnTo>
                <a:lnTo>
                  <a:pt x="5782949" y="2235200"/>
                </a:lnTo>
                <a:lnTo>
                  <a:pt x="5756487" y="2184400"/>
                </a:lnTo>
                <a:lnTo>
                  <a:pt x="5729623" y="2133600"/>
                </a:lnTo>
                <a:lnTo>
                  <a:pt x="5702361" y="2070100"/>
                </a:lnTo>
                <a:lnTo>
                  <a:pt x="5674701" y="2019300"/>
                </a:lnTo>
                <a:lnTo>
                  <a:pt x="5646645" y="1968500"/>
                </a:lnTo>
                <a:lnTo>
                  <a:pt x="5618196" y="1917700"/>
                </a:lnTo>
                <a:lnTo>
                  <a:pt x="5589355" y="1866900"/>
                </a:lnTo>
                <a:lnTo>
                  <a:pt x="5560124" y="1816100"/>
                </a:lnTo>
                <a:lnTo>
                  <a:pt x="5530506" y="1765300"/>
                </a:lnTo>
                <a:lnTo>
                  <a:pt x="5500501" y="1701800"/>
                </a:lnTo>
                <a:lnTo>
                  <a:pt x="5470113" y="1651000"/>
                </a:lnTo>
                <a:lnTo>
                  <a:pt x="5439344" y="1600200"/>
                </a:lnTo>
                <a:lnTo>
                  <a:pt x="5408194" y="1549400"/>
                </a:lnTo>
                <a:lnTo>
                  <a:pt x="5376666" y="1498600"/>
                </a:lnTo>
                <a:lnTo>
                  <a:pt x="5344762" y="1447800"/>
                </a:lnTo>
                <a:lnTo>
                  <a:pt x="5312484" y="1397000"/>
                </a:lnTo>
                <a:lnTo>
                  <a:pt x="5279834" y="1346200"/>
                </a:lnTo>
                <a:lnTo>
                  <a:pt x="5246813" y="1295400"/>
                </a:lnTo>
                <a:lnTo>
                  <a:pt x="5213424" y="1244600"/>
                </a:lnTo>
                <a:lnTo>
                  <a:pt x="5179669" y="1206500"/>
                </a:lnTo>
                <a:lnTo>
                  <a:pt x="5145550" y="1155700"/>
                </a:lnTo>
                <a:lnTo>
                  <a:pt x="5111068" y="1104900"/>
                </a:lnTo>
                <a:lnTo>
                  <a:pt x="5076225" y="1054100"/>
                </a:lnTo>
                <a:lnTo>
                  <a:pt x="5041024" y="1003300"/>
                </a:lnTo>
                <a:lnTo>
                  <a:pt x="5005467" y="952500"/>
                </a:lnTo>
                <a:lnTo>
                  <a:pt x="4969555" y="914400"/>
                </a:lnTo>
                <a:lnTo>
                  <a:pt x="4933290" y="863600"/>
                </a:lnTo>
                <a:lnTo>
                  <a:pt x="4896674" y="812800"/>
                </a:lnTo>
                <a:lnTo>
                  <a:pt x="4859709" y="774700"/>
                </a:lnTo>
                <a:lnTo>
                  <a:pt x="4822398" y="723900"/>
                </a:lnTo>
                <a:lnTo>
                  <a:pt x="4784741" y="673100"/>
                </a:lnTo>
                <a:lnTo>
                  <a:pt x="4746742" y="635000"/>
                </a:lnTo>
                <a:lnTo>
                  <a:pt x="4708401" y="584200"/>
                </a:lnTo>
                <a:lnTo>
                  <a:pt x="4669722" y="533400"/>
                </a:lnTo>
                <a:lnTo>
                  <a:pt x="4630705" y="495300"/>
                </a:lnTo>
                <a:lnTo>
                  <a:pt x="4591353" y="444500"/>
                </a:lnTo>
                <a:lnTo>
                  <a:pt x="4551668" y="406400"/>
                </a:lnTo>
                <a:lnTo>
                  <a:pt x="4511652" y="355600"/>
                </a:lnTo>
                <a:lnTo>
                  <a:pt x="4471306" y="317500"/>
                </a:lnTo>
                <a:lnTo>
                  <a:pt x="4430632" y="266700"/>
                </a:lnTo>
                <a:lnTo>
                  <a:pt x="4348311" y="190500"/>
                </a:lnTo>
                <a:lnTo>
                  <a:pt x="4306667" y="139700"/>
                </a:lnTo>
                <a:lnTo>
                  <a:pt x="4222422" y="63500"/>
                </a:lnTo>
                <a:lnTo>
                  <a:pt x="4179825" y="12700"/>
                </a:lnTo>
                <a:lnTo>
                  <a:pt x="4162471" y="0"/>
                </a:lnTo>
                <a:close/>
              </a:path>
            </a:pathLst>
          </a:custGeom>
          <a:solidFill>
            <a:srgbClr val="636673"/>
          </a:solidFill>
        </p:spPr>
        <p:txBody>
          <a:bodyPr wrap="square" lIns="0" tIns="0" rIns="0" bIns="0" rtlCol="0"/>
          <a:lstStyle/>
          <a:p>
            <a:endParaRPr sz="1092"/>
          </a:p>
        </p:txBody>
      </p:sp>
      <p:sp>
        <p:nvSpPr>
          <p:cNvPr id="11" name="Holder 2"/>
          <p:cNvSpPr>
            <a:spLocks noGrp="1"/>
          </p:cNvSpPr>
          <p:nvPr>
            <p:ph type="ftr" sz="quarter" idx="5"/>
          </p:nvPr>
        </p:nvSpPr>
        <p:spPr>
          <a:xfrm>
            <a:off x="4038600" y="6356350"/>
            <a:ext cx="4114800" cy="365125"/>
          </a:xfrm>
          <a:prstGeom prst="rect">
            <a:avLst/>
          </a:prstGeom>
        </p:spPr>
        <p:txBody>
          <a:bodyPr lIns="0" tIns="0" rIns="0" bIns="0"/>
          <a:lstStyle>
            <a:lvl1pPr algn="ctr">
              <a:defRPr>
                <a:solidFill>
                  <a:schemeClr val="tx1">
                    <a:tint val="75000"/>
                  </a:schemeClr>
                </a:solidFill>
              </a:defRPr>
            </a:lvl1pPr>
          </a:lstStyle>
          <a:p>
            <a:endParaRPr dirty="0"/>
          </a:p>
        </p:txBody>
      </p:sp>
      <p:sp>
        <p:nvSpPr>
          <p:cNvPr id="12" name="Holder 3"/>
          <p:cNvSpPr>
            <a:spLocks noGrp="1"/>
          </p:cNvSpPr>
          <p:nvPr>
            <p:ph type="dt" sz="half" idx="6"/>
          </p:nvPr>
        </p:nvSpPr>
        <p:spPr>
          <a:xfrm>
            <a:off x="838200" y="6356350"/>
            <a:ext cx="27432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8/2/2021</a:t>
            </a:fld>
            <a:endParaRPr lang="en-US" dirty="0"/>
          </a:p>
        </p:txBody>
      </p:sp>
      <p:sp>
        <p:nvSpPr>
          <p:cNvPr id="13" name="Holder 4"/>
          <p:cNvSpPr>
            <a:spLocks noGrp="1"/>
          </p:cNvSpPr>
          <p:nvPr>
            <p:ph type="sldNum" sz="quarter" idx="7"/>
          </p:nvPr>
        </p:nvSpPr>
        <p:spPr>
          <a:xfrm>
            <a:off x="11117579" y="6427665"/>
            <a:ext cx="893009"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4" name="Picture 13">
            <a:extLst>
              <a:ext uri="{FF2B5EF4-FFF2-40B4-BE49-F238E27FC236}">
                <a16:creationId xmlns:a16="http://schemas.microsoft.com/office/drawing/2014/main" id="{DF5A4D76-FC15-4EDE-9186-3D5B4FF64135}"/>
              </a:ext>
            </a:extLst>
          </p:cNvPr>
          <p:cNvPicPr>
            <a:picLocks noChangeAspect="1"/>
          </p:cNvPicPr>
          <p:nvPr userDrawn="1"/>
        </p:nvPicPr>
        <p:blipFill>
          <a:blip r:embed="rId2"/>
          <a:stretch>
            <a:fillRect/>
          </a:stretch>
        </p:blipFill>
        <p:spPr>
          <a:xfrm>
            <a:off x="5466979" y="2971004"/>
            <a:ext cx="5650600" cy="915606"/>
          </a:xfrm>
          <a:prstGeom prst="rect">
            <a:avLst/>
          </a:prstGeom>
        </p:spPr>
      </p:pic>
    </p:spTree>
    <p:extLst>
      <p:ext uri="{BB962C8B-B14F-4D97-AF65-F5344CB8AC3E}">
        <p14:creationId xmlns:p14="http://schemas.microsoft.com/office/powerpoint/2010/main" val="6841518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Or, Paid Content +info + question">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8" name="Rectangle 7">
            <a:extLst>
              <a:ext uri="{FF2B5EF4-FFF2-40B4-BE49-F238E27FC236}">
                <a16:creationId xmlns:a16="http://schemas.microsoft.com/office/drawing/2014/main" id="{3646C7BF-A646-4834-87EA-97CA793F515D}"/>
              </a:ext>
            </a:extLst>
          </p:cNvPr>
          <p:cNvSpPr/>
          <p:nvPr userDrawn="1"/>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userDrawn="1"/>
        </p:nvPicPr>
        <p:blipFill>
          <a:blip r:embed="rId2"/>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4008000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Or, Paid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38D4D59-9361-460D-99DC-F0AD8380C9A9}"/>
              </a:ext>
            </a:extLst>
          </p:cNvPr>
          <p:cNvSpPr>
            <a:spLocks/>
          </p:cNvSpPr>
          <p:nvPr userDrawn="1"/>
        </p:nvSpPr>
        <p:spPr>
          <a:xfrm>
            <a:off x="1" y="0"/>
            <a:ext cx="12192000" cy="6858000"/>
          </a:xfrm>
          <a:prstGeom prst="rect">
            <a:avLst/>
          </a:prstGeom>
          <a:gradFill flip="none" rotWithShape="1">
            <a:gsLst>
              <a:gs pos="28000">
                <a:schemeClr val="bg1">
                  <a:lumMod val="0"/>
                  <a:lumOff val="100000"/>
                  <a:alpha val="33000"/>
                </a:schemeClr>
              </a:gs>
              <a:gs pos="53000">
                <a:srgbClr val="DFF1F6">
                  <a:alpha val="98000"/>
                </a:srgbClr>
              </a:gs>
              <a:gs pos="87000">
                <a:schemeClr val="accent2">
                  <a:lumMod val="20000"/>
                  <a:lumOff val="80000"/>
                </a:schemeClr>
              </a:gs>
            </a:gsLst>
            <a:lin ang="10800000" scaled="1"/>
            <a:tileRect/>
          </a:gradFill>
        </p:spPr>
        <p:txBody>
          <a:bodyPr vert="horz" lIns="648000" tIns="45720" rIns="4680000" bIns="45720" rtlCol="0" anchor="ctr">
            <a:noAutofit/>
          </a:bodyPr>
          <a:lstStyle/>
          <a:p>
            <a:pPr lvl="0" indent="0">
              <a:lnSpc>
                <a:spcPct val="90000"/>
              </a:lnSpc>
              <a:spcBef>
                <a:spcPct val="0"/>
              </a:spcBef>
              <a:buFont typeface="Arial" panose="020B0604020202020204" pitchFamily="34" charset="0"/>
              <a:buNone/>
            </a:pPr>
            <a:endParaRPr lang="en-GB" sz="6000" dirty="0">
              <a:solidFill>
                <a:schemeClr val="tx2"/>
              </a:solidFill>
              <a:latin typeface="Calibri" pitchFamily="34" charset="0"/>
              <a:ea typeface="+mj-ea"/>
              <a:cs typeface="+mj-cs"/>
            </a:endParaRPr>
          </a:p>
        </p:txBody>
      </p:sp>
      <p:sp>
        <p:nvSpPr>
          <p:cNvPr id="16" name="Rectangle 15">
            <a:extLst>
              <a:ext uri="{FF2B5EF4-FFF2-40B4-BE49-F238E27FC236}">
                <a16:creationId xmlns:a16="http://schemas.microsoft.com/office/drawing/2014/main" id="{1D594D83-E9FC-4C8E-AA61-72EBB515FEE0}"/>
              </a:ext>
            </a:extLst>
          </p:cNvPr>
          <p:cNvSpPr/>
          <p:nvPr userDrawn="1"/>
        </p:nvSpPr>
        <p:spPr>
          <a:xfrm>
            <a:off x="-2" y="0"/>
            <a:ext cx="12192001" cy="6858018"/>
          </a:xfrm>
          <a:prstGeom prst="rect">
            <a:avLst/>
          </a:prstGeom>
          <a:blipFill dpi="0" rotWithShape="1">
            <a:blip r:embed="rId2">
              <a:alphaModFix amt="1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a:solidFill>
                <a:schemeClr val="bg2"/>
              </a:solidFill>
            </a:endParaRPr>
          </a:p>
        </p:txBody>
      </p:sp>
      <p:sp>
        <p:nvSpPr>
          <p:cNvPr id="2" name="Title 1"/>
          <p:cNvSpPr>
            <a:spLocks noGrp="1"/>
          </p:cNvSpPr>
          <p:nvPr>
            <p:ph type="title"/>
          </p:nvPr>
        </p:nvSpPr>
        <p:spPr>
          <a:xfrm>
            <a:off x="569176" y="589743"/>
            <a:ext cx="5365955" cy="567765"/>
          </a:xfrm>
        </p:spPr>
        <p:txBody>
          <a:bodyPr anchor="t">
            <a:normAutofit/>
          </a:bodyPr>
          <a:lstStyle>
            <a:lvl1pPr>
              <a:defRPr sz="2500">
                <a:solidFill>
                  <a:srgbClr val="414041"/>
                </a:solidFill>
                <a:latin typeface="Calibri" pitchFamily="34" charset="0"/>
              </a:defRPr>
            </a:lvl1pPr>
          </a:lstStyle>
          <a:p>
            <a:r>
              <a:rPr lang="en-GB" noProof="0" dirty="0"/>
              <a:t>Click to edit Master title style</a:t>
            </a:r>
          </a:p>
        </p:txBody>
      </p:sp>
      <p:sp>
        <p:nvSpPr>
          <p:cNvPr id="5" name="Text Placeholder 4"/>
          <p:cNvSpPr>
            <a:spLocks noGrp="1"/>
          </p:cNvSpPr>
          <p:nvPr>
            <p:ph type="body" sz="quarter" idx="10" hasCustomPrompt="1"/>
          </p:nvPr>
        </p:nvSpPr>
        <p:spPr>
          <a:xfrm>
            <a:off x="156697" y="179493"/>
            <a:ext cx="10265854"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4" name="Slide Number Placeholder 4">
            <a:extLst>
              <a:ext uri="{FF2B5EF4-FFF2-40B4-BE49-F238E27FC236}">
                <a16:creationId xmlns:a16="http://schemas.microsoft.com/office/drawing/2014/main" id="{8679BB3C-0278-4EB8-B4D7-C66BEC6B3050}"/>
              </a:ext>
            </a:extLst>
          </p:cNvPr>
          <p:cNvSpPr txBox="1">
            <a:spLocks/>
          </p:cNvSpPr>
          <p:nvPr userDrawn="1"/>
        </p:nvSpPr>
        <p:spPr>
          <a:xfrm>
            <a:off x="11117579" y="6427665"/>
            <a:ext cx="893009"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9AF656-9E18-4290-B0F5-87843597A637}" type="slidenum">
              <a:rPr kumimoji="0" lang="en-GB" sz="1200" b="0" i="0" u="none" strike="noStrike" kern="1200" cap="none" spc="0" normalizeH="0" baseline="0" noProof="0" smtClean="0">
                <a:ln>
                  <a:noFill/>
                </a:ln>
                <a:solidFill>
                  <a:srgbClr val="355964"/>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355964"/>
              </a:solidFill>
              <a:effectLst/>
              <a:uLnTx/>
              <a:uFillTx/>
              <a:latin typeface="Calibri Light"/>
              <a:ea typeface="+mn-ea"/>
              <a:cs typeface="+mn-cs"/>
            </a:endParaRPr>
          </a:p>
        </p:txBody>
      </p:sp>
    </p:spTree>
    <p:extLst>
      <p:ext uri="{BB962C8B-B14F-4D97-AF65-F5344CB8AC3E}">
        <p14:creationId xmlns:p14="http://schemas.microsoft.com/office/powerpoint/2010/main" val="3258670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Or, Paid Content +info + question">
    <p:bg>
      <p:bgPr>
        <a:solidFill>
          <a:srgbClr val="F9F9F9"/>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mj-lt"/>
              </a:defRPr>
            </a:lvl1pPr>
          </a:lstStyle>
          <a:p>
            <a:r>
              <a:rPr lang="en-US" noProof="0"/>
              <a:t>Click to edit Master title style</a:t>
            </a:r>
            <a:endParaRPr lang="en-GB" noProof="0"/>
          </a:p>
        </p:txBody>
      </p:sp>
      <p:sp>
        <p:nvSpPr>
          <p:cNvPr id="8" name="Rectangle 7">
            <a:extLst>
              <a:ext uri="{FF2B5EF4-FFF2-40B4-BE49-F238E27FC236}">
                <a16:creationId xmlns:a16="http://schemas.microsoft.com/office/drawing/2014/main" id="{3646C7BF-A646-4834-87EA-97CA793F515D}"/>
              </a:ext>
            </a:extLst>
          </p:cNvPr>
          <p:cNvSpPr/>
          <p:nvPr userDrawn="1"/>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entury Gothic"/>
              <a:ea typeface="+mn-ea"/>
              <a:cs typeface="+mn-cs"/>
            </a:endParaRPr>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mj-lt"/>
              </a:defRPr>
            </a:lvl1pPr>
          </a:lstStyle>
          <a:p>
            <a:pPr lvl="0"/>
            <a:r>
              <a:rPr lang="en-GB" noProof="0"/>
              <a:t>click for section heading</a:t>
            </a: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userDrawn="1"/>
        </p:nvPicPr>
        <p:blipFill>
          <a:blip r:embed="rId2"/>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337491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r, Paid Content">
    <p:spTree>
      <p:nvGrpSpPr>
        <p:cNvPr id="1" name=""/>
        <p:cNvGrpSpPr/>
        <p:nvPr/>
      </p:nvGrpSpPr>
      <p:grpSpPr>
        <a:xfrm>
          <a:off x="0" y="0"/>
          <a:ext cx="0" cy="0"/>
          <a:chOff x="0" y="0"/>
          <a:chExt cx="0" cy="0"/>
        </a:xfrm>
      </p:grpSpPr>
      <p:sp>
        <p:nvSpPr>
          <p:cNvPr id="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182767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Or, Paid Content">
    <p:spTree>
      <p:nvGrpSpPr>
        <p:cNvPr id="1" name=""/>
        <p:cNvGrpSpPr/>
        <p:nvPr/>
      </p:nvGrpSpPr>
      <p:grpSpPr>
        <a:xfrm>
          <a:off x="0" y="0"/>
          <a:ext cx="0" cy="0"/>
          <a:chOff x="0" y="0"/>
          <a:chExt cx="0" cy="0"/>
        </a:xfrm>
      </p:grpSpPr>
      <p:sp>
        <p:nvSpPr>
          <p:cNvPr id="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9" name="Text Placeholder 4">
            <a:extLst>
              <a:ext uri="{FF2B5EF4-FFF2-40B4-BE49-F238E27FC236}">
                <a16:creationId xmlns:a16="http://schemas.microsoft.com/office/drawing/2014/main" id="{262BA89C-1470-426C-997C-59A977E525D7}"/>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216195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 Paid Content +info + question">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1C75DDF8-3478-4F03-9732-B9022AEB0EA4}"/>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
        <p:nvSpPr>
          <p:cNvPr id="13"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7" name="Text Placeholder 4">
            <a:extLst>
              <a:ext uri="{FF2B5EF4-FFF2-40B4-BE49-F238E27FC236}">
                <a16:creationId xmlns:a16="http://schemas.microsoft.com/office/drawing/2014/main" id="{4B6B64AA-B050-461F-9DE6-9109E53B7BF6}"/>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9" name="Flowchart: Connector 18">
            <a:extLst>
              <a:ext uri="{FF2B5EF4-FFF2-40B4-BE49-F238E27FC236}">
                <a16:creationId xmlns:a16="http://schemas.microsoft.com/office/drawing/2014/main" id="{3A6A4323-BE9F-4E98-9F69-2FFF7EEE1564}"/>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1737351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Or, Paid Content +Info">
    <p:spTree>
      <p:nvGrpSpPr>
        <p:cNvPr id="1" name=""/>
        <p:cNvGrpSpPr/>
        <p:nvPr/>
      </p:nvGrpSpPr>
      <p:grpSpPr>
        <a:xfrm>
          <a:off x="0" y="0"/>
          <a:ext cx="0" cy="0"/>
          <a:chOff x="0" y="0"/>
          <a:chExt cx="0" cy="0"/>
        </a:xfrm>
      </p:grpSpPr>
      <p:sp>
        <p:nvSpPr>
          <p:cNvPr id="10"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2"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4" name="Text Placeholder 4">
            <a:extLst>
              <a:ext uri="{FF2B5EF4-FFF2-40B4-BE49-F238E27FC236}">
                <a16:creationId xmlns:a16="http://schemas.microsoft.com/office/drawing/2014/main" id="{50DAECB7-EE02-43E2-BCA6-1417C15790C2}"/>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6" name="Flowchart: Connector 15">
            <a:extLst>
              <a:ext uri="{FF2B5EF4-FFF2-40B4-BE49-F238E27FC236}">
                <a16:creationId xmlns:a16="http://schemas.microsoft.com/office/drawing/2014/main" id="{CF3552C6-C8FC-4A9D-9ED0-1186587C7FB2}"/>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400158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Or, Paid Content + question">
    <p:spTree>
      <p:nvGrpSpPr>
        <p:cNvPr id="1" name=""/>
        <p:cNvGrpSpPr/>
        <p:nvPr/>
      </p:nvGrpSpPr>
      <p:grpSpPr>
        <a:xfrm>
          <a:off x="0" y="0"/>
          <a:ext cx="0" cy="0"/>
          <a:chOff x="0" y="0"/>
          <a:chExt cx="0" cy="0"/>
        </a:xfrm>
      </p:grpSpPr>
      <p:sp>
        <p:nvSpPr>
          <p:cNvPr id="10"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3"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5" name="Text Placeholder 4">
            <a:extLst>
              <a:ext uri="{FF2B5EF4-FFF2-40B4-BE49-F238E27FC236}">
                <a16:creationId xmlns:a16="http://schemas.microsoft.com/office/drawing/2014/main" id="{FD5D112B-ED05-43A9-A51C-01E9B7D72049}"/>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E3274267-21D6-4DC5-B7FF-EA2E87E37748}"/>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40914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Or, Paid Content + question">
    <p:spTree>
      <p:nvGrpSpPr>
        <p:cNvPr id="1" name=""/>
        <p:cNvGrpSpPr/>
        <p:nvPr/>
      </p:nvGrpSpPr>
      <p:grpSpPr>
        <a:xfrm>
          <a:off x="0" y="0"/>
          <a:ext cx="0" cy="0"/>
          <a:chOff x="0" y="0"/>
          <a:chExt cx="0" cy="0"/>
        </a:xfrm>
      </p:grpSpPr>
      <p:sp>
        <p:nvSpPr>
          <p:cNvPr id="9"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0"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1" name="Text Placeholder 4">
            <a:extLst>
              <a:ext uri="{FF2B5EF4-FFF2-40B4-BE49-F238E27FC236}">
                <a16:creationId xmlns:a16="http://schemas.microsoft.com/office/drawing/2014/main" id="{F7B712C9-407E-4A0B-9460-EE44B1602B3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Tree>
    <p:extLst>
      <p:ext uri="{BB962C8B-B14F-4D97-AF65-F5344CB8AC3E}">
        <p14:creationId xmlns:p14="http://schemas.microsoft.com/office/powerpoint/2010/main" val="2745404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Or, Paid Content + question">
    <p:spTree>
      <p:nvGrpSpPr>
        <p:cNvPr id="1" name=""/>
        <p:cNvGrpSpPr/>
        <p:nvPr/>
      </p:nvGrpSpPr>
      <p:grpSpPr>
        <a:xfrm>
          <a:off x="0" y="0"/>
          <a:ext cx="0" cy="0"/>
          <a:chOff x="0" y="0"/>
          <a:chExt cx="0" cy="0"/>
        </a:xfrm>
      </p:grpSpPr>
      <p:sp>
        <p:nvSpPr>
          <p:cNvPr id="12" name="Content Placeholder 5"/>
          <p:cNvSpPr>
            <a:spLocks noGrp="1"/>
          </p:cNvSpPr>
          <p:nvPr>
            <p:ph sz="quarter" idx="13"/>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3"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5"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6" name="Text Placeholder 4">
            <a:extLst>
              <a:ext uri="{FF2B5EF4-FFF2-40B4-BE49-F238E27FC236}">
                <a16:creationId xmlns:a16="http://schemas.microsoft.com/office/drawing/2014/main" id="{EEEC843E-D561-43E6-8B0B-329FFD2CDEC4}"/>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17" name="Flowchart: Connector 16">
            <a:extLst>
              <a:ext uri="{FF2B5EF4-FFF2-40B4-BE49-F238E27FC236}">
                <a16:creationId xmlns:a16="http://schemas.microsoft.com/office/drawing/2014/main" id="{2C6094E5-0E36-4104-84FF-83ACE8F5D0B5}"/>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231443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Or, Paid Content +info + question">
    <p:spTree>
      <p:nvGrpSpPr>
        <p:cNvPr id="1" name=""/>
        <p:cNvGrpSpPr/>
        <p:nvPr/>
      </p:nvGrpSpPr>
      <p:grpSpPr>
        <a:xfrm>
          <a:off x="0" y="0"/>
          <a:ext cx="0" cy="0"/>
          <a:chOff x="0" y="0"/>
          <a:chExt cx="0" cy="0"/>
        </a:xfrm>
      </p:grpSpPr>
      <p:sp>
        <p:nvSpPr>
          <p:cNvPr id="14" name="Content Placeholder 5"/>
          <p:cNvSpPr>
            <a:spLocks noGrp="1"/>
          </p:cNvSpPr>
          <p:nvPr>
            <p:ph sz="quarter" idx="14"/>
          </p:nvPr>
        </p:nvSpPr>
        <p:spPr>
          <a:xfrm>
            <a:off x="569258" y="1166274"/>
            <a:ext cx="11470159" cy="326448"/>
          </a:xfrm>
        </p:spPr>
        <p:txBody>
          <a:bodyPr>
            <a:noAutofit/>
          </a:bodyPr>
          <a:lstStyle>
            <a:lvl1pPr marL="0" indent="0">
              <a:buNone/>
              <a:defRPr sz="1360">
                <a:latin typeface="Calibri" pitchFamily="34" charset="0"/>
              </a:defRPr>
            </a:lvl1pPr>
          </a:lstStyle>
          <a:p>
            <a:pPr lvl="0"/>
            <a:r>
              <a:rPr lang="en-US" noProof="0" dirty="0"/>
              <a:t>Click to edit Master text styles</a:t>
            </a:r>
          </a:p>
        </p:txBody>
      </p:sp>
      <p:sp>
        <p:nvSpPr>
          <p:cNvPr id="17" name="Text Placeholder 6"/>
          <p:cNvSpPr>
            <a:spLocks noGrp="1"/>
          </p:cNvSpPr>
          <p:nvPr>
            <p:ph type="body" sz="quarter" idx="12"/>
          </p:nvPr>
        </p:nvSpPr>
        <p:spPr>
          <a:xfrm>
            <a:off x="874123" y="6210939"/>
            <a:ext cx="5035066" cy="205166"/>
          </a:xfrm>
        </p:spPr>
        <p:txBody>
          <a:bodyPr vert="horz" wrap="square" lIns="99551" tIns="49775" rIns="99551" bIns="49775" rtlCol="0">
            <a:spAutoFit/>
          </a:bodyPr>
          <a:lstStyle>
            <a:lvl1pPr>
              <a:defRPr lang="sv-SE" sz="680" dirty="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18" name="Title 1"/>
          <p:cNvSpPr>
            <a:spLocks noGrp="1"/>
          </p:cNvSpPr>
          <p:nvPr>
            <p:ph type="title"/>
          </p:nvPr>
        </p:nvSpPr>
        <p:spPr>
          <a:xfrm>
            <a:off x="566670" y="586902"/>
            <a:ext cx="11472746" cy="567765"/>
          </a:xfrm>
          <a:prstGeom prst="rect">
            <a:avLst/>
          </a:prstGeom>
        </p:spPr>
        <p:txBody>
          <a:bodyPr anchor="t">
            <a:normAutofit/>
          </a:bodyPr>
          <a:lstStyle>
            <a:lvl1pPr>
              <a:defRPr sz="2500">
                <a:latin typeface="Calibri" pitchFamily="34" charset="0"/>
              </a:defRPr>
            </a:lvl1pPr>
          </a:lstStyle>
          <a:p>
            <a:r>
              <a:rPr lang="en-US" noProof="0" dirty="0"/>
              <a:t>Click to edit Master title style</a:t>
            </a:r>
            <a:endParaRPr lang="en-GB" noProof="0" dirty="0"/>
          </a:p>
        </p:txBody>
      </p:sp>
      <p:sp>
        <p:nvSpPr>
          <p:cNvPr id="19" name="Text Placeholder 6"/>
          <p:cNvSpPr>
            <a:spLocks noGrp="1"/>
          </p:cNvSpPr>
          <p:nvPr>
            <p:ph type="body" sz="quarter" idx="13"/>
          </p:nvPr>
        </p:nvSpPr>
        <p:spPr>
          <a:xfrm>
            <a:off x="6274045" y="6215290"/>
            <a:ext cx="5310000" cy="205166"/>
          </a:xfrm>
        </p:spPr>
        <p:txBody>
          <a:bodyPr wrap="square">
            <a:spAutoFit/>
          </a:bodyPr>
          <a:lstStyle>
            <a:lvl1pPr>
              <a:defRPr lang="sv-SE" sz="680" dirty="0" smtClean="0">
                <a:latin typeface="Calibri" pitchFamily="34" charset="0"/>
                <a:cs typeface="Calibri" pitchFamily="34" charset="0"/>
              </a:defRPr>
            </a:lvl1pPr>
          </a:lstStyle>
          <a:p>
            <a:pPr marL="79169" lvl="0" indent="-79169">
              <a:buFont typeface="Arial" pitchFamily="34" charset="0"/>
            </a:pPr>
            <a:r>
              <a:rPr lang="en-US" dirty="0"/>
              <a:t>Click to edit Master text styles</a:t>
            </a:r>
          </a:p>
        </p:txBody>
      </p:sp>
      <p:sp>
        <p:nvSpPr>
          <p:cNvPr id="20" name="Text Placeholder 4">
            <a:extLst>
              <a:ext uri="{FF2B5EF4-FFF2-40B4-BE49-F238E27FC236}">
                <a16:creationId xmlns:a16="http://schemas.microsoft.com/office/drawing/2014/main" id="{1835F6B3-8DC2-40E3-AB67-E41807B0B4C5}"/>
              </a:ext>
            </a:extLst>
          </p:cNvPr>
          <p:cNvSpPr>
            <a:spLocks noGrp="1"/>
          </p:cNvSpPr>
          <p:nvPr>
            <p:ph type="body" sz="quarter" idx="10" hasCustomPrompt="1"/>
          </p:nvPr>
        </p:nvSpPr>
        <p:spPr>
          <a:xfrm>
            <a:off x="156080" y="79711"/>
            <a:ext cx="10389210" cy="280712"/>
          </a:xfrm>
        </p:spPr>
        <p:txBody>
          <a:bodyPr>
            <a:noAutofit/>
          </a:bodyPr>
          <a:lstStyle>
            <a:lvl1pPr marL="0" indent="0">
              <a:buNone/>
              <a:defRPr sz="1088" cap="none" baseline="0">
                <a:solidFill>
                  <a:schemeClr val="tx1"/>
                </a:solidFill>
                <a:latin typeface="Calibri" pitchFamily="34" charset="0"/>
              </a:defRPr>
            </a:lvl1pPr>
          </a:lstStyle>
          <a:p>
            <a:pPr lvl="0"/>
            <a:r>
              <a:rPr lang="en-GB" noProof="0" dirty="0"/>
              <a:t>click for section heading</a:t>
            </a:r>
          </a:p>
        </p:txBody>
      </p:sp>
      <p:sp>
        <p:nvSpPr>
          <p:cNvPr id="21" name="Flowchart: Connector 20">
            <a:extLst>
              <a:ext uri="{FF2B5EF4-FFF2-40B4-BE49-F238E27FC236}">
                <a16:creationId xmlns:a16="http://schemas.microsoft.com/office/drawing/2014/main" id="{1E3A26A7-4911-47F4-8729-E3C4C9C2F240}"/>
              </a:ext>
            </a:extLst>
          </p:cNvPr>
          <p:cNvSpPr/>
          <p:nvPr userDrawn="1"/>
        </p:nvSpPr>
        <p:spPr>
          <a:xfrm>
            <a:off x="6104821"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
        <p:nvSpPr>
          <p:cNvPr id="22" name="Flowchart: Connector 21">
            <a:extLst>
              <a:ext uri="{FF2B5EF4-FFF2-40B4-BE49-F238E27FC236}">
                <a16:creationId xmlns:a16="http://schemas.microsoft.com/office/drawing/2014/main" id="{0FAE33C5-FFC9-4F40-9C28-516148409D1D}"/>
              </a:ext>
            </a:extLst>
          </p:cNvPr>
          <p:cNvSpPr/>
          <p:nvPr userDrawn="1"/>
        </p:nvSpPr>
        <p:spPr>
          <a:xfrm>
            <a:off x="704294" y="6276430"/>
            <a:ext cx="144026" cy="144026"/>
          </a:xfrm>
          <a:prstGeom prst="flowChartConnector">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en-GB" sz="1100">
                <a:solidFill>
                  <a:schemeClr val="accent1"/>
                </a:solidFill>
                <a:latin typeface="Ebrima" panose="02000000000000000000" pitchFamily="2" charset="0"/>
                <a:ea typeface="Ebrima" panose="02000000000000000000" pitchFamily="2" charset="0"/>
                <a:cs typeface="Ebrima" panose="02000000000000000000" pitchFamily="2" charset="0"/>
              </a:rPr>
              <a:t>?</a:t>
            </a:r>
          </a:p>
        </p:txBody>
      </p:sp>
    </p:spTree>
    <p:extLst>
      <p:ext uri="{BB962C8B-B14F-4D97-AF65-F5344CB8AC3E}">
        <p14:creationId xmlns:p14="http://schemas.microsoft.com/office/powerpoint/2010/main" val="834998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9354" y="1479856"/>
            <a:ext cx="10553298" cy="4646311"/>
          </a:xfrm>
          <a:prstGeom prst="rect">
            <a:avLst/>
          </a:prstGeom>
        </p:spPr>
        <p:txBody>
          <a:bodyPr vert="horz" lIns="99551" tIns="49775" rIns="99551" bIns="4977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4">
            <a:extLst>
              <a:ext uri="{FF2B5EF4-FFF2-40B4-BE49-F238E27FC236}">
                <a16:creationId xmlns:a16="http://schemas.microsoft.com/office/drawing/2014/main" id="{8679BB3C-0278-4EB8-B4D7-C66BEC6B3050}"/>
              </a:ext>
            </a:extLst>
          </p:cNvPr>
          <p:cNvSpPr txBox="1">
            <a:spLocks/>
          </p:cNvSpPr>
          <p:nvPr/>
        </p:nvSpPr>
        <p:spPr>
          <a:xfrm>
            <a:off x="11117579" y="6427665"/>
            <a:ext cx="893009"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9AF656-9E18-4290-B0F5-87843597A637}" type="slidenum">
              <a:rPr lang="en-GB" smtClean="0">
                <a:solidFill>
                  <a:srgbClr val="414041"/>
                </a:solidFill>
                <a:latin typeface="+mn-lt"/>
              </a:rPr>
              <a:pPr/>
              <a:t>‹#›</a:t>
            </a:fld>
            <a:endParaRPr lang="en-GB">
              <a:solidFill>
                <a:srgbClr val="414041"/>
              </a:solidFill>
              <a:latin typeface="+mn-lt"/>
            </a:endParaRPr>
          </a:p>
        </p:txBody>
      </p:sp>
      <p:sp>
        <p:nvSpPr>
          <p:cNvPr id="8" name="Title Placeholder 1"/>
          <p:cNvSpPr>
            <a:spLocks noGrp="1"/>
          </p:cNvSpPr>
          <p:nvPr>
            <p:ph type="title"/>
          </p:nvPr>
        </p:nvSpPr>
        <p:spPr>
          <a:xfrm>
            <a:off x="565200" y="586800"/>
            <a:ext cx="11473200" cy="568800"/>
          </a:xfrm>
          <a:prstGeom prst="rect">
            <a:avLst/>
          </a:prstGeom>
        </p:spPr>
        <p:txBody>
          <a:bodyPr vert="horz" lIns="99551" tIns="49775" rIns="99551" bIns="49775" rtlCol="0" anchor="ctr">
            <a:noAutofit/>
          </a:bodyPr>
          <a:lstStyle/>
          <a:p>
            <a:r>
              <a:rPr lang="en-US" dirty="0"/>
              <a:t>Click to edit Master title style</a:t>
            </a:r>
          </a:p>
        </p:txBody>
      </p:sp>
      <p:sp>
        <p:nvSpPr>
          <p:cNvPr id="7" name="Rectangle 6">
            <a:extLst>
              <a:ext uri="{FF2B5EF4-FFF2-40B4-BE49-F238E27FC236}">
                <a16:creationId xmlns:a16="http://schemas.microsoft.com/office/drawing/2014/main" id="{3646C7BF-A646-4834-87EA-97CA793F515D}"/>
              </a:ext>
            </a:extLst>
          </p:cNvPr>
          <p:cNvSpPr/>
          <p:nvPr/>
        </p:nvSpPr>
        <p:spPr>
          <a:xfrm>
            <a:off x="0" y="0"/>
            <a:ext cx="12192000" cy="4601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69" tIns="45134" rIns="90269" bIns="45134" numCol="1" spcCol="0" rtlCol="0" fromWordArt="0" anchor="ctr" anchorCtr="0" forceAA="0" compatLnSpc="1">
            <a:prstTxWarp prst="textNoShape">
              <a:avLst/>
            </a:prstTxWarp>
            <a:noAutofit/>
          </a:bodyPr>
          <a:lstStyle/>
          <a:p>
            <a:pPr marL="0" marR="0" lvl="0" indent="0" algn="ctr" defTabSz="451331"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mn-lt"/>
              <a:ea typeface="+mn-ea"/>
              <a:cs typeface="+mn-cs"/>
            </a:endParaRPr>
          </a:p>
        </p:txBody>
      </p:sp>
      <p:pic>
        <p:nvPicPr>
          <p:cNvPr id="10" name="Picture 9">
            <a:extLst>
              <a:ext uri="{FF2B5EF4-FFF2-40B4-BE49-F238E27FC236}">
                <a16:creationId xmlns:a16="http://schemas.microsoft.com/office/drawing/2014/main" id="{37F8BD3C-7B52-4AF7-8319-8D5CFE545AA4}"/>
              </a:ext>
            </a:extLst>
          </p:cNvPr>
          <p:cNvPicPr>
            <a:picLocks noChangeAspect="1"/>
          </p:cNvPicPr>
          <p:nvPr/>
        </p:nvPicPr>
        <p:blipFill>
          <a:blip r:embed="rId19"/>
          <a:stretch>
            <a:fillRect/>
          </a:stretch>
        </p:blipFill>
        <p:spPr>
          <a:xfrm>
            <a:off x="10725150" y="73803"/>
            <a:ext cx="1314266" cy="312572"/>
          </a:xfrm>
          <a:prstGeom prst="rect">
            <a:avLst/>
          </a:prstGeom>
        </p:spPr>
      </p:pic>
    </p:spTree>
    <p:extLst>
      <p:ext uri="{BB962C8B-B14F-4D97-AF65-F5344CB8AC3E}">
        <p14:creationId xmlns:p14="http://schemas.microsoft.com/office/powerpoint/2010/main" val="2983004236"/>
      </p:ext>
    </p:extLst>
  </p:cSld>
  <p:clrMap bg1="lt1" tx1="dk1" bg2="lt2" tx2="dk2" accent1="accent1" accent2="accent2" accent3="accent3" accent4="accent4" accent5="accent5" accent6="accent6" hlink="hlink" folHlink="folHlink"/>
  <p:sldLayoutIdLst>
    <p:sldLayoutId id="2147484131"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3" r:id="rId11"/>
    <p:sldLayoutId id="2147484146" r:id="rId12"/>
    <p:sldLayoutId id="2147484150" r:id="rId13"/>
    <p:sldLayoutId id="2147484217" r:id="rId14"/>
    <p:sldLayoutId id="2147484219" r:id="rId15"/>
    <p:sldLayoutId id="2147484220" r:id="rId16"/>
    <p:sldLayoutId id="2147484221" r:id="rId17"/>
  </p:sldLayoutIdLst>
  <p:hf hdr="0" ftr="0" dt="0"/>
  <p:txStyles>
    <p:titleStyle>
      <a:lvl1pPr algn="l" defTabSz="451331" rtl="0" eaLnBrk="1" latinLnBrk="0" hangingPunct="1">
        <a:spcBef>
          <a:spcPct val="0"/>
        </a:spcBef>
        <a:buNone/>
        <a:defRPr sz="2800" b="0" i="0" kern="1200" baseline="0">
          <a:solidFill>
            <a:schemeClr val="tx1"/>
          </a:solidFill>
          <a:latin typeface="+mn-lt"/>
          <a:ea typeface="+mj-ea"/>
          <a:cs typeface="+mj-cs"/>
        </a:defRPr>
      </a:lvl1pPr>
    </p:titleStyle>
    <p:bodyStyle>
      <a:lvl1pPr marL="241554" indent="-241554" algn="l" defTabSz="451331" rtl="0" eaLnBrk="1" latinLnBrk="0" hangingPunct="1">
        <a:spcBef>
          <a:spcPct val="20000"/>
        </a:spcBef>
        <a:buFont typeface="Arial"/>
        <a:buChar char="•"/>
        <a:defRPr sz="2358" b="0" i="0" kern="1200">
          <a:solidFill>
            <a:schemeClr val="tx1"/>
          </a:solidFill>
          <a:latin typeface="+mn-lt"/>
          <a:ea typeface="+mn-ea"/>
          <a:cs typeface="Calibri"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n-lt"/>
          <a:ea typeface="+mn-ea"/>
          <a:cs typeface="Calibri"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n-lt"/>
          <a:ea typeface="+mn-ea"/>
          <a:cs typeface="Calibri"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n-lt"/>
          <a:ea typeface="+mn-ea"/>
          <a:cs typeface="Calibri"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n-lt"/>
          <a:ea typeface="+mn-ea"/>
          <a:cs typeface="Calibri"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p:bodyStyle>
    <p:otherStyle>
      <a:defPPr>
        <a:defRPr lang="en-US"/>
      </a:defPPr>
      <a:lvl1pPr marL="0" algn="l" defTabSz="451331" rtl="0" eaLnBrk="1" latinLnBrk="0" hangingPunct="1">
        <a:defRPr sz="1814" kern="1200">
          <a:solidFill>
            <a:schemeClr val="tx1"/>
          </a:solidFill>
          <a:latin typeface="+mn-lt"/>
          <a:ea typeface="+mn-ea"/>
          <a:cs typeface="+mn-cs"/>
        </a:defRPr>
      </a:lvl1pPr>
      <a:lvl2pPr marL="451331" algn="l" defTabSz="451331" rtl="0" eaLnBrk="1" latinLnBrk="0" hangingPunct="1">
        <a:defRPr sz="1814" kern="1200">
          <a:solidFill>
            <a:schemeClr val="tx1"/>
          </a:solidFill>
          <a:latin typeface="+mn-lt"/>
          <a:ea typeface="+mn-ea"/>
          <a:cs typeface="+mn-cs"/>
        </a:defRPr>
      </a:lvl2pPr>
      <a:lvl3pPr marL="902661" algn="l" defTabSz="451331" rtl="0" eaLnBrk="1" latinLnBrk="0" hangingPunct="1">
        <a:defRPr sz="1814" kern="1200">
          <a:solidFill>
            <a:schemeClr val="tx1"/>
          </a:solidFill>
          <a:latin typeface="+mn-lt"/>
          <a:ea typeface="+mn-ea"/>
          <a:cs typeface="+mn-cs"/>
        </a:defRPr>
      </a:lvl3pPr>
      <a:lvl4pPr marL="1353992" algn="l" defTabSz="451331" rtl="0" eaLnBrk="1" latinLnBrk="0" hangingPunct="1">
        <a:defRPr sz="1814" kern="1200">
          <a:solidFill>
            <a:schemeClr val="tx1"/>
          </a:solidFill>
          <a:latin typeface="+mn-lt"/>
          <a:ea typeface="+mn-ea"/>
          <a:cs typeface="+mn-cs"/>
        </a:defRPr>
      </a:lvl4pPr>
      <a:lvl5pPr marL="1805323" algn="l" defTabSz="451331" rtl="0" eaLnBrk="1" latinLnBrk="0" hangingPunct="1">
        <a:defRPr sz="1814" kern="1200">
          <a:solidFill>
            <a:schemeClr val="tx1"/>
          </a:solidFill>
          <a:latin typeface="+mn-lt"/>
          <a:ea typeface="+mn-ea"/>
          <a:cs typeface="+mn-cs"/>
        </a:defRPr>
      </a:lvl5pPr>
      <a:lvl6pPr marL="2256653" algn="l" defTabSz="451331" rtl="0" eaLnBrk="1" latinLnBrk="0" hangingPunct="1">
        <a:defRPr sz="1814" kern="1200">
          <a:solidFill>
            <a:schemeClr val="tx1"/>
          </a:solidFill>
          <a:latin typeface="+mn-lt"/>
          <a:ea typeface="+mn-ea"/>
          <a:cs typeface="+mn-cs"/>
        </a:defRPr>
      </a:lvl6pPr>
      <a:lvl7pPr marL="2707984" algn="l" defTabSz="451331" rtl="0" eaLnBrk="1" latinLnBrk="0" hangingPunct="1">
        <a:defRPr sz="1814" kern="1200">
          <a:solidFill>
            <a:schemeClr val="tx1"/>
          </a:solidFill>
          <a:latin typeface="+mn-lt"/>
          <a:ea typeface="+mn-ea"/>
          <a:cs typeface="+mn-cs"/>
        </a:defRPr>
      </a:lvl7pPr>
      <a:lvl8pPr marL="3159315" algn="l" defTabSz="451331" rtl="0" eaLnBrk="1" latinLnBrk="0" hangingPunct="1">
        <a:defRPr sz="1814" kern="1200">
          <a:solidFill>
            <a:schemeClr val="tx1"/>
          </a:solidFill>
          <a:latin typeface="+mn-lt"/>
          <a:ea typeface="+mn-ea"/>
          <a:cs typeface="+mn-cs"/>
        </a:defRPr>
      </a:lvl8pPr>
      <a:lvl9pPr marL="3610645" algn="l" defTabSz="451331"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emf"/><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emf"/><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258.emf"/><Relationship Id="rId2" Type="http://schemas.openxmlformats.org/officeDocument/2006/relationships/image" Target="../media/image257.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60.emf"/><Relationship Id="rId2" Type="http://schemas.openxmlformats.org/officeDocument/2006/relationships/image" Target="../media/image259.em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8" Type="http://schemas.openxmlformats.org/officeDocument/2006/relationships/image" Target="../media/image266.emf"/><Relationship Id="rId3" Type="http://schemas.openxmlformats.org/officeDocument/2006/relationships/image" Target="../media/image261.png"/><Relationship Id="rId7" Type="http://schemas.openxmlformats.org/officeDocument/2006/relationships/image" Target="../media/image265.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64.emf"/><Relationship Id="rId5" Type="http://schemas.openxmlformats.org/officeDocument/2006/relationships/image" Target="../media/image263.png"/><Relationship Id="rId4" Type="http://schemas.openxmlformats.org/officeDocument/2006/relationships/image" Target="../media/image262.png"/><Relationship Id="rId9" Type="http://schemas.openxmlformats.org/officeDocument/2006/relationships/image" Target="../media/image267.emf"/></Relationships>
</file>

<file path=ppt/slides/_rels/slide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8.em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272.emf"/><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282.em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283.emf"/><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284.emf"/><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288.emf"/><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289.emf"/><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290.emf"/><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291.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29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40.xml.rels><?xml version="1.0" encoding="UTF-8" standalone="yes"?>
<Relationships xmlns="http://schemas.openxmlformats.org/package/2006/relationships"><Relationship Id="rId2" Type="http://schemas.openxmlformats.org/officeDocument/2006/relationships/image" Target="../media/image296.emf"/><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297.e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298.em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299.emf"/><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s>
</file>

<file path=ppt/slides/_rels/slide1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1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19.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2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6.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8.xml"/><Relationship Id="rId5" Type="http://schemas.openxmlformats.org/officeDocument/2006/relationships/image" Target="../media/image144.emf"/><Relationship Id="rId4" Type="http://schemas.openxmlformats.org/officeDocument/2006/relationships/image" Target="../media/image143.emf"/></Relationships>
</file>

<file path=ppt/slides/_rels/slide3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emf"/><Relationship Id="rId1" Type="http://schemas.openxmlformats.org/officeDocument/2006/relationships/slideLayout" Target="../slideLayouts/slideLayout8.xml"/><Relationship Id="rId5" Type="http://schemas.openxmlformats.org/officeDocument/2006/relationships/image" Target="../media/image148.emf"/><Relationship Id="rId4" Type="http://schemas.openxmlformats.org/officeDocument/2006/relationships/image" Target="../media/image14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8.pn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svg"/><Relationship Id="rId19"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13.png"/><Relationship Id="rId14" Type="http://schemas.microsoft.com/office/2007/relationships/hdphoto" Target="../media/hdphoto2.wdp"/><Relationship Id="rId22"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57.emf"/></Relationships>
</file>

<file path=ppt/slides/_rels/slide41.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4.xml"/><Relationship Id="rId4" Type="http://schemas.openxmlformats.org/officeDocument/2006/relationships/image" Target="../media/image160.emf"/></Relationships>
</file>

<file path=ppt/slides/_rels/slide42.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4.xml"/><Relationship Id="rId4" Type="http://schemas.openxmlformats.org/officeDocument/2006/relationships/image" Target="../media/image163.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universumglobal.com/wmae2020/"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60.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jpeg"/><Relationship Id="rId26" Type="http://schemas.openxmlformats.org/officeDocument/2006/relationships/image" Target="../media/image78.png"/><Relationship Id="rId3" Type="http://schemas.openxmlformats.org/officeDocument/2006/relationships/image" Target="../media/image56.jpeg"/><Relationship Id="rId21" Type="http://schemas.openxmlformats.org/officeDocument/2006/relationships/image" Target="../media/image73.jpeg"/><Relationship Id="rId34" Type="http://schemas.openxmlformats.org/officeDocument/2006/relationships/image" Target="../media/image86.png"/><Relationship Id="rId7" Type="http://schemas.openxmlformats.org/officeDocument/2006/relationships/image" Target="../media/image59.png"/><Relationship Id="rId12" Type="http://schemas.openxmlformats.org/officeDocument/2006/relationships/image" Target="../media/image64.jpeg"/><Relationship Id="rId17" Type="http://schemas.openxmlformats.org/officeDocument/2006/relationships/image" Target="../media/image69.jpe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png"/><Relationship Id="rId2" Type="http://schemas.openxmlformats.org/officeDocument/2006/relationships/hyperlink" Target="https://universumglobal.com/about-universum/" TargetMode="External"/><Relationship Id="rId16" Type="http://schemas.openxmlformats.org/officeDocument/2006/relationships/image" Target="../media/image68.jpeg"/><Relationship Id="rId20" Type="http://schemas.openxmlformats.org/officeDocument/2006/relationships/image" Target="../media/image72.jpeg"/><Relationship Id="rId29"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jpeg"/><Relationship Id="rId32" Type="http://schemas.openxmlformats.org/officeDocument/2006/relationships/image" Target="../media/image84.jpeg"/><Relationship Id="rId37" Type="http://schemas.openxmlformats.org/officeDocument/2006/relationships/image" Target="../media/image89.png"/><Relationship Id="rId5" Type="http://schemas.openxmlformats.org/officeDocument/2006/relationships/image" Target="../media/image57.jpeg"/><Relationship Id="rId15" Type="http://schemas.openxmlformats.org/officeDocument/2006/relationships/image" Target="../media/image67.jpeg"/><Relationship Id="rId23" Type="http://schemas.openxmlformats.org/officeDocument/2006/relationships/image" Target="../media/image75.jpe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jpeg"/><Relationship Id="rId4" Type="http://schemas.openxmlformats.org/officeDocument/2006/relationships/hyperlink" Target="http://www.google.co.uk/url?sa=i&amp;source=images&amp;cd=&amp;cad=rja&amp;docid=l0tfRj-4dc-DeM&amp;tbnid=5eeDBLSSV7SExM:&amp;ved=0CAgQjRwwAA&amp;url=http://www.glimpsemedia.co.uk/blog/archives/49&amp;ei=MySBUdjYLenC7Ab58oA4&amp;psig=AFQjCNHL2Wib1NtRNbSE6t7NlLYzelPG3A&amp;ust=1367504307837191" TargetMode="External"/><Relationship Id="rId9" Type="http://schemas.openxmlformats.org/officeDocument/2006/relationships/image" Target="../media/image61.jpe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png"/></Relationships>
</file>

<file path=ppt/slides/_rels/slide70.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image" Target="../media/image190.emf"/><Relationship Id="rId1" Type="http://schemas.openxmlformats.org/officeDocument/2006/relationships/slideLayout" Target="../slideLayouts/slideLayout6.xml"/><Relationship Id="rId4" Type="http://schemas.openxmlformats.org/officeDocument/2006/relationships/image" Target="../media/image192.emf"/></Relationships>
</file>

<file path=ppt/slides/_rels/slide71.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image" Target="../media/image197.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05.emf"/><Relationship Id="rId7" Type="http://schemas.openxmlformats.org/officeDocument/2006/relationships/image" Target="../media/image209.emf"/><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208.emf"/><Relationship Id="rId5" Type="http://schemas.openxmlformats.org/officeDocument/2006/relationships/image" Target="../media/image207.emf"/><Relationship Id="rId4" Type="http://schemas.openxmlformats.org/officeDocument/2006/relationships/image" Target="../media/image206.emf"/></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10.emf"/><Relationship Id="rId7" Type="http://schemas.openxmlformats.org/officeDocument/2006/relationships/image" Target="../media/image214.emf"/><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211.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16.emf"/></Relationships>
</file>

<file path=ppt/slides/_rels/slide83.xml.rels><?xml version="1.0" encoding="UTF-8" standalone="yes"?>
<Relationships xmlns="http://schemas.openxmlformats.org/package/2006/relationships"><Relationship Id="rId8" Type="http://schemas.openxmlformats.org/officeDocument/2006/relationships/image" Target="../media/image222.emf"/><Relationship Id="rId3" Type="http://schemas.openxmlformats.org/officeDocument/2006/relationships/image" Target="../media/image217.emf"/><Relationship Id="rId7" Type="http://schemas.openxmlformats.org/officeDocument/2006/relationships/image" Target="../media/image221.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220.emf"/><Relationship Id="rId5" Type="http://schemas.openxmlformats.org/officeDocument/2006/relationships/image" Target="../media/image219.emf"/><Relationship Id="rId4" Type="http://schemas.openxmlformats.org/officeDocument/2006/relationships/image" Target="../media/image218.emf"/></Relationships>
</file>

<file path=ppt/slides/_rels/slide84.xml.rels><?xml version="1.0" encoding="UTF-8" standalone="yes"?>
<Relationships xmlns="http://schemas.openxmlformats.org/package/2006/relationships"><Relationship Id="rId8" Type="http://schemas.openxmlformats.org/officeDocument/2006/relationships/image" Target="../media/image228.emf"/><Relationship Id="rId3" Type="http://schemas.openxmlformats.org/officeDocument/2006/relationships/image" Target="../media/image223.emf"/><Relationship Id="rId7" Type="http://schemas.openxmlformats.org/officeDocument/2006/relationships/image" Target="../media/image227.emf"/><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26.emf"/><Relationship Id="rId5" Type="http://schemas.openxmlformats.org/officeDocument/2006/relationships/image" Target="../media/image225.emf"/><Relationship Id="rId4" Type="http://schemas.openxmlformats.org/officeDocument/2006/relationships/image" Target="../media/image224.em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image" Target="../media/image233.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image" Target="../media/image235.emf"/><Relationship Id="rId1" Type="http://schemas.openxmlformats.org/officeDocument/2006/relationships/slideLayout" Target="../slideLayouts/slideLayout8.xml"/><Relationship Id="rId5" Type="http://schemas.openxmlformats.org/officeDocument/2006/relationships/image" Target="../media/image238.emf"/><Relationship Id="rId4" Type="http://schemas.openxmlformats.org/officeDocument/2006/relationships/image" Target="../media/image237.emf"/></Relationships>
</file>

<file path=ppt/slides/_rels/slide9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image" Target="../media/image244.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47.emf"/><Relationship Id="rId2" Type="http://schemas.openxmlformats.org/officeDocument/2006/relationships/image" Target="../media/image246.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1"/>
          </a:xfrm>
          <a:prstGeom prst="rect">
            <a:avLst/>
          </a:prstGeom>
        </p:spPr>
      </p:pic>
      <p:sp>
        <p:nvSpPr>
          <p:cNvPr id="8" name="Title 2"/>
          <p:cNvSpPr txBox="1">
            <a:spLocks/>
          </p:cNvSpPr>
          <p:nvPr/>
        </p:nvSpPr>
        <p:spPr>
          <a:xfrm>
            <a:off x="57103" y="4550066"/>
            <a:ext cx="9076859" cy="747231"/>
          </a:xfrm>
          <a:prstGeom prst="rect">
            <a:avLst/>
          </a:prstGeom>
        </p:spPr>
        <p:txBody>
          <a:bodyPr vert="horz" lIns="90273" tIns="45136" rIns="90273" bIns="45136" rtlCol="0" anchor="b" anchorCtr="0">
            <a:normAutofit/>
          </a:bodyPr>
          <a:lstStyle>
            <a:lvl1pPr>
              <a:spcBef>
                <a:spcPct val="0"/>
              </a:spcBef>
              <a:buNone/>
              <a:defRPr sz="3200" b="0" i="0" baseline="0">
                <a:latin typeface="Arial" panose="020B0604020202020204" pitchFamily="34" charset="0"/>
                <a:ea typeface="+mj-ea"/>
                <a:cs typeface="Arial" panose="020B0604020202020204" pitchFamily="34" charset="0"/>
              </a:defRPr>
            </a:lvl1pPr>
          </a:lstStyle>
          <a:p>
            <a:r>
              <a:rPr lang="en-GB" dirty="0">
                <a:latin typeface="+mj-lt"/>
              </a:rPr>
              <a:t>Universum Talent Research 2021</a:t>
            </a:r>
          </a:p>
        </p:txBody>
      </p:sp>
      <p:sp>
        <p:nvSpPr>
          <p:cNvPr id="11" name="Subtitle 1">
            <a:extLst>
              <a:ext uri="{FF2B5EF4-FFF2-40B4-BE49-F238E27FC236}">
                <a16:creationId xmlns:a16="http://schemas.microsoft.com/office/drawing/2014/main" id="{2482CC8E-8BC4-452A-A5F0-4F698EC4E00D}"/>
              </a:ext>
            </a:extLst>
          </p:cNvPr>
          <p:cNvSpPr txBox="1">
            <a:spLocks/>
          </p:cNvSpPr>
          <p:nvPr/>
        </p:nvSpPr>
        <p:spPr>
          <a:xfrm>
            <a:off x="70128" y="5257833"/>
            <a:ext cx="9741692" cy="846917"/>
          </a:xfrm>
          <a:prstGeom prst="rect">
            <a:avLst/>
          </a:prstGeom>
        </p:spPr>
        <p:txBody>
          <a:bodyPr vert="horz" lIns="99551" tIns="49775" rIns="99551" bIns="49775" rtlCol="0">
            <a:noAutofit/>
          </a:bodyPr>
          <a:lstStyle>
            <a:lvl1pPr indent="0">
              <a:spcBef>
                <a:spcPct val="20000"/>
              </a:spcBef>
              <a:buFont typeface="Arial"/>
              <a:buNone/>
              <a:defRPr b="0" i="0">
                <a:solidFill>
                  <a:schemeClr val="tx1">
                    <a:tint val="75000"/>
                  </a:schemeClr>
                </a:solidFill>
                <a:latin typeface="Arial" panose="020B0604020202020204" pitchFamily="34" charset="0"/>
                <a:cs typeface="Arial" panose="020B0604020202020204" pitchFamily="34" charset="0"/>
              </a:defRPr>
            </a:lvl1pPr>
            <a:lvl2pPr indent="0" algn="ctr">
              <a:spcBef>
                <a:spcPct val="20000"/>
              </a:spcBef>
              <a:buFont typeface="Arial"/>
              <a:buNone/>
              <a:defRPr sz="2200" b="0" i="0">
                <a:solidFill>
                  <a:schemeClr val="tx1">
                    <a:tint val="75000"/>
                  </a:schemeClr>
                </a:solidFill>
                <a:latin typeface="Titillium WebLight"/>
                <a:cs typeface="Titillium WebLight"/>
              </a:defRPr>
            </a:lvl2pPr>
            <a:lvl3pPr indent="0" algn="ctr">
              <a:spcBef>
                <a:spcPct val="20000"/>
              </a:spcBef>
              <a:buFont typeface="Arial"/>
              <a:buNone/>
              <a:defRPr b="0" i="0">
                <a:solidFill>
                  <a:schemeClr val="tx1">
                    <a:tint val="75000"/>
                  </a:schemeClr>
                </a:solidFill>
                <a:latin typeface="Titillium WebLight"/>
                <a:cs typeface="Titillium WebLight"/>
              </a:defRPr>
            </a:lvl3pPr>
            <a:lvl4pPr indent="0" algn="ctr">
              <a:spcBef>
                <a:spcPct val="20000"/>
              </a:spcBef>
              <a:buFont typeface="Arial"/>
              <a:buNone/>
              <a:defRPr sz="1800" b="0" i="0" baseline="0">
                <a:solidFill>
                  <a:schemeClr val="tx1">
                    <a:tint val="75000"/>
                  </a:schemeClr>
                </a:solidFill>
                <a:latin typeface="Titillium WebLight"/>
                <a:cs typeface="Titillium WebLight"/>
              </a:defRPr>
            </a:lvl4pPr>
            <a:lvl5pPr indent="0" algn="ctr">
              <a:spcBef>
                <a:spcPct val="20000"/>
              </a:spcBef>
              <a:buFont typeface="Arial"/>
              <a:buNone/>
              <a:defRPr sz="1600" b="0" i="0" baseline="0">
                <a:solidFill>
                  <a:schemeClr val="tx1">
                    <a:tint val="75000"/>
                  </a:schemeClr>
                </a:solidFill>
                <a:latin typeface="Titillium WebLight"/>
                <a:cs typeface="Titillium WebLight"/>
              </a:defRPr>
            </a:lvl5pPr>
            <a:lvl6pPr indent="0" algn="ctr">
              <a:spcBef>
                <a:spcPct val="20000"/>
              </a:spcBef>
              <a:buFont typeface="Arial"/>
              <a:buNone/>
              <a:defRPr sz="2200">
                <a:solidFill>
                  <a:schemeClr val="tx1">
                    <a:tint val="75000"/>
                  </a:schemeClr>
                </a:solidFill>
              </a:defRPr>
            </a:lvl6pPr>
            <a:lvl7pPr indent="0" algn="ctr">
              <a:spcBef>
                <a:spcPct val="20000"/>
              </a:spcBef>
              <a:buFont typeface="Arial"/>
              <a:buNone/>
              <a:defRPr sz="2200">
                <a:solidFill>
                  <a:schemeClr val="tx1">
                    <a:tint val="75000"/>
                  </a:schemeClr>
                </a:solidFill>
              </a:defRPr>
            </a:lvl7pPr>
            <a:lvl8pPr indent="0" algn="ctr">
              <a:spcBef>
                <a:spcPct val="20000"/>
              </a:spcBef>
              <a:buFont typeface="Arial"/>
              <a:buNone/>
              <a:defRPr sz="2200">
                <a:solidFill>
                  <a:schemeClr val="tx1">
                    <a:tint val="75000"/>
                  </a:schemeClr>
                </a:solidFill>
              </a:defRPr>
            </a:lvl8pPr>
            <a:lvl9pPr indent="0" algn="ctr">
              <a:spcBef>
                <a:spcPct val="20000"/>
              </a:spcBef>
              <a:buFont typeface="Arial"/>
              <a:buNone/>
              <a:defRPr sz="2200">
                <a:solidFill>
                  <a:schemeClr val="tx1">
                    <a:tint val="75000"/>
                  </a:schemeClr>
                </a:solidFill>
              </a:defRPr>
            </a:lvl9pPr>
          </a:lstStyle>
          <a:p>
            <a:pPr defTabSz="497754"/>
            <a:r>
              <a:rPr lang="en-US" sz="2000" dirty="0">
                <a:solidFill>
                  <a:schemeClr val="tx1"/>
                </a:solidFill>
                <a:latin typeface="+mj-lt"/>
                <a:ea typeface="+mj-ea"/>
              </a:rPr>
              <a:t>Partner Report </a:t>
            </a:r>
            <a:r>
              <a:rPr lang="en-US" sz="2000">
                <a:solidFill>
                  <a:schemeClr val="tx1"/>
                </a:solidFill>
                <a:latin typeface="+mj-lt"/>
                <a:ea typeface="+mj-ea"/>
              </a:rPr>
              <a:t>| North West University (NWU)</a:t>
            </a:r>
            <a:endParaRPr lang="en-US" sz="2000" dirty="0">
              <a:solidFill>
                <a:schemeClr val="tx1"/>
              </a:solidFill>
              <a:latin typeface="+mj-lt"/>
              <a:ea typeface="+mj-ea"/>
            </a:endParaRPr>
          </a:p>
          <a:p>
            <a:pPr defTabSz="497754"/>
            <a:r>
              <a:rPr lang="en-US" sz="2000">
                <a:solidFill>
                  <a:schemeClr val="tx1"/>
                </a:solidFill>
                <a:latin typeface="+mj-lt"/>
                <a:ea typeface="+mj-ea"/>
              </a:rPr>
              <a:t>South African Professional Survey 2021 | Professionals | All main fields of study</a:t>
            </a:r>
            <a:endParaRPr lang="en-US" sz="2000" dirty="0">
              <a:solidFill>
                <a:schemeClr val="tx1"/>
              </a:solidFill>
              <a:latin typeface="+mj-lt"/>
              <a:ea typeface="+mj-ea"/>
            </a:endParaRPr>
          </a:p>
        </p:txBody>
      </p:sp>
    </p:spTree>
    <p:extLst>
      <p:ext uri="{BB962C8B-B14F-4D97-AF65-F5344CB8AC3E}">
        <p14:creationId xmlns:p14="http://schemas.microsoft.com/office/powerpoint/2010/main" val="268994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174" cy="1247749"/>
            <a:chOff x="10546" y="1822523"/>
            <a:chExt cx="5223174" cy="1247749"/>
          </a:xfrm>
        </p:grpSpPr>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marL="0" lvl="1">
                  <a:defRPr/>
                </a:pPr>
                <a:r>
                  <a:rPr lang="en-US" sz="1270" dirty="0">
                    <a:solidFill>
                      <a:srgbClr val="4CAFCD"/>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539430"/>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focuses on the </a:t>
            </a:r>
            <a:r>
              <a:rPr lang="en-US" sz="1400" b="1" dirty="0">
                <a:solidFill>
                  <a:srgbClr val="414041"/>
                </a:solidFill>
                <a:cs typeface="Calibri" pitchFamily="34" charset="0"/>
              </a:rPr>
              <a:t>demographic background </a:t>
            </a:r>
            <a:r>
              <a:rPr lang="en-US" sz="1400" dirty="0">
                <a:solidFill>
                  <a:srgbClr val="414041"/>
                </a:solidFill>
                <a:cs typeface="Calibri" pitchFamily="34" charset="0"/>
              </a:rPr>
              <a:t>of your talent, their </a:t>
            </a:r>
            <a:r>
              <a:rPr lang="en-US" sz="1400" b="1" dirty="0">
                <a:solidFill>
                  <a:srgbClr val="414041"/>
                </a:solidFill>
                <a:cs typeface="Calibri" pitchFamily="34" charset="0"/>
              </a:rPr>
              <a:t>competencies, their experiences</a:t>
            </a:r>
            <a:r>
              <a:rPr lang="en-US" sz="1400" dirty="0">
                <a:solidFill>
                  <a:srgbClr val="414041"/>
                </a:solidFill>
                <a:cs typeface="Calibri" pitchFamily="34" charset="0"/>
              </a:rPr>
              <a:t> and how they relate</a:t>
            </a:r>
            <a:r>
              <a:rPr lang="en-US" sz="1400" b="1" dirty="0">
                <a:solidFill>
                  <a:srgbClr val="414041"/>
                </a:solidFill>
                <a:cs typeface="Calibri" pitchFamily="34" charset="0"/>
              </a:rPr>
              <a:t> </a:t>
            </a:r>
            <a:r>
              <a:rPr lang="en-US" sz="1400" dirty="0">
                <a:solidFill>
                  <a:srgbClr val="414041"/>
                </a:solidFill>
                <a:cs typeface="Calibri" pitchFamily="34" charset="0"/>
              </a:rPr>
              <a:t>to the comparison group.</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These results will help you to contextualize findings in later sections and have a starting point in </a:t>
            </a:r>
            <a:r>
              <a:rPr lang="en-US" sz="1400" b="1" dirty="0">
                <a:solidFill>
                  <a:srgbClr val="414041"/>
                </a:solidFill>
                <a:cs typeface="Calibri" pitchFamily="34" charset="0"/>
              </a:rPr>
              <a:t>improving the employability of your talent </a:t>
            </a:r>
            <a:r>
              <a:rPr lang="en-US" sz="1400" dirty="0">
                <a:solidFill>
                  <a:srgbClr val="414041"/>
                </a:solidFill>
                <a:cs typeface="Calibri" pitchFamily="34" charset="0"/>
              </a:rPr>
              <a:t>by being able to communicate their </a:t>
            </a:r>
            <a:r>
              <a:rPr lang="en-US" sz="1400" b="1" dirty="0">
                <a:solidFill>
                  <a:srgbClr val="414041"/>
                </a:solidFill>
                <a:cs typeface="Calibri" pitchFamily="34" charset="0"/>
              </a:rPr>
              <a:t>unique value</a:t>
            </a:r>
            <a:r>
              <a:rPr lang="en-US" sz="1400" dirty="0">
                <a:solidFill>
                  <a:srgbClr val="414041"/>
                </a:solidFill>
                <a:cs typeface="Calibri" pitchFamily="34" charset="0"/>
              </a:rPr>
              <a:t> to employers.</a:t>
            </a:r>
          </a:p>
        </p:txBody>
      </p:sp>
    </p:spTree>
    <p:extLst>
      <p:ext uri="{BB962C8B-B14F-4D97-AF65-F5344CB8AC3E}">
        <p14:creationId xmlns:p14="http://schemas.microsoft.com/office/powerpoint/2010/main" val="34157215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3D8ACB1D-C149-4CE3-B9A6-EC03506271B7}"/>
              </a:ext>
            </a:extLst>
          </p:cNvPr>
          <p:cNvSpPr/>
          <p:nvPr/>
        </p:nvSpPr>
        <p:spPr>
          <a:xfrm>
            <a:off x="566670" y="970895"/>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Engineering/Technology</a:t>
            </a:r>
            <a:endParaRPr lang="sv-SE" sz="1270" dirty="0">
              <a:solidFill>
                <a:srgbClr val="0E99BF"/>
              </a:solidFill>
              <a:latin typeface="Calibri" pitchFamily="34" charset="0"/>
              <a:cs typeface="Calibri" pitchFamily="34" charset="0"/>
            </a:endParaRPr>
          </a:p>
        </p:txBody>
      </p:sp>
      <p:sp>
        <p:nvSpPr>
          <p:cNvPr id="8" name="Rectangle 7">
            <a:extLst>
              <a:ext uri="{FF2B5EF4-FFF2-40B4-BE49-F238E27FC236}">
                <a16:creationId xmlns:a16="http://schemas.microsoft.com/office/drawing/2014/main" id="{6F44D54F-05C5-45A4-85DE-121825B06A08}"/>
              </a:ext>
            </a:extLst>
          </p:cNvPr>
          <p:cNvSpPr/>
          <p:nvPr/>
        </p:nvSpPr>
        <p:spPr>
          <a:xfrm>
            <a:off x="557850" y="3607056"/>
            <a:ext cx="9176089" cy="294086"/>
          </a:xfrm>
          <a:prstGeom prst="rect">
            <a:avLst/>
          </a:prstGeom>
          <a:noFill/>
        </p:spPr>
        <p:txBody>
          <a:bodyPr wrap="square">
            <a:spAutoFit/>
          </a:bodyPr>
          <a:lstStyle/>
          <a:p>
            <a:pPr lvl="0" defTabSz="497754">
              <a:spcBef>
                <a:spcPct val="20000"/>
              </a:spcBef>
              <a:defRPr/>
            </a:pPr>
            <a:r>
              <a:rPr lang="sv-SE" sz="1270">
                <a:solidFill>
                  <a:srgbClr val="0E97C1">
                    <a:lumMod val="50000"/>
                  </a:srgbClr>
                </a:solidFill>
                <a:latin typeface="Calibri" pitchFamily="34" charset="0"/>
                <a:cs typeface="Calibri" pitchFamily="34" charset="0"/>
              </a:rPr>
              <a:t>All professionals | Engineering/Technology</a:t>
            </a:r>
            <a:endParaRPr lang="sv-SE" sz="1270" dirty="0">
              <a:solidFill>
                <a:srgbClr val="0E97C1">
                  <a:lumMod val="50000"/>
                </a:srgbClr>
              </a:solidFill>
              <a:latin typeface="Calibri" pitchFamily="34" charset="0"/>
              <a:cs typeface="Calibri" pitchFamily="34" charset="0"/>
            </a:endParaRPr>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00" y="386505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000" y="124425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74904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Sciences</a:t>
            </a:r>
            <a:endParaRPr lang="sv-SE" sz="1270" dirty="0">
              <a:solidFill>
                <a:srgbClr val="0E99BF"/>
              </a:solidFill>
              <a:latin typeface="Calibri" pitchFamily="34" charset="0"/>
              <a:cs typeface="Calibri" pitchFamily="34" charset="0"/>
            </a:endParaRPr>
          </a:p>
        </p:txBody>
      </p:sp>
      <p:sp>
        <p:nvSpPr>
          <p:cNvPr id="8" name="Rectangle 7">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66155"/>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45355"/>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5555156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 comparison</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82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Business/Commerce</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2933397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 comparison</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30710"/>
            <a:ext cx="7922372" cy="482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Engineering/Technology</a:t>
            </a:r>
            <a:endParaRPr lang="sv-SE" dirty="0"/>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30519873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 comparison</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00" y="1443067"/>
            <a:ext cx="7922372" cy="4822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81A9E2C9-9D88-4B5E-9244-E77A95D077E8}"/>
              </a:ext>
            </a:extLst>
          </p:cNvPr>
          <p:cNvSpPr/>
          <p:nvPr/>
        </p:nvSpPr>
        <p:spPr>
          <a:xfrm>
            <a:off x="566670" y="1089645"/>
            <a:ext cx="8945774" cy="371512"/>
          </a:xfrm>
          <a:prstGeom prst="rect">
            <a:avLst/>
          </a:prstGeom>
          <a:noFill/>
        </p:spPr>
        <p:txBody>
          <a:bodyPr wrap="square">
            <a:spAutoFit/>
          </a:bodyPr>
          <a:lstStyle/>
          <a:p>
            <a:r>
              <a:rPr lang="sv-SE"/>
              <a:t>Sciences</a:t>
            </a:r>
            <a:endParaRPr lang="sv-SE" dirty="0"/>
          </a:p>
        </p:txBody>
      </p:sp>
      <p:sp>
        <p:nvSpPr>
          <p:cNvPr id="1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30519873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If you were looking for a new job, would you consider applying to these employers? – Yes, definitely.</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Potential applicants’ ranking | Top 20</a:t>
            </a:r>
            <a:endParaRPr lang="en-ZA"/>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sp>
        <p:nvSpPr>
          <p:cNvPr id="17" name="Rectangle 16">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Business/Commerce</a:t>
            </a:r>
            <a:endParaRPr lang="sv-SE" sz="1270" dirty="0">
              <a:solidFill>
                <a:srgbClr val="0E99BF"/>
              </a:solidFill>
              <a:latin typeface="Calibri" pitchFamily="34" charset="0"/>
              <a:cs typeface="Calibri" pitchFamily="34" charset="0"/>
            </a:endParaRPr>
          </a:p>
        </p:txBody>
      </p:sp>
      <p:sp>
        <p:nvSpPr>
          <p:cNvPr id="18" name="Rectangle 17">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733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525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3647528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If you were looking for a new job, would you consider applying to these employers? – Yes, definitely.</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Potential applicants’ ranking | Top 20</a:t>
            </a:r>
            <a:endParaRPr lang="en-ZA"/>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sp>
        <p:nvSpPr>
          <p:cNvPr id="6" name="Rectangle 5">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Engineering/Technology</a:t>
            </a:r>
            <a:endParaRPr lang="sv-SE" sz="1270" dirty="0">
              <a:solidFill>
                <a:srgbClr val="0E99BF"/>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Engineering/Technology</a:t>
            </a:r>
            <a:endParaRPr lang="sv-SE" sz="1270" dirty="0">
              <a:solidFill>
                <a:schemeClr val="accent2">
                  <a:lumMod val="50000"/>
                </a:schemeClr>
              </a:solidFill>
              <a:latin typeface="Calibri" pitchFamily="34" charset="0"/>
              <a:cs typeface="Calibri" pitchFamily="34" charset="0"/>
            </a:endParaRP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733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525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6323084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If you were looking for a new job, would you consider applying to these employers? – Yes, definitely.</a:t>
            </a:r>
          </a:p>
          <a:p>
            <a:endParaRPr lang="en-US" dirty="0"/>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Potential applicants’ ranking | Top 20</a:t>
            </a:r>
            <a:endParaRPr lang="en-ZA"/>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sp>
        <p:nvSpPr>
          <p:cNvPr id="6" name="Rectangle 5">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Sciences</a:t>
            </a:r>
            <a:endParaRPr lang="sv-SE" sz="1270" dirty="0">
              <a:solidFill>
                <a:srgbClr val="0E99BF"/>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733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5253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161709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ALUMNI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4" name="Freeform 50">
            <a:extLst>
              <a:ext uri="{FF2B5EF4-FFF2-40B4-BE49-F238E27FC236}">
                <a16:creationId xmlns:a16="http://schemas.microsoft.com/office/drawing/2014/main" id="{6BC16B29-5A51-46C7-9FD8-2D130918F98A}"/>
              </a:ext>
            </a:extLst>
          </p:cNvPr>
          <p:cNvSpPr/>
          <p:nvPr/>
        </p:nvSpPr>
        <p:spPr>
          <a:xfrm>
            <a:off x="0" y="497545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6869"/>
            <a:ext cx="383903" cy="615553"/>
          </a:xfrm>
          <a:prstGeom prst="rect">
            <a:avLst/>
          </a:prstGeom>
          <a:noFill/>
        </p:spPr>
        <p:txBody>
          <a:bodyPr wrap="square" rtlCol="0">
            <a:spAutoFit/>
          </a:bodyPr>
          <a:lstStyle/>
          <a:p>
            <a:pPr marL="0" marR="0" lvl="1" indent="0" fontAlgn="auto">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6</a:t>
            </a: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537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CAREER AND EMPLOYER PREFERENCES </a:t>
            </a:r>
          </a:p>
        </p:txBody>
      </p:sp>
      <p:sp>
        <p:nvSpPr>
          <p:cNvPr id="27" name="Freeform 50">
            <a:extLst>
              <a:ext uri="{FF2B5EF4-FFF2-40B4-BE49-F238E27FC236}">
                <a16:creationId xmlns:a16="http://schemas.microsoft.com/office/drawing/2014/main" id="{1A8B5D1E-F613-4F12-B774-E3214AFEC0A1}"/>
              </a:ext>
            </a:extLst>
          </p:cNvPr>
          <p:cNvSpPr/>
          <p:nvPr/>
        </p:nvSpPr>
        <p:spPr>
          <a:xfrm>
            <a:off x="0" y="5592422"/>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7B106271-3804-4586-A261-635C01846ABD}"/>
              </a:ext>
            </a:extLst>
          </p:cNvPr>
          <p:cNvSpPr txBox="1"/>
          <p:nvPr/>
        </p:nvSpPr>
        <p:spPr>
          <a:xfrm>
            <a:off x="157660" y="5593838"/>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srgbClr val="4CAFCD"/>
                </a:solidFill>
                <a:latin typeface="Calibri" pitchFamily="34" charset="0"/>
              </a:rPr>
              <a:t>7</a:t>
            </a:r>
            <a:endPar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endParaRPr>
          </a:p>
        </p:txBody>
      </p:sp>
      <p:sp>
        <p:nvSpPr>
          <p:cNvPr id="29" name="TextBox 28">
            <a:extLst>
              <a:ext uri="{FF2B5EF4-FFF2-40B4-BE49-F238E27FC236}">
                <a16:creationId xmlns:a16="http://schemas.microsoft.com/office/drawing/2014/main" id="{2BE24EED-B819-4AB3-B409-A9BCB8432A9A}"/>
              </a:ext>
            </a:extLst>
          </p:cNvPr>
          <p:cNvSpPr txBox="1"/>
          <p:nvPr/>
        </p:nvSpPr>
        <p:spPr>
          <a:xfrm>
            <a:off x="736275" y="5742340"/>
            <a:ext cx="3202065" cy="287771"/>
          </a:xfrm>
          <a:prstGeom prst="rect">
            <a:avLst/>
          </a:prstGeom>
          <a:noFill/>
        </p:spPr>
        <p:txBody>
          <a:bodyPr wrap="square" rtlCol="0">
            <a:spAutoFit/>
          </a:bodyPr>
          <a:lstStyle/>
          <a:p>
            <a:pPr lvl="0">
              <a:defRPr/>
            </a:pPr>
            <a:r>
              <a:rPr lang="sv-SE" sz="1270" dirty="0">
                <a:solidFill>
                  <a:srgbClr val="4CAFCD"/>
                </a:solidFill>
                <a:latin typeface="Calibri" pitchFamily="34" charset="0"/>
              </a:rPr>
              <a:t>S</a:t>
            </a:r>
            <a:r>
              <a:rPr lang="en-US" sz="1270" dirty="0">
                <a:solidFill>
                  <a:srgbClr val="4CAFCD"/>
                </a:solidFill>
                <a:latin typeface="Calibri" pitchFamily="34" charset="0"/>
              </a:rPr>
              <a:t>UMMARY</a:t>
            </a:r>
          </a:p>
        </p:txBody>
      </p:sp>
      <p:sp>
        <p:nvSpPr>
          <p:cNvPr id="30"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4717387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8476503C-000F-4CC5-BF44-82F04BB93991}"/>
              </a:ext>
            </a:extLst>
          </p:cNvPr>
          <p:cNvSpPr>
            <a:spLocks noGrp="1"/>
          </p:cNvSpPr>
          <p:nvPr>
            <p:ph type="title"/>
          </p:nvPr>
        </p:nvSpPr>
        <p:spPr/>
        <p:txBody>
          <a:bodyPr>
            <a:normAutofit/>
          </a:bodyPr>
          <a:lstStyle/>
          <a:p>
            <a:r>
              <a:rPr lang="en-GB" dirty="0"/>
              <a:t>General Talent Outlook </a:t>
            </a:r>
            <a:r>
              <a:rPr lang="en-GB"/>
              <a:t>| Your alumni vs All professionals</a:t>
            </a:r>
            <a:endParaRPr lang="en-ZA" dirty="0"/>
          </a:p>
        </p:txBody>
      </p:sp>
      <p:sp>
        <p:nvSpPr>
          <p:cNvPr id="69"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7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54" name="Rounded Rectangle 37">
            <a:extLst>
              <a:ext uri="{FF2B5EF4-FFF2-40B4-BE49-F238E27FC236}">
                <a16:creationId xmlns:a16="http://schemas.microsoft.com/office/drawing/2014/main" id="{5C0F189D-8355-4C33-B696-6F2FB536973D}"/>
              </a:ext>
            </a:extLst>
          </p:cNvPr>
          <p:cNvSpPr/>
          <p:nvPr/>
        </p:nvSpPr>
        <p:spPr>
          <a:xfrm>
            <a:off x="6209583" y="1431494"/>
            <a:ext cx="5423558" cy="5026456"/>
          </a:xfrm>
          <a:prstGeom prst="roundRect">
            <a:avLst>
              <a:gd name="adj" fmla="val 4278"/>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Miriam" panose="020B0502050101010101" pitchFamily="34" charset="-79"/>
              <a:cs typeface="Miriam Libre" panose="00000500000000000000"/>
            </a:endParaRPr>
          </a:p>
        </p:txBody>
      </p:sp>
      <p:sp>
        <p:nvSpPr>
          <p:cNvPr id="55" name="Rounded Rectangle 37">
            <a:extLst>
              <a:ext uri="{FF2B5EF4-FFF2-40B4-BE49-F238E27FC236}">
                <a16:creationId xmlns:a16="http://schemas.microsoft.com/office/drawing/2014/main" id="{FDB2D143-83FE-4B2A-9900-6355A20D410C}"/>
              </a:ext>
            </a:extLst>
          </p:cNvPr>
          <p:cNvSpPr/>
          <p:nvPr/>
        </p:nvSpPr>
        <p:spPr>
          <a:xfrm>
            <a:off x="583883" y="1425284"/>
            <a:ext cx="5423558" cy="5026456"/>
          </a:xfrm>
          <a:prstGeom prst="roundRect">
            <a:avLst>
              <a:gd name="adj" fmla="val 4278"/>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100" b="1">
              <a:solidFill>
                <a:schemeClr val="bg1"/>
              </a:solidFill>
              <a:latin typeface="Calibri"/>
            </a:endParaRPr>
          </a:p>
        </p:txBody>
      </p:sp>
      <p:sp>
        <p:nvSpPr>
          <p:cNvPr id="56" name="AutoShape 12">
            <a:extLst>
              <a:ext uri="{FF2B5EF4-FFF2-40B4-BE49-F238E27FC236}">
                <a16:creationId xmlns:a16="http://schemas.microsoft.com/office/drawing/2014/main" id="{AA652BA6-112B-4992-B647-FE1DF5305C65}"/>
              </a:ext>
            </a:extLst>
          </p:cNvPr>
          <p:cNvSpPr>
            <a:spLocks noChangeArrowheads="1"/>
          </p:cNvSpPr>
          <p:nvPr/>
        </p:nvSpPr>
        <p:spPr bwMode="auto">
          <a:xfrm>
            <a:off x="3848100" y="2209135"/>
            <a:ext cx="1947869" cy="169277"/>
          </a:xfrm>
          <a:prstGeom prst="rect">
            <a:avLst/>
          </a:prstGeom>
          <a:noFill/>
          <a:ln w="3175">
            <a:noFill/>
            <a:prstDash val="solid"/>
          </a:ln>
          <a:effectLst/>
        </p:spPr>
        <p:txBody>
          <a:bodyPr wrap="square" lIns="0" tIns="0" rIns="0" bIns="0">
            <a:spAutoFit/>
          </a:bodyPr>
          <a:lstStyle/>
          <a:p>
            <a:pPr marL="164108" indent="-164108"/>
            <a:r>
              <a:rPr lang="en-GB" sz="1100" b="1">
                <a:cs typeface="Miriam Libre" panose="00000500000000000000"/>
              </a:rPr>
              <a:t>Top occupation groups</a:t>
            </a:r>
          </a:p>
        </p:txBody>
      </p:sp>
      <p:sp>
        <p:nvSpPr>
          <p:cNvPr id="57" name="AutoShape 12">
            <a:extLst>
              <a:ext uri="{FF2B5EF4-FFF2-40B4-BE49-F238E27FC236}">
                <a16:creationId xmlns:a16="http://schemas.microsoft.com/office/drawing/2014/main" id="{1E9AF13F-838A-48D8-B0AE-0E9B20B32CC7}"/>
              </a:ext>
            </a:extLst>
          </p:cNvPr>
          <p:cNvSpPr>
            <a:spLocks noChangeArrowheads="1"/>
          </p:cNvSpPr>
          <p:nvPr/>
        </p:nvSpPr>
        <p:spPr bwMode="auto">
          <a:xfrm>
            <a:off x="3813499" y="2519185"/>
            <a:ext cx="1747247" cy="538609"/>
          </a:xfrm>
          <a:prstGeom prst="rect">
            <a:avLst/>
          </a:prstGeom>
          <a:noFill/>
          <a:ln w="3175">
            <a:noFill/>
            <a:prstDash val="solid"/>
          </a:ln>
          <a:effectLst/>
        </p:spPr>
        <p:txBody>
          <a:bodyPr wrap="square" lIns="0" tIns="0" rIns="0" bIns="0">
            <a:spAutoFit/>
          </a:bodyPr>
          <a:lstStyle/>
          <a:p>
            <a:pPr marL="261245" indent="-228600">
              <a:spcBef>
                <a:spcPct val="25000"/>
              </a:spcBef>
              <a:buFont typeface="+mj-lt"/>
              <a:buAutoNum type="arabicPeriod"/>
            </a:pPr>
            <a:r>
              <a:rPr lang="en-US" sz="1000">
                <a:cs typeface="Miriam Libre" panose="00000500000000000000"/>
              </a:rPr>
              <a:t>Education</a:t>
            </a:r>
          </a:p>
          <a:p>
            <a:pPr marL="261245" indent="-228600">
              <a:spcBef>
                <a:spcPct val="25000"/>
              </a:spcBef>
              <a:buFont typeface="+mj-lt"/>
              <a:buAutoNum type="arabicPeriod"/>
            </a:pPr>
            <a:r>
              <a:rPr lang="en-US" sz="1000">
                <a:cs typeface="Miriam Libre" panose="00000500000000000000"/>
              </a:rPr>
              <a:t>Accountancy</a:t>
            </a:r>
          </a:p>
          <a:p>
            <a:pPr marL="261245" indent="-228600">
              <a:spcBef>
                <a:spcPct val="25000"/>
              </a:spcBef>
              <a:buFont typeface="+mj-lt"/>
              <a:buAutoNum type="arabicPeriod"/>
            </a:pPr>
            <a:r>
              <a:rPr lang="en-US" sz="1000">
                <a:cs typeface="Miriam Libre" panose="00000500000000000000"/>
              </a:rPr>
              <a:t>Administration</a:t>
            </a:r>
            <a:endParaRPr lang="en-US" sz="1000" dirty="0">
              <a:cs typeface="Miriam Libre" panose="00000500000000000000"/>
            </a:endParaRPr>
          </a:p>
        </p:txBody>
      </p:sp>
      <p:sp>
        <p:nvSpPr>
          <p:cNvPr id="58" name="textruta 1">
            <a:extLst>
              <a:ext uri="{FF2B5EF4-FFF2-40B4-BE49-F238E27FC236}">
                <a16:creationId xmlns:a16="http://schemas.microsoft.com/office/drawing/2014/main" id="{88B30226-9ADF-4823-B1F1-EAAACA68D7DB}"/>
              </a:ext>
            </a:extLst>
          </p:cNvPr>
          <p:cNvSpPr txBox="1"/>
          <p:nvPr/>
        </p:nvSpPr>
        <p:spPr>
          <a:xfrm>
            <a:off x="968363" y="3411559"/>
            <a:ext cx="2547375" cy="169277"/>
          </a:xfrm>
          <a:prstGeom prst="rect">
            <a:avLst/>
          </a:prstGeom>
          <a:noFill/>
          <a:ln w="3175">
            <a:noFill/>
            <a:prstDash val="solid"/>
          </a:ln>
          <a:effectLst/>
        </p:spPr>
        <p:txBody>
          <a:bodyPr wrap="square" lIns="0" tIns="0" rIns="0" bIns="0" anchor="t">
            <a:spAutoFit/>
          </a:bodyPr>
          <a:lstStyle>
            <a:defPPr>
              <a:defRPr lang="en-US"/>
            </a:defPPr>
            <a:lvl1pPr marL="180975" indent="-180975">
              <a:defRPr sz="1200">
                <a:latin typeface="Titillium WebSemiBold"/>
                <a:cs typeface="Titillium WebSemiBold"/>
              </a:defRPr>
            </a:lvl1pPr>
          </a:lstStyle>
          <a:p>
            <a:r>
              <a:rPr lang="en-US" sz="1100" b="1" dirty="0">
                <a:latin typeface="+mn-lt"/>
                <a:cs typeface="Calibri" pitchFamily="34" charset="0"/>
              </a:rPr>
              <a:t>Most important </a:t>
            </a:r>
            <a:r>
              <a:rPr lang="en-US" sz="1100" b="1">
                <a:latin typeface="+mn-lt"/>
                <a:cs typeface="Calibri" pitchFamily="34" charset="0"/>
              </a:rPr>
              <a:t>attributes </a:t>
            </a:r>
            <a:endParaRPr lang="en-US" sz="1100" b="1" dirty="0">
              <a:latin typeface="+mn-lt"/>
              <a:cs typeface="Calibri" pitchFamily="34" charset="0"/>
            </a:endParaRPr>
          </a:p>
        </p:txBody>
      </p:sp>
      <p:sp>
        <p:nvSpPr>
          <p:cNvPr id="60" name="AutoShape 12">
            <a:extLst>
              <a:ext uri="{FF2B5EF4-FFF2-40B4-BE49-F238E27FC236}">
                <a16:creationId xmlns:a16="http://schemas.microsoft.com/office/drawing/2014/main" id="{03EAC7B8-4EA4-4756-8568-7980B77BCC4A}"/>
              </a:ext>
            </a:extLst>
          </p:cNvPr>
          <p:cNvSpPr>
            <a:spLocks noChangeArrowheads="1"/>
          </p:cNvSpPr>
          <p:nvPr/>
        </p:nvSpPr>
        <p:spPr bwMode="auto">
          <a:xfrm>
            <a:off x="3852870" y="5027700"/>
            <a:ext cx="2130762" cy="169277"/>
          </a:xfrm>
          <a:prstGeom prst="rect">
            <a:avLst/>
          </a:prstGeom>
          <a:noFill/>
          <a:ln w="3175">
            <a:noFill/>
            <a:prstDash val="solid"/>
          </a:ln>
          <a:effectLst/>
        </p:spPr>
        <p:txBody>
          <a:bodyPr wrap="square" lIns="0" tIns="0" rIns="0" bIns="0" anchor="t">
            <a:spAutoFit/>
          </a:bodyPr>
          <a:lstStyle/>
          <a:p>
            <a:pPr marL="163830" indent="-163830"/>
            <a:r>
              <a:rPr lang="en-GB" sz="1100" b="1">
                <a:cs typeface="Miriam Libre" panose="00000500000000000000"/>
              </a:rPr>
              <a:t>Management responsibility</a:t>
            </a:r>
          </a:p>
        </p:txBody>
      </p:sp>
      <p:sp>
        <p:nvSpPr>
          <p:cNvPr id="61" name="AutoShape 12">
            <a:extLst>
              <a:ext uri="{FF2B5EF4-FFF2-40B4-BE49-F238E27FC236}">
                <a16:creationId xmlns:a16="http://schemas.microsoft.com/office/drawing/2014/main" id="{CA54B77E-D1EA-4D89-8061-460164473E52}"/>
              </a:ext>
            </a:extLst>
          </p:cNvPr>
          <p:cNvSpPr>
            <a:spLocks noChangeArrowheads="1"/>
          </p:cNvSpPr>
          <p:nvPr/>
        </p:nvSpPr>
        <p:spPr bwMode="auto">
          <a:xfrm>
            <a:off x="3806891" y="5279415"/>
            <a:ext cx="2004948" cy="884858"/>
          </a:xfrm>
          <a:prstGeom prst="rect">
            <a:avLst/>
          </a:prstGeom>
          <a:noFill/>
          <a:ln w="3175">
            <a:noFill/>
            <a:prstDash val="solid"/>
          </a:ln>
          <a:effectLst/>
        </p:spPr>
        <p:txBody>
          <a:bodyPr wrap="square" lIns="0" tIns="0" rIns="0" bIns="0" anchor="t">
            <a:spAutoFit/>
          </a:bodyPr>
          <a:lstStyle/>
          <a:p>
            <a:pPr marL="261620" indent="-228600">
              <a:spcBef>
                <a:spcPct val="25000"/>
              </a:spcBef>
              <a:buFont typeface="+mj-lt"/>
              <a:buAutoNum type="arabicPeriod"/>
            </a:pPr>
            <a:r>
              <a:rPr lang="en-US" sz="1000">
                <a:cs typeface="Calibri" pitchFamily="34" charset="0"/>
              </a:rPr>
              <a:t>No management responsibility (57%)</a:t>
            </a:r>
          </a:p>
          <a:p>
            <a:pPr marL="261620" indent="-228600">
              <a:spcBef>
                <a:spcPct val="25000"/>
              </a:spcBef>
              <a:buFont typeface="+mj-lt"/>
              <a:buAutoNum type="arabicPeriod"/>
            </a:pPr>
            <a:r>
              <a:rPr lang="en-US" sz="1000">
                <a:cs typeface="Calibri" pitchFamily="34" charset="0"/>
              </a:rPr>
              <a:t>Lower management (22%)</a:t>
            </a:r>
          </a:p>
          <a:p>
            <a:pPr marL="261620" indent="-228600">
              <a:spcBef>
                <a:spcPct val="25000"/>
              </a:spcBef>
              <a:buFont typeface="+mj-lt"/>
              <a:buAutoNum type="arabicPeriod"/>
            </a:pPr>
            <a:r>
              <a:rPr lang="en-US" sz="1000">
                <a:cs typeface="Calibri" pitchFamily="34" charset="0"/>
              </a:rPr>
              <a:t>Middle management (12%)</a:t>
            </a:r>
          </a:p>
          <a:p>
            <a:pPr marL="261620" indent="-228600">
              <a:spcBef>
                <a:spcPct val="25000"/>
              </a:spcBef>
              <a:buFont typeface="+mj-lt"/>
              <a:buAutoNum type="arabicPeriod"/>
            </a:pPr>
            <a:r>
              <a:rPr lang="en-US" sz="1000">
                <a:cs typeface="Calibri" pitchFamily="34" charset="0"/>
              </a:rPr>
              <a:t>Senior management (5%)</a:t>
            </a:r>
            <a:endParaRPr lang="en-US" sz="1000" dirty="0">
              <a:cs typeface="Calibri" pitchFamily="34" charset="0"/>
            </a:endParaRPr>
          </a:p>
        </p:txBody>
      </p:sp>
      <p:sp>
        <p:nvSpPr>
          <p:cNvPr id="64" name="AutoShape 12">
            <a:extLst>
              <a:ext uri="{FF2B5EF4-FFF2-40B4-BE49-F238E27FC236}">
                <a16:creationId xmlns:a16="http://schemas.microsoft.com/office/drawing/2014/main" id="{6914F8B1-A27B-4921-BA8B-47D00276FA2A}"/>
              </a:ext>
            </a:extLst>
          </p:cNvPr>
          <p:cNvSpPr>
            <a:spLocks noChangeArrowheads="1"/>
          </p:cNvSpPr>
          <p:nvPr/>
        </p:nvSpPr>
        <p:spPr bwMode="auto">
          <a:xfrm>
            <a:off x="6582887" y="2210746"/>
            <a:ext cx="1663024" cy="169277"/>
          </a:xfrm>
          <a:prstGeom prst="rect">
            <a:avLst/>
          </a:prstGeom>
          <a:noFill/>
          <a:ln w="3175">
            <a:noFill/>
            <a:prstDash val="solid"/>
          </a:ln>
          <a:effectLst/>
        </p:spPr>
        <p:txBody>
          <a:bodyPr wrap="square" lIns="0" tIns="0" rIns="0" bIns="0">
            <a:spAutoFit/>
          </a:bodyPr>
          <a:lstStyle/>
          <a:p>
            <a:pPr marL="164108" indent="-164108"/>
            <a:r>
              <a:rPr lang="en-GB" sz="1100" b="1" dirty="0">
                <a:cs typeface="Miriam Libre" panose="00000500000000000000"/>
              </a:rPr>
              <a:t>Top career profiles</a:t>
            </a:r>
          </a:p>
        </p:txBody>
      </p:sp>
      <p:sp>
        <p:nvSpPr>
          <p:cNvPr id="66" name="AutoShape 12">
            <a:extLst>
              <a:ext uri="{FF2B5EF4-FFF2-40B4-BE49-F238E27FC236}">
                <a16:creationId xmlns:a16="http://schemas.microsoft.com/office/drawing/2014/main" id="{C14FCAFC-A894-4017-A5E4-E17A5DDC1D25}"/>
              </a:ext>
            </a:extLst>
          </p:cNvPr>
          <p:cNvSpPr>
            <a:spLocks noChangeArrowheads="1"/>
          </p:cNvSpPr>
          <p:nvPr/>
        </p:nvSpPr>
        <p:spPr bwMode="auto">
          <a:xfrm>
            <a:off x="9446369" y="2229051"/>
            <a:ext cx="1917603" cy="169277"/>
          </a:xfrm>
          <a:prstGeom prst="rect">
            <a:avLst/>
          </a:prstGeom>
          <a:noFill/>
          <a:ln w="3175">
            <a:noFill/>
            <a:prstDash val="solid"/>
          </a:ln>
          <a:effectLst/>
        </p:spPr>
        <p:txBody>
          <a:bodyPr wrap="square" lIns="0" tIns="0" rIns="0" bIns="0">
            <a:spAutoFit/>
          </a:bodyPr>
          <a:lstStyle/>
          <a:p>
            <a:pPr marL="164108" indent="-164108"/>
            <a:r>
              <a:rPr lang="en-GB" sz="1100" b="1">
                <a:cs typeface="Miriam Libre" panose="00000500000000000000"/>
              </a:rPr>
              <a:t>Top occupation groups</a:t>
            </a:r>
          </a:p>
        </p:txBody>
      </p:sp>
      <p:sp>
        <p:nvSpPr>
          <p:cNvPr id="67" name="AutoShape 12">
            <a:extLst>
              <a:ext uri="{FF2B5EF4-FFF2-40B4-BE49-F238E27FC236}">
                <a16:creationId xmlns:a16="http://schemas.microsoft.com/office/drawing/2014/main" id="{EB3019E9-FE78-485F-9526-65C7FC185732}"/>
              </a:ext>
            </a:extLst>
          </p:cNvPr>
          <p:cNvSpPr>
            <a:spLocks noChangeArrowheads="1"/>
          </p:cNvSpPr>
          <p:nvPr/>
        </p:nvSpPr>
        <p:spPr bwMode="auto">
          <a:xfrm>
            <a:off x="9410077" y="2510526"/>
            <a:ext cx="1747247" cy="538609"/>
          </a:xfrm>
          <a:prstGeom prst="rect">
            <a:avLst/>
          </a:prstGeom>
          <a:noFill/>
          <a:ln w="3175">
            <a:noFill/>
            <a:prstDash val="solid"/>
          </a:ln>
          <a:effectLst/>
        </p:spPr>
        <p:txBody>
          <a:bodyPr wrap="square" lIns="0" tIns="0" rIns="0" bIns="0">
            <a:spAutoFit/>
          </a:bodyPr>
          <a:lstStyle/>
          <a:p>
            <a:pPr marL="261245" indent="-228600">
              <a:spcBef>
                <a:spcPct val="25000"/>
              </a:spcBef>
              <a:buFont typeface="+mj-lt"/>
              <a:buAutoNum type="arabicPeriod"/>
            </a:pPr>
            <a:r>
              <a:rPr lang="en-US" sz="1000">
                <a:cs typeface="Miriam Libre" panose="00000500000000000000"/>
              </a:rPr>
              <a:t>Administration</a:t>
            </a:r>
          </a:p>
          <a:p>
            <a:pPr marL="261245" indent="-228600">
              <a:spcBef>
                <a:spcPct val="25000"/>
              </a:spcBef>
              <a:buFont typeface="+mj-lt"/>
              <a:buAutoNum type="arabicPeriod"/>
            </a:pPr>
            <a:r>
              <a:rPr lang="en-US" sz="1000">
                <a:cs typeface="Miriam Libre" panose="00000500000000000000"/>
              </a:rPr>
              <a:t>Education</a:t>
            </a:r>
          </a:p>
          <a:p>
            <a:pPr marL="261245" indent="-228600">
              <a:spcBef>
                <a:spcPct val="25000"/>
              </a:spcBef>
              <a:buFont typeface="+mj-lt"/>
              <a:buAutoNum type="arabicPeriod"/>
            </a:pPr>
            <a:r>
              <a:rPr lang="en-US" sz="1000">
                <a:cs typeface="Miriam Libre" panose="00000500000000000000"/>
              </a:rPr>
              <a:t>Accountancy</a:t>
            </a:r>
            <a:endParaRPr lang="en-US" sz="1000" dirty="0">
              <a:cs typeface="Miriam Libre" panose="00000500000000000000"/>
            </a:endParaRPr>
          </a:p>
        </p:txBody>
      </p:sp>
      <p:sp>
        <p:nvSpPr>
          <p:cNvPr id="68" name="textruta 1">
            <a:extLst>
              <a:ext uri="{FF2B5EF4-FFF2-40B4-BE49-F238E27FC236}">
                <a16:creationId xmlns:a16="http://schemas.microsoft.com/office/drawing/2014/main" id="{0E245453-780D-44BA-B98B-6CAE2F446D60}"/>
              </a:ext>
            </a:extLst>
          </p:cNvPr>
          <p:cNvSpPr txBox="1"/>
          <p:nvPr/>
        </p:nvSpPr>
        <p:spPr>
          <a:xfrm>
            <a:off x="6590927" y="3402900"/>
            <a:ext cx="3703324" cy="169277"/>
          </a:xfrm>
          <a:prstGeom prst="rect">
            <a:avLst/>
          </a:prstGeom>
          <a:noFill/>
          <a:ln w="3175">
            <a:noFill/>
            <a:prstDash val="solid"/>
          </a:ln>
          <a:effectLst/>
        </p:spPr>
        <p:txBody>
          <a:bodyPr wrap="square" lIns="0" tIns="0" rIns="0" bIns="0" anchor="t">
            <a:spAutoFit/>
          </a:bodyPr>
          <a:lstStyle>
            <a:defPPr>
              <a:defRPr lang="en-US"/>
            </a:defPPr>
            <a:lvl1pPr marL="180975" indent="-180975">
              <a:defRPr sz="1200">
                <a:latin typeface="Titillium WebSemiBold"/>
                <a:cs typeface="Titillium WebSemiBold"/>
              </a:defRPr>
            </a:lvl1pPr>
          </a:lstStyle>
          <a:p>
            <a:r>
              <a:rPr lang="en-US" sz="1100" b="1" dirty="0">
                <a:latin typeface="+mn-lt"/>
                <a:cs typeface="Calibri" pitchFamily="34" charset="0"/>
              </a:rPr>
              <a:t>Most important </a:t>
            </a:r>
            <a:r>
              <a:rPr lang="en-US" sz="1100" b="1">
                <a:latin typeface="+mn-lt"/>
                <a:cs typeface="Calibri" pitchFamily="34" charset="0"/>
              </a:rPr>
              <a:t>attributes </a:t>
            </a:r>
            <a:endParaRPr lang="en-US" sz="1100" b="1" dirty="0">
              <a:latin typeface="+mn-lt"/>
              <a:cs typeface="Calibri" pitchFamily="34" charset="0"/>
            </a:endParaRPr>
          </a:p>
        </p:txBody>
      </p:sp>
      <p:sp>
        <p:nvSpPr>
          <p:cNvPr id="71" name="textruta 38">
            <a:extLst>
              <a:ext uri="{FF2B5EF4-FFF2-40B4-BE49-F238E27FC236}">
                <a16:creationId xmlns:a16="http://schemas.microsoft.com/office/drawing/2014/main" id="{43D99BBA-2C2B-42AD-B788-840674DD392F}"/>
              </a:ext>
            </a:extLst>
          </p:cNvPr>
          <p:cNvSpPr txBox="1"/>
          <p:nvPr/>
        </p:nvSpPr>
        <p:spPr>
          <a:xfrm>
            <a:off x="3756515" y="3357880"/>
            <a:ext cx="2493851" cy="261610"/>
          </a:xfrm>
          <a:prstGeom prst="rect">
            <a:avLst/>
          </a:prstGeom>
          <a:noFill/>
        </p:spPr>
        <p:txBody>
          <a:bodyPr wrap="square" rtlCol="0">
            <a:spAutoFit/>
          </a:bodyPr>
          <a:lstStyle/>
          <a:p>
            <a:pPr marL="0" marR="0" lvl="0" indent="0" defTabSz="45136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14041"/>
                </a:solidFill>
                <a:effectLst/>
                <a:uLnTx/>
                <a:uFillTx/>
                <a:cs typeface="Miriam Libre" panose="00000500000000000000"/>
              </a:rPr>
              <a:t>Current salary per year</a:t>
            </a:r>
          </a:p>
        </p:txBody>
      </p:sp>
      <p:pic>
        <p:nvPicPr>
          <p:cNvPr id="72" name="Imagem 18">
            <a:extLst>
              <a:ext uri="{FF2B5EF4-FFF2-40B4-BE49-F238E27FC236}">
                <a16:creationId xmlns:a16="http://schemas.microsoft.com/office/drawing/2014/main" id="{9E8BF518-32BE-4F28-986B-D6A07505D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84535" y="3812626"/>
            <a:ext cx="274180" cy="285797"/>
          </a:xfrm>
          <a:prstGeom prst="rect">
            <a:avLst/>
          </a:prstGeom>
        </p:spPr>
      </p:pic>
      <p:sp>
        <p:nvSpPr>
          <p:cNvPr id="75" name="textruta 38">
            <a:extLst>
              <a:ext uri="{FF2B5EF4-FFF2-40B4-BE49-F238E27FC236}">
                <a16:creationId xmlns:a16="http://schemas.microsoft.com/office/drawing/2014/main" id="{B75180A7-64E9-41AC-AF60-CF3B1C6E34C0}"/>
              </a:ext>
            </a:extLst>
          </p:cNvPr>
          <p:cNvSpPr txBox="1"/>
          <p:nvPr/>
        </p:nvSpPr>
        <p:spPr>
          <a:xfrm>
            <a:off x="9363656" y="3356514"/>
            <a:ext cx="2337870" cy="261610"/>
          </a:xfrm>
          <a:prstGeom prst="rect">
            <a:avLst/>
          </a:prstGeom>
          <a:noFill/>
        </p:spPr>
        <p:txBody>
          <a:bodyPr wrap="square" rtlCol="0">
            <a:spAutoFit/>
          </a:bodyPr>
          <a:lstStyle/>
          <a:p>
            <a:pPr marL="0" marR="0" lvl="0" indent="0" defTabSz="451363"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14041"/>
                </a:solidFill>
                <a:effectLst/>
                <a:uLnTx/>
                <a:uFillTx/>
                <a:cs typeface="Miriam Libre" panose="00000500000000000000"/>
              </a:rPr>
              <a:t>Current salary per year</a:t>
            </a:r>
          </a:p>
        </p:txBody>
      </p:sp>
      <p:pic>
        <p:nvPicPr>
          <p:cNvPr id="77" name="Imagem 18">
            <a:extLst>
              <a:ext uri="{FF2B5EF4-FFF2-40B4-BE49-F238E27FC236}">
                <a16:creationId xmlns:a16="http://schemas.microsoft.com/office/drawing/2014/main" id="{8F1FA5AD-8870-4812-A88B-7183181F6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82150" y="3811260"/>
            <a:ext cx="274180" cy="285797"/>
          </a:xfrm>
          <a:prstGeom prst="rect">
            <a:avLst/>
          </a:prstGeom>
        </p:spPr>
      </p:pic>
      <p:sp>
        <p:nvSpPr>
          <p:cNvPr id="78" name="TextBox 77">
            <a:extLst>
              <a:ext uri="{FF2B5EF4-FFF2-40B4-BE49-F238E27FC236}">
                <a16:creationId xmlns:a16="http://schemas.microsoft.com/office/drawing/2014/main" id="{8FCAC63E-EA20-4953-9F01-B3224CD1A22F}"/>
              </a:ext>
            </a:extLst>
          </p:cNvPr>
          <p:cNvSpPr txBox="1"/>
          <p:nvPr/>
        </p:nvSpPr>
        <p:spPr>
          <a:xfrm>
            <a:off x="5076825" y="2981632"/>
            <a:ext cx="914400" cy="914400"/>
          </a:xfrm>
          <a:prstGeom prst="rect">
            <a:avLst/>
          </a:prstGeom>
        </p:spPr>
        <p:txBody>
          <a:bodyPr vert="horz" wrap="square" lIns="99551" tIns="49775" rIns="99551" bIns="49775" rtlCol="0" anchor="ctr">
            <a:normAutofit fontScale="97500"/>
          </a:bodyPr>
          <a:lstStyle/>
          <a:p>
            <a:endParaRPr lang="sv-SE" sz="2800"/>
          </a:p>
        </p:txBody>
      </p:sp>
      <p:sp>
        <p:nvSpPr>
          <p:cNvPr id="79" name="textruta 1">
            <a:extLst>
              <a:ext uri="{FF2B5EF4-FFF2-40B4-BE49-F238E27FC236}">
                <a16:creationId xmlns:a16="http://schemas.microsoft.com/office/drawing/2014/main" id="{22FFC497-9B05-4DFD-9658-32B5C24C370F}"/>
              </a:ext>
            </a:extLst>
          </p:cNvPr>
          <p:cNvSpPr txBox="1"/>
          <p:nvPr/>
        </p:nvSpPr>
        <p:spPr>
          <a:xfrm>
            <a:off x="949313" y="5026716"/>
            <a:ext cx="2429053" cy="169277"/>
          </a:xfrm>
          <a:prstGeom prst="rect">
            <a:avLst/>
          </a:prstGeom>
          <a:noFill/>
          <a:ln w="3175">
            <a:noFill/>
            <a:prstDash val="solid"/>
          </a:ln>
          <a:effectLst/>
        </p:spPr>
        <p:txBody>
          <a:bodyPr wrap="square" lIns="0" tIns="0" rIns="0" bIns="0" anchor="t">
            <a:spAutoFit/>
          </a:bodyPr>
          <a:lstStyle>
            <a:defPPr>
              <a:defRPr lang="en-US"/>
            </a:defPPr>
            <a:lvl1pPr marL="180975" indent="-180975">
              <a:defRPr sz="1200">
                <a:latin typeface="Titillium WebSemiBold"/>
                <a:cs typeface="Titillium WebSemiBold"/>
              </a:defRPr>
            </a:lvl1pPr>
          </a:lstStyle>
          <a:p>
            <a:r>
              <a:rPr lang="en-US" sz="1100" b="1" dirty="0">
                <a:latin typeface="+mn-lt"/>
                <a:cs typeface="Calibri" pitchFamily="34" charset="0"/>
              </a:rPr>
              <a:t>Least important </a:t>
            </a:r>
            <a:r>
              <a:rPr lang="en-US" sz="1100" b="1">
                <a:latin typeface="+mn-lt"/>
                <a:cs typeface="Calibri" pitchFamily="34" charset="0"/>
              </a:rPr>
              <a:t>attributes </a:t>
            </a:r>
            <a:endParaRPr lang="en-US" sz="1100" b="1" dirty="0">
              <a:latin typeface="+mn-lt"/>
              <a:cs typeface="Calibri" pitchFamily="34" charset="0"/>
            </a:endParaRPr>
          </a:p>
        </p:txBody>
      </p:sp>
      <p:sp>
        <p:nvSpPr>
          <p:cNvPr id="81" name="textruta 1">
            <a:extLst>
              <a:ext uri="{FF2B5EF4-FFF2-40B4-BE49-F238E27FC236}">
                <a16:creationId xmlns:a16="http://schemas.microsoft.com/office/drawing/2014/main" id="{9EE013D5-CDBF-43CE-96D3-426C42A8B292}"/>
              </a:ext>
            </a:extLst>
          </p:cNvPr>
          <p:cNvSpPr txBox="1"/>
          <p:nvPr/>
        </p:nvSpPr>
        <p:spPr>
          <a:xfrm>
            <a:off x="6590927" y="5026716"/>
            <a:ext cx="3703324" cy="169277"/>
          </a:xfrm>
          <a:prstGeom prst="rect">
            <a:avLst/>
          </a:prstGeom>
          <a:noFill/>
          <a:ln w="3175">
            <a:noFill/>
            <a:prstDash val="solid"/>
          </a:ln>
          <a:effectLst/>
        </p:spPr>
        <p:txBody>
          <a:bodyPr wrap="square" lIns="0" tIns="0" rIns="0" bIns="0" anchor="t">
            <a:spAutoFit/>
          </a:bodyPr>
          <a:lstStyle>
            <a:defPPr>
              <a:defRPr lang="en-US"/>
            </a:defPPr>
            <a:lvl1pPr marL="180975" indent="-180975">
              <a:defRPr sz="1200">
                <a:latin typeface="Titillium WebSemiBold"/>
                <a:cs typeface="Titillium WebSemiBold"/>
              </a:defRPr>
            </a:lvl1pPr>
          </a:lstStyle>
          <a:p>
            <a:r>
              <a:rPr lang="en-US" sz="1100" b="1" dirty="0">
                <a:latin typeface="+mn-lt"/>
                <a:cs typeface="Calibri" pitchFamily="34" charset="0"/>
              </a:rPr>
              <a:t>Least important </a:t>
            </a:r>
            <a:r>
              <a:rPr lang="en-US" sz="1100" b="1">
                <a:latin typeface="+mn-lt"/>
                <a:cs typeface="Calibri" pitchFamily="34" charset="0"/>
              </a:rPr>
              <a:t>attributes </a:t>
            </a:r>
            <a:endParaRPr lang="en-US" sz="1100" b="1" dirty="0">
              <a:latin typeface="+mn-lt"/>
              <a:cs typeface="Calibri" pitchFamily="34" charset="0"/>
            </a:endParaRPr>
          </a:p>
        </p:txBody>
      </p:sp>
      <p:sp>
        <p:nvSpPr>
          <p:cNvPr id="83" name="AutoShape 12">
            <a:extLst>
              <a:ext uri="{FF2B5EF4-FFF2-40B4-BE49-F238E27FC236}">
                <a16:creationId xmlns:a16="http://schemas.microsoft.com/office/drawing/2014/main" id="{2B66FF28-41A4-4A03-A286-6468D9600390}"/>
              </a:ext>
            </a:extLst>
          </p:cNvPr>
          <p:cNvSpPr>
            <a:spLocks noChangeArrowheads="1"/>
          </p:cNvSpPr>
          <p:nvPr/>
        </p:nvSpPr>
        <p:spPr bwMode="auto">
          <a:xfrm>
            <a:off x="9446122" y="5027700"/>
            <a:ext cx="2130762" cy="169277"/>
          </a:xfrm>
          <a:prstGeom prst="rect">
            <a:avLst/>
          </a:prstGeom>
          <a:noFill/>
          <a:ln w="3175">
            <a:noFill/>
            <a:prstDash val="solid"/>
          </a:ln>
          <a:effectLst/>
        </p:spPr>
        <p:txBody>
          <a:bodyPr wrap="square" lIns="0" tIns="0" rIns="0" bIns="0" anchor="t">
            <a:spAutoFit/>
          </a:bodyPr>
          <a:lstStyle/>
          <a:p>
            <a:pPr marL="163830" indent="-163830"/>
            <a:r>
              <a:rPr lang="en-GB" sz="1100" b="1">
                <a:cs typeface="Miriam Libre" panose="00000500000000000000"/>
              </a:rPr>
              <a:t>Management responsibility</a:t>
            </a:r>
          </a:p>
        </p:txBody>
      </p:sp>
      <p:sp>
        <p:nvSpPr>
          <p:cNvPr id="85" name="AutoShape 12">
            <a:extLst>
              <a:ext uri="{FF2B5EF4-FFF2-40B4-BE49-F238E27FC236}">
                <a16:creationId xmlns:a16="http://schemas.microsoft.com/office/drawing/2014/main" id="{DE402781-E425-48E6-93A4-FAE3ED6EF92C}"/>
              </a:ext>
            </a:extLst>
          </p:cNvPr>
          <p:cNvSpPr>
            <a:spLocks noChangeArrowheads="1"/>
          </p:cNvSpPr>
          <p:nvPr/>
        </p:nvSpPr>
        <p:spPr bwMode="auto">
          <a:xfrm>
            <a:off x="909671" y="2518199"/>
            <a:ext cx="1867697" cy="538609"/>
          </a:xfrm>
          <a:prstGeom prst="rect">
            <a:avLst/>
          </a:prstGeom>
          <a:noFill/>
          <a:ln w="3175">
            <a:noFill/>
            <a:prstDash val="solid"/>
          </a:ln>
          <a:effectLst/>
        </p:spPr>
        <p:txBody>
          <a:bodyPr wrap="square" lIns="0" tIns="0" rIns="0" bIns="0">
            <a:spAutoFit/>
          </a:bodyPr>
          <a:lstStyle/>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00">
                <a:solidFill>
                  <a:srgbClr val="000000"/>
                </a:solidFill>
                <a:cs typeface="Miriam Libre"/>
              </a:rPr>
              <a:t>Change-Maker</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00">
                <a:solidFill>
                  <a:srgbClr val="000000"/>
                </a:solidFill>
                <a:cs typeface="Miriam Libre"/>
              </a:rPr>
              <a:t>Ground-Breaker</a:t>
            </a:r>
          </a:p>
          <a:p>
            <a:pPr marL="261244" lvl="0" indent="-228600" defTabSz="914400">
              <a:spcBef>
                <a:spcPts val="300"/>
              </a:spcBef>
              <a:buFont typeface="+mj-lt"/>
              <a:buAutoNum type="arabicPeriod"/>
              <a:defRPr sz="1800" b="0" i="0" u="none" strike="noStrike" kern="0" cap="none" spc="0" baseline="0">
                <a:solidFill>
                  <a:srgbClr val="000000"/>
                </a:solidFill>
                <a:uFillTx/>
              </a:defRPr>
            </a:pPr>
            <a:r>
              <a:rPr lang="en-US" sz="1000">
                <a:solidFill>
                  <a:srgbClr val="000000"/>
                </a:solidFill>
                <a:cs typeface="Miriam Libre"/>
              </a:rPr>
              <a:t>Go-Getter</a:t>
            </a:r>
            <a:endParaRPr lang="en-US" sz="1000" dirty="0">
              <a:solidFill>
                <a:srgbClr val="000000"/>
              </a:solidFill>
              <a:cs typeface="Miriam Libre"/>
            </a:endParaRPr>
          </a:p>
        </p:txBody>
      </p:sp>
      <p:sp>
        <p:nvSpPr>
          <p:cNvPr id="86" name="AutoShape 12">
            <a:extLst>
              <a:ext uri="{FF2B5EF4-FFF2-40B4-BE49-F238E27FC236}">
                <a16:creationId xmlns:a16="http://schemas.microsoft.com/office/drawing/2014/main" id="{5346B1F8-4731-493E-9F73-CCA906F1E45A}"/>
              </a:ext>
            </a:extLst>
          </p:cNvPr>
          <p:cNvSpPr>
            <a:spLocks noChangeArrowheads="1"/>
          </p:cNvSpPr>
          <p:nvPr/>
        </p:nvSpPr>
        <p:spPr bwMode="auto">
          <a:xfrm>
            <a:off x="953165" y="2219405"/>
            <a:ext cx="1663024" cy="169277"/>
          </a:xfrm>
          <a:prstGeom prst="rect">
            <a:avLst/>
          </a:prstGeom>
          <a:noFill/>
          <a:ln w="3175">
            <a:noFill/>
            <a:prstDash val="solid"/>
          </a:ln>
          <a:effectLst/>
        </p:spPr>
        <p:txBody>
          <a:bodyPr wrap="square" lIns="0" tIns="0" rIns="0" bIns="0">
            <a:spAutoFit/>
          </a:bodyPr>
          <a:lstStyle/>
          <a:p>
            <a:pPr marL="164108" indent="-164108"/>
            <a:r>
              <a:rPr lang="en-GB" sz="1100" b="1" dirty="0">
                <a:cs typeface="Miriam Libre" panose="00000500000000000000"/>
              </a:rPr>
              <a:t>Top career profiles</a:t>
            </a:r>
          </a:p>
        </p:txBody>
      </p:sp>
      <p:sp>
        <p:nvSpPr>
          <p:cNvPr id="87" name="Rectangle: Top Corners Rounded 68">
            <a:extLst>
              <a:ext uri="{FF2B5EF4-FFF2-40B4-BE49-F238E27FC236}">
                <a16:creationId xmlns:a16="http://schemas.microsoft.com/office/drawing/2014/main" id="{3AB0237C-9E82-442F-9621-2DAB80D0F695}"/>
              </a:ext>
            </a:extLst>
          </p:cNvPr>
          <p:cNvSpPr/>
          <p:nvPr/>
        </p:nvSpPr>
        <p:spPr>
          <a:xfrm>
            <a:off x="6196467" y="1417580"/>
            <a:ext cx="5449790" cy="594360"/>
          </a:xfrm>
          <a:prstGeom prst="round2SameRect">
            <a:avLst/>
          </a:prstGeom>
          <a:solidFill>
            <a:srgbClr val="074D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r>
              <a:rPr lang="sv-SE" sz="1800" b="1">
                <a:solidFill>
                  <a:schemeClr val="bg1">
                    <a:lumMod val="95000"/>
                  </a:schemeClr>
                </a:solidFill>
              </a:rPr>
              <a:t>  All professionals</a:t>
            </a:r>
            <a:endParaRPr lang="sv-SE" sz="1800" b="1" dirty="0">
              <a:solidFill>
                <a:schemeClr val="bg1">
                  <a:lumMod val="95000"/>
                </a:schemeClr>
              </a:solidFill>
            </a:endParaRPr>
          </a:p>
        </p:txBody>
      </p:sp>
      <p:sp>
        <p:nvSpPr>
          <p:cNvPr id="88" name="Rectangle: Top Corners Rounded 69">
            <a:extLst>
              <a:ext uri="{FF2B5EF4-FFF2-40B4-BE49-F238E27FC236}">
                <a16:creationId xmlns:a16="http://schemas.microsoft.com/office/drawing/2014/main" id="{46305785-F7CC-4640-BD48-AF12331F760E}"/>
              </a:ext>
            </a:extLst>
          </p:cNvPr>
          <p:cNvSpPr/>
          <p:nvPr/>
        </p:nvSpPr>
        <p:spPr>
          <a:xfrm>
            <a:off x="566670" y="1422198"/>
            <a:ext cx="5449790" cy="594360"/>
          </a:xfrm>
          <a:prstGeom prst="round2SameRect">
            <a:avLst/>
          </a:prstGeom>
          <a:solidFill>
            <a:srgbClr val="0E97C1"/>
          </a:solidFill>
          <a:ln w="7541" cap="flat">
            <a:noFill/>
            <a:prstDash val="solid"/>
            <a:miter/>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r>
              <a:rPr lang="sv-SE" sz="1800" b="1">
                <a:solidFill>
                  <a:schemeClr val="bg1"/>
                </a:solidFill>
              </a:rPr>
              <a:t>Your alumni</a:t>
            </a:r>
            <a:endParaRPr lang="sv-SE" sz="1800" b="1" dirty="0">
              <a:solidFill>
                <a:schemeClr val="bg1"/>
              </a:solidFill>
            </a:endParaRPr>
          </a:p>
        </p:txBody>
      </p:sp>
      <p:pic>
        <p:nvPicPr>
          <p:cNvPr id="91" name="Imagem 12">
            <a:extLst>
              <a:ext uri="{FF2B5EF4-FFF2-40B4-BE49-F238E27FC236}">
                <a16:creationId xmlns:a16="http://schemas.microsoft.com/office/drawing/2014/main" id="{EDF0A564-6466-4F61-A31B-D2E57884D0CF}"/>
              </a:ext>
            </a:extLst>
          </p:cNvPr>
          <p:cNvPicPr>
            <a:picLocks noChangeAspect="1"/>
          </p:cNvPicPr>
          <p:nvPr/>
        </p:nvPicPr>
        <p:blipFill>
          <a:blip r:embed="rId4">
            <a:duotone>
              <a:schemeClr val="accent6">
                <a:shade val="45000"/>
                <a:satMod val="135000"/>
              </a:schemeClr>
              <a:prstClr val="white"/>
            </a:duotone>
          </a:blip>
          <a:srcRect/>
          <a:stretch/>
        </p:blipFill>
        <p:spPr>
          <a:xfrm>
            <a:off x="4541511" y="1549424"/>
            <a:ext cx="239286" cy="325836"/>
          </a:xfrm>
          <a:prstGeom prst="rect">
            <a:avLst/>
          </a:prstGeom>
        </p:spPr>
      </p:pic>
      <p:pic>
        <p:nvPicPr>
          <p:cNvPr id="92" name="Imagem 14">
            <a:extLst>
              <a:ext uri="{FF2B5EF4-FFF2-40B4-BE49-F238E27FC236}">
                <a16:creationId xmlns:a16="http://schemas.microsoft.com/office/drawing/2014/main" id="{C118E50F-D41A-4615-82C0-1050CC22B5BF}"/>
              </a:ext>
            </a:extLst>
          </p:cNvPr>
          <p:cNvPicPr>
            <a:picLocks noChangeAspect="1"/>
          </p:cNvPicPr>
          <p:nvPr/>
        </p:nvPicPr>
        <p:blipFill>
          <a:blip r:embed="rId5">
            <a:duotone>
              <a:schemeClr val="accent6">
                <a:shade val="45000"/>
                <a:satMod val="135000"/>
              </a:schemeClr>
              <a:prstClr val="white"/>
            </a:duotone>
          </a:blip>
          <a:srcRect/>
          <a:stretch/>
        </p:blipFill>
        <p:spPr>
          <a:xfrm>
            <a:off x="4837959" y="1548416"/>
            <a:ext cx="229533" cy="326448"/>
          </a:xfrm>
          <a:prstGeom prst="rect">
            <a:avLst/>
          </a:prstGeom>
        </p:spPr>
      </p:pic>
      <p:pic>
        <p:nvPicPr>
          <p:cNvPr id="95" name="Imagem 12">
            <a:extLst>
              <a:ext uri="{FF2B5EF4-FFF2-40B4-BE49-F238E27FC236}">
                <a16:creationId xmlns:a16="http://schemas.microsoft.com/office/drawing/2014/main" id="{C9361459-B8B1-4F57-A81C-AB34E823BE61}"/>
              </a:ext>
            </a:extLst>
          </p:cNvPr>
          <p:cNvPicPr>
            <a:picLocks noChangeAspect="1"/>
          </p:cNvPicPr>
          <p:nvPr/>
        </p:nvPicPr>
        <p:blipFill>
          <a:blip r:embed="rId4">
            <a:duotone>
              <a:schemeClr val="accent6">
                <a:shade val="45000"/>
                <a:satMod val="135000"/>
              </a:schemeClr>
              <a:prstClr val="white"/>
            </a:duotone>
          </a:blip>
          <a:srcRect/>
          <a:stretch/>
        </p:blipFill>
        <p:spPr>
          <a:xfrm>
            <a:off x="10118370" y="1548599"/>
            <a:ext cx="239286" cy="325836"/>
          </a:xfrm>
          <a:prstGeom prst="rect">
            <a:avLst/>
          </a:prstGeom>
        </p:spPr>
      </p:pic>
      <p:pic>
        <p:nvPicPr>
          <p:cNvPr id="96" name="Imagem 14">
            <a:extLst>
              <a:ext uri="{FF2B5EF4-FFF2-40B4-BE49-F238E27FC236}">
                <a16:creationId xmlns:a16="http://schemas.microsoft.com/office/drawing/2014/main" id="{A18A0A7C-B6FC-4D71-86B6-FBA75054154C}"/>
              </a:ext>
            </a:extLst>
          </p:cNvPr>
          <p:cNvPicPr>
            <a:picLocks noChangeAspect="1"/>
          </p:cNvPicPr>
          <p:nvPr/>
        </p:nvPicPr>
        <p:blipFill>
          <a:blip r:embed="rId5">
            <a:duotone>
              <a:schemeClr val="accent6">
                <a:shade val="45000"/>
                <a:satMod val="135000"/>
              </a:schemeClr>
              <a:prstClr val="white"/>
            </a:duotone>
          </a:blip>
          <a:srcRect/>
          <a:stretch/>
        </p:blipFill>
        <p:spPr>
          <a:xfrm>
            <a:off x="10414818" y="1547591"/>
            <a:ext cx="229533" cy="326448"/>
          </a:xfrm>
          <a:prstGeom prst="rect">
            <a:avLst/>
          </a:prstGeom>
        </p:spPr>
      </p:pic>
      <p:pic>
        <p:nvPicPr>
          <p:cNvPr id="757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4868" y="3404869"/>
            <a:ext cx="3281167" cy="124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668" y="3386869"/>
            <a:ext cx="3281167" cy="124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AutoShape 12">
            <a:extLst>
              <a:ext uri="{FF2B5EF4-FFF2-40B4-BE49-F238E27FC236}">
                <a16:creationId xmlns:a16="http://schemas.microsoft.com/office/drawing/2014/main" id="{332E8E7B-77F3-4990-8FF5-9756A3991575}"/>
              </a:ext>
            </a:extLst>
          </p:cNvPr>
          <p:cNvSpPr>
            <a:spLocks noChangeArrowheads="1"/>
          </p:cNvSpPr>
          <p:nvPr/>
        </p:nvSpPr>
        <p:spPr bwMode="auto">
          <a:xfrm>
            <a:off x="6550760" y="2509541"/>
            <a:ext cx="1867697" cy="538609"/>
          </a:xfrm>
          <a:prstGeom prst="rect">
            <a:avLst/>
          </a:prstGeom>
          <a:noFill/>
          <a:ln w="3175">
            <a:noFill/>
            <a:prstDash val="solid"/>
          </a:ln>
          <a:effectLst/>
        </p:spPr>
        <p:txBody>
          <a:bodyPr wrap="square" lIns="0" tIns="0" rIns="0" bIns="0">
            <a:spAutoFit/>
          </a:bodyPr>
          <a:lstStyle/>
          <a:p>
            <a:pPr marL="261245" indent="-228600">
              <a:spcBef>
                <a:spcPct val="25000"/>
              </a:spcBef>
              <a:buFont typeface="+mj-lt"/>
              <a:buAutoNum type="arabicPeriod"/>
            </a:pPr>
            <a:r>
              <a:rPr lang="en-US" sz="1000">
                <a:cs typeface="Miriam Libre" panose="00000500000000000000"/>
              </a:rPr>
              <a:t>Change-Maker</a:t>
            </a:r>
          </a:p>
          <a:p>
            <a:pPr marL="261245" indent="-228600">
              <a:spcBef>
                <a:spcPct val="25000"/>
              </a:spcBef>
              <a:buFont typeface="+mj-lt"/>
              <a:buAutoNum type="arabicPeriod"/>
            </a:pPr>
            <a:r>
              <a:rPr lang="en-US" sz="1000">
                <a:cs typeface="Miriam Libre" panose="00000500000000000000"/>
              </a:rPr>
              <a:t>Ground-Breaker</a:t>
            </a:r>
          </a:p>
          <a:p>
            <a:pPr marL="261245" indent="-228600">
              <a:spcBef>
                <a:spcPct val="25000"/>
              </a:spcBef>
              <a:buFont typeface="+mj-lt"/>
              <a:buAutoNum type="arabicPeriod"/>
            </a:pPr>
            <a:r>
              <a:rPr lang="en-US" sz="1000">
                <a:cs typeface="Miriam Libre" panose="00000500000000000000"/>
              </a:rPr>
              <a:t>Go-Getter</a:t>
            </a:r>
            <a:endParaRPr lang="en-US" sz="1000" dirty="0">
              <a:cs typeface="Miriam Libre" panose="00000500000000000000"/>
            </a:endParaRPr>
          </a:p>
        </p:txBody>
      </p:sp>
      <p:sp>
        <p:nvSpPr>
          <p:cNvPr id="109" name="Content Placeholder 17">
            <a:extLst>
              <a:ext uri="{FF2B5EF4-FFF2-40B4-BE49-F238E27FC236}">
                <a16:creationId xmlns:a16="http://schemas.microsoft.com/office/drawing/2014/main" id="{07DA3D18-6C3F-42A2-9E28-8646AF8C7FF5}"/>
              </a:ext>
            </a:extLst>
          </p:cNvPr>
          <p:cNvSpPr txBox="1">
            <a:spLocks/>
          </p:cNvSpPr>
          <p:nvPr/>
        </p:nvSpPr>
        <p:spPr>
          <a:xfrm>
            <a:off x="5145706" y="1534636"/>
            <a:ext cx="641407" cy="261610"/>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2000" b="1">
                <a:solidFill>
                  <a:schemeClr val="bg1">
                    <a:lumMod val="95000"/>
                  </a:schemeClr>
                </a:solidFill>
                <a:latin typeface="+mn-lt"/>
                <a:cs typeface="Calibri" panose="020F0502020204030204" pitchFamily="34" charset="0"/>
              </a:rPr>
              <a:t>62%</a:t>
            </a:r>
            <a:endParaRPr lang="en-US" sz="2000" b="1" dirty="0">
              <a:solidFill>
                <a:schemeClr val="bg1">
                  <a:lumMod val="95000"/>
                </a:schemeClr>
              </a:solidFill>
              <a:latin typeface="+mn-lt"/>
              <a:cs typeface="Calibri" panose="020F0502020204030204" pitchFamily="34" charset="0"/>
            </a:endParaRPr>
          </a:p>
        </p:txBody>
      </p:sp>
      <p:sp>
        <p:nvSpPr>
          <p:cNvPr id="110" name="Content Placeholder 17">
            <a:extLst>
              <a:ext uri="{FF2B5EF4-FFF2-40B4-BE49-F238E27FC236}">
                <a16:creationId xmlns:a16="http://schemas.microsoft.com/office/drawing/2014/main" id="{16C658B1-67BF-4BB6-8677-5ACB7841D1F3}"/>
              </a:ext>
            </a:extLst>
          </p:cNvPr>
          <p:cNvSpPr txBox="1">
            <a:spLocks/>
          </p:cNvSpPr>
          <p:nvPr/>
        </p:nvSpPr>
        <p:spPr>
          <a:xfrm>
            <a:off x="3848414" y="1544536"/>
            <a:ext cx="639726" cy="30436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lgn="r">
              <a:buNone/>
            </a:pPr>
            <a:r>
              <a:rPr lang="en-US" sz="2000" b="1">
                <a:solidFill>
                  <a:schemeClr val="bg1">
                    <a:lumMod val="95000"/>
                  </a:schemeClr>
                </a:solidFill>
                <a:latin typeface="+mn-lt"/>
                <a:cs typeface="Calibri" panose="020F0502020204030204" pitchFamily="34" charset="0"/>
              </a:rPr>
              <a:t>38%</a:t>
            </a:r>
            <a:endParaRPr lang="en-US" sz="2000" b="1" dirty="0">
              <a:solidFill>
                <a:schemeClr val="bg1">
                  <a:lumMod val="95000"/>
                </a:schemeClr>
              </a:solidFill>
              <a:latin typeface="+mn-lt"/>
              <a:cs typeface="Calibri" panose="020F0502020204030204" pitchFamily="34" charset="0"/>
            </a:endParaRPr>
          </a:p>
        </p:txBody>
      </p:sp>
      <p:sp>
        <p:nvSpPr>
          <p:cNvPr id="111" name="Content Placeholder 17">
            <a:extLst>
              <a:ext uri="{FF2B5EF4-FFF2-40B4-BE49-F238E27FC236}">
                <a16:creationId xmlns:a16="http://schemas.microsoft.com/office/drawing/2014/main" id="{74C1A81C-7323-4FEF-B187-3ADB40B4C8C0}"/>
              </a:ext>
            </a:extLst>
          </p:cNvPr>
          <p:cNvSpPr txBox="1">
            <a:spLocks/>
          </p:cNvSpPr>
          <p:nvPr/>
        </p:nvSpPr>
        <p:spPr>
          <a:xfrm>
            <a:off x="10722565" y="1533811"/>
            <a:ext cx="641407" cy="261610"/>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2000" b="1">
                <a:solidFill>
                  <a:schemeClr val="bg1">
                    <a:lumMod val="95000"/>
                  </a:schemeClr>
                </a:solidFill>
                <a:latin typeface="+mn-lt"/>
                <a:cs typeface="Calibri" panose="020F0502020204030204" pitchFamily="34" charset="0"/>
              </a:rPr>
              <a:t>62%</a:t>
            </a:r>
            <a:endParaRPr lang="en-US" sz="2000" b="1" dirty="0">
              <a:solidFill>
                <a:schemeClr val="bg1">
                  <a:lumMod val="95000"/>
                </a:schemeClr>
              </a:solidFill>
              <a:latin typeface="+mn-lt"/>
              <a:cs typeface="Calibri" panose="020F0502020204030204" pitchFamily="34" charset="0"/>
            </a:endParaRPr>
          </a:p>
        </p:txBody>
      </p:sp>
      <p:sp>
        <p:nvSpPr>
          <p:cNvPr id="112" name="Content Placeholder 17">
            <a:extLst>
              <a:ext uri="{FF2B5EF4-FFF2-40B4-BE49-F238E27FC236}">
                <a16:creationId xmlns:a16="http://schemas.microsoft.com/office/drawing/2014/main" id="{934F089D-2E37-4C1E-BA3C-FCF5FF226552}"/>
              </a:ext>
            </a:extLst>
          </p:cNvPr>
          <p:cNvSpPr txBox="1">
            <a:spLocks/>
          </p:cNvSpPr>
          <p:nvPr/>
        </p:nvSpPr>
        <p:spPr>
          <a:xfrm>
            <a:off x="9425273" y="1543711"/>
            <a:ext cx="639726" cy="30436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lgn="r">
              <a:buNone/>
            </a:pPr>
            <a:r>
              <a:rPr lang="en-US" sz="2000" b="1">
                <a:solidFill>
                  <a:schemeClr val="bg1">
                    <a:lumMod val="95000"/>
                  </a:schemeClr>
                </a:solidFill>
                <a:latin typeface="+mn-lt"/>
                <a:cs typeface="Calibri" panose="020F0502020204030204" pitchFamily="34" charset="0"/>
              </a:rPr>
              <a:t>38%</a:t>
            </a:r>
            <a:endParaRPr lang="en-US" sz="2000" b="1" dirty="0">
              <a:solidFill>
                <a:schemeClr val="bg1">
                  <a:lumMod val="95000"/>
                </a:schemeClr>
              </a:solidFill>
              <a:latin typeface="+mn-lt"/>
              <a:cs typeface="Calibri" panose="020F0502020204030204" pitchFamily="34" charset="0"/>
            </a:endParaRPr>
          </a:p>
        </p:txBody>
      </p:sp>
      <p:sp>
        <p:nvSpPr>
          <p:cNvPr id="113" name="Text Placeholder 2"/>
          <p:cNvSpPr txBox="1">
            <a:spLocks/>
          </p:cNvSpPr>
          <p:nvPr/>
        </p:nvSpPr>
        <p:spPr>
          <a:xfrm>
            <a:off x="5654357"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14" name="TextBox 113">
            <a:extLst>
              <a:ext uri="{FF2B5EF4-FFF2-40B4-BE49-F238E27FC236}">
                <a16:creationId xmlns:a16="http://schemas.microsoft.com/office/drawing/2014/main" id="{C4A9F0F8-D9F1-4C78-AF2B-1CAD845B2E62}"/>
              </a:ext>
            </a:extLst>
          </p:cNvPr>
          <p:cNvSpPr txBox="1"/>
          <p:nvPr/>
        </p:nvSpPr>
        <p:spPr>
          <a:xfrm>
            <a:off x="4275056" y="3737981"/>
            <a:ext cx="1381179" cy="369332"/>
          </a:xfrm>
          <a:prstGeom prst="rect">
            <a:avLst/>
          </a:prstGeom>
          <a:noFill/>
        </p:spPr>
        <p:txBody>
          <a:bodyPr wrap="square" lIns="0" tIns="0" rIns="0" bIns="0" rtlCol="0" anchor="b" anchorCtr="0">
            <a:spAutoFit/>
          </a:bodyPr>
          <a:lstStyle/>
          <a:p>
            <a:pPr defTabSz="829178">
              <a:spcBef>
                <a:spcPct val="25000"/>
              </a:spcBef>
              <a:buClr>
                <a:srgbClr val="B6B1AF"/>
              </a:buClr>
            </a:pPr>
            <a:r>
              <a:rPr lang="en-US" sz="2400">
                <a:solidFill>
                  <a:srgbClr val="414041"/>
                </a:solidFill>
                <a:cs typeface="Calibri" pitchFamily="34" charset="0"/>
              </a:rPr>
              <a:t>331 504</a:t>
            </a:r>
            <a:endParaRPr lang="en-US" sz="2400" dirty="0">
              <a:solidFill>
                <a:srgbClr val="414041"/>
              </a:solidFill>
              <a:cs typeface="Calibri" pitchFamily="34" charset="0"/>
            </a:endParaRPr>
          </a:p>
        </p:txBody>
      </p:sp>
      <p:sp>
        <p:nvSpPr>
          <p:cNvPr id="115" name="TextBox 114">
            <a:extLst>
              <a:ext uri="{FF2B5EF4-FFF2-40B4-BE49-F238E27FC236}">
                <a16:creationId xmlns:a16="http://schemas.microsoft.com/office/drawing/2014/main" id="{6FA6F69F-789F-48E4-8CEE-4A1494E1D2DC}"/>
              </a:ext>
            </a:extLst>
          </p:cNvPr>
          <p:cNvSpPr txBox="1"/>
          <p:nvPr/>
        </p:nvSpPr>
        <p:spPr>
          <a:xfrm>
            <a:off x="4321153" y="4153479"/>
            <a:ext cx="1335082" cy="184666"/>
          </a:xfrm>
          <a:prstGeom prst="rect">
            <a:avLst/>
          </a:prstGeom>
          <a:noFill/>
        </p:spPr>
        <p:txBody>
          <a:bodyPr wrap="square" lIns="0" tIns="0" rIns="0" bIns="0" rtlCol="0" anchor="b" anchorCtr="0">
            <a:spAutoFit/>
          </a:bodyPr>
          <a:lstStyle/>
          <a:p>
            <a:pPr defTabSz="829178">
              <a:spcBef>
                <a:spcPct val="25000"/>
              </a:spcBef>
              <a:buClr>
                <a:srgbClr val="B6B1AF"/>
              </a:buClr>
            </a:pPr>
            <a:r>
              <a:rPr lang="en-US" sz="1200">
                <a:solidFill>
                  <a:srgbClr val="414041"/>
                </a:solidFill>
                <a:cs typeface="Calibri" pitchFamily="34" charset="0"/>
              </a:rPr>
              <a:t>ZAR</a:t>
            </a:r>
            <a:endParaRPr lang="en-US" sz="1200" dirty="0">
              <a:solidFill>
                <a:srgbClr val="414041"/>
              </a:solidFill>
              <a:cs typeface="Calibri" pitchFamily="34" charset="0"/>
            </a:endParaRPr>
          </a:p>
        </p:txBody>
      </p:sp>
      <p:sp>
        <p:nvSpPr>
          <p:cNvPr id="116" name="TextBox 115">
            <a:extLst>
              <a:ext uri="{FF2B5EF4-FFF2-40B4-BE49-F238E27FC236}">
                <a16:creationId xmlns:a16="http://schemas.microsoft.com/office/drawing/2014/main" id="{0C73834C-E28C-4CFA-A88A-1406714B6275}"/>
              </a:ext>
            </a:extLst>
          </p:cNvPr>
          <p:cNvSpPr txBox="1"/>
          <p:nvPr/>
        </p:nvSpPr>
        <p:spPr>
          <a:xfrm>
            <a:off x="9872671" y="3736615"/>
            <a:ext cx="1381179" cy="369332"/>
          </a:xfrm>
          <a:prstGeom prst="rect">
            <a:avLst/>
          </a:prstGeom>
          <a:noFill/>
        </p:spPr>
        <p:txBody>
          <a:bodyPr wrap="square" lIns="0" tIns="0" rIns="0" bIns="0" rtlCol="0" anchor="b" anchorCtr="0">
            <a:spAutoFit/>
          </a:bodyPr>
          <a:lstStyle/>
          <a:p>
            <a:pPr defTabSz="829178">
              <a:spcBef>
                <a:spcPct val="25000"/>
              </a:spcBef>
              <a:buClr>
                <a:srgbClr val="B6B1AF"/>
              </a:buClr>
            </a:pPr>
            <a:r>
              <a:rPr lang="en-US" sz="2400">
                <a:solidFill>
                  <a:srgbClr val="414041"/>
                </a:solidFill>
                <a:cs typeface="Calibri" pitchFamily="34" charset="0"/>
              </a:rPr>
              <a:t>366 096</a:t>
            </a:r>
            <a:endParaRPr lang="en-US" sz="2400" dirty="0">
              <a:solidFill>
                <a:srgbClr val="414041"/>
              </a:solidFill>
              <a:cs typeface="Calibri" pitchFamily="34" charset="0"/>
            </a:endParaRPr>
          </a:p>
        </p:txBody>
      </p:sp>
      <p:sp>
        <p:nvSpPr>
          <p:cNvPr id="117" name="TextBox 116">
            <a:extLst>
              <a:ext uri="{FF2B5EF4-FFF2-40B4-BE49-F238E27FC236}">
                <a16:creationId xmlns:a16="http://schemas.microsoft.com/office/drawing/2014/main" id="{403FED6E-AC48-40E8-91D0-335EA94ECF00}"/>
              </a:ext>
            </a:extLst>
          </p:cNvPr>
          <p:cNvSpPr txBox="1"/>
          <p:nvPr/>
        </p:nvSpPr>
        <p:spPr>
          <a:xfrm>
            <a:off x="9918768" y="4152113"/>
            <a:ext cx="1335082" cy="184666"/>
          </a:xfrm>
          <a:prstGeom prst="rect">
            <a:avLst/>
          </a:prstGeom>
          <a:noFill/>
        </p:spPr>
        <p:txBody>
          <a:bodyPr wrap="square" lIns="0" tIns="0" rIns="0" bIns="0" rtlCol="0" anchor="b" anchorCtr="0">
            <a:spAutoFit/>
          </a:bodyPr>
          <a:lstStyle/>
          <a:p>
            <a:pPr defTabSz="829178">
              <a:spcBef>
                <a:spcPct val="25000"/>
              </a:spcBef>
              <a:buClr>
                <a:srgbClr val="B6B1AF"/>
              </a:buClr>
            </a:pPr>
            <a:r>
              <a:rPr lang="en-US" sz="1200">
                <a:solidFill>
                  <a:srgbClr val="414041"/>
                </a:solidFill>
                <a:cs typeface="Calibri" pitchFamily="34" charset="0"/>
              </a:rPr>
              <a:t>ZAR</a:t>
            </a:r>
            <a:endParaRPr lang="en-US" sz="1200" dirty="0">
              <a:solidFill>
                <a:srgbClr val="414041"/>
              </a:solidFill>
              <a:cs typeface="Calibri" pitchFamily="34" charset="0"/>
            </a:endParaRPr>
          </a:p>
        </p:txBody>
      </p:sp>
      <p:pic>
        <p:nvPicPr>
          <p:cNvPr id="7578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378" y="5028497"/>
            <a:ext cx="3281167" cy="124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4868" y="5032274"/>
            <a:ext cx="3281167" cy="124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 name="AutoShape 12">
            <a:extLst>
              <a:ext uri="{FF2B5EF4-FFF2-40B4-BE49-F238E27FC236}">
                <a16:creationId xmlns:a16="http://schemas.microsoft.com/office/drawing/2014/main" id="{CA54B77E-D1EA-4D89-8061-460164473E52}"/>
              </a:ext>
            </a:extLst>
          </p:cNvPr>
          <p:cNvSpPr>
            <a:spLocks noChangeArrowheads="1"/>
          </p:cNvSpPr>
          <p:nvPr/>
        </p:nvSpPr>
        <p:spPr bwMode="auto">
          <a:xfrm>
            <a:off x="9366308" y="5292065"/>
            <a:ext cx="2004948" cy="884858"/>
          </a:xfrm>
          <a:prstGeom prst="rect">
            <a:avLst/>
          </a:prstGeom>
          <a:noFill/>
          <a:ln w="3175">
            <a:noFill/>
            <a:prstDash val="solid"/>
          </a:ln>
          <a:effectLst/>
        </p:spPr>
        <p:txBody>
          <a:bodyPr wrap="square" lIns="0" tIns="0" rIns="0" bIns="0" anchor="t">
            <a:spAutoFit/>
          </a:bodyPr>
          <a:lstStyle/>
          <a:p>
            <a:pPr marL="261620" indent="-228600">
              <a:spcBef>
                <a:spcPct val="25000"/>
              </a:spcBef>
              <a:buFont typeface="+mj-lt"/>
              <a:buAutoNum type="arabicPeriod"/>
            </a:pPr>
            <a:r>
              <a:rPr lang="en-US" sz="1000">
                <a:cs typeface="Calibri" pitchFamily="34" charset="0"/>
              </a:rPr>
              <a:t>No management responsibility (51%)</a:t>
            </a:r>
          </a:p>
          <a:p>
            <a:pPr marL="261620" indent="-228600">
              <a:spcBef>
                <a:spcPct val="25000"/>
              </a:spcBef>
              <a:buFont typeface="+mj-lt"/>
              <a:buAutoNum type="arabicPeriod"/>
            </a:pPr>
            <a:r>
              <a:rPr lang="en-US" sz="1000">
                <a:cs typeface="Calibri" pitchFamily="34" charset="0"/>
              </a:rPr>
              <a:t>Lower management (23%)</a:t>
            </a:r>
          </a:p>
          <a:p>
            <a:pPr marL="261620" indent="-228600">
              <a:spcBef>
                <a:spcPct val="25000"/>
              </a:spcBef>
              <a:buFont typeface="+mj-lt"/>
              <a:buAutoNum type="arabicPeriod"/>
            </a:pPr>
            <a:r>
              <a:rPr lang="en-US" sz="1000">
                <a:cs typeface="Calibri" pitchFamily="34" charset="0"/>
              </a:rPr>
              <a:t>Middle management (15%)</a:t>
            </a:r>
          </a:p>
          <a:p>
            <a:pPr marL="261620" indent="-228600">
              <a:spcBef>
                <a:spcPct val="25000"/>
              </a:spcBef>
              <a:buFont typeface="+mj-lt"/>
              <a:buAutoNum type="arabicPeriod"/>
            </a:pPr>
            <a:r>
              <a:rPr lang="en-US" sz="1000">
                <a:cs typeface="Calibri" pitchFamily="34" charset="0"/>
              </a:rPr>
              <a:t>Senior management (7%)</a:t>
            </a:r>
            <a:endParaRPr lang="en-US" sz="1000" dirty="0">
              <a:cs typeface="Calibri" pitchFamily="34" charset="0"/>
            </a:endParaRPr>
          </a:p>
        </p:txBody>
      </p:sp>
    </p:spTree>
    <p:extLst>
      <p:ext uri="{BB962C8B-B14F-4D97-AF65-F5344CB8AC3E}">
        <p14:creationId xmlns:p14="http://schemas.microsoft.com/office/powerpoint/2010/main" val="70267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vert="horz" lIns="85165" tIns="42582" rIns="85165" bIns="42582" rtlCol="0" anchor="t">
            <a:normAutofit/>
          </a:bodyPr>
          <a:lstStyle/>
          <a:p>
            <a:r>
              <a:rPr lang="en-US" dirty="0"/>
              <a:t>The Universum CareerTest 2021</a:t>
            </a:r>
          </a:p>
        </p:txBody>
      </p:sp>
      <p:sp>
        <p:nvSpPr>
          <p:cNvPr id="2" name="Text Placeholder 1"/>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51" name="Rectangle: Rounded Corners 50">
            <a:extLst>
              <a:ext uri="{FF2B5EF4-FFF2-40B4-BE49-F238E27FC236}">
                <a16:creationId xmlns:a16="http://schemas.microsoft.com/office/drawing/2014/main" id="{A6429908-6063-4374-A6FE-44CA6177B37D}"/>
              </a:ext>
            </a:extLst>
          </p:cNvPr>
          <p:cNvSpPr/>
          <p:nvPr/>
        </p:nvSpPr>
        <p:spPr>
          <a:xfrm>
            <a:off x="566670" y="5057345"/>
            <a:ext cx="5235266"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BB55266F-A6E9-4C6A-A74D-3BB4D87F532A}"/>
              </a:ext>
            </a:extLst>
          </p:cNvPr>
          <p:cNvSpPr/>
          <p:nvPr/>
        </p:nvSpPr>
        <p:spPr>
          <a:xfrm>
            <a:off x="573926" y="4304742"/>
            <a:ext cx="5228009" cy="600203"/>
          </a:xfrm>
          <a:prstGeom prst="round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54" name="Group 16">
            <a:extLst>
              <a:ext uri="{FF2B5EF4-FFF2-40B4-BE49-F238E27FC236}">
                <a16:creationId xmlns:a16="http://schemas.microsoft.com/office/drawing/2014/main" id="{B3C2981D-40ED-4D59-B411-E68F6D9E0A59}"/>
              </a:ext>
            </a:extLst>
          </p:cNvPr>
          <p:cNvGrpSpPr>
            <a:grpSpLocks noChangeAspect="1"/>
          </p:cNvGrpSpPr>
          <p:nvPr/>
        </p:nvGrpSpPr>
        <p:grpSpPr bwMode="auto">
          <a:xfrm>
            <a:off x="687068" y="4340803"/>
            <a:ext cx="518308" cy="508851"/>
            <a:chOff x="1046" y="421"/>
            <a:chExt cx="548" cy="538"/>
          </a:xfrm>
          <a:solidFill>
            <a:schemeClr val="tx1"/>
          </a:solidFill>
        </p:grpSpPr>
        <p:sp>
          <p:nvSpPr>
            <p:cNvPr id="55" name="Freeform 18">
              <a:extLst>
                <a:ext uri="{FF2B5EF4-FFF2-40B4-BE49-F238E27FC236}">
                  <a16:creationId xmlns:a16="http://schemas.microsoft.com/office/drawing/2014/main" id="{1E4D75E9-E44C-4ACD-B3D7-5E9266016B5D}"/>
                </a:ext>
              </a:extLst>
            </p:cNvPr>
            <p:cNvSpPr>
              <a:spLocks noEditPoints="1"/>
            </p:cNvSpPr>
            <p:nvPr/>
          </p:nvSpPr>
          <p:spPr bwMode="auto">
            <a:xfrm>
              <a:off x="1046" y="421"/>
              <a:ext cx="548" cy="538"/>
            </a:xfrm>
            <a:custGeom>
              <a:avLst/>
              <a:gdLst>
                <a:gd name="T0" fmla="*/ 2643 w 2738"/>
                <a:gd name="T1" fmla="*/ 2595 h 2690"/>
                <a:gd name="T2" fmla="*/ 945 w 2738"/>
                <a:gd name="T3" fmla="*/ 0 h 2690"/>
                <a:gd name="T4" fmla="*/ 1063 w 2738"/>
                <a:gd name="T5" fmla="*/ 33 h 2690"/>
                <a:gd name="T6" fmla="*/ 1148 w 2738"/>
                <a:gd name="T7" fmla="*/ 118 h 2690"/>
                <a:gd name="T8" fmla="*/ 1180 w 2738"/>
                <a:gd name="T9" fmla="*/ 236 h 2690"/>
                <a:gd name="T10" fmla="*/ 1148 w 2738"/>
                <a:gd name="T11" fmla="*/ 355 h 2690"/>
                <a:gd name="T12" fmla="*/ 1063 w 2738"/>
                <a:gd name="T13" fmla="*/ 439 h 2690"/>
                <a:gd name="T14" fmla="*/ 945 w 2738"/>
                <a:gd name="T15" fmla="*/ 472 h 2690"/>
                <a:gd name="T16" fmla="*/ 906 w 2738"/>
                <a:gd name="T17" fmla="*/ 453 h 2690"/>
                <a:gd name="T18" fmla="*/ 900 w 2738"/>
                <a:gd name="T19" fmla="*/ 410 h 2690"/>
                <a:gd name="T20" fmla="*/ 930 w 2738"/>
                <a:gd name="T21" fmla="*/ 380 h 2690"/>
                <a:gd name="T22" fmla="*/ 1006 w 2738"/>
                <a:gd name="T23" fmla="*/ 363 h 2690"/>
                <a:gd name="T24" fmla="*/ 1072 w 2738"/>
                <a:gd name="T25" fmla="*/ 298 h 2690"/>
                <a:gd name="T26" fmla="*/ 1082 w 2738"/>
                <a:gd name="T27" fmla="*/ 204 h 2690"/>
                <a:gd name="T28" fmla="*/ 1033 w 2738"/>
                <a:gd name="T29" fmla="*/ 126 h 2690"/>
                <a:gd name="T30" fmla="*/ 945 w 2738"/>
                <a:gd name="T31" fmla="*/ 95 h 2690"/>
                <a:gd name="T32" fmla="*/ 862 w 2738"/>
                <a:gd name="T33" fmla="*/ 121 h 2690"/>
                <a:gd name="T34" fmla="*/ 812 w 2738"/>
                <a:gd name="T35" fmla="*/ 189 h 2690"/>
                <a:gd name="T36" fmla="*/ 925 w 2738"/>
                <a:gd name="T37" fmla="*/ 198 h 2690"/>
                <a:gd name="T38" fmla="*/ 945 w 2738"/>
                <a:gd name="T39" fmla="*/ 236 h 2690"/>
                <a:gd name="T40" fmla="*/ 925 w 2738"/>
                <a:gd name="T41" fmla="*/ 274 h 2690"/>
                <a:gd name="T42" fmla="*/ 96 w 2738"/>
                <a:gd name="T43" fmla="*/ 283 h 2690"/>
                <a:gd name="T44" fmla="*/ 2643 w 2738"/>
                <a:gd name="T45" fmla="*/ 283 h 2690"/>
                <a:gd name="T46" fmla="*/ 1995 w 2738"/>
                <a:gd name="T47" fmla="*/ 358 h 2690"/>
                <a:gd name="T48" fmla="*/ 1911 w 2738"/>
                <a:gd name="T49" fmla="*/ 441 h 2690"/>
                <a:gd name="T50" fmla="*/ 1793 w 2738"/>
                <a:gd name="T51" fmla="*/ 472 h 2690"/>
                <a:gd name="T52" fmla="*/ 1756 w 2738"/>
                <a:gd name="T53" fmla="*/ 453 h 2690"/>
                <a:gd name="T54" fmla="*/ 1749 w 2738"/>
                <a:gd name="T55" fmla="*/ 410 h 2690"/>
                <a:gd name="T56" fmla="*/ 1779 w 2738"/>
                <a:gd name="T57" fmla="*/ 380 h 2690"/>
                <a:gd name="T58" fmla="*/ 1856 w 2738"/>
                <a:gd name="T59" fmla="*/ 363 h 2690"/>
                <a:gd name="T60" fmla="*/ 1920 w 2738"/>
                <a:gd name="T61" fmla="*/ 298 h 2690"/>
                <a:gd name="T62" fmla="*/ 1931 w 2738"/>
                <a:gd name="T63" fmla="*/ 204 h 2690"/>
                <a:gd name="T64" fmla="*/ 1882 w 2738"/>
                <a:gd name="T65" fmla="*/ 126 h 2690"/>
                <a:gd name="T66" fmla="*/ 1793 w 2738"/>
                <a:gd name="T67" fmla="*/ 95 h 2690"/>
                <a:gd name="T68" fmla="*/ 1756 w 2738"/>
                <a:gd name="T69" fmla="*/ 75 h 2690"/>
                <a:gd name="T70" fmla="*/ 1749 w 2738"/>
                <a:gd name="T71" fmla="*/ 33 h 2690"/>
                <a:gd name="T72" fmla="*/ 1779 w 2738"/>
                <a:gd name="T73" fmla="*/ 3 h 2690"/>
                <a:gd name="T74" fmla="*/ 1874 w 2738"/>
                <a:gd name="T75" fmla="*/ 15 h 2690"/>
                <a:gd name="T76" fmla="*/ 1972 w 2738"/>
                <a:gd name="T77" fmla="*/ 82 h 2690"/>
                <a:gd name="T78" fmla="*/ 2024 w 2738"/>
                <a:gd name="T79" fmla="*/ 189 h 2690"/>
                <a:gd name="T80" fmla="*/ 0 w 2738"/>
                <a:gd name="T81" fmla="*/ 2690 h 2690"/>
                <a:gd name="T82" fmla="*/ 725 w 2738"/>
                <a:gd name="T83" fmla="*/ 150 h 2690"/>
                <a:gd name="T84" fmla="*/ 795 w 2738"/>
                <a:gd name="T85" fmla="*/ 55 h 2690"/>
                <a:gd name="T86" fmla="*/ 902 w 2738"/>
                <a:gd name="T87" fmla="*/ 4 h 2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8" h="2690">
                  <a:moveTo>
                    <a:pt x="96" y="802"/>
                  </a:moveTo>
                  <a:lnTo>
                    <a:pt x="96" y="2595"/>
                  </a:lnTo>
                  <a:lnTo>
                    <a:pt x="2643" y="2595"/>
                  </a:lnTo>
                  <a:lnTo>
                    <a:pt x="2643" y="802"/>
                  </a:lnTo>
                  <a:lnTo>
                    <a:pt x="96" y="802"/>
                  </a:lnTo>
                  <a:close/>
                  <a:moveTo>
                    <a:pt x="945" y="0"/>
                  </a:moveTo>
                  <a:lnTo>
                    <a:pt x="987" y="4"/>
                  </a:lnTo>
                  <a:lnTo>
                    <a:pt x="1027" y="15"/>
                  </a:lnTo>
                  <a:lnTo>
                    <a:pt x="1063" y="33"/>
                  </a:lnTo>
                  <a:lnTo>
                    <a:pt x="1097" y="56"/>
                  </a:lnTo>
                  <a:lnTo>
                    <a:pt x="1125" y="84"/>
                  </a:lnTo>
                  <a:lnTo>
                    <a:pt x="1148" y="118"/>
                  </a:lnTo>
                  <a:lnTo>
                    <a:pt x="1166" y="154"/>
                  </a:lnTo>
                  <a:lnTo>
                    <a:pt x="1177" y="194"/>
                  </a:lnTo>
                  <a:lnTo>
                    <a:pt x="1180" y="236"/>
                  </a:lnTo>
                  <a:lnTo>
                    <a:pt x="1177" y="279"/>
                  </a:lnTo>
                  <a:lnTo>
                    <a:pt x="1166" y="318"/>
                  </a:lnTo>
                  <a:lnTo>
                    <a:pt x="1148" y="355"/>
                  </a:lnTo>
                  <a:lnTo>
                    <a:pt x="1125" y="389"/>
                  </a:lnTo>
                  <a:lnTo>
                    <a:pt x="1097" y="416"/>
                  </a:lnTo>
                  <a:lnTo>
                    <a:pt x="1063" y="439"/>
                  </a:lnTo>
                  <a:lnTo>
                    <a:pt x="1027" y="458"/>
                  </a:lnTo>
                  <a:lnTo>
                    <a:pt x="987" y="468"/>
                  </a:lnTo>
                  <a:lnTo>
                    <a:pt x="945" y="472"/>
                  </a:lnTo>
                  <a:lnTo>
                    <a:pt x="930" y="470"/>
                  </a:lnTo>
                  <a:lnTo>
                    <a:pt x="917" y="464"/>
                  </a:lnTo>
                  <a:lnTo>
                    <a:pt x="906" y="453"/>
                  </a:lnTo>
                  <a:lnTo>
                    <a:pt x="900" y="439"/>
                  </a:lnTo>
                  <a:lnTo>
                    <a:pt x="897" y="425"/>
                  </a:lnTo>
                  <a:lnTo>
                    <a:pt x="900" y="410"/>
                  </a:lnTo>
                  <a:lnTo>
                    <a:pt x="906" y="397"/>
                  </a:lnTo>
                  <a:lnTo>
                    <a:pt x="917" y="387"/>
                  </a:lnTo>
                  <a:lnTo>
                    <a:pt x="930" y="380"/>
                  </a:lnTo>
                  <a:lnTo>
                    <a:pt x="945" y="378"/>
                  </a:lnTo>
                  <a:lnTo>
                    <a:pt x="977" y="374"/>
                  </a:lnTo>
                  <a:lnTo>
                    <a:pt x="1006" y="363"/>
                  </a:lnTo>
                  <a:lnTo>
                    <a:pt x="1033" y="346"/>
                  </a:lnTo>
                  <a:lnTo>
                    <a:pt x="1055" y="325"/>
                  </a:lnTo>
                  <a:lnTo>
                    <a:pt x="1072" y="298"/>
                  </a:lnTo>
                  <a:lnTo>
                    <a:pt x="1082" y="269"/>
                  </a:lnTo>
                  <a:lnTo>
                    <a:pt x="1086" y="236"/>
                  </a:lnTo>
                  <a:lnTo>
                    <a:pt x="1082" y="204"/>
                  </a:lnTo>
                  <a:lnTo>
                    <a:pt x="1072" y="175"/>
                  </a:lnTo>
                  <a:lnTo>
                    <a:pt x="1055" y="148"/>
                  </a:lnTo>
                  <a:lnTo>
                    <a:pt x="1033" y="126"/>
                  </a:lnTo>
                  <a:lnTo>
                    <a:pt x="1006" y="109"/>
                  </a:lnTo>
                  <a:lnTo>
                    <a:pt x="977" y="98"/>
                  </a:lnTo>
                  <a:lnTo>
                    <a:pt x="945" y="95"/>
                  </a:lnTo>
                  <a:lnTo>
                    <a:pt x="914" y="98"/>
                  </a:lnTo>
                  <a:lnTo>
                    <a:pt x="887" y="107"/>
                  </a:lnTo>
                  <a:lnTo>
                    <a:pt x="862" y="121"/>
                  </a:lnTo>
                  <a:lnTo>
                    <a:pt x="841" y="141"/>
                  </a:lnTo>
                  <a:lnTo>
                    <a:pt x="824" y="163"/>
                  </a:lnTo>
                  <a:lnTo>
                    <a:pt x="812" y="189"/>
                  </a:lnTo>
                  <a:lnTo>
                    <a:pt x="897" y="189"/>
                  </a:lnTo>
                  <a:lnTo>
                    <a:pt x="912" y="192"/>
                  </a:lnTo>
                  <a:lnTo>
                    <a:pt x="925" y="198"/>
                  </a:lnTo>
                  <a:lnTo>
                    <a:pt x="935" y="208"/>
                  </a:lnTo>
                  <a:lnTo>
                    <a:pt x="942" y="222"/>
                  </a:lnTo>
                  <a:lnTo>
                    <a:pt x="945" y="236"/>
                  </a:lnTo>
                  <a:lnTo>
                    <a:pt x="942" y="251"/>
                  </a:lnTo>
                  <a:lnTo>
                    <a:pt x="935" y="264"/>
                  </a:lnTo>
                  <a:lnTo>
                    <a:pt x="925" y="274"/>
                  </a:lnTo>
                  <a:lnTo>
                    <a:pt x="912" y="281"/>
                  </a:lnTo>
                  <a:lnTo>
                    <a:pt x="897" y="283"/>
                  </a:lnTo>
                  <a:lnTo>
                    <a:pt x="96" y="283"/>
                  </a:lnTo>
                  <a:lnTo>
                    <a:pt x="96" y="708"/>
                  </a:lnTo>
                  <a:lnTo>
                    <a:pt x="2643" y="708"/>
                  </a:lnTo>
                  <a:lnTo>
                    <a:pt x="2643" y="283"/>
                  </a:lnTo>
                  <a:lnTo>
                    <a:pt x="2024" y="283"/>
                  </a:lnTo>
                  <a:lnTo>
                    <a:pt x="2013" y="322"/>
                  </a:lnTo>
                  <a:lnTo>
                    <a:pt x="1995" y="358"/>
                  </a:lnTo>
                  <a:lnTo>
                    <a:pt x="1972" y="391"/>
                  </a:lnTo>
                  <a:lnTo>
                    <a:pt x="1943" y="418"/>
                  </a:lnTo>
                  <a:lnTo>
                    <a:pt x="1911" y="441"/>
                  </a:lnTo>
                  <a:lnTo>
                    <a:pt x="1874" y="458"/>
                  </a:lnTo>
                  <a:lnTo>
                    <a:pt x="1836" y="468"/>
                  </a:lnTo>
                  <a:lnTo>
                    <a:pt x="1793" y="472"/>
                  </a:lnTo>
                  <a:lnTo>
                    <a:pt x="1779" y="470"/>
                  </a:lnTo>
                  <a:lnTo>
                    <a:pt x="1766" y="464"/>
                  </a:lnTo>
                  <a:lnTo>
                    <a:pt x="1756" y="453"/>
                  </a:lnTo>
                  <a:lnTo>
                    <a:pt x="1749" y="439"/>
                  </a:lnTo>
                  <a:lnTo>
                    <a:pt x="1746" y="425"/>
                  </a:lnTo>
                  <a:lnTo>
                    <a:pt x="1749" y="410"/>
                  </a:lnTo>
                  <a:lnTo>
                    <a:pt x="1756" y="397"/>
                  </a:lnTo>
                  <a:lnTo>
                    <a:pt x="1766" y="387"/>
                  </a:lnTo>
                  <a:lnTo>
                    <a:pt x="1779" y="380"/>
                  </a:lnTo>
                  <a:lnTo>
                    <a:pt x="1793" y="378"/>
                  </a:lnTo>
                  <a:lnTo>
                    <a:pt x="1826" y="374"/>
                  </a:lnTo>
                  <a:lnTo>
                    <a:pt x="1856" y="363"/>
                  </a:lnTo>
                  <a:lnTo>
                    <a:pt x="1882" y="346"/>
                  </a:lnTo>
                  <a:lnTo>
                    <a:pt x="1905" y="325"/>
                  </a:lnTo>
                  <a:lnTo>
                    <a:pt x="1920" y="298"/>
                  </a:lnTo>
                  <a:lnTo>
                    <a:pt x="1931" y="269"/>
                  </a:lnTo>
                  <a:lnTo>
                    <a:pt x="1935" y="236"/>
                  </a:lnTo>
                  <a:lnTo>
                    <a:pt x="1931" y="204"/>
                  </a:lnTo>
                  <a:lnTo>
                    <a:pt x="1920" y="175"/>
                  </a:lnTo>
                  <a:lnTo>
                    <a:pt x="1905" y="148"/>
                  </a:lnTo>
                  <a:lnTo>
                    <a:pt x="1882" y="126"/>
                  </a:lnTo>
                  <a:lnTo>
                    <a:pt x="1856" y="109"/>
                  </a:lnTo>
                  <a:lnTo>
                    <a:pt x="1826" y="98"/>
                  </a:lnTo>
                  <a:lnTo>
                    <a:pt x="1793" y="95"/>
                  </a:lnTo>
                  <a:lnTo>
                    <a:pt x="1779" y="92"/>
                  </a:lnTo>
                  <a:lnTo>
                    <a:pt x="1766" y="85"/>
                  </a:lnTo>
                  <a:lnTo>
                    <a:pt x="1756" y="75"/>
                  </a:lnTo>
                  <a:lnTo>
                    <a:pt x="1749" y="62"/>
                  </a:lnTo>
                  <a:lnTo>
                    <a:pt x="1746" y="48"/>
                  </a:lnTo>
                  <a:lnTo>
                    <a:pt x="1749" y="33"/>
                  </a:lnTo>
                  <a:lnTo>
                    <a:pt x="1756" y="20"/>
                  </a:lnTo>
                  <a:lnTo>
                    <a:pt x="1766" y="9"/>
                  </a:lnTo>
                  <a:lnTo>
                    <a:pt x="1779" y="3"/>
                  </a:lnTo>
                  <a:lnTo>
                    <a:pt x="1793" y="0"/>
                  </a:lnTo>
                  <a:lnTo>
                    <a:pt x="1836" y="4"/>
                  </a:lnTo>
                  <a:lnTo>
                    <a:pt x="1874" y="15"/>
                  </a:lnTo>
                  <a:lnTo>
                    <a:pt x="1911" y="32"/>
                  </a:lnTo>
                  <a:lnTo>
                    <a:pt x="1943" y="55"/>
                  </a:lnTo>
                  <a:lnTo>
                    <a:pt x="1972" y="82"/>
                  </a:lnTo>
                  <a:lnTo>
                    <a:pt x="1995" y="114"/>
                  </a:lnTo>
                  <a:lnTo>
                    <a:pt x="2013" y="150"/>
                  </a:lnTo>
                  <a:lnTo>
                    <a:pt x="2024" y="189"/>
                  </a:lnTo>
                  <a:lnTo>
                    <a:pt x="2738" y="189"/>
                  </a:lnTo>
                  <a:lnTo>
                    <a:pt x="2738" y="2690"/>
                  </a:lnTo>
                  <a:lnTo>
                    <a:pt x="0" y="2690"/>
                  </a:lnTo>
                  <a:lnTo>
                    <a:pt x="0" y="189"/>
                  </a:lnTo>
                  <a:lnTo>
                    <a:pt x="714" y="189"/>
                  </a:lnTo>
                  <a:lnTo>
                    <a:pt x="725" y="150"/>
                  </a:lnTo>
                  <a:lnTo>
                    <a:pt x="743" y="114"/>
                  </a:lnTo>
                  <a:lnTo>
                    <a:pt x="766" y="82"/>
                  </a:lnTo>
                  <a:lnTo>
                    <a:pt x="795" y="55"/>
                  </a:lnTo>
                  <a:lnTo>
                    <a:pt x="827" y="32"/>
                  </a:lnTo>
                  <a:lnTo>
                    <a:pt x="864" y="15"/>
                  </a:lnTo>
                  <a:lnTo>
                    <a:pt x="902" y="4"/>
                  </a:lnTo>
                  <a:lnTo>
                    <a:pt x="9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6" name="Freeform 19">
              <a:extLst>
                <a:ext uri="{FF2B5EF4-FFF2-40B4-BE49-F238E27FC236}">
                  <a16:creationId xmlns:a16="http://schemas.microsoft.com/office/drawing/2014/main" id="{FDBED516-4D99-47E8-A93D-0722AB5C21E9}"/>
                </a:ext>
              </a:extLst>
            </p:cNvPr>
            <p:cNvSpPr>
              <a:spLocks/>
            </p:cNvSpPr>
            <p:nvPr/>
          </p:nvSpPr>
          <p:spPr bwMode="auto">
            <a:xfrm>
              <a:off x="1282" y="421"/>
              <a:ext cx="57" cy="94"/>
            </a:xfrm>
            <a:custGeom>
              <a:avLst/>
              <a:gdLst>
                <a:gd name="T0" fmla="*/ 48 w 283"/>
                <a:gd name="T1" fmla="*/ 0 h 472"/>
                <a:gd name="T2" fmla="*/ 90 w 283"/>
                <a:gd name="T3" fmla="*/ 4 h 472"/>
                <a:gd name="T4" fmla="*/ 130 w 283"/>
                <a:gd name="T5" fmla="*/ 15 h 472"/>
                <a:gd name="T6" fmla="*/ 166 w 283"/>
                <a:gd name="T7" fmla="*/ 33 h 472"/>
                <a:gd name="T8" fmla="*/ 200 w 283"/>
                <a:gd name="T9" fmla="*/ 56 h 472"/>
                <a:gd name="T10" fmla="*/ 228 w 283"/>
                <a:gd name="T11" fmla="*/ 84 h 472"/>
                <a:gd name="T12" fmla="*/ 251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1 w 283"/>
                <a:gd name="T25" fmla="*/ 355 h 472"/>
                <a:gd name="T26" fmla="*/ 228 w 283"/>
                <a:gd name="T27" fmla="*/ 389 h 472"/>
                <a:gd name="T28" fmla="*/ 200 w 283"/>
                <a:gd name="T29" fmla="*/ 416 h 472"/>
                <a:gd name="T30" fmla="*/ 166 w 283"/>
                <a:gd name="T31" fmla="*/ 439 h 472"/>
                <a:gd name="T32" fmla="*/ 130 w 283"/>
                <a:gd name="T33" fmla="*/ 458 h 472"/>
                <a:gd name="T34" fmla="*/ 90 w 283"/>
                <a:gd name="T35" fmla="*/ 468 h 472"/>
                <a:gd name="T36" fmla="*/ 48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8 w 283"/>
                <a:gd name="T57" fmla="*/ 378 h 472"/>
                <a:gd name="T58" fmla="*/ 80 w 283"/>
                <a:gd name="T59" fmla="*/ 374 h 472"/>
                <a:gd name="T60" fmla="*/ 109 w 283"/>
                <a:gd name="T61" fmla="*/ 363 h 472"/>
                <a:gd name="T62" fmla="*/ 136 w 283"/>
                <a:gd name="T63" fmla="*/ 346 h 472"/>
                <a:gd name="T64" fmla="*/ 158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8 w 283"/>
                <a:gd name="T77" fmla="*/ 148 h 472"/>
                <a:gd name="T78" fmla="*/ 136 w 283"/>
                <a:gd name="T79" fmla="*/ 126 h 472"/>
                <a:gd name="T80" fmla="*/ 109 w 283"/>
                <a:gd name="T81" fmla="*/ 109 h 472"/>
                <a:gd name="T82" fmla="*/ 80 w 283"/>
                <a:gd name="T83" fmla="*/ 98 h 472"/>
                <a:gd name="T84" fmla="*/ 48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8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8" y="0"/>
                  </a:moveTo>
                  <a:lnTo>
                    <a:pt x="90" y="4"/>
                  </a:lnTo>
                  <a:lnTo>
                    <a:pt x="130" y="15"/>
                  </a:lnTo>
                  <a:lnTo>
                    <a:pt x="166" y="33"/>
                  </a:lnTo>
                  <a:lnTo>
                    <a:pt x="200" y="56"/>
                  </a:lnTo>
                  <a:lnTo>
                    <a:pt x="228" y="84"/>
                  </a:lnTo>
                  <a:lnTo>
                    <a:pt x="251" y="118"/>
                  </a:lnTo>
                  <a:lnTo>
                    <a:pt x="269" y="154"/>
                  </a:lnTo>
                  <a:lnTo>
                    <a:pt x="280" y="194"/>
                  </a:lnTo>
                  <a:lnTo>
                    <a:pt x="283" y="236"/>
                  </a:lnTo>
                  <a:lnTo>
                    <a:pt x="280" y="279"/>
                  </a:lnTo>
                  <a:lnTo>
                    <a:pt x="269" y="318"/>
                  </a:lnTo>
                  <a:lnTo>
                    <a:pt x="251" y="355"/>
                  </a:lnTo>
                  <a:lnTo>
                    <a:pt x="228" y="389"/>
                  </a:lnTo>
                  <a:lnTo>
                    <a:pt x="200" y="416"/>
                  </a:lnTo>
                  <a:lnTo>
                    <a:pt x="166" y="439"/>
                  </a:lnTo>
                  <a:lnTo>
                    <a:pt x="130" y="458"/>
                  </a:lnTo>
                  <a:lnTo>
                    <a:pt x="90" y="468"/>
                  </a:lnTo>
                  <a:lnTo>
                    <a:pt x="48" y="472"/>
                  </a:lnTo>
                  <a:lnTo>
                    <a:pt x="33" y="470"/>
                  </a:lnTo>
                  <a:lnTo>
                    <a:pt x="20" y="464"/>
                  </a:lnTo>
                  <a:lnTo>
                    <a:pt x="10" y="453"/>
                  </a:lnTo>
                  <a:lnTo>
                    <a:pt x="3" y="439"/>
                  </a:lnTo>
                  <a:lnTo>
                    <a:pt x="0" y="425"/>
                  </a:lnTo>
                  <a:lnTo>
                    <a:pt x="3" y="410"/>
                  </a:lnTo>
                  <a:lnTo>
                    <a:pt x="10" y="397"/>
                  </a:lnTo>
                  <a:lnTo>
                    <a:pt x="20" y="387"/>
                  </a:lnTo>
                  <a:lnTo>
                    <a:pt x="33" y="380"/>
                  </a:lnTo>
                  <a:lnTo>
                    <a:pt x="48" y="378"/>
                  </a:lnTo>
                  <a:lnTo>
                    <a:pt x="80" y="374"/>
                  </a:lnTo>
                  <a:lnTo>
                    <a:pt x="109" y="363"/>
                  </a:lnTo>
                  <a:lnTo>
                    <a:pt x="136" y="346"/>
                  </a:lnTo>
                  <a:lnTo>
                    <a:pt x="158" y="325"/>
                  </a:lnTo>
                  <a:lnTo>
                    <a:pt x="174" y="298"/>
                  </a:lnTo>
                  <a:lnTo>
                    <a:pt x="185" y="269"/>
                  </a:lnTo>
                  <a:lnTo>
                    <a:pt x="189" y="236"/>
                  </a:lnTo>
                  <a:lnTo>
                    <a:pt x="185" y="204"/>
                  </a:lnTo>
                  <a:lnTo>
                    <a:pt x="174" y="175"/>
                  </a:lnTo>
                  <a:lnTo>
                    <a:pt x="158" y="148"/>
                  </a:lnTo>
                  <a:lnTo>
                    <a:pt x="136" y="126"/>
                  </a:lnTo>
                  <a:lnTo>
                    <a:pt x="109" y="109"/>
                  </a:lnTo>
                  <a:lnTo>
                    <a:pt x="80" y="98"/>
                  </a:lnTo>
                  <a:lnTo>
                    <a:pt x="48" y="95"/>
                  </a:lnTo>
                  <a:lnTo>
                    <a:pt x="33" y="92"/>
                  </a:lnTo>
                  <a:lnTo>
                    <a:pt x="20" y="85"/>
                  </a:lnTo>
                  <a:lnTo>
                    <a:pt x="10" y="75"/>
                  </a:lnTo>
                  <a:lnTo>
                    <a:pt x="3" y="62"/>
                  </a:lnTo>
                  <a:lnTo>
                    <a:pt x="0" y="48"/>
                  </a:lnTo>
                  <a:lnTo>
                    <a:pt x="3" y="33"/>
                  </a:lnTo>
                  <a:lnTo>
                    <a:pt x="10" y="20"/>
                  </a:lnTo>
                  <a:lnTo>
                    <a:pt x="20" y="9"/>
                  </a:lnTo>
                  <a:lnTo>
                    <a:pt x="33" y="3"/>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7" name="Freeform 20">
              <a:extLst>
                <a:ext uri="{FF2B5EF4-FFF2-40B4-BE49-F238E27FC236}">
                  <a16:creationId xmlns:a16="http://schemas.microsoft.com/office/drawing/2014/main" id="{A29A00EE-9D14-4C35-BA90-0C1822AD34CF}"/>
                </a:ext>
              </a:extLst>
            </p:cNvPr>
            <p:cNvSpPr>
              <a:spLocks/>
            </p:cNvSpPr>
            <p:nvPr/>
          </p:nvSpPr>
          <p:spPr bwMode="auto">
            <a:xfrm>
              <a:off x="1339" y="421"/>
              <a:ext cx="56" cy="94"/>
            </a:xfrm>
            <a:custGeom>
              <a:avLst/>
              <a:gdLst>
                <a:gd name="T0" fmla="*/ 47 w 283"/>
                <a:gd name="T1" fmla="*/ 0 h 472"/>
                <a:gd name="T2" fmla="*/ 90 w 283"/>
                <a:gd name="T3" fmla="*/ 4 h 472"/>
                <a:gd name="T4" fmla="*/ 130 w 283"/>
                <a:gd name="T5" fmla="*/ 15 h 472"/>
                <a:gd name="T6" fmla="*/ 167 w 283"/>
                <a:gd name="T7" fmla="*/ 33 h 472"/>
                <a:gd name="T8" fmla="*/ 200 w 283"/>
                <a:gd name="T9" fmla="*/ 56 h 472"/>
                <a:gd name="T10" fmla="*/ 228 w 283"/>
                <a:gd name="T11" fmla="*/ 84 h 472"/>
                <a:gd name="T12" fmla="*/ 252 w 283"/>
                <a:gd name="T13" fmla="*/ 118 h 472"/>
                <a:gd name="T14" fmla="*/ 269 w 283"/>
                <a:gd name="T15" fmla="*/ 154 h 472"/>
                <a:gd name="T16" fmla="*/ 280 w 283"/>
                <a:gd name="T17" fmla="*/ 194 h 472"/>
                <a:gd name="T18" fmla="*/ 283 w 283"/>
                <a:gd name="T19" fmla="*/ 236 h 472"/>
                <a:gd name="T20" fmla="*/ 280 w 283"/>
                <a:gd name="T21" fmla="*/ 279 h 472"/>
                <a:gd name="T22" fmla="*/ 269 w 283"/>
                <a:gd name="T23" fmla="*/ 318 h 472"/>
                <a:gd name="T24" fmla="*/ 252 w 283"/>
                <a:gd name="T25" fmla="*/ 355 h 472"/>
                <a:gd name="T26" fmla="*/ 228 w 283"/>
                <a:gd name="T27" fmla="*/ 389 h 472"/>
                <a:gd name="T28" fmla="*/ 200 w 283"/>
                <a:gd name="T29" fmla="*/ 416 h 472"/>
                <a:gd name="T30" fmla="*/ 167 w 283"/>
                <a:gd name="T31" fmla="*/ 439 h 472"/>
                <a:gd name="T32" fmla="*/ 130 w 283"/>
                <a:gd name="T33" fmla="*/ 458 h 472"/>
                <a:gd name="T34" fmla="*/ 90 w 283"/>
                <a:gd name="T35" fmla="*/ 468 h 472"/>
                <a:gd name="T36" fmla="*/ 47 w 283"/>
                <a:gd name="T37" fmla="*/ 472 h 472"/>
                <a:gd name="T38" fmla="*/ 33 w 283"/>
                <a:gd name="T39" fmla="*/ 470 h 472"/>
                <a:gd name="T40" fmla="*/ 20 w 283"/>
                <a:gd name="T41" fmla="*/ 464 h 472"/>
                <a:gd name="T42" fmla="*/ 10 w 283"/>
                <a:gd name="T43" fmla="*/ 453 h 472"/>
                <a:gd name="T44" fmla="*/ 3 w 283"/>
                <a:gd name="T45" fmla="*/ 439 h 472"/>
                <a:gd name="T46" fmla="*/ 0 w 283"/>
                <a:gd name="T47" fmla="*/ 425 h 472"/>
                <a:gd name="T48" fmla="*/ 3 w 283"/>
                <a:gd name="T49" fmla="*/ 410 h 472"/>
                <a:gd name="T50" fmla="*/ 10 w 283"/>
                <a:gd name="T51" fmla="*/ 397 h 472"/>
                <a:gd name="T52" fmla="*/ 20 w 283"/>
                <a:gd name="T53" fmla="*/ 387 h 472"/>
                <a:gd name="T54" fmla="*/ 33 w 283"/>
                <a:gd name="T55" fmla="*/ 380 h 472"/>
                <a:gd name="T56" fmla="*/ 47 w 283"/>
                <a:gd name="T57" fmla="*/ 378 h 472"/>
                <a:gd name="T58" fmla="*/ 80 w 283"/>
                <a:gd name="T59" fmla="*/ 374 h 472"/>
                <a:gd name="T60" fmla="*/ 110 w 283"/>
                <a:gd name="T61" fmla="*/ 363 h 472"/>
                <a:gd name="T62" fmla="*/ 136 w 283"/>
                <a:gd name="T63" fmla="*/ 346 h 472"/>
                <a:gd name="T64" fmla="*/ 157 w 283"/>
                <a:gd name="T65" fmla="*/ 325 h 472"/>
                <a:gd name="T66" fmla="*/ 174 w 283"/>
                <a:gd name="T67" fmla="*/ 298 h 472"/>
                <a:gd name="T68" fmla="*/ 185 w 283"/>
                <a:gd name="T69" fmla="*/ 269 h 472"/>
                <a:gd name="T70" fmla="*/ 189 w 283"/>
                <a:gd name="T71" fmla="*/ 236 h 472"/>
                <a:gd name="T72" fmla="*/ 185 w 283"/>
                <a:gd name="T73" fmla="*/ 204 h 472"/>
                <a:gd name="T74" fmla="*/ 174 w 283"/>
                <a:gd name="T75" fmla="*/ 175 h 472"/>
                <a:gd name="T76" fmla="*/ 157 w 283"/>
                <a:gd name="T77" fmla="*/ 148 h 472"/>
                <a:gd name="T78" fmla="*/ 136 w 283"/>
                <a:gd name="T79" fmla="*/ 126 h 472"/>
                <a:gd name="T80" fmla="*/ 110 w 283"/>
                <a:gd name="T81" fmla="*/ 109 h 472"/>
                <a:gd name="T82" fmla="*/ 80 w 283"/>
                <a:gd name="T83" fmla="*/ 98 h 472"/>
                <a:gd name="T84" fmla="*/ 47 w 283"/>
                <a:gd name="T85" fmla="*/ 95 h 472"/>
                <a:gd name="T86" fmla="*/ 33 w 283"/>
                <a:gd name="T87" fmla="*/ 92 h 472"/>
                <a:gd name="T88" fmla="*/ 20 w 283"/>
                <a:gd name="T89" fmla="*/ 85 h 472"/>
                <a:gd name="T90" fmla="*/ 10 w 283"/>
                <a:gd name="T91" fmla="*/ 75 h 472"/>
                <a:gd name="T92" fmla="*/ 3 w 283"/>
                <a:gd name="T93" fmla="*/ 62 h 472"/>
                <a:gd name="T94" fmla="*/ 0 w 283"/>
                <a:gd name="T95" fmla="*/ 48 h 472"/>
                <a:gd name="T96" fmla="*/ 3 w 283"/>
                <a:gd name="T97" fmla="*/ 33 h 472"/>
                <a:gd name="T98" fmla="*/ 10 w 283"/>
                <a:gd name="T99" fmla="*/ 20 h 472"/>
                <a:gd name="T100" fmla="*/ 20 w 283"/>
                <a:gd name="T101" fmla="*/ 9 h 472"/>
                <a:gd name="T102" fmla="*/ 33 w 283"/>
                <a:gd name="T103" fmla="*/ 3 h 472"/>
                <a:gd name="T104" fmla="*/ 47 w 283"/>
                <a:gd name="T10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3" h="472">
                  <a:moveTo>
                    <a:pt x="47" y="0"/>
                  </a:moveTo>
                  <a:lnTo>
                    <a:pt x="90" y="4"/>
                  </a:lnTo>
                  <a:lnTo>
                    <a:pt x="130" y="15"/>
                  </a:lnTo>
                  <a:lnTo>
                    <a:pt x="167" y="33"/>
                  </a:lnTo>
                  <a:lnTo>
                    <a:pt x="200" y="56"/>
                  </a:lnTo>
                  <a:lnTo>
                    <a:pt x="228" y="84"/>
                  </a:lnTo>
                  <a:lnTo>
                    <a:pt x="252" y="118"/>
                  </a:lnTo>
                  <a:lnTo>
                    <a:pt x="269" y="154"/>
                  </a:lnTo>
                  <a:lnTo>
                    <a:pt x="280" y="194"/>
                  </a:lnTo>
                  <a:lnTo>
                    <a:pt x="283" y="236"/>
                  </a:lnTo>
                  <a:lnTo>
                    <a:pt x="280" y="279"/>
                  </a:lnTo>
                  <a:lnTo>
                    <a:pt x="269" y="318"/>
                  </a:lnTo>
                  <a:lnTo>
                    <a:pt x="252" y="355"/>
                  </a:lnTo>
                  <a:lnTo>
                    <a:pt x="228" y="389"/>
                  </a:lnTo>
                  <a:lnTo>
                    <a:pt x="200" y="416"/>
                  </a:lnTo>
                  <a:lnTo>
                    <a:pt x="167" y="439"/>
                  </a:lnTo>
                  <a:lnTo>
                    <a:pt x="130" y="458"/>
                  </a:lnTo>
                  <a:lnTo>
                    <a:pt x="90" y="468"/>
                  </a:lnTo>
                  <a:lnTo>
                    <a:pt x="47" y="472"/>
                  </a:lnTo>
                  <a:lnTo>
                    <a:pt x="33" y="470"/>
                  </a:lnTo>
                  <a:lnTo>
                    <a:pt x="20" y="464"/>
                  </a:lnTo>
                  <a:lnTo>
                    <a:pt x="10" y="453"/>
                  </a:lnTo>
                  <a:lnTo>
                    <a:pt x="3" y="439"/>
                  </a:lnTo>
                  <a:lnTo>
                    <a:pt x="0" y="425"/>
                  </a:lnTo>
                  <a:lnTo>
                    <a:pt x="3" y="410"/>
                  </a:lnTo>
                  <a:lnTo>
                    <a:pt x="10" y="397"/>
                  </a:lnTo>
                  <a:lnTo>
                    <a:pt x="20" y="387"/>
                  </a:lnTo>
                  <a:lnTo>
                    <a:pt x="33" y="380"/>
                  </a:lnTo>
                  <a:lnTo>
                    <a:pt x="47" y="378"/>
                  </a:lnTo>
                  <a:lnTo>
                    <a:pt x="80" y="374"/>
                  </a:lnTo>
                  <a:lnTo>
                    <a:pt x="110" y="363"/>
                  </a:lnTo>
                  <a:lnTo>
                    <a:pt x="136" y="346"/>
                  </a:lnTo>
                  <a:lnTo>
                    <a:pt x="157" y="325"/>
                  </a:lnTo>
                  <a:lnTo>
                    <a:pt x="174" y="298"/>
                  </a:lnTo>
                  <a:lnTo>
                    <a:pt x="185" y="269"/>
                  </a:lnTo>
                  <a:lnTo>
                    <a:pt x="189" y="236"/>
                  </a:lnTo>
                  <a:lnTo>
                    <a:pt x="185" y="204"/>
                  </a:lnTo>
                  <a:lnTo>
                    <a:pt x="174" y="175"/>
                  </a:lnTo>
                  <a:lnTo>
                    <a:pt x="157" y="148"/>
                  </a:lnTo>
                  <a:lnTo>
                    <a:pt x="136" y="126"/>
                  </a:lnTo>
                  <a:lnTo>
                    <a:pt x="110" y="109"/>
                  </a:lnTo>
                  <a:lnTo>
                    <a:pt x="80" y="98"/>
                  </a:lnTo>
                  <a:lnTo>
                    <a:pt x="47" y="95"/>
                  </a:lnTo>
                  <a:lnTo>
                    <a:pt x="33" y="92"/>
                  </a:lnTo>
                  <a:lnTo>
                    <a:pt x="20" y="85"/>
                  </a:lnTo>
                  <a:lnTo>
                    <a:pt x="10" y="75"/>
                  </a:lnTo>
                  <a:lnTo>
                    <a:pt x="3" y="62"/>
                  </a:lnTo>
                  <a:lnTo>
                    <a:pt x="0" y="48"/>
                  </a:lnTo>
                  <a:lnTo>
                    <a:pt x="3" y="33"/>
                  </a:lnTo>
                  <a:lnTo>
                    <a:pt x="10" y="20"/>
                  </a:lnTo>
                  <a:lnTo>
                    <a:pt x="20"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8" name="Freeform 21">
              <a:extLst>
                <a:ext uri="{FF2B5EF4-FFF2-40B4-BE49-F238E27FC236}">
                  <a16:creationId xmlns:a16="http://schemas.microsoft.com/office/drawing/2014/main" id="{233005B0-49E6-434E-93CB-DA353B7671D6}"/>
                </a:ext>
              </a:extLst>
            </p:cNvPr>
            <p:cNvSpPr>
              <a:spLocks/>
            </p:cNvSpPr>
            <p:nvPr/>
          </p:nvSpPr>
          <p:spPr bwMode="auto">
            <a:xfrm>
              <a:off x="1245" y="638"/>
              <a:ext cx="18" cy="19"/>
            </a:xfrm>
            <a:custGeom>
              <a:avLst/>
              <a:gdLst>
                <a:gd name="T0" fmla="*/ 47 w 94"/>
                <a:gd name="T1" fmla="*/ 0 h 94"/>
                <a:gd name="T2" fmla="*/ 61 w 94"/>
                <a:gd name="T3" fmla="*/ 2 h 94"/>
                <a:gd name="T4" fmla="*/ 75 w 94"/>
                <a:gd name="T5" fmla="*/ 10 h 94"/>
                <a:gd name="T6" fmla="*/ 84 w 94"/>
                <a:gd name="T7" fmla="*/ 19 h 94"/>
                <a:gd name="T8" fmla="*/ 92 w 94"/>
                <a:gd name="T9" fmla="*/ 33 h 94"/>
                <a:gd name="T10" fmla="*/ 94 w 94"/>
                <a:gd name="T11" fmla="*/ 47 h 94"/>
                <a:gd name="T12" fmla="*/ 92 w 94"/>
                <a:gd name="T13" fmla="*/ 63 h 94"/>
                <a:gd name="T14" fmla="*/ 84 w 94"/>
                <a:gd name="T15" fmla="*/ 75 h 94"/>
                <a:gd name="T16" fmla="*/ 75 w 94"/>
                <a:gd name="T17" fmla="*/ 86 h 94"/>
                <a:gd name="T18" fmla="*/ 61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10"/>
                  </a:lnTo>
                  <a:lnTo>
                    <a:pt x="84" y="19"/>
                  </a:lnTo>
                  <a:lnTo>
                    <a:pt x="92" y="33"/>
                  </a:lnTo>
                  <a:lnTo>
                    <a:pt x="94" y="47"/>
                  </a:lnTo>
                  <a:lnTo>
                    <a:pt x="92" y="63"/>
                  </a:lnTo>
                  <a:lnTo>
                    <a:pt x="84" y="75"/>
                  </a:lnTo>
                  <a:lnTo>
                    <a:pt x="75" y="86"/>
                  </a:lnTo>
                  <a:lnTo>
                    <a:pt x="61"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59" name="Freeform 22">
              <a:extLst>
                <a:ext uri="{FF2B5EF4-FFF2-40B4-BE49-F238E27FC236}">
                  <a16:creationId xmlns:a16="http://schemas.microsoft.com/office/drawing/2014/main" id="{74DA9726-9B33-41EF-873C-C8AD96C29972}"/>
                </a:ext>
              </a:extLst>
            </p:cNvPr>
            <p:cNvSpPr>
              <a:spLocks/>
            </p:cNvSpPr>
            <p:nvPr/>
          </p:nvSpPr>
          <p:spPr bwMode="auto">
            <a:xfrm>
              <a:off x="1311" y="638"/>
              <a:ext cx="18" cy="19"/>
            </a:xfrm>
            <a:custGeom>
              <a:avLst/>
              <a:gdLst>
                <a:gd name="T0" fmla="*/ 47 w 94"/>
                <a:gd name="T1" fmla="*/ 0 h 94"/>
                <a:gd name="T2" fmla="*/ 62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2 w 94"/>
                <a:gd name="T19" fmla="*/ 92 h 94"/>
                <a:gd name="T20" fmla="*/ 47 w 94"/>
                <a:gd name="T21" fmla="*/ 94 h 94"/>
                <a:gd name="T22" fmla="*/ 32 w 94"/>
                <a:gd name="T23" fmla="*/ 92 h 94"/>
                <a:gd name="T24" fmla="*/ 19 w 94"/>
                <a:gd name="T25" fmla="*/ 86 h 94"/>
                <a:gd name="T26" fmla="*/ 8 w 94"/>
                <a:gd name="T27" fmla="*/ 75 h 94"/>
                <a:gd name="T28" fmla="*/ 2 w 94"/>
                <a:gd name="T29" fmla="*/ 63 h 94"/>
                <a:gd name="T30" fmla="*/ 0 w 94"/>
                <a:gd name="T31" fmla="*/ 47 h 94"/>
                <a:gd name="T32" fmla="*/ 2 w 94"/>
                <a:gd name="T33" fmla="*/ 33 h 94"/>
                <a:gd name="T34" fmla="*/ 8 w 94"/>
                <a:gd name="T35" fmla="*/ 19 h 94"/>
                <a:gd name="T36" fmla="*/ 19 w 94"/>
                <a:gd name="T37" fmla="*/ 10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10"/>
                  </a:lnTo>
                  <a:lnTo>
                    <a:pt x="86" y="19"/>
                  </a:lnTo>
                  <a:lnTo>
                    <a:pt x="92" y="33"/>
                  </a:lnTo>
                  <a:lnTo>
                    <a:pt x="94" y="47"/>
                  </a:lnTo>
                  <a:lnTo>
                    <a:pt x="92" y="63"/>
                  </a:lnTo>
                  <a:lnTo>
                    <a:pt x="86" y="75"/>
                  </a:lnTo>
                  <a:lnTo>
                    <a:pt x="75" y="86"/>
                  </a:lnTo>
                  <a:lnTo>
                    <a:pt x="62" y="92"/>
                  </a:lnTo>
                  <a:lnTo>
                    <a:pt x="47" y="94"/>
                  </a:lnTo>
                  <a:lnTo>
                    <a:pt x="32" y="92"/>
                  </a:lnTo>
                  <a:lnTo>
                    <a:pt x="19" y="86"/>
                  </a:lnTo>
                  <a:lnTo>
                    <a:pt x="8" y="75"/>
                  </a:lnTo>
                  <a:lnTo>
                    <a:pt x="2" y="63"/>
                  </a:lnTo>
                  <a:lnTo>
                    <a:pt x="0" y="47"/>
                  </a:lnTo>
                  <a:lnTo>
                    <a:pt x="2" y="33"/>
                  </a:lnTo>
                  <a:lnTo>
                    <a:pt x="8" y="19"/>
                  </a:lnTo>
                  <a:lnTo>
                    <a:pt x="19" y="10"/>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0" name="Freeform 23">
              <a:extLst>
                <a:ext uri="{FF2B5EF4-FFF2-40B4-BE49-F238E27FC236}">
                  <a16:creationId xmlns:a16="http://schemas.microsoft.com/office/drawing/2014/main" id="{D29251F7-DD78-4448-A003-76F221B5D69F}"/>
                </a:ext>
              </a:extLst>
            </p:cNvPr>
            <p:cNvSpPr>
              <a:spLocks/>
            </p:cNvSpPr>
            <p:nvPr/>
          </p:nvSpPr>
          <p:spPr bwMode="auto">
            <a:xfrm>
              <a:off x="1377"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1" name="Freeform 24">
              <a:extLst>
                <a:ext uri="{FF2B5EF4-FFF2-40B4-BE49-F238E27FC236}">
                  <a16:creationId xmlns:a16="http://schemas.microsoft.com/office/drawing/2014/main" id="{5DDA6420-C606-4A0B-8F0A-A34D85B0B13D}"/>
                </a:ext>
              </a:extLst>
            </p:cNvPr>
            <p:cNvSpPr>
              <a:spLocks/>
            </p:cNvSpPr>
            <p:nvPr/>
          </p:nvSpPr>
          <p:spPr bwMode="auto">
            <a:xfrm>
              <a:off x="1443" y="638"/>
              <a:ext cx="18" cy="19"/>
            </a:xfrm>
            <a:custGeom>
              <a:avLst/>
              <a:gdLst>
                <a:gd name="T0" fmla="*/ 47 w 94"/>
                <a:gd name="T1" fmla="*/ 0 h 94"/>
                <a:gd name="T2" fmla="*/ 63 w 94"/>
                <a:gd name="T3" fmla="*/ 2 h 94"/>
                <a:gd name="T4" fmla="*/ 75 w 94"/>
                <a:gd name="T5" fmla="*/ 10 h 94"/>
                <a:gd name="T6" fmla="*/ 86 w 94"/>
                <a:gd name="T7" fmla="*/ 19 h 94"/>
                <a:gd name="T8" fmla="*/ 92 w 94"/>
                <a:gd name="T9" fmla="*/ 33 h 94"/>
                <a:gd name="T10" fmla="*/ 94 w 94"/>
                <a:gd name="T11" fmla="*/ 47 h 94"/>
                <a:gd name="T12" fmla="*/ 92 w 94"/>
                <a:gd name="T13" fmla="*/ 63 h 94"/>
                <a:gd name="T14" fmla="*/ 86 w 94"/>
                <a:gd name="T15" fmla="*/ 75 h 94"/>
                <a:gd name="T16" fmla="*/ 75 w 94"/>
                <a:gd name="T17" fmla="*/ 86 h 94"/>
                <a:gd name="T18" fmla="*/ 63 w 94"/>
                <a:gd name="T19" fmla="*/ 92 h 94"/>
                <a:gd name="T20" fmla="*/ 47 w 94"/>
                <a:gd name="T21" fmla="*/ 94 h 94"/>
                <a:gd name="T22" fmla="*/ 33 w 94"/>
                <a:gd name="T23" fmla="*/ 92 h 94"/>
                <a:gd name="T24" fmla="*/ 19 w 94"/>
                <a:gd name="T25" fmla="*/ 86 h 94"/>
                <a:gd name="T26" fmla="*/ 10 w 94"/>
                <a:gd name="T27" fmla="*/ 75 h 94"/>
                <a:gd name="T28" fmla="*/ 2 w 94"/>
                <a:gd name="T29" fmla="*/ 63 h 94"/>
                <a:gd name="T30" fmla="*/ 0 w 94"/>
                <a:gd name="T31" fmla="*/ 47 h 94"/>
                <a:gd name="T32" fmla="*/ 2 w 94"/>
                <a:gd name="T33" fmla="*/ 33 h 94"/>
                <a:gd name="T34" fmla="*/ 10 w 94"/>
                <a:gd name="T35" fmla="*/ 19 h 94"/>
                <a:gd name="T36" fmla="*/ 19 w 94"/>
                <a:gd name="T37" fmla="*/ 10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10"/>
                  </a:lnTo>
                  <a:lnTo>
                    <a:pt x="86" y="19"/>
                  </a:lnTo>
                  <a:lnTo>
                    <a:pt x="92" y="33"/>
                  </a:lnTo>
                  <a:lnTo>
                    <a:pt x="94" y="47"/>
                  </a:lnTo>
                  <a:lnTo>
                    <a:pt x="92" y="63"/>
                  </a:lnTo>
                  <a:lnTo>
                    <a:pt x="86" y="75"/>
                  </a:lnTo>
                  <a:lnTo>
                    <a:pt x="75" y="86"/>
                  </a:lnTo>
                  <a:lnTo>
                    <a:pt x="63" y="92"/>
                  </a:lnTo>
                  <a:lnTo>
                    <a:pt x="47" y="94"/>
                  </a:lnTo>
                  <a:lnTo>
                    <a:pt x="33" y="92"/>
                  </a:lnTo>
                  <a:lnTo>
                    <a:pt x="19" y="86"/>
                  </a:lnTo>
                  <a:lnTo>
                    <a:pt x="10" y="75"/>
                  </a:lnTo>
                  <a:lnTo>
                    <a:pt x="2" y="63"/>
                  </a:lnTo>
                  <a:lnTo>
                    <a:pt x="0" y="47"/>
                  </a:lnTo>
                  <a:lnTo>
                    <a:pt x="2"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2" name="Freeform 25">
              <a:extLst>
                <a:ext uri="{FF2B5EF4-FFF2-40B4-BE49-F238E27FC236}">
                  <a16:creationId xmlns:a16="http://schemas.microsoft.com/office/drawing/2014/main" id="{576006F0-882F-4D53-963C-04AACCC37FD6}"/>
                </a:ext>
              </a:extLst>
            </p:cNvPr>
            <p:cNvSpPr>
              <a:spLocks/>
            </p:cNvSpPr>
            <p:nvPr/>
          </p:nvSpPr>
          <p:spPr bwMode="auto">
            <a:xfrm>
              <a:off x="1509" y="638"/>
              <a:ext cx="19" cy="19"/>
            </a:xfrm>
            <a:custGeom>
              <a:avLst/>
              <a:gdLst>
                <a:gd name="T0" fmla="*/ 47 w 96"/>
                <a:gd name="T1" fmla="*/ 0 h 94"/>
                <a:gd name="T2" fmla="*/ 63 w 96"/>
                <a:gd name="T3" fmla="*/ 2 h 94"/>
                <a:gd name="T4" fmla="*/ 76 w 96"/>
                <a:gd name="T5" fmla="*/ 10 h 94"/>
                <a:gd name="T6" fmla="*/ 86 w 96"/>
                <a:gd name="T7" fmla="*/ 19 h 94"/>
                <a:gd name="T8" fmla="*/ 93 w 96"/>
                <a:gd name="T9" fmla="*/ 33 h 94"/>
                <a:gd name="T10" fmla="*/ 96 w 96"/>
                <a:gd name="T11" fmla="*/ 47 h 94"/>
                <a:gd name="T12" fmla="*/ 93 w 96"/>
                <a:gd name="T13" fmla="*/ 63 h 94"/>
                <a:gd name="T14" fmla="*/ 86 w 96"/>
                <a:gd name="T15" fmla="*/ 75 h 94"/>
                <a:gd name="T16" fmla="*/ 76 w 96"/>
                <a:gd name="T17" fmla="*/ 86 h 94"/>
                <a:gd name="T18" fmla="*/ 63 w 96"/>
                <a:gd name="T19" fmla="*/ 92 h 94"/>
                <a:gd name="T20" fmla="*/ 47 w 96"/>
                <a:gd name="T21" fmla="*/ 94 h 94"/>
                <a:gd name="T22" fmla="*/ 33 w 96"/>
                <a:gd name="T23" fmla="*/ 92 h 94"/>
                <a:gd name="T24" fmla="*/ 19 w 96"/>
                <a:gd name="T25" fmla="*/ 86 h 94"/>
                <a:gd name="T26" fmla="*/ 10 w 96"/>
                <a:gd name="T27" fmla="*/ 75 h 94"/>
                <a:gd name="T28" fmla="*/ 3 w 96"/>
                <a:gd name="T29" fmla="*/ 63 h 94"/>
                <a:gd name="T30" fmla="*/ 0 w 96"/>
                <a:gd name="T31" fmla="*/ 47 h 94"/>
                <a:gd name="T32" fmla="*/ 3 w 96"/>
                <a:gd name="T33" fmla="*/ 33 h 94"/>
                <a:gd name="T34" fmla="*/ 10 w 96"/>
                <a:gd name="T35" fmla="*/ 19 h 94"/>
                <a:gd name="T36" fmla="*/ 19 w 96"/>
                <a:gd name="T37" fmla="*/ 10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10"/>
                  </a:lnTo>
                  <a:lnTo>
                    <a:pt x="86" y="19"/>
                  </a:lnTo>
                  <a:lnTo>
                    <a:pt x="93" y="33"/>
                  </a:lnTo>
                  <a:lnTo>
                    <a:pt x="96" y="47"/>
                  </a:lnTo>
                  <a:lnTo>
                    <a:pt x="93" y="63"/>
                  </a:lnTo>
                  <a:lnTo>
                    <a:pt x="86" y="75"/>
                  </a:lnTo>
                  <a:lnTo>
                    <a:pt x="76" y="86"/>
                  </a:lnTo>
                  <a:lnTo>
                    <a:pt x="63" y="92"/>
                  </a:lnTo>
                  <a:lnTo>
                    <a:pt x="47" y="94"/>
                  </a:lnTo>
                  <a:lnTo>
                    <a:pt x="33" y="92"/>
                  </a:lnTo>
                  <a:lnTo>
                    <a:pt x="19" y="86"/>
                  </a:lnTo>
                  <a:lnTo>
                    <a:pt x="10" y="75"/>
                  </a:lnTo>
                  <a:lnTo>
                    <a:pt x="3" y="63"/>
                  </a:lnTo>
                  <a:lnTo>
                    <a:pt x="0" y="47"/>
                  </a:lnTo>
                  <a:lnTo>
                    <a:pt x="3" y="33"/>
                  </a:lnTo>
                  <a:lnTo>
                    <a:pt x="10" y="19"/>
                  </a:lnTo>
                  <a:lnTo>
                    <a:pt x="19" y="10"/>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3" name="Freeform 26">
              <a:extLst>
                <a:ext uri="{FF2B5EF4-FFF2-40B4-BE49-F238E27FC236}">
                  <a16:creationId xmlns:a16="http://schemas.microsoft.com/office/drawing/2014/main" id="{51A8EAB5-F6F4-4C6D-9956-3B8E6180556A}"/>
                </a:ext>
              </a:extLst>
            </p:cNvPr>
            <p:cNvSpPr>
              <a:spLocks/>
            </p:cNvSpPr>
            <p:nvPr/>
          </p:nvSpPr>
          <p:spPr bwMode="auto">
            <a:xfrm>
              <a:off x="1113" y="714"/>
              <a:ext cx="18" cy="18"/>
            </a:xfrm>
            <a:custGeom>
              <a:avLst/>
              <a:gdLst>
                <a:gd name="T0" fmla="*/ 47 w 94"/>
                <a:gd name="T1" fmla="*/ 0 h 94"/>
                <a:gd name="T2" fmla="*/ 61 w 94"/>
                <a:gd name="T3" fmla="*/ 3 h 94"/>
                <a:gd name="T4" fmla="*/ 75 w 94"/>
                <a:gd name="T5" fmla="*/ 9 h 94"/>
                <a:gd name="T6" fmla="*/ 84 w 94"/>
                <a:gd name="T7" fmla="*/ 19 h 94"/>
                <a:gd name="T8" fmla="*/ 91 w 94"/>
                <a:gd name="T9" fmla="*/ 32 h 94"/>
                <a:gd name="T10" fmla="*/ 94 w 94"/>
                <a:gd name="T11" fmla="*/ 48 h 94"/>
                <a:gd name="T12" fmla="*/ 91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1" y="32"/>
                  </a:lnTo>
                  <a:lnTo>
                    <a:pt x="94" y="48"/>
                  </a:lnTo>
                  <a:lnTo>
                    <a:pt x="91"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4" name="Freeform 27">
              <a:extLst>
                <a:ext uri="{FF2B5EF4-FFF2-40B4-BE49-F238E27FC236}">
                  <a16:creationId xmlns:a16="http://schemas.microsoft.com/office/drawing/2014/main" id="{344BA490-C22C-4341-8DA9-F2281EB8C2F4}"/>
                </a:ext>
              </a:extLst>
            </p:cNvPr>
            <p:cNvSpPr>
              <a:spLocks/>
            </p:cNvSpPr>
            <p:nvPr/>
          </p:nvSpPr>
          <p:spPr bwMode="auto">
            <a:xfrm>
              <a:off x="1179"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1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1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1" y="91"/>
                  </a:lnTo>
                  <a:lnTo>
                    <a:pt x="19" y="85"/>
                  </a:lnTo>
                  <a:lnTo>
                    <a:pt x="8" y="75"/>
                  </a:lnTo>
                  <a:lnTo>
                    <a:pt x="2" y="62"/>
                  </a:lnTo>
                  <a:lnTo>
                    <a:pt x="0" y="48"/>
                  </a:lnTo>
                  <a:lnTo>
                    <a:pt x="2" y="32"/>
                  </a:lnTo>
                  <a:lnTo>
                    <a:pt x="8" y="19"/>
                  </a:lnTo>
                  <a:lnTo>
                    <a:pt x="19" y="9"/>
                  </a:lnTo>
                  <a:lnTo>
                    <a:pt x="31"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5" name="Freeform 28">
              <a:extLst>
                <a:ext uri="{FF2B5EF4-FFF2-40B4-BE49-F238E27FC236}">
                  <a16:creationId xmlns:a16="http://schemas.microsoft.com/office/drawing/2014/main" id="{57D894C2-0141-45AA-B4F5-CEB217E817F8}"/>
                </a:ext>
              </a:extLst>
            </p:cNvPr>
            <p:cNvSpPr>
              <a:spLocks/>
            </p:cNvSpPr>
            <p:nvPr/>
          </p:nvSpPr>
          <p:spPr bwMode="auto">
            <a:xfrm>
              <a:off x="1245" y="714"/>
              <a:ext cx="18" cy="18"/>
            </a:xfrm>
            <a:custGeom>
              <a:avLst/>
              <a:gdLst>
                <a:gd name="T0" fmla="*/ 47 w 94"/>
                <a:gd name="T1" fmla="*/ 0 h 94"/>
                <a:gd name="T2" fmla="*/ 61 w 94"/>
                <a:gd name="T3" fmla="*/ 3 h 94"/>
                <a:gd name="T4" fmla="*/ 75 w 94"/>
                <a:gd name="T5" fmla="*/ 9 h 94"/>
                <a:gd name="T6" fmla="*/ 84 w 94"/>
                <a:gd name="T7" fmla="*/ 19 h 94"/>
                <a:gd name="T8" fmla="*/ 92 w 94"/>
                <a:gd name="T9" fmla="*/ 32 h 94"/>
                <a:gd name="T10" fmla="*/ 94 w 94"/>
                <a:gd name="T11" fmla="*/ 48 h 94"/>
                <a:gd name="T12" fmla="*/ 92 w 94"/>
                <a:gd name="T13" fmla="*/ 62 h 94"/>
                <a:gd name="T14" fmla="*/ 84 w 94"/>
                <a:gd name="T15" fmla="*/ 75 h 94"/>
                <a:gd name="T16" fmla="*/ 75 w 94"/>
                <a:gd name="T17" fmla="*/ 85 h 94"/>
                <a:gd name="T18" fmla="*/ 61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3"/>
                  </a:lnTo>
                  <a:lnTo>
                    <a:pt x="75" y="9"/>
                  </a:lnTo>
                  <a:lnTo>
                    <a:pt x="84" y="19"/>
                  </a:lnTo>
                  <a:lnTo>
                    <a:pt x="92" y="32"/>
                  </a:lnTo>
                  <a:lnTo>
                    <a:pt x="94" y="48"/>
                  </a:lnTo>
                  <a:lnTo>
                    <a:pt x="92" y="62"/>
                  </a:lnTo>
                  <a:lnTo>
                    <a:pt x="84" y="75"/>
                  </a:lnTo>
                  <a:lnTo>
                    <a:pt x="75" y="85"/>
                  </a:lnTo>
                  <a:lnTo>
                    <a:pt x="61"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6" name="Freeform 29">
              <a:extLst>
                <a:ext uri="{FF2B5EF4-FFF2-40B4-BE49-F238E27FC236}">
                  <a16:creationId xmlns:a16="http://schemas.microsoft.com/office/drawing/2014/main" id="{5ABEFB0D-676F-407D-823D-D463EBC5FE9E}"/>
                </a:ext>
              </a:extLst>
            </p:cNvPr>
            <p:cNvSpPr>
              <a:spLocks/>
            </p:cNvSpPr>
            <p:nvPr/>
          </p:nvSpPr>
          <p:spPr bwMode="auto">
            <a:xfrm>
              <a:off x="1311" y="714"/>
              <a:ext cx="18" cy="18"/>
            </a:xfrm>
            <a:custGeom>
              <a:avLst/>
              <a:gdLst>
                <a:gd name="T0" fmla="*/ 47 w 94"/>
                <a:gd name="T1" fmla="*/ 0 h 94"/>
                <a:gd name="T2" fmla="*/ 62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2 w 94"/>
                <a:gd name="T19" fmla="*/ 91 h 94"/>
                <a:gd name="T20" fmla="*/ 47 w 94"/>
                <a:gd name="T21" fmla="*/ 94 h 94"/>
                <a:gd name="T22" fmla="*/ 32 w 94"/>
                <a:gd name="T23" fmla="*/ 91 h 94"/>
                <a:gd name="T24" fmla="*/ 19 w 94"/>
                <a:gd name="T25" fmla="*/ 85 h 94"/>
                <a:gd name="T26" fmla="*/ 8 w 94"/>
                <a:gd name="T27" fmla="*/ 75 h 94"/>
                <a:gd name="T28" fmla="*/ 2 w 94"/>
                <a:gd name="T29" fmla="*/ 62 h 94"/>
                <a:gd name="T30" fmla="*/ 0 w 94"/>
                <a:gd name="T31" fmla="*/ 48 h 94"/>
                <a:gd name="T32" fmla="*/ 2 w 94"/>
                <a:gd name="T33" fmla="*/ 32 h 94"/>
                <a:gd name="T34" fmla="*/ 8 w 94"/>
                <a:gd name="T35" fmla="*/ 19 h 94"/>
                <a:gd name="T36" fmla="*/ 19 w 94"/>
                <a:gd name="T37" fmla="*/ 9 h 94"/>
                <a:gd name="T38" fmla="*/ 32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3"/>
                  </a:lnTo>
                  <a:lnTo>
                    <a:pt x="75" y="9"/>
                  </a:lnTo>
                  <a:lnTo>
                    <a:pt x="86" y="19"/>
                  </a:lnTo>
                  <a:lnTo>
                    <a:pt x="92" y="32"/>
                  </a:lnTo>
                  <a:lnTo>
                    <a:pt x="94" y="48"/>
                  </a:lnTo>
                  <a:lnTo>
                    <a:pt x="92" y="62"/>
                  </a:lnTo>
                  <a:lnTo>
                    <a:pt x="86" y="75"/>
                  </a:lnTo>
                  <a:lnTo>
                    <a:pt x="75" y="85"/>
                  </a:lnTo>
                  <a:lnTo>
                    <a:pt x="62" y="91"/>
                  </a:lnTo>
                  <a:lnTo>
                    <a:pt x="47" y="94"/>
                  </a:lnTo>
                  <a:lnTo>
                    <a:pt x="32" y="91"/>
                  </a:lnTo>
                  <a:lnTo>
                    <a:pt x="19" y="85"/>
                  </a:lnTo>
                  <a:lnTo>
                    <a:pt x="8" y="75"/>
                  </a:lnTo>
                  <a:lnTo>
                    <a:pt x="2" y="62"/>
                  </a:lnTo>
                  <a:lnTo>
                    <a:pt x="0" y="48"/>
                  </a:lnTo>
                  <a:lnTo>
                    <a:pt x="2" y="32"/>
                  </a:lnTo>
                  <a:lnTo>
                    <a:pt x="8" y="19"/>
                  </a:lnTo>
                  <a:lnTo>
                    <a:pt x="19" y="9"/>
                  </a:lnTo>
                  <a:lnTo>
                    <a:pt x="32"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7" name="Freeform 30">
              <a:extLst>
                <a:ext uri="{FF2B5EF4-FFF2-40B4-BE49-F238E27FC236}">
                  <a16:creationId xmlns:a16="http://schemas.microsoft.com/office/drawing/2014/main" id="{9BF168BF-5F2F-4D7D-BBD6-D4099849A8D2}"/>
                </a:ext>
              </a:extLst>
            </p:cNvPr>
            <p:cNvSpPr>
              <a:spLocks/>
            </p:cNvSpPr>
            <p:nvPr/>
          </p:nvSpPr>
          <p:spPr bwMode="auto">
            <a:xfrm>
              <a:off x="1377"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8" name="Freeform 31">
              <a:extLst>
                <a:ext uri="{FF2B5EF4-FFF2-40B4-BE49-F238E27FC236}">
                  <a16:creationId xmlns:a16="http://schemas.microsoft.com/office/drawing/2014/main" id="{2112EF56-A4E8-41F5-AE51-2321A9A0D312}"/>
                </a:ext>
              </a:extLst>
            </p:cNvPr>
            <p:cNvSpPr>
              <a:spLocks/>
            </p:cNvSpPr>
            <p:nvPr/>
          </p:nvSpPr>
          <p:spPr bwMode="auto">
            <a:xfrm>
              <a:off x="1443" y="714"/>
              <a:ext cx="18" cy="18"/>
            </a:xfrm>
            <a:custGeom>
              <a:avLst/>
              <a:gdLst>
                <a:gd name="T0" fmla="*/ 47 w 94"/>
                <a:gd name="T1" fmla="*/ 0 h 94"/>
                <a:gd name="T2" fmla="*/ 63 w 94"/>
                <a:gd name="T3" fmla="*/ 3 h 94"/>
                <a:gd name="T4" fmla="*/ 75 w 94"/>
                <a:gd name="T5" fmla="*/ 9 h 94"/>
                <a:gd name="T6" fmla="*/ 86 w 94"/>
                <a:gd name="T7" fmla="*/ 19 h 94"/>
                <a:gd name="T8" fmla="*/ 92 w 94"/>
                <a:gd name="T9" fmla="*/ 32 h 94"/>
                <a:gd name="T10" fmla="*/ 94 w 94"/>
                <a:gd name="T11" fmla="*/ 48 h 94"/>
                <a:gd name="T12" fmla="*/ 92 w 94"/>
                <a:gd name="T13" fmla="*/ 62 h 94"/>
                <a:gd name="T14" fmla="*/ 86 w 94"/>
                <a:gd name="T15" fmla="*/ 75 h 94"/>
                <a:gd name="T16" fmla="*/ 75 w 94"/>
                <a:gd name="T17" fmla="*/ 85 h 94"/>
                <a:gd name="T18" fmla="*/ 63 w 94"/>
                <a:gd name="T19" fmla="*/ 91 h 94"/>
                <a:gd name="T20" fmla="*/ 47 w 94"/>
                <a:gd name="T21" fmla="*/ 94 h 94"/>
                <a:gd name="T22" fmla="*/ 33 w 94"/>
                <a:gd name="T23" fmla="*/ 91 h 94"/>
                <a:gd name="T24" fmla="*/ 19 w 94"/>
                <a:gd name="T25" fmla="*/ 85 h 94"/>
                <a:gd name="T26" fmla="*/ 10 w 94"/>
                <a:gd name="T27" fmla="*/ 75 h 94"/>
                <a:gd name="T28" fmla="*/ 2 w 94"/>
                <a:gd name="T29" fmla="*/ 62 h 94"/>
                <a:gd name="T30" fmla="*/ 0 w 94"/>
                <a:gd name="T31" fmla="*/ 48 h 94"/>
                <a:gd name="T32" fmla="*/ 2 w 94"/>
                <a:gd name="T33" fmla="*/ 32 h 94"/>
                <a:gd name="T34" fmla="*/ 10 w 94"/>
                <a:gd name="T35" fmla="*/ 19 h 94"/>
                <a:gd name="T36" fmla="*/ 19 w 94"/>
                <a:gd name="T37" fmla="*/ 9 h 94"/>
                <a:gd name="T38" fmla="*/ 33 w 94"/>
                <a:gd name="T39" fmla="*/ 3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3"/>
                  </a:lnTo>
                  <a:lnTo>
                    <a:pt x="75" y="9"/>
                  </a:lnTo>
                  <a:lnTo>
                    <a:pt x="86" y="19"/>
                  </a:lnTo>
                  <a:lnTo>
                    <a:pt x="92" y="32"/>
                  </a:lnTo>
                  <a:lnTo>
                    <a:pt x="94" y="48"/>
                  </a:lnTo>
                  <a:lnTo>
                    <a:pt x="92" y="62"/>
                  </a:lnTo>
                  <a:lnTo>
                    <a:pt x="86" y="75"/>
                  </a:lnTo>
                  <a:lnTo>
                    <a:pt x="75" y="85"/>
                  </a:lnTo>
                  <a:lnTo>
                    <a:pt x="63" y="91"/>
                  </a:lnTo>
                  <a:lnTo>
                    <a:pt x="47" y="94"/>
                  </a:lnTo>
                  <a:lnTo>
                    <a:pt x="33" y="91"/>
                  </a:lnTo>
                  <a:lnTo>
                    <a:pt x="19" y="85"/>
                  </a:lnTo>
                  <a:lnTo>
                    <a:pt x="10" y="75"/>
                  </a:lnTo>
                  <a:lnTo>
                    <a:pt x="2" y="62"/>
                  </a:lnTo>
                  <a:lnTo>
                    <a:pt x="0" y="48"/>
                  </a:lnTo>
                  <a:lnTo>
                    <a:pt x="2"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69" name="Freeform 32">
              <a:extLst>
                <a:ext uri="{FF2B5EF4-FFF2-40B4-BE49-F238E27FC236}">
                  <a16:creationId xmlns:a16="http://schemas.microsoft.com/office/drawing/2014/main" id="{FE68344D-C3D1-4BDD-808E-9263200408F7}"/>
                </a:ext>
              </a:extLst>
            </p:cNvPr>
            <p:cNvSpPr>
              <a:spLocks/>
            </p:cNvSpPr>
            <p:nvPr/>
          </p:nvSpPr>
          <p:spPr bwMode="auto">
            <a:xfrm>
              <a:off x="1509" y="714"/>
              <a:ext cx="19" cy="18"/>
            </a:xfrm>
            <a:custGeom>
              <a:avLst/>
              <a:gdLst>
                <a:gd name="T0" fmla="*/ 47 w 96"/>
                <a:gd name="T1" fmla="*/ 0 h 94"/>
                <a:gd name="T2" fmla="*/ 63 w 96"/>
                <a:gd name="T3" fmla="*/ 3 h 94"/>
                <a:gd name="T4" fmla="*/ 76 w 96"/>
                <a:gd name="T5" fmla="*/ 9 h 94"/>
                <a:gd name="T6" fmla="*/ 86 w 96"/>
                <a:gd name="T7" fmla="*/ 19 h 94"/>
                <a:gd name="T8" fmla="*/ 93 w 96"/>
                <a:gd name="T9" fmla="*/ 32 h 94"/>
                <a:gd name="T10" fmla="*/ 96 w 96"/>
                <a:gd name="T11" fmla="*/ 48 h 94"/>
                <a:gd name="T12" fmla="*/ 93 w 96"/>
                <a:gd name="T13" fmla="*/ 62 h 94"/>
                <a:gd name="T14" fmla="*/ 86 w 96"/>
                <a:gd name="T15" fmla="*/ 75 h 94"/>
                <a:gd name="T16" fmla="*/ 76 w 96"/>
                <a:gd name="T17" fmla="*/ 85 h 94"/>
                <a:gd name="T18" fmla="*/ 63 w 96"/>
                <a:gd name="T19" fmla="*/ 91 h 94"/>
                <a:gd name="T20" fmla="*/ 47 w 96"/>
                <a:gd name="T21" fmla="*/ 94 h 94"/>
                <a:gd name="T22" fmla="*/ 33 w 96"/>
                <a:gd name="T23" fmla="*/ 91 h 94"/>
                <a:gd name="T24" fmla="*/ 19 w 96"/>
                <a:gd name="T25" fmla="*/ 85 h 94"/>
                <a:gd name="T26" fmla="*/ 10 w 96"/>
                <a:gd name="T27" fmla="*/ 75 h 94"/>
                <a:gd name="T28" fmla="*/ 3 w 96"/>
                <a:gd name="T29" fmla="*/ 62 h 94"/>
                <a:gd name="T30" fmla="*/ 0 w 96"/>
                <a:gd name="T31" fmla="*/ 48 h 94"/>
                <a:gd name="T32" fmla="*/ 3 w 96"/>
                <a:gd name="T33" fmla="*/ 32 h 94"/>
                <a:gd name="T34" fmla="*/ 10 w 96"/>
                <a:gd name="T35" fmla="*/ 19 h 94"/>
                <a:gd name="T36" fmla="*/ 19 w 96"/>
                <a:gd name="T37" fmla="*/ 9 h 94"/>
                <a:gd name="T38" fmla="*/ 33 w 96"/>
                <a:gd name="T39" fmla="*/ 3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3"/>
                  </a:lnTo>
                  <a:lnTo>
                    <a:pt x="76" y="9"/>
                  </a:lnTo>
                  <a:lnTo>
                    <a:pt x="86" y="19"/>
                  </a:lnTo>
                  <a:lnTo>
                    <a:pt x="93" y="32"/>
                  </a:lnTo>
                  <a:lnTo>
                    <a:pt x="96" y="48"/>
                  </a:lnTo>
                  <a:lnTo>
                    <a:pt x="93" y="62"/>
                  </a:lnTo>
                  <a:lnTo>
                    <a:pt x="86" y="75"/>
                  </a:lnTo>
                  <a:lnTo>
                    <a:pt x="76" y="85"/>
                  </a:lnTo>
                  <a:lnTo>
                    <a:pt x="63" y="91"/>
                  </a:lnTo>
                  <a:lnTo>
                    <a:pt x="47" y="94"/>
                  </a:lnTo>
                  <a:lnTo>
                    <a:pt x="33" y="91"/>
                  </a:lnTo>
                  <a:lnTo>
                    <a:pt x="19" y="85"/>
                  </a:lnTo>
                  <a:lnTo>
                    <a:pt x="10" y="75"/>
                  </a:lnTo>
                  <a:lnTo>
                    <a:pt x="3" y="62"/>
                  </a:lnTo>
                  <a:lnTo>
                    <a:pt x="0" y="48"/>
                  </a:lnTo>
                  <a:lnTo>
                    <a:pt x="3" y="32"/>
                  </a:lnTo>
                  <a:lnTo>
                    <a:pt x="10" y="19"/>
                  </a:lnTo>
                  <a:lnTo>
                    <a:pt x="19" y="9"/>
                  </a:lnTo>
                  <a:lnTo>
                    <a:pt x="33" y="3"/>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0" name="Freeform 33">
              <a:extLst>
                <a:ext uri="{FF2B5EF4-FFF2-40B4-BE49-F238E27FC236}">
                  <a16:creationId xmlns:a16="http://schemas.microsoft.com/office/drawing/2014/main" id="{AD034DB1-AB2E-48AE-8AAB-68229AFAF08E}"/>
                </a:ext>
              </a:extLst>
            </p:cNvPr>
            <p:cNvSpPr>
              <a:spLocks/>
            </p:cNvSpPr>
            <p:nvPr/>
          </p:nvSpPr>
          <p:spPr bwMode="auto">
            <a:xfrm>
              <a:off x="1113" y="780"/>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1" name="Freeform 34">
              <a:extLst>
                <a:ext uri="{FF2B5EF4-FFF2-40B4-BE49-F238E27FC236}">
                  <a16:creationId xmlns:a16="http://schemas.microsoft.com/office/drawing/2014/main" id="{E12E2851-8FAE-4A35-87A2-4DD2905ED1D6}"/>
                </a:ext>
              </a:extLst>
            </p:cNvPr>
            <p:cNvSpPr>
              <a:spLocks/>
            </p:cNvSpPr>
            <p:nvPr/>
          </p:nvSpPr>
          <p:spPr bwMode="auto">
            <a:xfrm>
              <a:off x="1179"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1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1" y="91"/>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2" name="Freeform 35">
              <a:extLst>
                <a:ext uri="{FF2B5EF4-FFF2-40B4-BE49-F238E27FC236}">
                  <a16:creationId xmlns:a16="http://schemas.microsoft.com/office/drawing/2014/main" id="{8294C929-1718-4D95-9D25-1927C630C625}"/>
                </a:ext>
              </a:extLst>
            </p:cNvPr>
            <p:cNvSpPr>
              <a:spLocks/>
            </p:cNvSpPr>
            <p:nvPr/>
          </p:nvSpPr>
          <p:spPr bwMode="auto">
            <a:xfrm>
              <a:off x="1245" y="780"/>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3" name="Freeform 36">
              <a:extLst>
                <a:ext uri="{FF2B5EF4-FFF2-40B4-BE49-F238E27FC236}">
                  <a16:creationId xmlns:a16="http://schemas.microsoft.com/office/drawing/2014/main" id="{B11899F9-2094-4FCD-8F63-542B14EC9573}"/>
                </a:ext>
              </a:extLst>
            </p:cNvPr>
            <p:cNvSpPr>
              <a:spLocks/>
            </p:cNvSpPr>
            <p:nvPr/>
          </p:nvSpPr>
          <p:spPr bwMode="auto">
            <a:xfrm>
              <a:off x="1311" y="780"/>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1 h 94"/>
                <a:gd name="T20" fmla="*/ 47 w 94"/>
                <a:gd name="T21" fmla="*/ 94 h 94"/>
                <a:gd name="T22" fmla="*/ 32 w 94"/>
                <a:gd name="T23" fmla="*/ 91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1"/>
                  </a:lnTo>
                  <a:lnTo>
                    <a:pt x="47" y="94"/>
                  </a:lnTo>
                  <a:lnTo>
                    <a:pt x="32" y="91"/>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4" name="Freeform 37">
              <a:extLst>
                <a:ext uri="{FF2B5EF4-FFF2-40B4-BE49-F238E27FC236}">
                  <a16:creationId xmlns:a16="http://schemas.microsoft.com/office/drawing/2014/main" id="{7CFBA3E8-E392-488A-A930-4F276F618CBD}"/>
                </a:ext>
              </a:extLst>
            </p:cNvPr>
            <p:cNvSpPr>
              <a:spLocks/>
            </p:cNvSpPr>
            <p:nvPr/>
          </p:nvSpPr>
          <p:spPr bwMode="auto">
            <a:xfrm>
              <a:off x="1377"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5" name="Freeform 38">
              <a:extLst>
                <a:ext uri="{FF2B5EF4-FFF2-40B4-BE49-F238E27FC236}">
                  <a16:creationId xmlns:a16="http://schemas.microsoft.com/office/drawing/2014/main" id="{8044164A-A1E2-4E90-B3C5-F2D6FA495D65}"/>
                </a:ext>
              </a:extLst>
            </p:cNvPr>
            <p:cNvSpPr>
              <a:spLocks/>
            </p:cNvSpPr>
            <p:nvPr/>
          </p:nvSpPr>
          <p:spPr bwMode="auto">
            <a:xfrm>
              <a:off x="1443" y="780"/>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1 h 94"/>
                <a:gd name="T20" fmla="*/ 47 w 94"/>
                <a:gd name="T21" fmla="*/ 94 h 94"/>
                <a:gd name="T22" fmla="*/ 33 w 94"/>
                <a:gd name="T23" fmla="*/ 91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1"/>
                  </a:lnTo>
                  <a:lnTo>
                    <a:pt x="47" y="94"/>
                  </a:lnTo>
                  <a:lnTo>
                    <a:pt x="33" y="91"/>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6" name="Freeform 39">
              <a:extLst>
                <a:ext uri="{FF2B5EF4-FFF2-40B4-BE49-F238E27FC236}">
                  <a16:creationId xmlns:a16="http://schemas.microsoft.com/office/drawing/2014/main" id="{1C24C4BB-3F3E-4327-8D54-C833C410F3B7}"/>
                </a:ext>
              </a:extLst>
            </p:cNvPr>
            <p:cNvSpPr>
              <a:spLocks/>
            </p:cNvSpPr>
            <p:nvPr/>
          </p:nvSpPr>
          <p:spPr bwMode="auto">
            <a:xfrm>
              <a:off x="1509" y="780"/>
              <a:ext cx="19" cy="19"/>
            </a:xfrm>
            <a:custGeom>
              <a:avLst/>
              <a:gdLst>
                <a:gd name="T0" fmla="*/ 47 w 96"/>
                <a:gd name="T1" fmla="*/ 0 h 94"/>
                <a:gd name="T2" fmla="*/ 63 w 96"/>
                <a:gd name="T3" fmla="*/ 2 h 94"/>
                <a:gd name="T4" fmla="*/ 76 w 96"/>
                <a:gd name="T5" fmla="*/ 8 h 94"/>
                <a:gd name="T6" fmla="*/ 86 w 96"/>
                <a:gd name="T7" fmla="*/ 19 h 94"/>
                <a:gd name="T8" fmla="*/ 93 w 96"/>
                <a:gd name="T9" fmla="*/ 31 h 94"/>
                <a:gd name="T10" fmla="*/ 96 w 96"/>
                <a:gd name="T11" fmla="*/ 47 h 94"/>
                <a:gd name="T12" fmla="*/ 93 w 96"/>
                <a:gd name="T13" fmla="*/ 61 h 94"/>
                <a:gd name="T14" fmla="*/ 86 w 96"/>
                <a:gd name="T15" fmla="*/ 75 h 94"/>
                <a:gd name="T16" fmla="*/ 76 w 96"/>
                <a:gd name="T17" fmla="*/ 84 h 94"/>
                <a:gd name="T18" fmla="*/ 63 w 96"/>
                <a:gd name="T19" fmla="*/ 91 h 94"/>
                <a:gd name="T20" fmla="*/ 47 w 96"/>
                <a:gd name="T21" fmla="*/ 94 h 94"/>
                <a:gd name="T22" fmla="*/ 33 w 96"/>
                <a:gd name="T23" fmla="*/ 91 h 94"/>
                <a:gd name="T24" fmla="*/ 19 w 96"/>
                <a:gd name="T25" fmla="*/ 84 h 94"/>
                <a:gd name="T26" fmla="*/ 10 w 96"/>
                <a:gd name="T27" fmla="*/ 75 h 94"/>
                <a:gd name="T28" fmla="*/ 3 w 96"/>
                <a:gd name="T29" fmla="*/ 61 h 94"/>
                <a:gd name="T30" fmla="*/ 0 w 96"/>
                <a:gd name="T31" fmla="*/ 47 h 94"/>
                <a:gd name="T32" fmla="*/ 3 w 96"/>
                <a:gd name="T33" fmla="*/ 31 h 94"/>
                <a:gd name="T34" fmla="*/ 10 w 96"/>
                <a:gd name="T35" fmla="*/ 19 h 94"/>
                <a:gd name="T36" fmla="*/ 19 w 96"/>
                <a:gd name="T37" fmla="*/ 8 h 94"/>
                <a:gd name="T38" fmla="*/ 33 w 96"/>
                <a:gd name="T39" fmla="*/ 2 h 94"/>
                <a:gd name="T40" fmla="*/ 47 w 96"/>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4">
                  <a:moveTo>
                    <a:pt x="47" y="0"/>
                  </a:moveTo>
                  <a:lnTo>
                    <a:pt x="63" y="2"/>
                  </a:lnTo>
                  <a:lnTo>
                    <a:pt x="76" y="8"/>
                  </a:lnTo>
                  <a:lnTo>
                    <a:pt x="86" y="19"/>
                  </a:lnTo>
                  <a:lnTo>
                    <a:pt x="93" y="31"/>
                  </a:lnTo>
                  <a:lnTo>
                    <a:pt x="96" y="47"/>
                  </a:lnTo>
                  <a:lnTo>
                    <a:pt x="93" y="61"/>
                  </a:lnTo>
                  <a:lnTo>
                    <a:pt x="86" y="75"/>
                  </a:lnTo>
                  <a:lnTo>
                    <a:pt x="76" y="84"/>
                  </a:lnTo>
                  <a:lnTo>
                    <a:pt x="63" y="91"/>
                  </a:lnTo>
                  <a:lnTo>
                    <a:pt x="47" y="94"/>
                  </a:lnTo>
                  <a:lnTo>
                    <a:pt x="33" y="91"/>
                  </a:lnTo>
                  <a:lnTo>
                    <a:pt x="19" y="84"/>
                  </a:lnTo>
                  <a:lnTo>
                    <a:pt x="10" y="75"/>
                  </a:lnTo>
                  <a:lnTo>
                    <a:pt x="3" y="61"/>
                  </a:lnTo>
                  <a:lnTo>
                    <a:pt x="0" y="47"/>
                  </a:lnTo>
                  <a:lnTo>
                    <a:pt x="3"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7" name="Freeform 40">
              <a:extLst>
                <a:ext uri="{FF2B5EF4-FFF2-40B4-BE49-F238E27FC236}">
                  <a16:creationId xmlns:a16="http://schemas.microsoft.com/office/drawing/2014/main" id="{3E70BCC4-EDB6-4BAB-A75F-F5210A05D1FD}"/>
                </a:ext>
              </a:extLst>
            </p:cNvPr>
            <p:cNvSpPr>
              <a:spLocks/>
            </p:cNvSpPr>
            <p:nvPr/>
          </p:nvSpPr>
          <p:spPr bwMode="auto">
            <a:xfrm>
              <a:off x="1113" y="855"/>
              <a:ext cx="18" cy="19"/>
            </a:xfrm>
            <a:custGeom>
              <a:avLst/>
              <a:gdLst>
                <a:gd name="T0" fmla="*/ 47 w 94"/>
                <a:gd name="T1" fmla="*/ 0 h 94"/>
                <a:gd name="T2" fmla="*/ 61 w 94"/>
                <a:gd name="T3" fmla="*/ 2 h 94"/>
                <a:gd name="T4" fmla="*/ 75 w 94"/>
                <a:gd name="T5" fmla="*/ 8 h 94"/>
                <a:gd name="T6" fmla="*/ 84 w 94"/>
                <a:gd name="T7" fmla="*/ 19 h 94"/>
                <a:gd name="T8" fmla="*/ 91 w 94"/>
                <a:gd name="T9" fmla="*/ 31 h 94"/>
                <a:gd name="T10" fmla="*/ 94 w 94"/>
                <a:gd name="T11" fmla="*/ 47 h 94"/>
                <a:gd name="T12" fmla="*/ 91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1" y="31"/>
                  </a:lnTo>
                  <a:lnTo>
                    <a:pt x="94" y="47"/>
                  </a:lnTo>
                  <a:lnTo>
                    <a:pt x="91"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8" name="Freeform 41">
              <a:extLst>
                <a:ext uri="{FF2B5EF4-FFF2-40B4-BE49-F238E27FC236}">
                  <a16:creationId xmlns:a16="http://schemas.microsoft.com/office/drawing/2014/main" id="{CE025A58-890E-44E0-840D-E77C8B59515F}"/>
                </a:ext>
              </a:extLst>
            </p:cNvPr>
            <p:cNvSpPr>
              <a:spLocks/>
            </p:cNvSpPr>
            <p:nvPr/>
          </p:nvSpPr>
          <p:spPr bwMode="auto">
            <a:xfrm>
              <a:off x="1179"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1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1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1" y="92"/>
                  </a:lnTo>
                  <a:lnTo>
                    <a:pt x="19" y="84"/>
                  </a:lnTo>
                  <a:lnTo>
                    <a:pt x="8" y="75"/>
                  </a:lnTo>
                  <a:lnTo>
                    <a:pt x="2" y="61"/>
                  </a:lnTo>
                  <a:lnTo>
                    <a:pt x="0" y="47"/>
                  </a:lnTo>
                  <a:lnTo>
                    <a:pt x="2" y="31"/>
                  </a:lnTo>
                  <a:lnTo>
                    <a:pt x="8" y="19"/>
                  </a:lnTo>
                  <a:lnTo>
                    <a:pt x="19" y="8"/>
                  </a:lnTo>
                  <a:lnTo>
                    <a:pt x="31"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79" name="Freeform 42">
              <a:extLst>
                <a:ext uri="{FF2B5EF4-FFF2-40B4-BE49-F238E27FC236}">
                  <a16:creationId xmlns:a16="http://schemas.microsoft.com/office/drawing/2014/main" id="{EBA4C977-4EDC-458D-A4AE-49EDE6CD0137}"/>
                </a:ext>
              </a:extLst>
            </p:cNvPr>
            <p:cNvSpPr>
              <a:spLocks/>
            </p:cNvSpPr>
            <p:nvPr/>
          </p:nvSpPr>
          <p:spPr bwMode="auto">
            <a:xfrm>
              <a:off x="1245" y="855"/>
              <a:ext cx="18" cy="19"/>
            </a:xfrm>
            <a:custGeom>
              <a:avLst/>
              <a:gdLst>
                <a:gd name="T0" fmla="*/ 47 w 94"/>
                <a:gd name="T1" fmla="*/ 0 h 94"/>
                <a:gd name="T2" fmla="*/ 61 w 94"/>
                <a:gd name="T3" fmla="*/ 2 h 94"/>
                <a:gd name="T4" fmla="*/ 75 w 94"/>
                <a:gd name="T5" fmla="*/ 8 h 94"/>
                <a:gd name="T6" fmla="*/ 84 w 94"/>
                <a:gd name="T7" fmla="*/ 19 h 94"/>
                <a:gd name="T8" fmla="*/ 92 w 94"/>
                <a:gd name="T9" fmla="*/ 31 h 94"/>
                <a:gd name="T10" fmla="*/ 94 w 94"/>
                <a:gd name="T11" fmla="*/ 47 h 94"/>
                <a:gd name="T12" fmla="*/ 92 w 94"/>
                <a:gd name="T13" fmla="*/ 61 h 94"/>
                <a:gd name="T14" fmla="*/ 84 w 94"/>
                <a:gd name="T15" fmla="*/ 75 h 94"/>
                <a:gd name="T16" fmla="*/ 75 w 94"/>
                <a:gd name="T17" fmla="*/ 84 h 94"/>
                <a:gd name="T18" fmla="*/ 61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1" y="2"/>
                  </a:lnTo>
                  <a:lnTo>
                    <a:pt x="75" y="8"/>
                  </a:lnTo>
                  <a:lnTo>
                    <a:pt x="84" y="19"/>
                  </a:lnTo>
                  <a:lnTo>
                    <a:pt x="92" y="31"/>
                  </a:lnTo>
                  <a:lnTo>
                    <a:pt x="94" y="47"/>
                  </a:lnTo>
                  <a:lnTo>
                    <a:pt x="92" y="61"/>
                  </a:lnTo>
                  <a:lnTo>
                    <a:pt x="84" y="75"/>
                  </a:lnTo>
                  <a:lnTo>
                    <a:pt x="75" y="84"/>
                  </a:lnTo>
                  <a:lnTo>
                    <a:pt x="61"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0" name="Freeform 43">
              <a:extLst>
                <a:ext uri="{FF2B5EF4-FFF2-40B4-BE49-F238E27FC236}">
                  <a16:creationId xmlns:a16="http://schemas.microsoft.com/office/drawing/2014/main" id="{7C93C94A-DA8F-454B-96E3-AF9B848108EE}"/>
                </a:ext>
              </a:extLst>
            </p:cNvPr>
            <p:cNvSpPr>
              <a:spLocks/>
            </p:cNvSpPr>
            <p:nvPr/>
          </p:nvSpPr>
          <p:spPr bwMode="auto">
            <a:xfrm>
              <a:off x="1311" y="855"/>
              <a:ext cx="18" cy="19"/>
            </a:xfrm>
            <a:custGeom>
              <a:avLst/>
              <a:gdLst>
                <a:gd name="T0" fmla="*/ 47 w 94"/>
                <a:gd name="T1" fmla="*/ 0 h 94"/>
                <a:gd name="T2" fmla="*/ 62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2 w 94"/>
                <a:gd name="T19" fmla="*/ 92 h 94"/>
                <a:gd name="T20" fmla="*/ 47 w 94"/>
                <a:gd name="T21" fmla="*/ 94 h 94"/>
                <a:gd name="T22" fmla="*/ 32 w 94"/>
                <a:gd name="T23" fmla="*/ 92 h 94"/>
                <a:gd name="T24" fmla="*/ 19 w 94"/>
                <a:gd name="T25" fmla="*/ 84 h 94"/>
                <a:gd name="T26" fmla="*/ 8 w 94"/>
                <a:gd name="T27" fmla="*/ 75 h 94"/>
                <a:gd name="T28" fmla="*/ 2 w 94"/>
                <a:gd name="T29" fmla="*/ 61 h 94"/>
                <a:gd name="T30" fmla="*/ 0 w 94"/>
                <a:gd name="T31" fmla="*/ 47 h 94"/>
                <a:gd name="T32" fmla="*/ 2 w 94"/>
                <a:gd name="T33" fmla="*/ 31 h 94"/>
                <a:gd name="T34" fmla="*/ 8 w 94"/>
                <a:gd name="T35" fmla="*/ 19 h 94"/>
                <a:gd name="T36" fmla="*/ 19 w 94"/>
                <a:gd name="T37" fmla="*/ 8 h 94"/>
                <a:gd name="T38" fmla="*/ 32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2" y="2"/>
                  </a:lnTo>
                  <a:lnTo>
                    <a:pt x="75" y="8"/>
                  </a:lnTo>
                  <a:lnTo>
                    <a:pt x="86" y="19"/>
                  </a:lnTo>
                  <a:lnTo>
                    <a:pt x="92" y="31"/>
                  </a:lnTo>
                  <a:lnTo>
                    <a:pt x="94" y="47"/>
                  </a:lnTo>
                  <a:lnTo>
                    <a:pt x="92" y="61"/>
                  </a:lnTo>
                  <a:lnTo>
                    <a:pt x="86" y="75"/>
                  </a:lnTo>
                  <a:lnTo>
                    <a:pt x="75" y="84"/>
                  </a:lnTo>
                  <a:lnTo>
                    <a:pt x="62" y="92"/>
                  </a:lnTo>
                  <a:lnTo>
                    <a:pt x="47" y="94"/>
                  </a:lnTo>
                  <a:lnTo>
                    <a:pt x="32" y="92"/>
                  </a:lnTo>
                  <a:lnTo>
                    <a:pt x="19" y="84"/>
                  </a:lnTo>
                  <a:lnTo>
                    <a:pt x="8" y="75"/>
                  </a:lnTo>
                  <a:lnTo>
                    <a:pt x="2" y="61"/>
                  </a:lnTo>
                  <a:lnTo>
                    <a:pt x="0" y="47"/>
                  </a:lnTo>
                  <a:lnTo>
                    <a:pt x="2" y="31"/>
                  </a:lnTo>
                  <a:lnTo>
                    <a:pt x="8" y="19"/>
                  </a:lnTo>
                  <a:lnTo>
                    <a:pt x="19" y="8"/>
                  </a:lnTo>
                  <a:lnTo>
                    <a:pt x="32"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1" name="Freeform 44">
              <a:extLst>
                <a:ext uri="{FF2B5EF4-FFF2-40B4-BE49-F238E27FC236}">
                  <a16:creationId xmlns:a16="http://schemas.microsoft.com/office/drawing/2014/main" id="{51A6937C-F53C-4BC0-AA96-A88BCF3DD5A1}"/>
                </a:ext>
              </a:extLst>
            </p:cNvPr>
            <p:cNvSpPr>
              <a:spLocks/>
            </p:cNvSpPr>
            <p:nvPr/>
          </p:nvSpPr>
          <p:spPr bwMode="auto">
            <a:xfrm>
              <a:off x="1377" y="855"/>
              <a:ext cx="18" cy="19"/>
            </a:xfrm>
            <a:custGeom>
              <a:avLst/>
              <a:gdLst>
                <a:gd name="T0" fmla="*/ 47 w 94"/>
                <a:gd name="T1" fmla="*/ 0 h 94"/>
                <a:gd name="T2" fmla="*/ 63 w 94"/>
                <a:gd name="T3" fmla="*/ 2 h 94"/>
                <a:gd name="T4" fmla="*/ 75 w 94"/>
                <a:gd name="T5" fmla="*/ 8 h 94"/>
                <a:gd name="T6" fmla="*/ 86 w 94"/>
                <a:gd name="T7" fmla="*/ 19 h 94"/>
                <a:gd name="T8" fmla="*/ 92 w 94"/>
                <a:gd name="T9" fmla="*/ 31 h 94"/>
                <a:gd name="T10" fmla="*/ 94 w 94"/>
                <a:gd name="T11" fmla="*/ 47 h 94"/>
                <a:gd name="T12" fmla="*/ 92 w 94"/>
                <a:gd name="T13" fmla="*/ 61 h 94"/>
                <a:gd name="T14" fmla="*/ 86 w 94"/>
                <a:gd name="T15" fmla="*/ 75 h 94"/>
                <a:gd name="T16" fmla="*/ 75 w 94"/>
                <a:gd name="T17" fmla="*/ 84 h 94"/>
                <a:gd name="T18" fmla="*/ 63 w 94"/>
                <a:gd name="T19" fmla="*/ 92 h 94"/>
                <a:gd name="T20" fmla="*/ 47 w 94"/>
                <a:gd name="T21" fmla="*/ 94 h 94"/>
                <a:gd name="T22" fmla="*/ 33 w 94"/>
                <a:gd name="T23" fmla="*/ 92 h 94"/>
                <a:gd name="T24" fmla="*/ 19 w 94"/>
                <a:gd name="T25" fmla="*/ 84 h 94"/>
                <a:gd name="T26" fmla="*/ 10 w 94"/>
                <a:gd name="T27" fmla="*/ 75 h 94"/>
                <a:gd name="T28" fmla="*/ 2 w 94"/>
                <a:gd name="T29" fmla="*/ 61 h 94"/>
                <a:gd name="T30" fmla="*/ 0 w 94"/>
                <a:gd name="T31" fmla="*/ 47 h 94"/>
                <a:gd name="T32" fmla="*/ 2 w 94"/>
                <a:gd name="T33" fmla="*/ 31 h 94"/>
                <a:gd name="T34" fmla="*/ 10 w 94"/>
                <a:gd name="T35" fmla="*/ 19 h 94"/>
                <a:gd name="T36" fmla="*/ 19 w 94"/>
                <a:gd name="T37" fmla="*/ 8 h 94"/>
                <a:gd name="T38" fmla="*/ 33 w 94"/>
                <a:gd name="T39" fmla="*/ 2 h 94"/>
                <a:gd name="T40" fmla="*/ 47 w 94"/>
                <a:gd name="T4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94">
                  <a:moveTo>
                    <a:pt x="47" y="0"/>
                  </a:moveTo>
                  <a:lnTo>
                    <a:pt x="63" y="2"/>
                  </a:lnTo>
                  <a:lnTo>
                    <a:pt x="75" y="8"/>
                  </a:lnTo>
                  <a:lnTo>
                    <a:pt x="86" y="19"/>
                  </a:lnTo>
                  <a:lnTo>
                    <a:pt x="92" y="31"/>
                  </a:lnTo>
                  <a:lnTo>
                    <a:pt x="94" y="47"/>
                  </a:lnTo>
                  <a:lnTo>
                    <a:pt x="92" y="61"/>
                  </a:lnTo>
                  <a:lnTo>
                    <a:pt x="86" y="75"/>
                  </a:lnTo>
                  <a:lnTo>
                    <a:pt x="75" y="84"/>
                  </a:lnTo>
                  <a:lnTo>
                    <a:pt x="63" y="92"/>
                  </a:lnTo>
                  <a:lnTo>
                    <a:pt x="47" y="94"/>
                  </a:lnTo>
                  <a:lnTo>
                    <a:pt x="33" y="92"/>
                  </a:lnTo>
                  <a:lnTo>
                    <a:pt x="19" y="84"/>
                  </a:lnTo>
                  <a:lnTo>
                    <a:pt x="10" y="75"/>
                  </a:lnTo>
                  <a:lnTo>
                    <a:pt x="2" y="61"/>
                  </a:lnTo>
                  <a:lnTo>
                    <a:pt x="0" y="47"/>
                  </a:lnTo>
                  <a:lnTo>
                    <a:pt x="2" y="31"/>
                  </a:lnTo>
                  <a:lnTo>
                    <a:pt x="10" y="19"/>
                  </a:lnTo>
                  <a:lnTo>
                    <a:pt x="19" y="8"/>
                  </a:lnTo>
                  <a:lnTo>
                    <a:pt x="33" y="2"/>
                  </a:lnTo>
                  <a:lnTo>
                    <a:pt x="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82" name="Group 81">
            <a:extLst>
              <a:ext uri="{FF2B5EF4-FFF2-40B4-BE49-F238E27FC236}">
                <a16:creationId xmlns:a16="http://schemas.microsoft.com/office/drawing/2014/main" id="{E30EEE89-5746-43D5-A3FB-6B4C13838D7A}"/>
              </a:ext>
            </a:extLst>
          </p:cNvPr>
          <p:cNvGrpSpPr/>
          <p:nvPr/>
        </p:nvGrpSpPr>
        <p:grpSpPr>
          <a:xfrm>
            <a:off x="708907" y="5119269"/>
            <a:ext cx="504511" cy="504508"/>
            <a:chOff x="5699126" y="3032126"/>
            <a:chExt cx="793750" cy="793750"/>
          </a:xfrm>
          <a:solidFill>
            <a:schemeClr val="tx2"/>
          </a:solidFill>
        </p:grpSpPr>
        <p:sp>
          <p:nvSpPr>
            <p:cNvPr id="83" name="Freeform 96">
              <a:extLst>
                <a:ext uri="{FF2B5EF4-FFF2-40B4-BE49-F238E27FC236}">
                  <a16:creationId xmlns:a16="http://schemas.microsoft.com/office/drawing/2014/main" id="{34F2BDEA-8DB4-4A0F-9684-6031FCC6A346}"/>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4" name="Freeform 97">
              <a:extLst>
                <a:ext uri="{FF2B5EF4-FFF2-40B4-BE49-F238E27FC236}">
                  <a16:creationId xmlns:a16="http://schemas.microsoft.com/office/drawing/2014/main" id="{8EAB3AEF-9BE8-4228-BC02-13E7A8826754}"/>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5" name="Freeform 98">
              <a:extLst>
                <a:ext uri="{FF2B5EF4-FFF2-40B4-BE49-F238E27FC236}">
                  <a16:creationId xmlns:a16="http://schemas.microsoft.com/office/drawing/2014/main" id="{55D174BB-E931-458A-AE10-73854924A272}"/>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6" name="Freeform 99">
              <a:extLst>
                <a:ext uri="{FF2B5EF4-FFF2-40B4-BE49-F238E27FC236}">
                  <a16:creationId xmlns:a16="http://schemas.microsoft.com/office/drawing/2014/main" id="{52972BE5-63B9-4225-AE4A-77C9FBD4F767}"/>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7" name="Freeform 100">
              <a:extLst>
                <a:ext uri="{FF2B5EF4-FFF2-40B4-BE49-F238E27FC236}">
                  <a16:creationId xmlns:a16="http://schemas.microsoft.com/office/drawing/2014/main" id="{FE0BF74A-5730-4E5F-BC9E-6C81020259A0}"/>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8" name="Freeform 101">
              <a:extLst>
                <a:ext uri="{FF2B5EF4-FFF2-40B4-BE49-F238E27FC236}">
                  <a16:creationId xmlns:a16="http://schemas.microsoft.com/office/drawing/2014/main" id="{CD526FCA-2601-4779-BDE8-3B4F1A89BD6F}"/>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89" name="Freeform 102">
              <a:extLst>
                <a:ext uri="{FF2B5EF4-FFF2-40B4-BE49-F238E27FC236}">
                  <a16:creationId xmlns:a16="http://schemas.microsoft.com/office/drawing/2014/main" id="{B05F8042-3A23-44F8-AEBE-407DE9382394}"/>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0" name="Freeform 103">
              <a:extLst>
                <a:ext uri="{FF2B5EF4-FFF2-40B4-BE49-F238E27FC236}">
                  <a16:creationId xmlns:a16="http://schemas.microsoft.com/office/drawing/2014/main" id="{63A9EFD0-A468-421E-9529-2D02D87A6665}"/>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1" name="Freeform 104">
              <a:extLst>
                <a:ext uri="{FF2B5EF4-FFF2-40B4-BE49-F238E27FC236}">
                  <a16:creationId xmlns:a16="http://schemas.microsoft.com/office/drawing/2014/main" id="{2EA9A690-121D-4DA0-BABD-4B2BF3745E67}"/>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2" name="Freeform 105">
              <a:extLst>
                <a:ext uri="{FF2B5EF4-FFF2-40B4-BE49-F238E27FC236}">
                  <a16:creationId xmlns:a16="http://schemas.microsoft.com/office/drawing/2014/main" id="{7B9A38E1-5F1D-47A7-A786-5ECBAB98EE26}"/>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3" name="Freeform 106">
              <a:extLst>
                <a:ext uri="{FF2B5EF4-FFF2-40B4-BE49-F238E27FC236}">
                  <a16:creationId xmlns:a16="http://schemas.microsoft.com/office/drawing/2014/main" id="{B3F39965-E184-4AB4-8A00-34B097350B59}"/>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4" name="Freeform 107">
              <a:extLst>
                <a:ext uri="{FF2B5EF4-FFF2-40B4-BE49-F238E27FC236}">
                  <a16:creationId xmlns:a16="http://schemas.microsoft.com/office/drawing/2014/main" id="{735D0C97-A589-448A-9EA5-5818DFAF478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5" name="Freeform 108">
              <a:extLst>
                <a:ext uri="{FF2B5EF4-FFF2-40B4-BE49-F238E27FC236}">
                  <a16:creationId xmlns:a16="http://schemas.microsoft.com/office/drawing/2014/main" id="{4D22C2DE-6AFB-4976-A0AE-674538A925A1}"/>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6" name="Freeform 109">
              <a:extLst>
                <a:ext uri="{FF2B5EF4-FFF2-40B4-BE49-F238E27FC236}">
                  <a16:creationId xmlns:a16="http://schemas.microsoft.com/office/drawing/2014/main" id="{5381EEB1-8EBD-4F33-81D6-C871EDA96B65}"/>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7" name="Freeform 110">
              <a:extLst>
                <a:ext uri="{FF2B5EF4-FFF2-40B4-BE49-F238E27FC236}">
                  <a16:creationId xmlns:a16="http://schemas.microsoft.com/office/drawing/2014/main" id="{E8DA30CC-AC06-426D-BABA-3F8C4E90ADA9}"/>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8" name="Freeform 111">
              <a:extLst>
                <a:ext uri="{FF2B5EF4-FFF2-40B4-BE49-F238E27FC236}">
                  <a16:creationId xmlns:a16="http://schemas.microsoft.com/office/drawing/2014/main" id="{DC456ADC-8FBD-41F9-A9E0-11C0686C788C}"/>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99" name="Freeform 112">
              <a:extLst>
                <a:ext uri="{FF2B5EF4-FFF2-40B4-BE49-F238E27FC236}">
                  <a16:creationId xmlns:a16="http://schemas.microsoft.com/office/drawing/2014/main" id="{96C8FD25-168D-403D-872F-BE8E6ADF9C14}"/>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0" name="Freeform 113">
              <a:extLst>
                <a:ext uri="{FF2B5EF4-FFF2-40B4-BE49-F238E27FC236}">
                  <a16:creationId xmlns:a16="http://schemas.microsoft.com/office/drawing/2014/main" id="{3C8EF225-2A27-4B76-AD16-717D5F7B9DCD}"/>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1" name="Freeform 114">
              <a:extLst>
                <a:ext uri="{FF2B5EF4-FFF2-40B4-BE49-F238E27FC236}">
                  <a16:creationId xmlns:a16="http://schemas.microsoft.com/office/drawing/2014/main" id="{2B44EB73-BB04-49D8-8459-D043A26A0433}"/>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2" name="Freeform 115">
              <a:extLst>
                <a:ext uri="{FF2B5EF4-FFF2-40B4-BE49-F238E27FC236}">
                  <a16:creationId xmlns:a16="http://schemas.microsoft.com/office/drawing/2014/main" id="{D2249A4D-06B3-4BBD-AEB5-0E3EB5B9C664}"/>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3" name="Freeform 116">
              <a:extLst>
                <a:ext uri="{FF2B5EF4-FFF2-40B4-BE49-F238E27FC236}">
                  <a16:creationId xmlns:a16="http://schemas.microsoft.com/office/drawing/2014/main" id="{AE155707-7741-4020-A6DC-06CD2DD0A84C}"/>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4" name="Freeform 117">
              <a:extLst>
                <a:ext uri="{FF2B5EF4-FFF2-40B4-BE49-F238E27FC236}">
                  <a16:creationId xmlns:a16="http://schemas.microsoft.com/office/drawing/2014/main" id="{B51D083C-C366-438E-9871-8FBFACF2E06C}"/>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05" name="Freeform 118">
              <a:extLst>
                <a:ext uri="{FF2B5EF4-FFF2-40B4-BE49-F238E27FC236}">
                  <a16:creationId xmlns:a16="http://schemas.microsoft.com/office/drawing/2014/main" id="{5942C8B8-7F37-4044-A9BD-ADB886BBC7AE}"/>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1" name="TextBox 107"/>
          <p:cNvSpPr txBox="1"/>
          <p:nvPr/>
        </p:nvSpPr>
        <p:spPr>
          <a:xfrm>
            <a:off x="1413298" y="5090842"/>
            <a:ext cx="2917719"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a:t>
            </a:r>
          </a:p>
        </p:txBody>
      </p:sp>
      <p:sp>
        <p:nvSpPr>
          <p:cNvPr id="12" name="Rektangel 1"/>
          <p:cNvSpPr/>
          <p:nvPr/>
        </p:nvSpPr>
        <p:spPr>
          <a:xfrm>
            <a:off x="3482204" y="5128383"/>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38 435</a:t>
            </a:r>
            <a:endParaRPr lang="en-GB" sz="2176" dirty="0">
              <a:solidFill>
                <a:srgbClr val="414041"/>
              </a:solidFill>
              <a:latin typeface="Calibri" pitchFamily="34" charset="0"/>
              <a:cs typeface="Calibri" pitchFamily="34" charset="0"/>
            </a:endParaRPr>
          </a:p>
        </p:txBody>
      </p:sp>
      <p:sp>
        <p:nvSpPr>
          <p:cNvPr id="14" name="TextBox 94"/>
          <p:cNvSpPr txBox="1"/>
          <p:nvPr/>
        </p:nvSpPr>
        <p:spPr>
          <a:xfrm>
            <a:off x="1411419" y="4347571"/>
            <a:ext cx="3392230" cy="510909"/>
          </a:xfrm>
          <a:prstGeom prst="rect">
            <a:avLst/>
          </a:prstGeom>
          <a:noFill/>
        </p:spPr>
        <p:txBody>
          <a:bodyPr wrap="square" rtlCol="0">
            <a:spAutoFit/>
          </a:bodyPr>
          <a:lstStyle/>
          <a:p>
            <a:pPr defTabSz="782246">
              <a:defRPr/>
            </a:pPr>
            <a:r>
              <a:rPr lang="en-GB" sz="1360" b="1" kern="0" cap="all" dirty="0">
                <a:solidFill>
                  <a:srgbClr val="414041"/>
                </a:solidFill>
                <a:latin typeface="Calibri" pitchFamily="34" charset="0"/>
                <a:cs typeface="Calibri" pitchFamily="34" charset="0"/>
              </a:rPr>
              <a:t>FIELD PERIOD</a:t>
            </a:r>
          </a:p>
          <a:p>
            <a:pPr defTabSz="782246">
              <a:defRPr/>
            </a:pPr>
            <a:r>
              <a:rPr lang="en-US" sz="1360" kern="0">
                <a:solidFill>
                  <a:srgbClr val="414041"/>
                </a:solidFill>
                <a:latin typeface="Calibri" pitchFamily="34" charset="0"/>
                <a:cs typeface="Calibri" pitchFamily="34" charset="0"/>
              </a:rPr>
              <a:t>September 2020 - February 2021</a:t>
            </a:r>
            <a:endParaRPr lang="en-US" sz="1360" kern="0" dirty="0">
              <a:solidFill>
                <a:srgbClr val="414041"/>
              </a:solidFill>
              <a:latin typeface="Calibri" pitchFamily="34" charset="0"/>
              <a:cs typeface="Calibri" pitchFamily="34" charset="0"/>
            </a:endParaRPr>
          </a:p>
        </p:txBody>
      </p:sp>
      <p:sp>
        <p:nvSpPr>
          <p:cNvPr id="19" name="TextBox 18"/>
          <p:cNvSpPr txBox="1"/>
          <p:nvPr/>
        </p:nvSpPr>
        <p:spPr>
          <a:xfrm>
            <a:off x="6372447" y="3947480"/>
            <a:ext cx="5504479" cy="288230"/>
          </a:xfrm>
          <a:prstGeom prst="rect">
            <a:avLst/>
          </a:prstGeom>
          <a:noFill/>
        </p:spPr>
        <p:txBody>
          <a:bodyPr wrap="square" lIns="78177" tIns="39089" rIns="78177" bIns="39089" rtlCol="0">
            <a:spAutoFit/>
          </a:bodyPr>
          <a:lstStyle/>
          <a:p>
            <a:r>
              <a:rPr lang="sv-SE" sz="1360" b="1" kern="0" cap="all" dirty="0">
                <a:solidFill>
                  <a:srgbClr val="414041"/>
                </a:solidFill>
                <a:cs typeface="Calibri" pitchFamily="34" charset="0"/>
              </a:rPr>
              <a:t>Number of survey participants in this report</a:t>
            </a:r>
            <a:endParaRPr lang="en-US" sz="1360" b="1" kern="0" cap="all" dirty="0">
              <a:solidFill>
                <a:srgbClr val="414041"/>
              </a:solidFill>
              <a:cs typeface="Calibri" pitchFamily="34" charset="0"/>
            </a:endParaRPr>
          </a:p>
        </p:txBody>
      </p:sp>
      <p:sp>
        <p:nvSpPr>
          <p:cNvPr id="107" name="Rectangle: Rounded Corners 106">
            <a:extLst>
              <a:ext uri="{FF2B5EF4-FFF2-40B4-BE49-F238E27FC236}">
                <a16:creationId xmlns:a16="http://schemas.microsoft.com/office/drawing/2014/main" id="{7F268D09-BA63-4F09-8734-E30FE067959F}"/>
              </a:ext>
            </a:extLst>
          </p:cNvPr>
          <p:cNvSpPr/>
          <p:nvPr/>
        </p:nvSpPr>
        <p:spPr>
          <a:xfrm>
            <a:off x="6372445" y="4304742"/>
            <a:ext cx="5227200" cy="600203"/>
          </a:xfrm>
          <a:prstGeom prst="round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AutoShape 4"/>
          <p:cNvSpPr>
            <a:spLocks noChangeArrowheads="1"/>
          </p:cNvSpPr>
          <p:nvPr/>
        </p:nvSpPr>
        <p:spPr bwMode="auto">
          <a:xfrm>
            <a:off x="9219330" y="4362044"/>
            <a:ext cx="2060719"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2 833</a:t>
            </a:r>
            <a:endParaRPr lang="sv-SE" sz="2720" dirty="0">
              <a:solidFill>
                <a:prstClr val="white"/>
              </a:solidFill>
              <a:latin typeface="Calibri" pitchFamily="34" charset="0"/>
              <a:cs typeface="Calibri" pitchFamily="34" charset="0"/>
            </a:endParaRPr>
          </a:p>
        </p:txBody>
      </p:sp>
      <p:sp>
        <p:nvSpPr>
          <p:cNvPr id="23" name="AutoShape 4"/>
          <p:cNvSpPr>
            <a:spLocks noChangeArrowheads="1"/>
          </p:cNvSpPr>
          <p:nvPr/>
        </p:nvSpPr>
        <p:spPr bwMode="auto">
          <a:xfrm>
            <a:off x="6422152" y="4404284"/>
            <a:ext cx="3074034"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Your alumni</a:t>
            </a:r>
            <a:endParaRPr lang="en-US" sz="1645" dirty="0">
              <a:solidFill>
                <a:prstClr val="white"/>
              </a:solidFill>
              <a:latin typeface="Calibri" pitchFamily="34" charset="0"/>
              <a:cs typeface="Calibri" pitchFamily="34" charset="0"/>
            </a:endParaRPr>
          </a:p>
        </p:txBody>
      </p:sp>
      <p:sp>
        <p:nvSpPr>
          <p:cNvPr id="108" name="Rectangle: Rounded Corners 107">
            <a:extLst>
              <a:ext uri="{FF2B5EF4-FFF2-40B4-BE49-F238E27FC236}">
                <a16:creationId xmlns:a16="http://schemas.microsoft.com/office/drawing/2014/main" id="{E7C5D39E-1A1E-4F28-AE7E-D7D576D0707F}"/>
              </a:ext>
            </a:extLst>
          </p:cNvPr>
          <p:cNvSpPr/>
          <p:nvPr/>
        </p:nvSpPr>
        <p:spPr>
          <a:xfrm>
            <a:off x="6372446" y="5057345"/>
            <a:ext cx="5219984" cy="600203"/>
          </a:xfrm>
          <a:prstGeom prst="round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7" name="AutoShape 4"/>
          <p:cNvSpPr>
            <a:spLocks noChangeArrowheads="1"/>
          </p:cNvSpPr>
          <p:nvPr/>
        </p:nvSpPr>
        <p:spPr bwMode="auto">
          <a:xfrm>
            <a:off x="9112423" y="5122777"/>
            <a:ext cx="2165216" cy="497518"/>
          </a:xfrm>
          <a:prstGeom prst="rect">
            <a:avLst/>
          </a:prstGeom>
          <a:noFill/>
          <a:ln>
            <a:noFill/>
          </a:ln>
          <a:effectLst/>
        </p:spPr>
        <p:txBody>
          <a:bodyPr wrap="square" lIns="78177" tIns="39089" rIns="78177" bIns="39089" anchor="ctr">
            <a:spAutoFit/>
          </a:bodyPr>
          <a:lstStyle/>
          <a:p>
            <a:pPr marL="76004" algn="r"/>
            <a:r>
              <a:rPr lang="sv-SE" sz="2720">
                <a:solidFill>
                  <a:prstClr val="white"/>
                </a:solidFill>
                <a:latin typeface="Calibri" pitchFamily="34" charset="0"/>
                <a:cs typeface="Calibri" pitchFamily="34" charset="0"/>
              </a:rPr>
              <a:t>38 435</a:t>
            </a:r>
            <a:endParaRPr lang="sv-SE" sz="2720" dirty="0">
              <a:solidFill>
                <a:prstClr val="white"/>
              </a:solidFill>
              <a:latin typeface="Calibri" pitchFamily="34" charset="0"/>
              <a:cs typeface="Calibri" pitchFamily="34" charset="0"/>
            </a:endParaRPr>
          </a:p>
        </p:txBody>
      </p:sp>
      <p:sp>
        <p:nvSpPr>
          <p:cNvPr id="28" name="AutoShape 4"/>
          <p:cNvSpPr>
            <a:spLocks noChangeArrowheads="1"/>
          </p:cNvSpPr>
          <p:nvPr/>
        </p:nvSpPr>
        <p:spPr bwMode="auto">
          <a:xfrm>
            <a:off x="6424671" y="5184264"/>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a:solidFill>
                  <a:prstClr val="white"/>
                </a:solidFill>
                <a:latin typeface="Calibri" pitchFamily="34" charset="0"/>
                <a:cs typeface="Calibri" pitchFamily="34" charset="0"/>
              </a:rPr>
              <a:t>All professionals</a:t>
            </a:r>
            <a:endParaRPr lang="en-US" sz="1645" dirty="0">
              <a:solidFill>
                <a:prstClr val="white"/>
              </a:solidFill>
              <a:latin typeface="Calibri" pitchFamily="34" charset="0"/>
              <a:cs typeface="Calibri" pitchFamily="34" charset="0"/>
            </a:endParaRPr>
          </a:p>
        </p:txBody>
      </p:sp>
      <p:grpSp>
        <p:nvGrpSpPr>
          <p:cNvPr id="5" name="Group 4">
            <a:extLst>
              <a:ext uri="{FF2B5EF4-FFF2-40B4-BE49-F238E27FC236}">
                <a16:creationId xmlns:a16="http://schemas.microsoft.com/office/drawing/2014/main" id="{4A439F4C-42FC-4CBD-98A4-2C0130576F5F}"/>
              </a:ext>
            </a:extLst>
          </p:cNvPr>
          <p:cNvGrpSpPr/>
          <p:nvPr/>
        </p:nvGrpSpPr>
        <p:grpSpPr>
          <a:xfrm>
            <a:off x="426215" y="1247282"/>
            <a:ext cx="11339572" cy="2746556"/>
            <a:chOff x="628878" y="1138062"/>
            <a:chExt cx="5270405" cy="2746556"/>
          </a:xfrm>
        </p:grpSpPr>
        <p:sp>
          <p:nvSpPr>
            <p:cNvPr id="9" name="Rectangle 23"/>
            <p:cNvSpPr/>
            <p:nvPr/>
          </p:nvSpPr>
          <p:spPr>
            <a:xfrm>
              <a:off x="694159" y="1384389"/>
              <a:ext cx="4973423" cy="946413"/>
            </a:xfrm>
            <a:prstGeom prst="rect">
              <a:avLst/>
            </a:prstGeom>
          </p:spPr>
          <p:txBody>
            <a:bodyPr wrap="square">
              <a:spAutoFit/>
            </a:bodyPr>
            <a:lstStyle/>
            <a:p>
              <a:pPr>
                <a:lnSpc>
                  <a:spcPts val="2100"/>
                </a:lnSpc>
                <a:spcBef>
                  <a:spcPct val="25000"/>
                </a:spcBef>
              </a:pPr>
              <a:r>
                <a:rPr lang="en-GB" sz="1200" dirty="0">
                  <a:solidFill>
                    <a:srgbClr val="414041"/>
                  </a:solidFill>
                  <a:latin typeface="Calibri" pitchFamily="34" charset="0"/>
                  <a:cs typeface="Calibri" pitchFamily="34" charset="0"/>
                </a:rPr>
                <a:t>Our survey is conducted </a:t>
              </a:r>
              <a:r>
                <a:rPr lang="en-GB" sz="1200" b="1" dirty="0">
                  <a:solidFill>
                    <a:srgbClr val="414041"/>
                  </a:solidFill>
                  <a:latin typeface="Calibri" pitchFamily="34" charset="0"/>
                  <a:cs typeface="Calibri" pitchFamily="34" charset="0"/>
                </a:rPr>
                <a:t>online</a:t>
              </a:r>
              <a:r>
                <a:rPr lang="en-GB" sz="1200" dirty="0">
                  <a:solidFill>
                    <a:srgbClr val="414041"/>
                  </a:solidFill>
                  <a:latin typeface="Calibri" pitchFamily="34" charset="0"/>
                  <a:cs typeface="Calibri" pitchFamily="34" charset="0"/>
                </a:rPr>
                <a:t>. The link was distributed via university and talent-networks, alumni communities, the Universum Panel and various other local and global partners.</a:t>
              </a:r>
            </a:p>
            <a:p>
              <a:pPr>
                <a:lnSpc>
                  <a:spcPts val="2100"/>
                </a:lnSpc>
                <a:spcBef>
                  <a:spcPct val="25000"/>
                </a:spcBef>
              </a:pPr>
              <a:endParaRPr lang="en-GB" sz="1200" dirty="0">
                <a:solidFill>
                  <a:srgbClr val="414041"/>
                </a:solidFill>
                <a:latin typeface="Calibri" pitchFamily="34" charset="0"/>
                <a:cs typeface="Calibri" pitchFamily="34" charset="0"/>
              </a:endParaRPr>
            </a:p>
          </p:txBody>
        </p:sp>
        <p:sp>
          <p:nvSpPr>
            <p:cNvPr id="24" name="Rektangel 7"/>
            <p:cNvSpPr/>
            <p:nvPr/>
          </p:nvSpPr>
          <p:spPr>
            <a:xfrm>
              <a:off x="694159" y="3053621"/>
              <a:ext cx="5109146" cy="830997"/>
            </a:xfrm>
            <a:prstGeom prst="rect">
              <a:avLst/>
            </a:prstGeom>
          </p:spPr>
          <p:txBody>
            <a:bodyPr wrap="square">
              <a:spAutoFit/>
            </a:bodyPr>
            <a:lstStyle/>
            <a:p>
              <a:pPr>
                <a:spcBef>
                  <a:spcPct val="0"/>
                </a:spcBef>
              </a:pPr>
              <a:r>
                <a:rPr lang="en-US" sz="1200" b="1" dirty="0">
                  <a:solidFill>
                    <a:srgbClr val="414041"/>
                  </a:solidFill>
                  <a:latin typeface="Calibri" pitchFamily="34" charset="0"/>
                  <a:cs typeface="Calibri" pitchFamily="34" charset="0"/>
                </a:rPr>
                <a:t>Professionals with an academic degree</a:t>
              </a: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a:p>
              <a:pPr>
                <a:spcBef>
                  <a:spcPct val="0"/>
                </a:spcBef>
              </a:pPr>
              <a:endParaRPr lang="en-GB" sz="1200" dirty="0">
                <a:solidFill>
                  <a:srgbClr val="414041"/>
                </a:solidFill>
                <a:latin typeface="Calibri" pitchFamily="34" charset="0"/>
                <a:cs typeface="Calibri" pitchFamily="34" charset="0"/>
              </a:endParaRPr>
            </a:p>
          </p:txBody>
        </p:sp>
        <p:sp>
          <p:nvSpPr>
            <p:cNvPr id="25" name="Rectangle 23"/>
            <p:cNvSpPr/>
            <p:nvPr/>
          </p:nvSpPr>
          <p:spPr>
            <a:xfrm>
              <a:off x="694159" y="1138062"/>
              <a:ext cx="4446968" cy="301621"/>
            </a:xfrm>
            <a:prstGeom prst="rect">
              <a:avLst/>
            </a:prstGeom>
          </p:spPr>
          <p:txBody>
            <a:bodyPr wrap="square">
              <a:spAutoFit/>
            </a:bodyPr>
            <a:lstStyle/>
            <a:p>
              <a:pPr defTabSz="782246">
                <a:defRPr/>
              </a:pPr>
              <a:r>
                <a:rPr lang="en-GB" sz="1360" b="1" kern="0" cap="all" dirty="0">
                  <a:solidFill>
                    <a:srgbClr val="414041"/>
                  </a:solidFill>
                  <a:latin typeface="Calibri" pitchFamily="34" charset="0"/>
                  <a:cs typeface="Calibri" pitchFamily="34" charset="0"/>
                </a:rPr>
                <a:t>The</a:t>
              </a:r>
              <a:r>
                <a:rPr lang="en-GB" sz="1360" b="1" kern="0" cap="all" dirty="0">
                  <a:solidFill>
                    <a:prstClr val="white"/>
                  </a:solidFill>
                  <a:latin typeface="Calibri" pitchFamily="34" charset="0"/>
                  <a:cs typeface="Calibri" pitchFamily="34" charset="0"/>
                </a:rPr>
                <a:t> </a:t>
              </a:r>
              <a:r>
                <a:rPr lang="en-GB" sz="1360" b="1" kern="0" cap="all" dirty="0">
                  <a:solidFill>
                    <a:srgbClr val="414041"/>
                  </a:solidFill>
                  <a:latin typeface="Calibri" pitchFamily="34" charset="0"/>
                  <a:cs typeface="Calibri" pitchFamily="34" charset="0"/>
                </a:rPr>
                <a:t>Questionnaire</a:t>
              </a:r>
              <a:endParaRPr lang="en-GB" sz="1360" b="1" dirty="0">
                <a:solidFill>
                  <a:srgbClr val="414041"/>
                </a:solidFill>
                <a:latin typeface="Calibri" pitchFamily="34" charset="0"/>
                <a:cs typeface="Calibri" pitchFamily="34" charset="0"/>
              </a:endParaRPr>
            </a:p>
          </p:txBody>
        </p:sp>
        <p:sp>
          <p:nvSpPr>
            <p:cNvPr id="26" name="Rektangel 7"/>
            <p:cNvSpPr/>
            <p:nvPr/>
          </p:nvSpPr>
          <p:spPr>
            <a:xfrm>
              <a:off x="694159" y="2637456"/>
              <a:ext cx="4270474" cy="301621"/>
            </a:xfrm>
            <a:prstGeom prst="rect">
              <a:avLst/>
            </a:prstGeom>
          </p:spPr>
          <p:txBody>
            <a:bodyPr wrap="square">
              <a:spAutoFit/>
            </a:bodyPr>
            <a:lstStyle/>
            <a:p>
              <a:r>
                <a:rPr lang="en-GB" sz="1360" b="1" kern="0" cap="all" dirty="0">
                  <a:solidFill>
                    <a:srgbClr val="414041"/>
                  </a:solidFill>
                  <a:latin typeface="Calibri" pitchFamily="34" charset="0"/>
                  <a:cs typeface="Calibri" pitchFamily="34" charset="0"/>
                </a:rPr>
                <a:t>Survey participants</a:t>
              </a:r>
            </a:p>
          </p:txBody>
        </p:sp>
        <p:cxnSp>
          <p:nvCxnSpPr>
            <p:cNvPr id="106" name="Straight Connector 105">
              <a:extLst>
                <a:ext uri="{FF2B5EF4-FFF2-40B4-BE49-F238E27FC236}">
                  <a16:creationId xmlns:a16="http://schemas.microsoft.com/office/drawing/2014/main" id="{9F509002-9C62-4E9A-AD0E-243A8E7E91F1}"/>
                </a:ext>
              </a:extLst>
            </p:cNvPr>
            <p:cNvCxnSpPr/>
            <p:nvPr/>
          </p:nvCxnSpPr>
          <p:spPr>
            <a:xfrm flipH="1">
              <a:off x="628878" y="2294088"/>
              <a:ext cx="52704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1"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pic>
        <p:nvPicPr>
          <p:cNvPr id="110" name="Picture 109">
            <a:extLst>
              <a:ext uri="{FF2B5EF4-FFF2-40B4-BE49-F238E27FC236}">
                <a16:creationId xmlns:a16="http://schemas.microsoft.com/office/drawing/2014/main" id="{C8179EE1-5546-4F2A-A7E0-50568593EF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7493078" y="2749471"/>
            <a:ext cx="2978717" cy="674341"/>
          </a:xfrm>
          <a:prstGeom prst="rect">
            <a:avLst/>
          </a:prstGeom>
        </p:spPr>
      </p:pic>
      <p:sp>
        <p:nvSpPr>
          <p:cNvPr id="1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09" name="Rectangle: Rounded Corners 108">
            <a:extLst>
              <a:ext uri="{FF2B5EF4-FFF2-40B4-BE49-F238E27FC236}">
                <a16:creationId xmlns:a16="http://schemas.microsoft.com/office/drawing/2014/main" id="{08DF3AD6-50A5-4CD4-BEB1-216A62EA613C}"/>
              </a:ext>
            </a:extLst>
          </p:cNvPr>
          <p:cNvSpPr/>
          <p:nvPr/>
        </p:nvSpPr>
        <p:spPr>
          <a:xfrm>
            <a:off x="566670" y="5816472"/>
            <a:ext cx="5235266" cy="600203"/>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112" name="Group 111">
            <a:extLst>
              <a:ext uri="{FF2B5EF4-FFF2-40B4-BE49-F238E27FC236}">
                <a16:creationId xmlns:a16="http://schemas.microsoft.com/office/drawing/2014/main" id="{1EC1908F-FCF2-48E3-B563-E7A3AA1805CB}"/>
              </a:ext>
            </a:extLst>
          </p:cNvPr>
          <p:cNvGrpSpPr/>
          <p:nvPr/>
        </p:nvGrpSpPr>
        <p:grpSpPr>
          <a:xfrm>
            <a:off x="708907" y="5878396"/>
            <a:ext cx="504511" cy="504508"/>
            <a:chOff x="5699126" y="3032126"/>
            <a:chExt cx="793750" cy="793750"/>
          </a:xfrm>
          <a:solidFill>
            <a:schemeClr val="tx2"/>
          </a:solidFill>
        </p:grpSpPr>
        <p:sp>
          <p:nvSpPr>
            <p:cNvPr id="114" name="Freeform 96">
              <a:extLst>
                <a:ext uri="{FF2B5EF4-FFF2-40B4-BE49-F238E27FC236}">
                  <a16:creationId xmlns:a16="http://schemas.microsoft.com/office/drawing/2014/main" id="{916670D2-239A-47A3-B646-45A651728295}"/>
                </a:ext>
              </a:extLst>
            </p:cNvPr>
            <p:cNvSpPr>
              <a:spLocks/>
            </p:cNvSpPr>
            <p:nvPr/>
          </p:nvSpPr>
          <p:spPr bwMode="auto">
            <a:xfrm>
              <a:off x="6189663" y="3048001"/>
              <a:ext cx="39688" cy="39688"/>
            </a:xfrm>
            <a:custGeom>
              <a:avLst/>
              <a:gdLst>
                <a:gd name="T0" fmla="*/ 60 w 124"/>
                <a:gd name="T1" fmla="*/ 0 h 125"/>
                <a:gd name="T2" fmla="*/ 81 w 124"/>
                <a:gd name="T3" fmla="*/ 3 h 125"/>
                <a:gd name="T4" fmla="*/ 95 w 124"/>
                <a:gd name="T5" fmla="*/ 10 h 125"/>
                <a:gd name="T6" fmla="*/ 109 w 124"/>
                <a:gd name="T7" fmla="*/ 21 h 125"/>
                <a:gd name="T8" fmla="*/ 117 w 124"/>
                <a:gd name="T9" fmla="*/ 34 h 125"/>
                <a:gd name="T10" fmla="*/ 123 w 124"/>
                <a:gd name="T11" fmla="*/ 49 h 125"/>
                <a:gd name="T12" fmla="*/ 124 w 124"/>
                <a:gd name="T13" fmla="*/ 64 h 125"/>
                <a:gd name="T14" fmla="*/ 122 w 124"/>
                <a:gd name="T15" fmla="*/ 81 h 125"/>
                <a:gd name="T16" fmla="*/ 112 w 124"/>
                <a:gd name="T17" fmla="*/ 100 h 125"/>
                <a:gd name="T18" fmla="*/ 99 w 124"/>
                <a:gd name="T19" fmla="*/ 114 h 125"/>
                <a:gd name="T20" fmla="*/ 81 w 124"/>
                <a:gd name="T21" fmla="*/ 122 h 125"/>
                <a:gd name="T22" fmla="*/ 61 w 124"/>
                <a:gd name="T23" fmla="*/ 125 h 125"/>
                <a:gd name="T24" fmla="*/ 52 w 124"/>
                <a:gd name="T25" fmla="*/ 125 h 125"/>
                <a:gd name="T26" fmla="*/ 43 w 124"/>
                <a:gd name="T27" fmla="*/ 122 h 125"/>
                <a:gd name="T28" fmla="*/ 25 w 124"/>
                <a:gd name="T29" fmla="*/ 114 h 125"/>
                <a:gd name="T30" fmla="*/ 12 w 124"/>
                <a:gd name="T31" fmla="*/ 100 h 125"/>
                <a:gd name="T32" fmla="*/ 2 w 124"/>
                <a:gd name="T33" fmla="*/ 83 h 125"/>
                <a:gd name="T34" fmla="*/ 0 w 124"/>
                <a:gd name="T35" fmla="*/ 64 h 125"/>
                <a:gd name="T36" fmla="*/ 2 w 124"/>
                <a:gd name="T37" fmla="*/ 44 h 125"/>
                <a:gd name="T38" fmla="*/ 11 w 124"/>
                <a:gd name="T39" fmla="*/ 27 h 125"/>
                <a:gd name="T40" fmla="*/ 25 w 124"/>
                <a:gd name="T41" fmla="*/ 12 h 125"/>
                <a:gd name="T42" fmla="*/ 42 w 124"/>
                <a:gd name="T43" fmla="*/ 4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81" y="3"/>
                  </a:lnTo>
                  <a:lnTo>
                    <a:pt x="95" y="10"/>
                  </a:lnTo>
                  <a:lnTo>
                    <a:pt x="109" y="21"/>
                  </a:lnTo>
                  <a:lnTo>
                    <a:pt x="117" y="34"/>
                  </a:lnTo>
                  <a:lnTo>
                    <a:pt x="123" y="49"/>
                  </a:lnTo>
                  <a:lnTo>
                    <a:pt x="124" y="64"/>
                  </a:lnTo>
                  <a:lnTo>
                    <a:pt x="122" y="81"/>
                  </a:lnTo>
                  <a:lnTo>
                    <a:pt x="112" y="100"/>
                  </a:lnTo>
                  <a:lnTo>
                    <a:pt x="99" y="114"/>
                  </a:lnTo>
                  <a:lnTo>
                    <a:pt x="81" y="122"/>
                  </a:lnTo>
                  <a:lnTo>
                    <a:pt x="61" y="125"/>
                  </a:lnTo>
                  <a:lnTo>
                    <a:pt x="52" y="125"/>
                  </a:lnTo>
                  <a:lnTo>
                    <a:pt x="43" y="122"/>
                  </a:lnTo>
                  <a:lnTo>
                    <a:pt x="25" y="114"/>
                  </a:lnTo>
                  <a:lnTo>
                    <a:pt x="12" y="100"/>
                  </a:lnTo>
                  <a:lnTo>
                    <a:pt x="2" y="83"/>
                  </a:lnTo>
                  <a:lnTo>
                    <a:pt x="0" y="64"/>
                  </a:lnTo>
                  <a:lnTo>
                    <a:pt x="2" y="44"/>
                  </a:lnTo>
                  <a:lnTo>
                    <a:pt x="11" y="27"/>
                  </a:lnTo>
                  <a:lnTo>
                    <a:pt x="25" y="12"/>
                  </a:lnTo>
                  <a:lnTo>
                    <a:pt x="42"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5" name="Freeform 97">
              <a:extLst>
                <a:ext uri="{FF2B5EF4-FFF2-40B4-BE49-F238E27FC236}">
                  <a16:creationId xmlns:a16="http://schemas.microsoft.com/office/drawing/2014/main" id="{E7D4E74C-E162-433F-A4A1-FFBF2DE3C7FD}"/>
                </a:ext>
              </a:extLst>
            </p:cNvPr>
            <p:cNvSpPr>
              <a:spLocks/>
            </p:cNvSpPr>
            <p:nvPr/>
          </p:nvSpPr>
          <p:spPr bwMode="auto">
            <a:xfrm>
              <a:off x="6115051" y="3032126"/>
              <a:ext cx="39688" cy="39688"/>
            </a:xfrm>
            <a:custGeom>
              <a:avLst/>
              <a:gdLst>
                <a:gd name="T0" fmla="*/ 68 w 125"/>
                <a:gd name="T1" fmla="*/ 0 h 126"/>
                <a:gd name="T2" fmla="*/ 87 w 125"/>
                <a:gd name="T3" fmla="*/ 6 h 126"/>
                <a:gd name="T4" fmla="*/ 104 w 125"/>
                <a:gd name="T5" fmla="*/ 16 h 126"/>
                <a:gd name="T6" fmla="*/ 116 w 125"/>
                <a:gd name="T7" fmla="*/ 31 h 126"/>
                <a:gd name="T8" fmla="*/ 123 w 125"/>
                <a:gd name="T9" fmla="*/ 48 h 126"/>
                <a:gd name="T10" fmla="*/ 125 w 125"/>
                <a:gd name="T11" fmla="*/ 69 h 126"/>
                <a:gd name="T12" fmla="*/ 120 w 125"/>
                <a:gd name="T13" fmla="*/ 87 h 126"/>
                <a:gd name="T14" fmla="*/ 110 w 125"/>
                <a:gd name="T15" fmla="*/ 103 h 126"/>
                <a:gd name="T16" fmla="*/ 97 w 125"/>
                <a:gd name="T17" fmla="*/ 115 h 126"/>
                <a:gd name="T18" fmla="*/ 81 w 125"/>
                <a:gd name="T19" fmla="*/ 122 h 126"/>
                <a:gd name="T20" fmla="*/ 62 w 125"/>
                <a:gd name="T21" fmla="*/ 126 h 126"/>
                <a:gd name="T22" fmla="*/ 59 w 125"/>
                <a:gd name="T23" fmla="*/ 126 h 126"/>
                <a:gd name="T24" fmla="*/ 56 w 125"/>
                <a:gd name="T25" fmla="*/ 125 h 126"/>
                <a:gd name="T26" fmla="*/ 36 w 125"/>
                <a:gd name="T27" fmla="*/ 120 h 126"/>
                <a:gd name="T28" fmla="*/ 21 w 125"/>
                <a:gd name="T29" fmla="*/ 109 h 126"/>
                <a:gd name="T30" fmla="*/ 9 w 125"/>
                <a:gd name="T31" fmla="*/ 94 h 126"/>
                <a:gd name="T32" fmla="*/ 1 w 125"/>
                <a:gd name="T33" fmla="*/ 76 h 126"/>
                <a:gd name="T34" fmla="*/ 0 w 125"/>
                <a:gd name="T35" fmla="*/ 57 h 126"/>
                <a:gd name="T36" fmla="*/ 5 w 125"/>
                <a:gd name="T37" fmla="*/ 37 h 126"/>
                <a:gd name="T38" fmla="*/ 15 w 125"/>
                <a:gd name="T39" fmla="*/ 21 h 126"/>
                <a:gd name="T40" fmla="*/ 30 w 125"/>
                <a:gd name="T41" fmla="*/ 8 h 126"/>
                <a:gd name="T42" fmla="*/ 48 w 125"/>
                <a:gd name="T43" fmla="*/ 1 h 126"/>
                <a:gd name="T44" fmla="*/ 68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68" y="0"/>
                  </a:moveTo>
                  <a:lnTo>
                    <a:pt x="87" y="6"/>
                  </a:lnTo>
                  <a:lnTo>
                    <a:pt x="104" y="16"/>
                  </a:lnTo>
                  <a:lnTo>
                    <a:pt x="116" y="31"/>
                  </a:lnTo>
                  <a:lnTo>
                    <a:pt x="123" y="48"/>
                  </a:lnTo>
                  <a:lnTo>
                    <a:pt x="125" y="69"/>
                  </a:lnTo>
                  <a:lnTo>
                    <a:pt x="120" y="87"/>
                  </a:lnTo>
                  <a:lnTo>
                    <a:pt x="110" y="103"/>
                  </a:lnTo>
                  <a:lnTo>
                    <a:pt x="97" y="115"/>
                  </a:lnTo>
                  <a:lnTo>
                    <a:pt x="81" y="122"/>
                  </a:lnTo>
                  <a:lnTo>
                    <a:pt x="62" y="126"/>
                  </a:lnTo>
                  <a:lnTo>
                    <a:pt x="59" y="126"/>
                  </a:lnTo>
                  <a:lnTo>
                    <a:pt x="56" y="125"/>
                  </a:lnTo>
                  <a:lnTo>
                    <a:pt x="36" y="120"/>
                  </a:lnTo>
                  <a:lnTo>
                    <a:pt x="21" y="109"/>
                  </a:lnTo>
                  <a:lnTo>
                    <a:pt x="9" y="94"/>
                  </a:lnTo>
                  <a:lnTo>
                    <a:pt x="1" y="76"/>
                  </a:lnTo>
                  <a:lnTo>
                    <a:pt x="0" y="57"/>
                  </a:lnTo>
                  <a:lnTo>
                    <a:pt x="5" y="37"/>
                  </a:lnTo>
                  <a:lnTo>
                    <a:pt x="15" y="21"/>
                  </a:lnTo>
                  <a:lnTo>
                    <a:pt x="30" y="8"/>
                  </a:lnTo>
                  <a:lnTo>
                    <a:pt x="48"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6" name="Freeform 98">
              <a:extLst>
                <a:ext uri="{FF2B5EF4-FFF2-40B4-BE49-F238E27FC236}">
                  <a16:creationId xmlns:a16="http://schemas.microsoft.com/office/drawing/2014/main" id="{EA3D8CCE-EF6C-4864-95E4-FE216CB469F5}"/>
                </a:ext>
              </a:extLst>
            </p:cNvPr>
            <p:cNvSpPr>
              <a:spLocks/>
            </p:cNvSpPr>
            <p:nvPr/>
          </p:nvSpPr>
          <p:spPr bwMode="auto">
            <a:xfrm>
              <a:off x="5962651" y="3048001"/>
              <a:ext cx="39688" cy="39688"/>
            </a:xfrm>
            <a:custGeom>
              <a:avLst/>
              <a:gdLst>
                <a:gd name="T0" fmla="*/ 64 w 124"/>
                <a:gd name="T1" fmla="*/ 0 h 125"/>
                <a:gd name="T2" fmla="*/ 82 w 124"/>
                <a:gd name="T3" fmla="*/ 4 h 125"/>
                <a:gd name="T4" fmla="*/ 99 w 124"/>
                <a:gd name="T5" fmla="*/ 12 h 125"/>
                <a:gd name="T6" fmla="*/ 113 w 124"/>
                <a:gd name="T7" fmla="*/ 27 h 125"/>
                <a:gd name="T8" fmla="*/ 122 w 124"/>
                <a:gd name="T9" fmla="*/ 44 h 125"/>
                <a:gd name="T10" fmla="*/ 124 w 124"/>
                <a:gd name="T11" fmla="*/ 64 h 125"/>
                <a:gd name="T12" fmla="*/ 121 w 124"/>
                <a:gd name="T13" fmla="*/ 84 h 125"/>
                <a:gd name="T14" fmla="*/ 112 w 124"/>
                <a:gd name="T15" fmla="*/ 101 h 125"/>
                <a:gd name="T16" fmla="*/ 99 w 124"/>
                <a:gd name="T17" fmla="*/ 114 h 125"/>
                <a:gd name="T18" fmla="*/ 81 w 124"/>
                <a:gd name="T19" fmla="*/ 122 h 125"/>
                <a:gd name="T20" fmla="*/ 71 w 124"/>
                <a:gd name="T21" fmla="*/ 125 h 125"/>
                <a:gd name="T22" fmla="*/ 61 w 124"/>
                <a:gd name="T23" fmla="*/ 125 h 125"/>
                <a:gd name="T24" fmla="*/ 42 w 124"/>
                <a:gd name="T25" fmla="*/ 122 h 125"/>
                <a:gd name="T26" fmla="*/ 25 w 124"/>
                <a:gd name="T27" fmla="*/ 114 h 125"/>
                <a:gd name="T28" fmla="*/ 12 w 124"/>
                <a:gd name="T29" fmla="*/ 100 h 125"/>
                <a:gd name="T30" fmla="*/ 2 w 124"/>
                <a:gd name="T31" fmla="*/ 81 h 125"/>
                <a:gd name="T32" fmla="*/ 0 w 124"/>
                <a:gd name="T33" fmla="*/ 62 h 125"/>
                <a:gd name="T34" fmla="*/ 3 w 124"/>
                <a:gd name="T35" fmla="*/ 43 h 125"/>
                <a:gd name="T36" fmla="*/ 12 w 124"/>
                <a:gd name="T37" fmla="*/ 26 h 125"/>
                <a:gd name="T38" fmla="*/ 25 w 124"/>
                <a:gd name="T39" fmla="*/ 12 h 125"/>
                <a:gd name="T40" fmla="*/ 43 w 124"/>
                <a:gd name="T41" fmla="*/ 3 h 125"/>
                <a:gd name="T42" fmla="*/ 64 w 124"/>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5">
                  <a:moveTo>
                    <a:pt x="64" y="0"/>
                  </a:moveTo>
                  <a:lnTo>
                    <a:pt x="82" y="4"/>
                  </a:lnTo>
                  <a:lnTo>
                    <a:pt x="99" y="12"/>
                  </a:lnTo>
                  <a:lnTo>
                    <a:pt x="113" y="27"/>
                  </a:lnTo>
                  <a:lnTo>
                    <a:pt x="122" y="44"/>
                  </a:lnTo>
                  <a:lnTo>
                    <a:pt x="124" y="64"/>
                  </a:lnTo>
                  <a:lnTo>
                    <a:pt x="121" y="84"/>
                  </a:lnTo>
                  <a:lnTo>
                    <a:pt x="112" y="101"/>
                  </a:lnTo>
                  <a:lnTo>
                    <a:pt x="99" y="114"/>
                  </a:lnTo>
                  <a:lnTo>
                    <a:pt x="81" y="122"/>
                  </a:lnTo>
                  <a:lnTo>
                    <a:pt x="71" y="125"/>
                  </a:lnTo>
                  <a:lnTo>
                    <a:pt x="61" y="125"/>
                  </a:lnTo>
                  <a:lnTo>
                    <a:pt x="42" y="122"/>
                  </a:lnTo>
                  <a:lnTo>
                    <a:pt x="25" y="114"/>
                  </a:lnTo>
                  <a:lnTo>
                    <a:pt x="12" y="100"/>
                  </a:lnTo>
                  <a:lnTo>
                    <a:pt x="2" y="81"/>
                  </a:lnTo>
                  <a:lnTo>
                    <a:pt x="0" y="62"/>
                  </a:lnTo>
                  <a:lnTo>
                    <a:pt x="3" y="43"/>
                  </a:lnTo>
                  <a:lnTo>
                    <a:pt x="12" y="26"/>
                  </a:lnTo>
                  <a:lnTo>
                    <a:pt x="25" y="12"/>
                  </a:lnTo>
                  <a:lnTo>
                    <a:pt x="43"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7" name="Freeform 99">
              <a:extLst>
                <a:ext uri="{FF2B5EF4-FFF2-40B4-BE49-F238E27FC236}">
                  <a16:creationId xmlns:a16="http://schemas.microsoft.com/office/drawing/2014/main" id="{CBDC1470-E835-49E3-B92B-B590271076CE}"/>
                </a:ext>
              </a:extLst>
            </p:cNvPr>
            <p:cNvSpPr>
              <a:spLocks/>
            </p:cNvSpPr>
            <p:nvPr/>
          </p:nvSpPr>
          <p:spPr bwMode="auto">
            <a:xfrm>
              <a:off x="6259513" y="3078163"/>
              <a:ext cx="39688" cy="39688"/>
            </a:xfrm>
            <a:custGeom>
              <a:avLst/>
              <a:gdLst>
                <a:gd name="T0" fmla="*/ 62 w 126"/>
                <a:gd name="T1" fmla="*/ 0 h 125"/>
                <a:gd name="T2" fmla="*/ 77 w 126"/>
                <a:gd name="T3" fmla="*/ 1 h 125"/>
                <a:gd name="T4" fmla="*/ 93 w 126"/>
                <a:gd name="T5" fmla="*/ 7 h 125"/>
                <a:gd name="T6" fmla="*/ 106 w 126"/>
                <a:gd name="T7" fmla="*/ 18 h 125"/>
                <a:gd name="T8" fmla="*/ 116 w 126"/>
                <a:gd name="T9" fmla="*/ 30 h 125"/>
                <a:gd name="T10" fmla="*/ 123 w 126"/>
                <a:gd name="T11" fmla="*/ 44 h 125"/>
                <a:gd name="T12" fmla="*/ 126 w 126"/>
                <a:gd name="T13" fmla="*/ 61 h 125"/>
                <a:gd name="T14" fmla="*/ 123 w 126"/>
                <a:gd name="T15" fmla="*/ 77 h 125"/>
                <a:gd name="T16" fmla="*/ 117 w 126"/>
                <a:gd name="T17" fmla="*/ 93 h 125"/>
                <a:gd name="T18" fmla="*/ 107 w 126"/>
                <a:gd name="T19" fmla="*/ 106 h 125"/>
                <a:gd name="T20" fmla="*/ 94 w 126"/>
                <a:gd name="T21" fmla="*/ 117 h 125"/>
                <a:gd name="T22" fmla="*/ 78 w 126"/>
                <a:gd name="T23" fmla="*/ 123 h 125"/>
                <a:gd name="T24" fmla="*/ 63 w 126"/>
                <a:gd name="T25" fmla="*/ 125 h 125"/>
                <a:gd name="T26" fmla="*/ 47 w 126"/>
                <a:gd name="T27" fmla="*/ 123 h 125"/>
                <a:gd name="T28" fmla="*/ 33 w 126"/>
                <a:gd name="T29" fmla="*/ 117 h 125"/>
                <a:gd name="T30" fmla="*/ 19 w 126"/>
                <a:gd name="T31" fmla="*/ 107 h 125"/>
                <a:gd name="T32" fmla="*/ 8 w 126"/>
                <a:gd name="T33" fmla="*/ 94 h 125"/>
                <a:gd name="T34" fmla="*/ 2 w 126"/>
                <a:gd name="T35" fmla="*/ 79 h 125"/>
                <a:gd name="T36" fmla="*/ 0 w 126"/>
                <a:gd name="T37" fmla="*/ 64 h 125"/>
                <a:gd name="T38" fmla="*/ 2 w 126"/>
                <a:gd name="T39" fmla="*/ 48 h 125"/>
                <a:gd name="T40" fmla="*/ 8 w 126"/>
                <a:gd name="T41" fmla="*/ 32 h 125"/>
                <a:gd name="T42" fmla="*/ 18 w 126"/>
                <a:gd name="T43" fmla="*/ 19 h 125"/>
                <a:gd name="T44" fmla="*/ 30 w 126"/>
                <a:gd name="T45" fmla="*/ 8 h 125"/>
                <a:gd name="T46" fmla="*/ 46 w 126"/>
                <a:gd name="T47" fmla="*/ 2 h 125"/>
                <a:gd name="T48" fmla="*/ 62 w 126"/>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25">
                  <a:moveTo>
                    <a:pt x="62" y="0"/>
                  </a:moveTo>
                  <a:lnTo>
                    <a:pt x="77" y="1"/>
                  </a:lnTo>
                  <a:lnTo>
                    <a:pt x="93" y="7"/>
                  </a:lnTo>
                  <a:lnTo>
                    <a:pt x="106" y="18"/>
                  </a:lnTo>
                  <a:lnTo>
                    <a:pt x="116" y="30"/>
                  </a:lnTo>
                  <a:lnTo>
                    <a:pt x="123" y="44"/>
                  </a:lnTo>
                  <a:lnTo>
                    <a:pt x="126" y="61"/>
                  </a:lnTo>
                  <a:lnTo>
                    <a:pt x="123" y="77"/>
                  </a:lnTo>
                  <a:lnTo>
                    <a:pt x="117" y="93"/>
                  </a:lnTo>
                  <a:lnTo>
                    <a:pt x="107" y="106"/>
                  </a:lnTo>
                  <a:lnTo>
                    <a:pt x="94" y="117"/>
                  </a:lnTo>
                  <a:lnTo>
                    <a:pt x="78" y="123"/>
                  </a:lnTo>
                  <a:lnTo>
                    <a:pt x="63" y="125"/>
                  </a:lnTo>
                  <a:lnTo>
                    <a:pt x="47" y="123"/>
                  </a:lnTo>
                  <a:lnTo>
                    <a:pt x="33" y="117"/>
                  </a:lnTo>
                  <a:lnTo>
                    <a:pt x="19" y="107"/>
                  </a:lnTo>
                  <a:lnTo>
                    <a:pt x="8" y="94"/>
                  </a:lnTo>
                  <a:lnTo>
                    <a:pt x="2" y="79"/>
                  </a:lnTo>
                  <a:lnTo>
                    <a:pt x="0" y="64"/>
                  </a:lnTo>
                  <a:lnTo>
                    <a:pt x="2" y="48"/>
                  </a:lnTo>
                  <a:lnTo>
                    <a:pt x="8" y="32"/>
                  </a:lnTo>
                  <a:lnTo>
                    <a:pt x="18" y="19"/>
                  </a:lnTo>
                  <a:lnTo>
                    <a:pt x="30" y="8"/>
                  </a:lnTo>
                  <a:lnTo>
                    <a:pt x="46"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8" name="Freeform 100">
              <a:extLst>
                <a:ext uri="{FF2B5EF4-FFF2-40B4-BE49-F238E27FC236}">
                  <a16:creationId xmlns:a16="http://schemas.microsoft.com/office/drawing/2014/main" id="{142D58B3-4037-413E-8547-D13AB9B9C0D8}"/>
                </a:ext>
              </a:extLst>
            </p:cNvPr>
            <p:cNvSpPr>
              <a:spLocks/>
            </p:cNvSpPr>
            <p:nvPr/>
          </p:nvSpPr>
          <p:spPr bwMode="auto">
            <a:xfrm>
              <a:off x="5892801" y="3078163"/>
              <a:ext cx="39688" cy="39688"/>
            </a:xfrm>
            <a:custGeom>
              <a:avLst/>
              <a:gdLst>
                <a:gd name="T0" fmla="*/ 64 w 125"/>
                <a:gd name="T1" fmla="*/ 0 h 125"/>
                <a:gd name="T2" fmla="*/ 80 w 125"/>
                <a:gd name="T3" fmla="*/ 2 h 125"/>
                <a:gd name="T4" fmla="*/ 95 w 125"/>
                <a:gd name="T5" fmla="*/ 9 h 125"/>
                <a:gd name="T6" fmla="*/ 108 w 125"/>
                <a:gd name="T7" fmla="*/ 19 h 125"/>
                <a:gd name="T8" fmla="*/ 118 w 125"/>
                <a:gd name="T9" fmla="*/ 32 h 125"/>
                <a:gd name="T10" fmla="*/ 124 w 125"/>
                <a:gd name="T11" fmla="*/ 48 h 125"/>
                <a:gd name="T12" fmla="*/ 125 w 125"/>
                <a:gd name="T13" fmla="*/ 65 h 125"/>
                <a:gd name="T14" fmla="*/ 123 w 125"/>
                <a:gd name="T15" fmla="*/ 81 h 125"/>
                <a:gd name="T16" fmla="*/ 116 w 125"/>
                <a:gd name="T17" fmla="*/ 95 h 125"/>
                <a:gd name="T18" fmla="*/ 107 w 125"/>
                <a:gd name="T19" fmla="*/ 107 h 125"/>
                <a:gd name="T20" fmla="*/ 93 w 125"/>
                <a:gd name="T21" fmla="*/ 118 h 125"/>
                <a:gd name="T22" fmla="*/ 78 w 125"/>
                <a:gd name="T23" fmla="*/ 123 h 125"/>
                <a:gd name="T24" fmla="*/ 63 w 125"/>
                <a:gd name="T25" fmla="*/ 125 h 125"/>
                <a:gd name="T26" fmla="*/ 46 w 125"/>
                <a:gd name="T27" fmla="*/ 123 h 125"/>
                <a:gd name="T28" fmla="*/ 32 w 125"/>
                <a:gd name="T29" fmla="*/ 117 h 125"/>
                <a:gd name="T30" fmla="*/ 19 w 125"/>
                <a:gd name="T31" fmla="*/ 107 h 125"/>
                <a:gd name="T32" fmla="*/ 8 w 125"/>
                <a:gd name="T33" fmla="*/ 93 h 125"/>
                <a:gd name="T34" fmla="*/ 2 w 125"/>
                <a:gd name="T35" fmla="*/ 77 h 125"/>
                <a:gd name="T36" fmla="*/ 0 w 125"/>
                <a:gd name="T37" fmla="*/ 61 h 125"/>
                <a:gd name="T38" fmla="*/ 3 w 125"/>
                <a:gd name="T39" fmla="*/ 46 h 125"/>
                <a:gd name="T40" fmla="*/ 9 w 125"/>
                <a:gd name="T41" fmla="*/ 31 h 125"/>
                <a:gd name="T42" fmla="*/ 19 w 125"/>
                <a:gd name="T43" fmla="*/ 18 h 125"/>
                <a:gd name="T44" fmla="*/ 33 w 125"/>
                <a:gd name="T45" fmla="*/ 8 h 125"/>
                <a:gd name="T46" fmla="*/ 49 w 125"/>
                <a:gd name="T47" fmla="*/ 2 h 125"/>
                <a:gd name="T48" fmla="*/ 64 w 125"/>
                <a:gd name="T49"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125">
                  <a:moveTo>
                    <a:pt x="64" y="0"/>
                  </a:moveTo>
                  <a:lnTo>
                    <a:pt x="80" y="2"/>
                  </a:lnTo>
                  <a:lnTo>
                    <a:pt x="95" y="9"/>
                  </a:lnTo>
                  <a:lnTo>
                    <a:pt x="108" y="19"/>
                  </a:lnTo>
                  <a:lnTo>
                    <a:pt x="118" y="32"/>
                  </a:lnTo>
                  <a:lnTo>
                    <a:pt x="124" y="48"/>
                  </a:lnTo>
                  <a:lnTo>
                    <a:pt x="125" y="65"/>
                  </a:lnTo>
                  <a:lnTo>
                    <a:pt x="123" y="81"/>
                  </a:lnTo>
                  <a:lnTo>
                    <a:pt x="116" y="95"/>
                  </a:lnTo>
                  <a:lnTo>
                    <a:pt x="107" y="107"/>
                  </a:lnTo>
                  <a:lnTo>
                    <a:pt x="93" y="118"/>
                  </a:lnTo>
                  <a:lnTo>
                    <a:pt x="78" y="123"/>
                  </a:lnTo>
                  <a:lnTo>
                    <a:pt x="63" y="125"/>
                  </a:lnTo>
                  <a:lnTo>
                    <a:pt x="46" y="123"/>
                  </a:lnTo>
                  <a:lnTo>
                    <a:pt x="32" y="117"/>
                  </a:lnTo>
                  <a:lnTo>
                    <a:pt x="19" y="107"/>
                  </a:lnTo>
                  <a:lnTo>
                    <a:pt x="8" y="93"/>
                  </a:lnTo>
                  <a:lnTo>
                    <a:pt x="2" y="77"/>
                  </a:lnTo>
                  <a:lnTo>
                    <a:pt x="0" y="61"/>
                  </a:lnTo>
                  <a:lnTo>
                    <a:pt x="3" y="46"/>
                  </a:lnTo>
                  <a:lnTo>
                    <a:pt x="9" y="31"/>
                  </a:lnTo>
                  <a:lnTo>
                    <a:pt x="19" y="18"/>
                  </a:lnTo>
                  <a:lnTo>
                    <a:pt x="33" y="8"/>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19" name="Freeform 101">
              <a:extLst>
                <a:ext uri="{FF2B5EF4-FFF2-40B4-BE49-F238E27FC236}">
                  <a16:creationId xmlns:a16="http://schemas.microsoft.com/office/drawing/2014/main" id="{A7939957-CF65-45F9-8295-7526A7C21051}"/>
                </a:ext>
              </a:extLst>
            </p:cNvPr>
            <p:cNvSpPr>
              <a:spLocks/>
            </p:cNvSpPr>
            <p:nvPr/>
          </p:nvSpPr>
          <p:spPr bwMode="auto">
            <a:xfrm>
              <a:off x="6321426" y="3121026"/>
              <a:ext cx="39688" cy="39688"/>
            </a:xfrm>
            <a:custGeom>
              <a:avLst/>
              <a:gdLst>
                <a:gd name="T0" fmla="*/ 67 w 125"/>
                <a:gd name="T1" fmla="*/ 0 h 125"/>
                <a:gd name="T2" fmla="*/ 86 w 125"/>
                <a:gd name="T3" fmla="*/ 4 h 125"/>
                <a:gd name="T4" fmla="*/ 103 w 125"/>
                <a:gd name="T5" fmla="*/ 15 h 125"/>
                <a:gd name="T6" fmla="*/ 116 w 125"/>
                <a:gd name="T7" fmla="*/ 30 h 125"/>
                <a:gd name="T8" fmla="*/ 123 w 125"/>
                <a:gd name="T9" fmla="*/ 48 h 125"/>
                <a:gd name="T10" fmla="*/ 125 w 125"/>
                <a:gd name="T11" fmla="*/ 67 h 125"/>
                <a:gd name="T12" fmla="*/ 120 w 125"/>
                <a:gd name="T13" fmla="*/ 85 h 125"/>
                <a:gd name="T14" fmla="*/ 110 w 125"/>
                <a:gd name="T15" fmla="*/ 104 h 125"/>
                <a:gd name="T16" fmla="*/ 96 w 125"/>
                <a:gd name="T17" fmla="*/ 116 h 125"/>
                <a:gd name="T18" fmla="*/ 80 w 125"/>
                <a:gd name="T19" fmla="*/ 123 h 125"/>
                <a:gd name="T20" fmla="*/ 62 w 125"/>
                <a:gd name="T21" fmla="*/ 125 h 125"/>
                <a:gd name="T22" fmla="*/ 47 w 125"/>
                <a:gd name="T23" fmla="*/ 123 h 125"/>
                <a:gd name="T24" fmla="*/ 34 w 125"/>
                <a:gd name="T25" fmla="*/ 118 h 125"/>
                <a:gd name="T26" fmla="*/ 22 w 125"/>
                <a:gd name="T27" fmla="*/ 110 h 125"/>
                <a:gd name="T28" fmla="*/ 9 w 125"/>
                <a:gd name="T29" fmla="*/ 95 h 125"/>
                <a:gd name="T30" fmla="*/ 1 w 125"/>
                <a:gd name="T31" fmla="*/ 77 h 125"/>
                <a:gd name="T32" fmla="*/ 0 w 125"/>
                <a:gd name="T33" fmla="*/ 58 h 125"/>
                <a:gd name="T34" fmla="*/ 4 w 125"/>
                <a:gd name="T35" fmla="*/ 38 h 125"/>
                <a:gd name="T36" fmla="*/ 15 w 125"/>
                <a:gd name="T37" fmla="*/ 21 h 125"/>
                <a:gd name="T38" fmla="*/ 30 w 125"/>
                <a:gd name="T39" fmla="*/ 8 h 125"/>
                <a:gd name="T40" fmla="*/ 47 w 125"/>
                <a:gd name="T41" fmla="*/ 1 h 125"/>
                <a:gd name="T42" fmla="*/ 67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67" y="0"/>
                  </a:moveTo>
                  <a:lnTo>
                    <a:pt x="86" y="4"/>
                  </a:lnTo>
                  <a:lnTo>
                    <a:pt x="103" y="15"/>
                  </a:lnTo>
                  <a:lnTo>
                    <a:pt x="116" y="30"/>
                  </a:lnTo>
                  <a:lnTo>
                    <a:pt x="123" y="48"/>
                  </a:lnTo>
                  <a:lnTo>
                    <a:pt x="125" y="67"/>
                  </a:lnTo>
                  <a:lnTo>
                    <a:pt x="120" y="85"/>
                  </a:lnTo>
                  <a:lnTo>
                    <a:pt x="110" y="104"/>
                  </a:lnTo>
                  <a:lnTo>
                    <a:pt x="96" y="116"/>
                  </a:lnTo>
                  <a:lnTo>
                    <a:pt x="80" y="123"/>
                  </a:lnTo>
                  <a:lnTo>
                    <a:pt x="62" y="125"/>
                  </a:lnTo>
                  <a:lnTo>
                    <a:pt x="47" y="123"/>
                  </a:lnTo>
                  <a:lnTo>
                    <a:pt x="34" y="118"/>
                  </a:lnTo>
                  <a:lnTo>
                    <a:pt x="22" y="110"/>
                  </a:lnTo>
                  <a:lnTo>
                    <a:pt x="9" y="95"/>
                  </a:lnTo>
                  <a:lnTo>
                    <a:pt x="1" y="77"/>
                  </a:lnTo>
                  <a:lnTo>
                    <a:pt x="0" y="58"/>
                  </a:lnTo>
                  <a:lnTo>
                    <a:pt x="4" y="38"/>
                  </a:lnTo>
                  <a:lnTo>
                    <a:pt x="15" y="21"/>
                  </a:lnTo>
                  <a:lnTo>
                    <a:pt x="30" y="8"/>
                  </a:lnTo>
                  <a:lnTo>
                    <a:pt x="47" y="1"/>
                  </a:lnTo>
                  <a:lnTo>
                    <a:pt x="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0" name="Freeform 102">
              <a:extLst>
                <a:ext uri="{FF2B5EF4-FFF2-40B4-BE49-F238E27FC236}">
                  <a16:creationId xmlns:a16="http://schemas.microsoft.com/office/drawing/2014/main" id="{F7485C2C-1485-417B-BF57-BF2A329851CC}"/>
                </a:ext>
              </a:extLst>
            </p:cNvPr>
            <p:cNvSpPr>
              <a:spLocks/>
            </p:cNvSpPr>
            <p:nvPr/>
          </p:nvSpPr>
          <p:spPr bwMode="auto">
            <a:xfrm>
              <a:off x="6415088" y="3241676"/>
              <a:ext cx="39688" cy="39688"/>
            </a:xfrm>
            <a:custGeom>
              <a:avLst/>
              <a:gdLst>
                <a:gd name="T0" fmla="*/ 66 w 123"/>
                <a:gd name="T1" fmla="*/ 0 h 125"/>
                <a:gd name="T2" fmla="*/ 82 w 123"/>
                <a:gd name="T3" fmla="*/ 2 h 125"/>
                <a:gd name="T4" fmla="*/ 97 w 123"/>
                <a:gd name="T5" fmla="*/ 10 h 125"/>
                <a:gd name="T6" fmla="*/ 109 w 123"/>
                <a:gd name="T7" fmla="*/ 21 h 125"/>
                <a:gd name="T8" fmla="*/ 118 w 123"/>
                <a:gd name="T9" fmla="*/ 35 h 125"/>
                <a:gd name="T10" fmla="*/ 123 w 123"/>
                <a:gd name="T11" fmla="*/ 54 h 125"/>
                <a:gd name="T12" fmla="*/ 123 w 123"/>
                <a:gd name="T13" fmla="*/ 74 h 125"/>
                <a:gd name="T14" fmla="*/ 117 w 123"/>
                <a:gd name="T15" fmla="*/ 92 h 125"/>
                <a:gd name="T16" fmla="*/ 105 w 123"/>
                <a:gd name="T17" fmla="*/ 108 h 125"/>
                <a:gd name="T18" fmla="*/ 89 w 123"/>
                <a:gd name="T19" fmla="*/ 118 h 125"/>
                <a:gd name="T20" fmla="*/ 76 w 123"/>
                <a:gd name="T21" fmla="*/ 123 h 125"/>
                <a:gd name="T22" fmla="*/ 62 w 123"/>
                <a:gd name="T23" fmla="*/ 125 h 125"/>
                <a:gd name="T24" fmla="*/ 45 w 123"/>
                <a:gd name="T25" fmla="*/ 122 h 125"/>
                <a:gd name="T26" fmla="*/ 29 w 123"/>
                <a:gd name="T27" fmla="*/ 116 h 125"/>
                <a:gd name="T28" fmla="*/ 16 w 123"/>
                <a:gd name="T29" fmla="*/ 105 h 125"/>
                <a:gd name="T30" fmla="*/ 5 w 123"/>
                <a:gd name="T31" fmla="*/ 91 h 125"/>
                <a:gd name="T32" fmla="*/ 0 w 123"/>
                <a:gd name="T33" fmla="*/ 71 h 125"/>
                <a:gd name="T34" fmla="*/ 0 w 123"/>
                <a:gd name="T35" fmla="*/ 51 h 125"/>
                <a:gd name="T36" fmla="*/ 6 w 123"/>
                <a:gd name="T37" fmla="*/ 33 h 125"/>
                <a:gd name="T38" fmla="*/ 18 w 123"/>
                <a:gd name="T39" fmla="*/ 18 h 125"/>
                <a:gd name="T40" fmla="*/ 34 w 123"/>
                <a:gd name="T41" fmla="*/ 6 h 125"/>
                <a:gd name="T42" fmla="*/ 50 w 123"/>
                <a:gd name="T43" fmla="*/ 1 h 125"/>
                <a:gd name="T44" fmla="*/ 66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66" y="0"/>
                  </a:moveTo>
                  <a:lnTo>
                    <a:pt x="82" y="2"/>
                  </a:lnTo>
                  <a:lnTo>
                    <a:pt x="97" y="10"/>
                  </a:lnTo>
                  <a:lnTo>
                    <a:pt x="109" y="21"/>
                  </a:lnTo>
                  <a:lnTo>
                    <a:pt x="118" y="35"/>
                  </a:lnTo>
                  <a:lnTo>
                    <a:pt x="123" y="54"/>
                  </a:lnTo>
                  <a:lnTo>
                    <a:pt x="123" y="74"/>
                  </a:lnTo>
                  <a:lnTo>
                    <a:pt x="117" y="92"/>
                  </a:lnTo>
                  <a:lnTo>
                    <a:pt x="105" y="108"/>
                  </a:lnTo>
                  <a:lnTo>
                    <a:pt x="89" y="118"/>
                  </a:lnTo>
                  <a:lnTo>
                    <a:pt x="76" y="123"/>
                  </a:lnTo>
                  <a:lnTo>
                    <a:pt x="62" y="125"/>
                  </a:lnTo>
                  <a:lnTo>
                    <a:pt x="45" y="122"/>
                  </a:lnTo>
                  <a:lnTo>
                    <a:pt x="29" y="116"/>
                  </a:lnTo>
                  <a:lnTo>
                    <a:pt x="16" y="105"/>
                  </a:lnTo>
                  <a:lnTo>
                    <a:pt x="5" y="91"/>
                  </a:lnTo>
                  <a:lnTo>
                    <a:pt x="0" y="71"/>
                  </a:lnTo>
                  <a:lnTo>
                    <a:pt x="0" y="51"/>
                  </a:lnTo>
                  <a:lnTo>
                    <a:pt x="6" y="33"/>
                  </a:lnTo>
                  <a:lnTo>
                    <a:pt x="18" y="18"/>
                  </a:lnTo>
                  <a:lnTo>
                    <a:pt x="34" y="6"/>
                  </a:lnTo>
                  <a:lnTo>
                    <a:pt x="50" y="1"/>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1" name="Freeform 103">
              <a:extLst>
                <a:ext uri="{FF2B5EF4-FFF2-40B4-BE49-F238E27FC236}">
                  <a16:creationId xmlns:a16="http://schemas.microsoft.com/office/drawing/2014/main" id="{7B3DFBA5-EA6B-4590-B39C-7D38845BE07A}"/>
                </a:ext>
              </a:extLst>
            </p:cNvPr>
            <p:cNvSpPr>
              <a:spLocks/>
            </p:cNvSpPr>
            <p:nvPr/>
          </p:nvSpPr>
          <p:spPr bwMode="auto">
            <a:xfrm>
              <a:off x="6442076" y="3313113"/>
              <a:ext cx="39688" cy="39688"/>
            </a:xfrm>
            <a:custGeom>
              <a:avLst/>
              <a:gdLst>
                <a:gd name="T0" fmla="*/ 68 w 126"/>
                <a:gd name="T1" fmla="*/ 0 h 126"/>
                <a:gd name="T2" fmla="*/ 86 w 126"/>
                <a:gd name="T3" fmla="*/ 5 h 126"/>
                <a:gd name="T4" fmla="*/ 103 w 126"/>
                <a:gd name="T5" fmla="*/ 14 h 126"/>
                <a:gd name="T6" fmla="*/ 115 w 126"/>
                <a:gd name="T7" fmla="*/ 29 h 126"/>
                <a:gd name="T8" fmla="*/ 124 w 126"/>
                <a:gd name="T9" fmla="*/ 47 h 126"/>
                <a:gd name="T10" fmla="*/ 126 w 126"/>
                <a:gd name="T11" fmla="*/ 66 h 126"/>
                <a:gd name="T12" fmla="*/ 121 w 126"/>
                <a:gd name="T13" fmla="*/ 86 h 126"/>
                <a:gd name="T14" fmla="*/ 111 w 126"/>
                <a:gd name="T15" fmla="*/ 103 h 126"/>
                <a:gd name="T16" fmla="*/ 97 w 126"/>
                <a:gd name="T17" fmla="*/ 115 h 126"/>
                <a:gd name="T18" fmla="*/ 79 w 126"/>
                <a:gd name="T19" fmla="*/ 123 h 126"/>
                <a:gd name="T20" fmla="*/ 72 w 126"/>
                <a:gd name="T21" fmla="*/ 124 h 126"/>
                <a:gd name="T22" fmla="*/ 63 w 126"/>
                <a:gd name="T23" fmla="*/ 126 h 126"/>
                <a:gd name="T24" fmla="*/ 47 w 126"/>
                <a:gd name="T25" fmla="*/ 123 h 126"/>
                <a:gd name="T26" fmla="*/ 32 w 126"/>
                <a:gd name="T27" fmla="*/ 117 h 126"/>
                <a:gd name="T28" fmla="*/ 20 w 126"/>
                <a:gd name="T29" fmla="*/ 107 h 126"/>
                <a:gd name="T30" fmla="*/ 9 w 126"/>
                <a:gd name="T31" fmla="*/ 94 h 126"/>
                <a:gd name="T32" fmla="*/ 3 w 126"/>
                <a:gd name="T33" fmla="*/ 78 h 126"/>
                <a:gd name="T34" fmla="*/ 0 w 126"/>
                <a:gd name="T35" fmla="*/ 58 h 126"/>
                <a:gd name="T36" fmla="*/ 5 w 126"/>
                <a:gd name="T37" fmla="*/ 40 h 126"/>
                <a:gd name="T38" fmla="*/ 15 w 126"/>
                <a:gd name="T39" fmla="*/ 23 h 126"/>
                <a:gd name="T40" fmla="*/ 29 w 126"/>
                <a:gd name="T41" fmla="*/ 10 h 126"/>
                <a:gd name="T42" fmla="*/ 47 w 126"/>
                <a:gd name="T43" fmla="*/ 2 h 126"/>
                <a:gd name="T44" fmla="*/ 68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8" y="0"/>
                  </a:moveTo>
                  <a:lnTo>
                    <a:pt x="86" y="5"/>
                  </a:lnTo>
                  <a:lnTo>
                    <a:pt x="103" y="14"/>
                  </a:lnTo>
                  <a:lnTo>
                    <a:pt x="115" y="29"/>
                  </a:lnTo>
                  <a:lnTo>
                    <a:pt x="124" y="47"/>
                  </a:lnTo>
                  <a:lnTo>
                    <a:pt x="126" y="66"/>
                  </a:lnTo>
                  <a:lnTo>
                    <a:pt x="121" y="86"/>
                  </a:lnTo>
                  <a:lnTo>
                    <a:pt x="111" y="103"/>
                  </a:lnTo>
                  <a:lnTo>
                    <a:pt x="97" y="115"/>
                  </a:lnTo>
                  <a:lnTo>
                    <a:pt x="79" y="123"/>
                  </a:lnTo>
                  <a:lnTo>
                    <a:pt x="72" y="124"/>
                  </a:lnTo>
                  <a:lnTo>
                    <a:pt x="63" y="126"/>
                  </a:lnTo>
                  <a:lnTo>
                    <a:pt x="47" y="123"/>
                  </a:lnTo>
                  <a:lnTo>
                    <a:pt x="32" y="117"/>
                  </a:lnTo>
                  <a:lnTo>
                    <a:pt x="20" y="107"/>
                  </a:lnTo>
                  <a:lnTo>
                    <a:pt x="9" y="94"/>
                  </a:lnTo>
                  <a:lnTo>
                    <a:pt x="3" y="78"/>
                  </a:lnTo>
                  <a:lnTo>
                    <a:pt x="0" y="58"/>
                  </a:lnTo>
                  <a:lnTo>
                    <a:pt x="5" y="40"/>
                  </a:lnTo>
                  <a:lnTo>
                    <a:pt x="15" y="23"/>
                  </a:lnTo>
                  <a:lnTo>
                    <a:pt x="29" y="10"/>
                  </a:lnTo>
                  <a:lnTo>
                    <a:pt x="47" y="2"/>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2" name="Freeform 104">
              <a:extLst>
                <a:ext uri="{FF2B5EF4-FFF2-40B4-BE49-F238E27FC236}">
                  <a16:creationId xmlns:a16="http://schemas.microsoft.com/office/drawing/2014/main" id="{4EF44AB8-975B-400F-AAB6-79A66D5AD09A}"/>
                </a:ext>
              </a:extLst>
            </p:cNvPr>
            <p:cNvSpPr>
              <a:spLocks/>
            </p:cNvSpPr>
            <p:nvPr/>
          </p:nvSpPr>
          <p:spPr bwMode="auto">
            <a:xfrm>
              <a:off x="6453188" y="3389313"/>
              <a:ext cx="39688" cy="39688"/>
            </a:xfrm>
            <a:custGeom>
              <a:avLst/>
              <a:gdLst>
                <a:gd name="T0" fmla="*/ 59 w 124"/>
                <a:gd name="T1" fmla="*/ 0 h 126"/>
                <a:gd name="T2" fmla="*/ 78 w 124"/>
                <a:gd name="T3" fmla="*/ 2 h 126"/>
                <a:gd name="T4" fmla="*/ 96 w 124"/>
                <a:gd name="T5" fmla="*/ 10 h 126"/>
                <a:gd name="T6" fmla="*/ 110 w 124"/>
                <a:gd name="T7" fmla="*/ 23 h 126"/>
                <a:gd name="T8" fmla="*/ 121 w 124"/>
                <a:gd name="T9" fmla="*/ 40 h 126"/>
                <a:gd name="T10" fmla="*/ 124 w 124"/>
                <a:gd name="T11" fmla="*/ 59 h 126"/>
                <a:gd name="T12" fmla="*/ 122 w 124"/>
                <a:gd name="T13" fmla="*/ 80 h 126"/>
                <a:gd name="T14" fmla="*/ 115 w 124"/>
                <a:gd name="T15" fmla="*/ 97 h 126"/>
                <a:gd name="T16" fmla="*/ 101 w 124"/>
                <a:gd name="T17" fmla="*/ 111 h 126"/>
                <a:gd name="T18" fmla="*/ 84 w 124"/>
                <a:gd name="T19" fmla="*/ 121 h 126"/>
                <a:gd name="T20" fmla="*/ 65 w 124"/>
                <a:gd name="T21" fmla="*/ 126 h 126"/>
                <a:gd name="T22" fmla="*/ 61 w 124"/>
                <a:gd name="T23" fmla="*/ 126 h 126"/>
                <a:gd name="T24" fmla="*/ 42 w 124"/>
                <a:gd name="T25" fmla="*/ 122 h 126"/>
                <a:gd name="T26" fmla="*/ 26 w 124"/>
                <a:gd name="T27" fmla="*/ 114 h 126"/>
                <a:gd name="T28" fmla="*/ 12 w 124"/>
                <a:gd name="T29" fmla="*/ 102 h 126"/>
                <a:gd name="T30" fmla="*/ 3 w 124"/>
                <a:gd name="T31" fmla="*/ 85 h 126"/>
                <a:gd name="T32" fmla="*/ 0 w 124"/>
                <a:gd name="T33" fmla="*/ 65 h 126"/>
                <a:gd name="T34" fmla="*/ 1 w 124"/>
                <a:gd name="T35" fmla="*/ 46 h 126"/>
                <a:gd name="T36" fmla="*/ 9 w 124"/>
                <a:gd name="T37" fmla="*/ 28 h 126"/>
                <a:gd name="T38" fmla="*/ 23 w 124"/>
                <a:gd name="T39" fmla="*/ 13 h 126"/>
                <a:gd name="T40" fmla="*/ 40 w 124"/>
                <a:gd name="T41" fmla="*/ 4 h 126"/>
                <a:gd name="T42" fmla="*/ 59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59" y="0"/>
                  </a:moveTo>
                  <a:lnTo>
                    <a:pt x="78" y="2"/>
                  </a:lnTo>
                  <a:lnTo>
                    <a:pt x="96" y="10"/>
                  </a:lnTo>
                  <a:lnTo>
                    <a:pt x="110" y="23"/>
                  </a:lnTo>
                  <a:lnTo>
                    <a:pt x="121" y="40"/>
                  </a:lnTo>
                  <a:lnTo>
                    <a:pt x="124" y="59"/>
                  </a:lnTo>
                  <a:lnTo>
                    <a:pt x="122" y="80"/>
                  </a:lnTo>
                  <a:lnTo>
                    <a:pt x="115" y="97"/>
                  </a:lnTo>
                  <a:lnTo>
                    <a:pt x="101" y="111"/>
                  </a:lnTo>
                  <a:lnTo>
                    <a:pt x="84" y="121"/>
                  </a:lnTo>
                  <a:lnTo>
                    <a:pt x="65" y="126"/>
                  </a:lnTo>
                  <a:lnTo>
                    <a:pt x="61" y="126"/>
                  </a:lnTo>
                  <a:lnTo>
                    <a:pt x="42" y="122"/>
                  </a:lnTo>
                  <a:lnTo>
                    <a:pt x="26" y="114"/>
                  </a:lnTo>
                  <a:lnTo>
                    <a:pt x="12" y="102"/>
                  </a:lnTo>
                  <a:lnTo>
                    <a:pt x="3" y="85"/>
                  </a:lnTo>
                  <a:lnTo>
                    <a:pt x="0" y="65"/>
                  </a:lnTo>
                  <a:lnTo>
                    <a:pt x="1" y="46"/>
                  </a:lnTo>
                  <a:lnTo>
                    <a:pt x="9" y="28"/>
                  </a:lnTo>
                  <a:lnTo>
                    <a:pt x="23" y="13"/>
                  </a:lnTo>
                  <a:lnTo>
                    <a:pt x="40" y="4"/>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3" name="Freeform 105">
              <a:extLst>
                <a:ext uri="{FF2B5EF4-FFF2-40B4-BE49-F238E27FC236}">
                  <a16:creationId xmlns:a16="http://schemas.microsoft.com/office/drawing/2014/main" id="{69C99B46-537A-4053-8CEE-CA34A1728208}"/>
                </a:ext>
              </a:extLst>
            </p:cNvPr>
            <p:cNvSpPr>
              <a:spLocks/>
            </p:cNvSpPr>
            <p:nvPr/>
          </p:nvSpPr>
          <p:spPr bwMode="auto">
            <a:xfrm>
              <a:off x="6037263" y="3032126"/>
              <a:ext cx="39688" cy="39688"/>
            </a:xfrm>
            <a:custGeom>
              <a:avLst/>
              <a:gdLst>
                <a:gd name="T0" fmla="*/ 56 w 125"/>
                <a:gd name="T1" fmla="*/ 0 h 126"/>
                <a:gd name="T2" fmla="*/ 77 w 125"/>
                <a:gd name="T3" fmla="*/ 1 h 126"/>
                <a:gd name="T4" fmla="*/ 94 w 125"/>
                <a:gd name="T5" fmla="*/ 8 h 126"/>
                <a:gd name="T6" fmla="*/ 109 w 125"/>
                <a:gd name="T7" fmla="*/ 21 h 126"/>
                <a:gd name="T8" fmla="*/ 119 w 125"/>
                <a:gd name="T9" fmla="*/ 37 h 126"/>
                <a:gd name="T10" fmla="*/ 125 w 125"/>
                <a:gd name="T11" fmla="*/ 57 h 126"/>
                <a:gd name="T12" fmla="*/ 124 w 125"/>
                <a:gd name="T13" fmla="*/ 76 h 126"/>
                <a:gd name="T14" fmla="*/ 117 w 125"/>
                <a:gd name="T15" fmla="*/ 94 h 126"/>
                <a:gd name="T16" fmla="*/ 104 w 125"/>
                <a:gd name="T17" fmla="*/ 109 h 126"/>
                <a:gd name="T18" fmla="*/ 87 w 125"/>
                <a:gd name="T19" fmla="*/ 120 h 126"/>
                <a:gd name="T20" fmla="*/ 68 w 125"/>
                <a:gd name="T21" fmla="*/ 125 h 126"/>
                <a:gd name="T22" fmla="*/ 66 w 125"/>
                <a:gd name="T23" fmla="*/ 126 h 126"/>
                <a:gd name="T24" fmla="*/ 62 w 125"/>
                <a:gd name="T25" fmla="*/ 126 h 126"/>
                <a:gd name="T26" fmla="*/ 44 w 125"/>
                <a:gd name="T27" fmla="*/ 122 h 126"/>
                <a:gd name="T28" fmla="*/ 27 w 125"/>
                <a:gd name="T29" fmla="*/ 115 h 126"/>
                <a:gd name="T30" fmla="*/ 14 w 125"/>
                <a:gd name="T31" fmla="*/ 103 h 126"/>
                <a:gd name="T32" fmla="*/ 5 w 125"/>
                <a:gd name="T33" fmla="*/ 87 h 126"/>
                <a:gd name="T34" fmla="*/ 0 w 125"/>
                <a:gd name="T35" fmla="*/ 69 h 126"/>
                <a:gd name="T36" fmla="*/ 2 w 125"/>
                <a:gd name="T37" fmla="*/ 50 h 126"/>
                <a:gd name="T38" fmla="*/ 9 w 125"/>
                <a:gd name="T39" fmla="*/ 31 h 126"/>
                <a:gd name="T40" fmla="*/ 21 w 125"/>
                <a:gd name="T41" fmla="*/ 16 h 126"/>
                <a:gd name="T42" fmla="*/ 37 w 125"/>
                <a:gd name="T43" fmla="*/ 6 h 126"/>
                <a:gd name="T44" fmla="*/ 56 w 125"/>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126">
                  <a:moveTo>
                    <a:pt x="56" y="0"/>
                  </a:moveTo>
                  <a:lnTo>
                    <a:pt x="77" y="1"/>
                  </a:lnTo>
                  <a:lnTo>
                    <a:pt x="94" y="8"/>
                  </a:lnTo>
                  <a:lnTo>
                    <a:pt x="109" y="21"/>
                  </a:lnTo>
                  <a:lnTo>
                    <a:pt x="119" y="37"/>
                  </a:lnTo>
                  <a:lnTo>
                    <a:pt x="125" y="57"/>
                  </a:lnTo>
                  <a:lnTo>
                    <a:pt x="124" y="76"/>
                  </a:lnTo>
                  <a:lnTo>
                    <a:pt x="117" y="94"/>
                  </a:lnTo>
                  <a:lnTo>
                    <a:pt x="104" y="109"/>
                  </a:lnTo>
                  <a:lnTo>
                    <a:pt x="87" y="120"/>
                  </a:lnTo>
                  <a:lnTo>
                    <a:pt x="68" y="125"/>
                  </a:lnTo>
                  <a:lnTo>
                    <a:pt x="66" y="126"/>
                  </a:lnTo>
                  <a:lnTo>
                    <a:pt x="62" y="126"/>
                  </a:lnTo>
                  <a:lnTo>
                    <a:pt x="44" y="122"/>
                  </a:lnTo>
                  <a:lnTo>
                    <a:pt x="27" y="115"/>
                  </a:lnTo>
                  <a:lnTo>
                    <a:pt x="14" y="103"/>
                  </a:lnTo>
                  <a:lnTo>
                    <a:pt x="5" y="87"/>
                  </a:lnTo>
                  <a:lnTo>
                    <a:pt x="0" y="69"/>
                  </a:lnTo>
                  <a:lnTo>
                    <a:pt x="2" y="50"/>
                  </a:lnTo>
                  <a:lnTo>
                    <a:pt x="9" y="31"/>
                  </a:lnTo>
                  <a:lnTo>
                    <a:pt x="21" y="16"/>
                  </a:lnTo>
                  <a:lnTo>
                    <a:pt x="37" y="6"/>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4" name="Freeform 106">
              <a:extLst>
                <a:ext uri="{FF2B5EF4-FFF2-40B4-BE49-F238E27FC236}">
                  <a16:creationId xmlns:a16="http://schemas.microsoft.com/office/drawing/2014/main" id="{D0EDA72D-2E35-49FD-971D-288E4CABA448}"/>
                </a:ext>
              </a:extLst>
            </p:cNvPr>
            <p:cNvSpPr>
              <a:spLocks/>
            </p:cNvSpPr>
            <p:nvPr/>
          </p:nvSpPr>
          <p:spPr bwMode="auto">
            <a:xfrm>
              <a:off x="6397626" y="3606801"/>
              <a:ext cx="38100" cy="39688"/>
            </a:xfrm>
            <a:custGeom>
              <a:avLst/>
              <a:gdLst>
                <a:gd name="T0" fmla="*/ 64 w 124"/>
                <a:gd name="T1" fmla="*/ 0 h 125"/>
                <a:gd name="T2" fmla="*/ 80 w 124"/>
                <a:gd name="T3" fmla="*/ 3 h 125"/>
                <a:gd name="T4" fmla="*/ 95 w 124"/>
                <a:gd name="T5" fmla="*/ 10 h 125"/>
                <a:gd name="T6" fmla="*/ 110 w 124"/>
                <a:gd name="T7" fmla="*/ 22 h 125"/>
                <a:gd name="T8" fmla="*/ 120 w 124"/>
                <a:gd name="T9" fmla="*/ 39 h 125"/>
                <a:gd name="T10" fmla="*/ 124 w 124"/>
                <a:gd name="T11" fmla="*/ 58 h 125"/>
                <a:gd name="T12" fmla="*/ 123 w 124"/>
                <a:gd name="T13" fmla="*/ 76 h 125"/>
                <a:gd name="T14" fmla="*/ 115 w 124"/>
                <a:gd name="T15" fmla="*/ 95 h 125"/>
                <a:gd name="T16" fmla="*/ 104 w 124"/>
                <a:gd name="T17" fmla="*/ 108 h 125"/>
                <a:gd name="T18" fmla="*/ 92 w 124"/>
                <a:gd name="T19" fmla="*/ 118 h 125"/>
                <a:gd name="T20" fmla="*/ 77 w 124"/>
                <a:gd name="T21" fmla="*/ 122 h 125"/>
                <a:gd name="T22" fmla="*/ 62 w 124"/>
                <a:gd name="T23" fmla="*/ 125 h 125"/>
                <a:gd name="T24" fmla="*/ 45 w 124"/>
                <a:gd name="T25" fmla="*/ 122 h 125"/>
                <a:gd name="T26" fmla="*/ 29 w 124"/>
                <a:gd name="T27" fmla="*/ 115 h 125"/>
                <a:gd name="T28" fmla="*/ 16 w 124"/>
                <a:gd name="T29" fmla="*/ 104 h 125"/>
                <a:gd name="T30" fmla="*/ 6 w 124"/>
                <a:gd name="T31" fmla="*/ 91 h 125"/>
                <a:gd name="T32" fmla="*/ 1 w 124"/>
                <a:gd name="T33" fmla="*/ 76 h 125"/>
                <a:gd name="T34" fmla="*/ 0 w 124"/>
                <a:gd name="T35" fmla="*/ 61 h 125"/>
                <a:gd name="T36" fmla="*/ 2 w 124"/>
                <a:gd name="T37" fmla="*/ 45 h 125"/>
                <a:gd name="T38" fmla="*/ 8 w 124"/>
                <a:gd name="T39" fmla="*/ 29 h 125"/>
                <a:gd name="T40" fmla="*/ 19 w 124"/>
                <a:gd name="T41" fmla="*/ 16 h 125"/>
                <a:gd name="T42" fmla="*/ 33 w 124"/>
                <a:gd name="T43" fmla="*/ 7 h 125"/>
                <a:gd name="T44" fmla="*/ 48 w 124"/>
                <a:gd name="T45" fmla="*/ 1 h 125"/>
                <a:gd name="T46" fmla="*/ 64 w 124"/>
                <a:gd name="T4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25">
                  <a:moveTo>
                    <a:pt x="64" y="0"/>
                  </a:moveTo>
                  <a:lnTo>
                    <a:pt x="80" y="3"/>
                  </a:lnTo>
                  <a:lnTo>
                    <a:pt x="95" y="10"/>
                  </a:lnTo>
                  <a:lnTo>
                    <a:pt x="110" y="22"/>
                  </a:lnTo>
                  <a:lnTo>
                    <a:pt x="120" y="39"/>
                  </a:lnTo>
                  <a:lnTo>
                    <a:pt x="124" y="58"/>
                  </a:lnTo>
                  <a:lnTo>
                    <a:pt x="123" y="76"/>
                  </a:lnTo>
                  <a:lnTo>
                    <a:pt x="115" y="95"/>
                  </a:lnTo>
                  <a:lnTo>
                    <a:pt x="104" y="108"/>
                  </a:lnTo>
                  <a:lnTo>
                    <a:pt x="92" y="118"/>
                  </a:lnTo>
                  <a:lnTo>
                    <a:pt x="77" y="122"/>
                  </a:lnTo>
                  <a:lnTo>
                    <a:pt x="62" y="125"/>
                  </a:lnTo>
                  <a:lnTo>
                    <a:pt x="45" y="122"/>
                  </a:lnTo>
                  <a:lnTo>
                    <a:pt x="29" y="115"/>
                  </a:lnTo>
                  <a:lnTo>
                    <a:pt x="16" y="104"/>
                  </a:lnTo>
                  <a:lnTo>
                    <a:pt x="6" y="91"/>
                  </a:lnTo>
                  <a:lnTo>
                    <a:pt x="1" y="76"/>
                  </a:lnTo>
                  <a:lnTo>
                    <a:pt x="0" y="61"/>
                  </a:lnTo>
                  <a:lnTo>
                    <a:pt x="2" y="45"/>
                  </a:lnTo>
                  <a:lnTo>
                    <a:pt x="8" y="29"/>
                  </a:lnTo>
                  <a:lnTo>
                    <a:pt x="19" y="16"/>
                  </a:lnTo>
                  <a:lnTo>
                    <a:pt x="33" y="7"/>
                  </a:lnTo>
                  <a:lnTo>
                    <a:pt x="48" y="1"/>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5" name="Freeform 107">
              <a:extLst>
                <a:ext uri="{FF2B5EF4-FFF2-40B4-BE49-F238E27FC236}">
                  <a16:creationId xmlns:a16="http://schemas.microsoft.com/office/drawing/2014/main" id="{C54621FD-1EDD-4C6A-8FF5-EC2DB3A19E92}"/>
                </a:ext>
              </a:extLst>
            </p:cNvPr>
            <p:cNvSpPr>
              <a:spLocks/>
            </p:cNvSpPr>
            <p:nvPr/>
          </p:nvSpPr>
          <p:spPr bwMode="auto">
            <a:xfrm>
              <a:off x="6450013" y="3465513"/>
              <a:ext cx="38100" cy="39688"/>
            </a:xfrm>
            <a:custGeom>
              <a:avLst/>
              <a:gdLst>
                <a:gd name="T0" fmla="*/ 71 w 123"/>
                <a:gd name="T1" fmla="*/ 0 h 124"/>
                <a:gd name="T2" fmla="*/ 90 w 123"/>
                <a:gd name="T3" fmla="*/ 6 h 124"/>
                <a:gd name="T4" fmla="*/ 106 w 123"/>
                <a:gd name="T5" fmla="*/ 18 h 124"/>
                <a:gd name="T6" fmla="*/ 117 w 123"/>
                <a:gd name="T7" fmla="*/ 32 h 124"/>
                <a:gd name="T8" fmla="*/ 123 w 123"/>
                <a:gd name="T9" fmla="*/ 50 h 124"/>
                <a:gd name="T10" fmla="*/ 123 w 123"/>
                <a:gd name="T11" fmla="*/ 71 h 124"/>
                <a:gd name="T12" fmla="*/ 118 w 123"/>
                <a:gd name="T13" fmla="*/ 88 h 124"/>
                <a:gd name="T14" fmla="*/ 108 w 123"/>
                <a:gd name="T15" fmla="*/ 102 h 124"/>
                <a:gd name="T16" fmla="*/ 95 w 123"/>
                <a:gd name="T17" fmla="*/ 115 h 124"/>
                <a:gd name="T18" fmla="*/ 79 w 123"/>
                <a:gd name="T19" fmla="*/ 122 h 124"/>
                <a:gd name="T20" fmla="*/ 61 w 123"/>
                <a:gd name="T21" fmla="*/ 124 h 124"/>
                <a:gd name="T22" fmla="*/ 58 w 123"/>
                <a:gd name="T23" fmla="*/ 124 h 124"/>
                <a:gd name="T24" fmla="*/ 53 w 123"/>
                <a:gd name="T25" fmla="*/ 123 h 124"/>
                <a:gd name="T26" fmla="*/ 33 w 123"/>
                <a:gd name="T27" fmla="*/ 118 h 124"/>
                <a:gd name="T28" fmla="*/ 18 w 123"/>
                <a:gd name="T29" fmla="*/ 106 h 124"/>
                <a:gd name="T30" fmla="*/ 6 w 123"/>
                <a:gd name="T31" fmla="*/ 90 h 124"/>
                <a:gd name="T32" fmla="*/ 0 w 123"/>
                <a:gd name="T33" fmla="*/ 72 h 124"/>
                <a:gd name="T34" fmla="*/ 0 w 123"/>
                <a:gd name="T35" fmla="*/ 53 h 124"/>
                <a:gd name="T36" fmla="*/ 6 w 123"/>
                <a:gd name="T37" fmla="*/ 34 h 124"/>
                <a:gd name="T38" fmla="*/ 18 w 123"/>
                <a:gd name="T39" fmla="*/ 18 h 124"/>
                <a:gd name="T40" fmla="*/ 32 w 123"/>
                <a:gd name="T41" fmla="*/ 6 h 124"/>
                <a:gd name="T42" fmla="*/ 52 w 123"/>
                <a:gd name="T43" fmla="*/ 0 h 124"/>
                <a:gd name="T44" fmla="*/ 71 w 123"/>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4">
                  <a:moveTo>
                    <a:pt x="71" y="0"/>
                  </a:moveTo>
                  <a:lnTo>
                    <a:pt x="90" y="6"/>
                  </a:lnTo>
                  <a:lnTo>
                    <a:pt x="106" y="18"/>
                  </a:lnTo>
                  <a:lnTo>
                    <a:pt x="117" y="32"/>
                  </a:lnTo>
                  <a:lnTo>
                    <a:pt x="123" y="50"/>
                  </a:lnTo>
                  <a:lnTo>
                    <a:pt x="123" y="71"/>
                  </a:lnTo>
                  <a:lnTo>
                    <a:pt x="118" y="88"/>
                  </a:lnTo>
                  <a:lnTo>
                    <a:pt x="108" y="102"/>
                  </a:lnTo>
                  <a:lnTo>
                    <a:pt x="95" y="115"/>
                  </a:lnTo>
                  <a:lnTo>
                    <a:pt x="79" y="122"/>
                  </a:lnTo>
                  <a:lnTo>
                    <a:pt x="61" y="124"/>
                  </a:lnTo>
                  <a:lnTo>
                    <a:pt x="58" y="124"/>
                  </a:lnTo>
                  <a:lnTo>
                    <a:pt x="53" y="123"/>
                  </a:lnTo>
                  <a:lnTo>
                    <a:pt x="33" y="118"/>
                  </a:lnTo>
                  <a:lnTo>
                    <a:pt x="18" y="106"/>
                  </a:lnTo>
                  <a:lnTo>
                    <a:pt x="6" y="90"/>
                  </a:lnTo>
                  <a:lnTo>
                    <a:pt x="0" y="72"/>
                  </a:lnTo>
                  <a:lnTo>
                    <a:pt x="0" y="53"/>
                  </a:lnTo>
                  <a:lnTo>
                    <a:pt x="6" y="34"/>
                  </a:lnTo>
                  <a:lnTo>
                    <a:pt x="18" y="18"/>
                  </a:lnTo>
                  <a:lnTo>
                    <a:pt x="32" y="6"/>
                  </a:lnTo>
                  <a:lnTo>
                    <a:pt x="52" y="0"/>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6" name="Freeform 108">
              <a:extLst>
                <a:ext uri="{FF2B5EF4-FFF2-40B4-BE49-F238E27FC236}">
                  <a16:creationId xmlns:a16="http://schemas.microsoft.com/office/drawing/2014/main" id="{F8193698-7F84-4E9D-941B-ACF4C90E5564}"/>
                </a:ext>
              </a:extLst>
            </p:cNvPr>
            <p:cNvSpPr>
              <a:spLocks/>
            </p:cNvSpPr>
            <p:nvPr/>
          </p:nvSpPr>
          <p:spPr bwMode="auto">
            <a:xfrm>
              <a:off x="6375401" y="3176588"/>
              <a:ext cx="38100" cy="39688"/>
            </a:xfrm>
            <a:custGeom>
              <a:avLst/>
              <a:gdLst>
                <a:gd name="T0" fmla="*/ 60 w 124"/>
                <a:gd name="T1" fmla="*/ 0 h 125"/>
                <a:gd name="T2" fmla="*/ 78 w 124"/>
                <a:gd name="T3" fmla="*/ 2 h 125"/>
                <a:gd name="T4" fmla="*/ 97 w 124"/>
                <a:gd name="T5" fmla="*/ 11 h 125"/>
                <a:gd name="T6" fmla="*/ 111 w 124"/>
                <a:gd name="T7" fmla="*/ 24 h 125"/>
                <a:gd name="T8" fmla="*/ 120 w 124"/>
                <a:gd name="T9" fmla="*/ 38 h 125"/>
                <a:gd name="T10" fmla="*/ 124 w 124"/>
                <a:gd name="T11" fmla="*/ 54 h 125"/>
                <a:gd name="T12" fmla="*/ 124 w 124"/>
                <a:gd name="T13" fmla="*/ 70 h 125"/>
                <a:gd name="T14" fmla="*/ 120 w 124"/>
                <a:gd name="T15" fmla="*/ 85 h 125"/>
                <a:gd name="T16" fmla="*/ 112 w 124"/>
                <a:gd name="T17" fmla="*/ 100 h 125"/>
                <a:gd name="T18" fmla="*/ 100 w 124"/>
                <a:gd name="T19" fmla="*/ 112 h 125"/>
                <a:gd name="T20" fmla="*/ 88 w 124"/>
                <a:gd name="T21" fmla="*/ 119 h 125"/>
                <a:gd name="T22" fmla="*/ 76 w 124"/>
                <a:gd name="T23" fmla="*/ 123 h 125"/>
                <a:gd name="T24" fmla="*/ 63 w 124"/>
                <a:gd name="T25" fmla="*/ 125 h 125"/>
                <a:gd name="T26" fmla="*/ 43 w 124"/>
                <a:gd name="T27" fmla="*/ 122 h 125"/>
                <a:gd name="T28" fmla="*/ 26 w 124"/>
                <a:gd name="T29" fmla="*/ 114 h 125"/>
                <a:gd name="T30" fmla="*/ 13 w 124"/>
                <a:gd name="T31" fmla="*/ 101 h 125"/>
                <a:gd name="T32" fmla="*/ 3 w 124"/>
                <a:gd name="T33" fmla="*/ 83 h 125"/>
                <a:gd name="T34" fmla="*/ 0 w 124"/>
                <a:gd name="T35" fmla="*/ 65 h 125"/>
                <a:gd name="T36" fmla="*/ 2 w 124"/>
                <a:gd name="T37" fmla="*/ 46 h 125"/>
                <a:gd name="T38" fmla="*/ 9 w 124"/>
                <a:gd name="T39" fmla="*/ 27 h 125"/>
                <a:gd name="T40" fmla="*/ 24 w 124"/>
                <a:gd name="T41" fmla="*/ 13 h 125"/>
                <a:gd name="T42" fmla="*/ 41 w 124"/>
                <a:gd name="T43" fmla="*/ 3 h 125"/>
                <a:gd name="T44" fmla="*/ 60 w 124"/>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5">
                  <a:moveTo>
                    <a:pt x="60" y="0"/>
                  </a:moveTo>
                  <a:lnTo>
                    <a:pt x="78" y="2"/>
                  </a:lnTo>
                  <a:lnTo>
                    <a:pt x="97" y="11"/>
                  </a:lnTo>
                  <a:lnTo>
                    <a:pt x="111" y="24"/>
                  </a:lnTo>
                  <a:lnTo>
                    <a:pt x="120" y="38"/>
                  </a:lnTo>
                  <a:lnTo>
                    <a:pt x="124" y="54"/>
                  </a:lnTo>
                  <a:lnTo>
                    <a:pt x="124" y="70"/>
                  </a:lnTo>
                  <a:lnTo>
                    <a:pt x="120" y="85"/>
                  </a:lnTo>
                  <a:lnTo>
                    <a:pt x="112" y="100"/>
                  </a:lnTo>
                  <a:lnTo>
                    <a:pt x="100" y="112"/>
                  </a:lnTo>
                  <a:lnTo>
                    <a:pt x="88" y="119"/>
                  </a:lnTo>
                  <a:lnTo>
                    <a:pt x="76" y="123"/>
                  </a:lnTo>
                  <a:lnTo>
                    <a:pt x="63" y="125"/>
                  </a:lnTo>
                  <a:lnTo>
                    <a:pt x="43" y="122"/>
                  </a:lnTo>
                  <a:lnTo>
                    <a:pt x="26" y="114"/>
                  </a:lnTo>
                  <a:lnTo>
                    <a:pt x="13" y="101"/>
                  </a:lnTo>
                  <a:lnTo>
                    <a:pt x="3" y="83"/>
                  </a:lnTo>
                  <a:lnTo>
                    <a:pt x="0" y="65"/>
                  </a:lnTo>
                  <a:lnTo>
                    <a:pt x="2" y="46"/>
                  </a:lnTo>
                  <a:lnTo>
                    <a:pt x="9" y="27"/>
                  </a:lnTo>
                  <a:lnTo>
                    <a:pt x="24" y="13"/>
                  </a:lnTo>
                  <a:lnTo>
                    <a:pt x="41"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7" name="Freeform 109">
              <a:extLst>
                <a:ext uri="{FF2B5EF4-FFF2-40B4-BE49-F238E27FC236}">
                  <a16:creationId xmlns:a16="http://schemas.microsoft.com/office/drawing/2014/main" id="{B186E0AF-EA12-4EF3-A783-8705EF955C89}"/>
                </a:ext>
              </a:extLst>
            </p:cNvPr>
            <p:cNvSpPr>
              <a:spLocks/>
            </p:cNvSpPr>
            <p:nvPr/>
          </p:nvSpPr>
          <p:spPr bwMode="auto">
            <a:xfrm>
              <a:off x="5830888" y="3121026"/>
              <a:ext cx="39688" cy="39688"/>
            </a:xfrm>
            <a:custGeom>
              <a:avLst/>
              <a:gdLst>
                <a:gd name="T0" fmla="*/ 58 w 125"/>
                <a:gd name="T1" fmla="*/ 0 h 125"/>
                <a:gd name="T2" fmla="*/ 78 w 125"/>
                <a:gd name="T3" fmla="*/ 1 h 125"/>
                <a:gd name="T4" fmla="*/ 95 w 125"/>
                <a:gd name="T5" fmla="*/ 8 h 125"/>
                <a:gd name="T6" fmla="*/ 110 w 125"/>
                <a:gd name="T7" fmla="*/ 21 h 125"/>
                <a:gd name="T8" fmla="*/ 121 w 125"/>
                <a:gd name="T9" fmla="*/ 38 h 125"/>
                <a:gd name="T10" fmla="*/ 125 w 125"/>
                <a:gd name="T11" fmla="*/ 58 h 125"/>
                <a:gd name="T12" fmla="*/ 124 w 125"/>
                <a:gd name="T13" fmla="*/ 77 h 125"/>
                <a:gd name="T14" fmla="*/ 116 w 125"/>
                <a:gd name="T15" fmla="*/ 95 h 125"/>
                <a:gd name="T16" fmla="*/ 103 w 125"/>
                <a:gd name="T17" fmla="*/ 110 h 125"/>
                <a:gd name="T18" fmla="*/ 91 w 125"/>
                <a:gd name="T19" fmla="*/ 118 h 125"/>
                <a:gd name="T20" fmla="*/ 78 w 125"/>
                <a:gd name="T21" fmla="*/ 123 h 125"/>
                <a:gd name="T22" fmla="*/ 63 w 125"/>
                <a:gd name="T23" fmla="*/ 125 h 125"/>
                <a:gd name="T24" fmla="*/ 45 w 125"/>
                <a:gd name="T25" fmla="*/ 123 h 125"/>
                <a:gd name="T26" fmla="*/ 29 w 125"/>
                <a:gd name="T27" fmla="*/ 116 h 125"/>
                <a:gd name="T28" fmla="*/ 15 w 125"/>
                <a:gd name="T29" fmla="*/ 104 h 125"/>
                <a:gd name="T30" fmla="*/ 5 w 125"/>
                <a:gd name="T31" fmla="*/ 85 h 125"/>
                <a:gd name="T32" fmla="*/ 0 w 125"/>
                <a:gd name="T33" fmla="*/ 67 h 125"/>
                <a:gd name="T34" fmla="*/ 2 w 125"/>
                <a:gd name="T35" fmla="*/ 48 h 125"/>
                <a:gd name="T36" fmla="*/ 9 w 125"/>
                <a:gd name="T37" fmla="*/ 30 h 125"/>
                <a:gd name="T38" fmla="*/ 22 w 125"/>
                <a:gd name="T39" fmla="*/ 15 h 125"/>
                <a:gd name="T40" fmla="*/ 39 w 125"/>
                <a:gd name="T41" fmla="*/ 4 h 125"/>
                <a:gd name="T42" fmla="*/ 58 w 125"/>
                <a:gd name="T4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125">
                  <a:moveTo>
                    <a:pt x="58" y="0"/>
                  </a:moveTo>
                  <a:lnTo>
                    <a:pt x="78" y="1"/>
                  </a:lnTo>
                  <a:lnTo>
                    <a:pt x="95" y="8"/>
                  </a:lnTo>
                  <a:lnTo>
                    <a:pt x="110" y="21"/>
                  </a:lnTo>
                  <a:lnTo>
                    <a:pt x="121" y="38"/>
                  </a:lnTo>
                  <a:lnTo>
                    <a:pt x="125" y="58"/>
                  </a:lnTo>
                  <a:lnTo>
                    <a:pt x="124" y="77"/>
                  </a:lnTo>
                  <a:lnTo>
                    <a:pt x="116" y="95"/>
                  </a:lnTo>
                  <a:lnTo>
                    <a:pt x="103" y="110"/>
                  </a:lnTo>
                  <a:lnTo>
                    <a:pt x="91" y="118"/>
                  </a:lnTo>
                  <a:lnTo>
                    <a:pt x="78" y="123"/>
                  </a:lnTo>
                  <a:lnTo>
                    <a:pt x="63" y="125"/>
                  </a:lnTo>
                  <a:lnTo>
                    <a:pt x="45" y="123"/>
                  </a:lnTo>
                  <a:lnTo>
                    <a:pt x="29" y="116"/>
                  </a:lnTo>
                  <a:lnTo>
                    <a:pt x="15" y="104"/>
                  </a:lnTo>
                  <a:lnTo>
                    <a:pt x="5" y="85"/>
                  </a:lnTo>
                  <a:lnTo>
                    <a:pt x="0" y="67"/>
                  </a:lnTo>
                  <a:lnTo>
                    <a:pt x="2" y="48"/>
                  </a:lnTo>
                  <a:lnTo>
                    <a:pt x="9" y="30"/>
                  </a:lnTo>
                  <a:lnTo>
                    <a:pt x="22" y="15"/>
                  </a:lnTo>
                  <a:lnTo>
                    <a:pt x="39"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8" name="Freeform 110">
              <a:extLst>
                <a:ext uri="{FF2B5EF4-FFF2-40B4-BE49-F238E27FC236}">
                  <a16:creationId xmlns:a16="http://schemas.microsoft.com/office/drawing/2014/main" id="{7ADAB717-9B24-431F-8EC8-F7543E9D0974}"/>
                </a:ext>
              </a:extLst>
            </p:cNvPr>
            <p:cNvSpPr>
              <a:spLocks/>
            </p:cNvSpPr>
            <p:nvPr/>
          </p:nvSpPr>
          <p:spPr bwMode="auto">
            <a:xfrm>
              <a:off x="5778501" y="3176588"/>
              <a:ext cx="38100" cy="39688"/>
            </a:xfrm>
            <a:custGeom>
              <a:avLst/>
              <a:gdLst>
                <a:gd name="T0" fmla="*/ 54 w 124"/>
                <a:gd name="T1" fmla="*/ 0 h 124"/>
                <a:gd name="T2" fmla="*/ 70 w 124"/>
                <a:gd name="T3" fmla="*/ 0 h 124"/>
                <a:gd name="T4" fmla="*/ 86 w 124"/>
                <a:gd name="T5" fmla="*/ 3 h 124"/>
                <a:gd name="T6" fmla="*/ 100 w 124"/>
                <a:gd name="T7" fmla="*/ 12 h 124"/>
                <a:gd name="T8" fmla="*/ 112 w 124"/>
                <a:gd name="T9" fmla="*/ 24 h 124"/>
                <a:gd name="T10" fmla="*/ 121 w 124"/>
                <a:gd name="T11" fmla="*/ 39 h 124"/>
                <a:gd name="T12" fmla="*/ 124 w 124"/>
                <a:gd name="T13" fmla="*/ 53 h 124"/>
                <a:gd name="T14" fmla="*/ 124 w 124"/>
                <a:gd name="T15" fmla="*/ 70 h 124"/>
                <a:gd name="T16" fmla="*/ 119 w 124"/>
                <a:gd name="T17" fmla="*/ 86 h 124"/>
                <a:gd name="T18" fmla="*/ 111 w 124"/>
                <a:gd name="T19" fmla="*/ 100 h 124"/>
                <a:gd name="T20" fmla="*/ 98 w 124"/>
                <a:gd name="T21" fmla="*/ 113 h 124"/>
                <a:gd name="T22" fmla="*/ 81 w 124"/>
                <a:gd name="T23" fmla="*/ 122 h 124"/>
                <a:gd name="T24" fmla="*/ 63 w 124"/>
                <a:gd name="T25" fmla="*/ 124 h 124"/>
                <a:gd name="T26" fmla="*/ 49 w 124"/>
                <a:gd name="T27" fmla="*/ 122 h 124"/>
                <a:gd name="T28" fmla="*/ 36 w 124"/>
                <a:gd name="T29" fmla="*/ 118 h 124"/>
                <a:gd name="T30" fmla="*/ 24 w 124"/>
                <a:gd name="T31" fmla="*/ 111 h 124"/>
                <a:gd name="T32" fmla="*/ 12 w 124"/>
                <a:gd name="T33" fmla="*/ 99 h 124"/>
                <a:gd name="T34" fmla="*/ 5 w 124"/>
                <a:gd name="T35" fmla="*/ 84 h 124"/>
                <a:gd name="T36" fmla="*/ 0 w 124"/>
                <a:gd name="T37" fmla="*/ 69 h 124"/>
                <a:gd name="T38" fmla="*/ 0 w 124"/>
                <a:gd name="T39" fmla="*/ 53 h 124"/>
                <a:gd name="T40" fmla="*/ 5 w 124"/>
                <a:gd name="T41" fmla="*/ 37 h 124"/>
                <a:gd name="T42" fmla="*/ 13 w 124"/>
                <a:gd name="T43" fmla="*/ 23 h 124"/>
                <a:gd name="T44" fmla="*/ 25 w 124"/>
                <a:gd name="T45" fmla="*/ 11 h 124"/>
                <a:gd name="T46" fmla="*/ 38 w 124"/>
                <a:gd name="T47" fmla="*/ 3 h 124"/>
                <a:gd name="T48" fmla="*/ 54 w 124"/>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124">
                  <a:moveTo>
                    <a:pt x="54" y="0"/>
                  </a:moveTo>
                  <a:lnTo>
                    <a:pt x="70" y="0"/>
                  </a:lnTo>
                  <a:lnTo>
                    <a:pt x="86" y="3"/>
                  </a:lnTo>
                  <a:lnTo>
                    <a:pt x="100" y="12"/>
                  </a:lnTo>
                  <a:lnTo>
                    <a:pt x="112" y="24"/>
                  </a:lnTo>
                  <a:lnTo>
                    <a:pt x="121" y="39"/>
                  </a:lnTo>
                  <a:lnTo>
                    <a:pt x="124" y="53"/>
                  </a:lnTo>
                  <a:lnTo>
                    <a:pt x="124" y="70"/>
                  </a:lnTo>
                  <a:lnTo>
                    <a:pt x="119" y="86"/>
                  </a:lnTo>
                  <a:lnTo>
                    <a:pt x="111" y="100"/>
                  </a:lnTo>
                  <a:lnTo>
                    <a:pt x="98" y="113"/>
                  </a:lnTo>
                  <a:lnTo>
                    <a:pt x="81" y="122"/>
                  </a:lnTo>
                  <a:lnTo>
                    <a:pt x="63" y="124"/>
                  </a:lnTo>
                  <a:lnTo>
                    <a:pt x="49" y="122"/>
                  </a:lnTo>
                  <a:lnTo>
                    <a:pt x="36" y="118"/>
                  </a:lnTo>
                  <a:lnTo>
                    <a:pt x="24" y="111"/>
                  </a:lnTo>
                  <a:lnTo>
                    <a:pt x="12" y="99"/>
                  </a:lnTo>
                  <a:lnTo>
                    <a:pt x="5" y="84"/>
                  </a:lnTo>
                  <a:lnTo>
                    <a:pt x="0" y="69"/>
                  </a:lnTo>
                  <a:lnTo>
                    <a:pt x="0" y="53"/>
                  </a:lnTo>
                  <a:lnTo>
                    <a:pt x="5" y="37"/>
                  </a:lnTo>
                  <a:lnTo>
                    <a:pt x="13" y="23"/>
                  </a:lnTo>
                  <a:lnTo>
                    <a:pt x="25" y="11"/>
                  </a:lnTo>
                  <a:lnTo>
                    <a:pt x="38" y="3"/>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29" name="Freeform 111">
              <a:extLst>
                <a:ext uri="{FF2B5EF4-FFF2-40B4-BE49-F238E27FC236}">
                  <a16:creationId xmlns:a16="http://schemas.microsoft.com/office/drawing/2014/main" id="{B831C82C-4DC1-4C0E-86D1-05BA4BBC9203}"/>
                </a:ext>
              </a:extLst>
            </p:cNvPr>
            <p:cNvSpPr>
              <a:spLocks/>
            </p:cNvSpPr>
            <p:nvPr/>
          </p:nvSpPr>
          <p:spPr bwMode="auto">
            <a:xfrm>
              <a:off x="5721351" y="3538538"/>
              <a:ext cx="39688" cy="39688"/>
            </a:xfrm>
            <a:custGeom>
              <a:avLst/>
              <a:gdLst>
                <a:gd name="T0" fmla="*/ 61 w 126"/>
                <a:gd name="T1" fmla="*/ 0 h 126"/>
                <a:gd name="T2" fmla="*/ 80 w 126"/>
                <a:gd name="T3" fmla="*/ 2 h 126"/>
                <a:gd name="T4" fmla="*/ 98 w 126"/>
                <a:gd name="T5" fmla="*/ 11 h 126"/>
                <a:gd name="T6" fmla="*/ 111 w 126"/>
                <a:gd name="T7" fmla="*/ 24 h 126"/>
                <a:gd name="T8" fmla="*/ 122 w 126"/>
                <a:gd name="T9" fmla="*/ 41 h 126"/>
                <a:gd name="T10" fmla="*/ 126 w 126"/>
                <a:gd name="T11" fmla="*/ 58 h 126"/>
                <a:gd name="T12" fmla="*/ 125 w 126"/>
                <a:gd name="T13" fmla="*/ 74 h 126"/>
                <a:gd name="T14" fmla="*/ 120 w 126"/>
                <a:gd name="T15" fmla="*/ 89 h 126"/>
                <a:gd name="T16" fmla="*/ 111 w 126"/>
                <a:gd name="T17" fmla="*/ 103 h 126"/>
                <a:gd name="T18" fmla="*/ 100 w 126"/>
                <a:gd name="T19" fmla="*/ 113 h 126"/>
                <a:gd name="T20" fmla="*/ 85 w 126"/>
                <a:gd name="T21" fmla="*/ 121 h 126"/>
                <a:gd name="T22" fmla="*/ 74 w 126"/>
                <a:gd name="T23" fmla="*/ 124 h 126"/>
                <a:gd name="T24" fmla="*/ 63 w 126"/>
                <a:gd name="T25" fmla="*/ 126 h 126"/>
                <a:gd name="T26" fmla="*/ 45 w 126"/>
                <a:gd name="T27" fmla="*/ 122 h 126"/>
                <a:gd name="T28" fmla="*/ 28 w 126"/>
                <a:gd name="T29" fmla="*/ 115 h 126"/>
                <a:gd name="T30" fmla="*/ 13 w 126"/>
                <a:gd name="T31" fmla="*/ 101 h 126"/>
                <a:gd name="T32" fmla="*/ 4 w 126"/>
                <a:gd name="T33" fmla="*/ 84 h 126"/>
                <a:gd name="T34" fmla="*/ 0 w 126"/>
                <a:gd name="T35" fmla="*/ 65 h 126"/>
                <a:gd name="T36" fmla="*/ 3 w 126"/>
                <a:gd name="T37" fmla="*/ 46 h 126"/>
                <a:gd name="T38" fmla="*/ 11 w 126"/>
                <a:gd name="T39" fmla="*/ 28 h 126"/>
                <a:gd name="T40" fmla="*/ 24 w 126"/>
                <a:gd name="T41" fmla="*/ 14 h 126"/>
                <a:gd name="T42" fmla="*/ 41 w 126"/>
                <a:gd name="T43" fmla="*/ 3 h 126"/>
                <a:gd name="T44" fmla="*/ 61 w 126"/>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6">
                  <a:moveTo>
                    <a:pt x="61" y="0"/>
                  </a:moveTo>
                  <a:lnTo>
                    <a:pt x="80" y="2"/>
                  </a:lnTo>
                  <a:lnTo>
                    <a:pt x="98" y="11"/>
                  </a:lnTo>
                  <a:lnTo>
                    <a:pt x="111" y="24"/>
                  </a:lnTo>
                  <a:lnTo>
                    <a:pt x="122" y="41"/>
                  </a:lnTo>
                  <a:lnTo>
                    <a:pt x="126" y="58"/>
                  </a:lnTo>
                  <a:lnTo>
                    <a:pt x="125" y="74"/>
                  </a:lnTo>
                  <a:lnTo>
                    <a:pt x="120" y="89"/>
                  </a:lnTo>
                  <a:lnTo>
                    <a:pt x="111" y="103"/>
                  </a:lnTo>
                  <a:lnTo>
                    <a:pt x="100" y="113"/>
                  </a:lnTo>
                  <a:lnTo>
                    <a:pt x="85" y="121"/>
                  </a:lnTo>
                  <a:lnTo>
                    <a:pt x="74" y="124"/>
                  </a:lnTo>
                  <a:lnTo>
                    <a:pt x="63" y="126"/>
                  </a:lnTo>
                  <a:lnTo>
                    <a:pt x="45" y="122"/>
                  </a:lnTo>
                  <a:lnTo>
                    <a:pt x="28" y="115"/>
                  </a:lnTo>
                  <a:lnTo>
                    <a:pt x="13" y="101"/>
                  </a:lnTo>
                  <a:lnTo>
                    <a:pt x="4" y="84"/>
                  </a:lnTo>
                  <a:lnTo>
                    <a:pt x="0" y="65"/>
                  </a:lnTo>
                  <a:lnTo>
                    <a:pt x="3" y="46"/>
                  </a:lnTo>
                  <a:lnTo>
                    <a:pt x="11" y="28"/>
                  </a:lnTo>
                  <a:lnTo>
                    <a:pt x="24" y="14"/>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0" name="Freeform 112">
              <a:extLst>
                <a:ext uri="{FF2B5EF4-FFF2-40B4-BE49-F238E27FC236}">
                  <a16:creationId xmlns:a16="http://schemas.microsoft.com/office/drawing/2014/main" id="{05791E2B-9C40-4861-A304-A2A864C9CDBF}"/>
                </a:ext>
              </a:extLst>
            </p:cNvPr>
            <p:cNvSpPr>
              <a:spLocks/>
            </p:cNvSpPr>
            <p:nvPr/>
          </p:nvSpPr>
          <p:spPr bwMode="auto">
            <a:xfrm>
              <a:off x="5699126" y="3389313"/>
              <a:ext cx="39688" cy="39688"/>
            </a:xfrm>
            <a:custGeom>
              <a:avLst/>
              <a:gdLst>
                <a:gd name="T0" fmla="*/ 65 w 124"/>
                <a:gd name="T1" fmla="*/ 0 h 126"/>
                <a:gd name="T2" fmla="*/ 84 w 124"/>
                <a:gd name="T3" fmla="*/ 4 h 126"/>
                <a:gd name="T4" fmla="*/ 101 w 124"/>
                <a:gd name="T5" fmla="*/ 13 h 126"/>
                <a:gd name="T6" fmla="*/ 115 w 124"/>
                <a:gd name="T7" fmla="*/ 28 h 126"/>
                <a:gd name="T8" fmla="*/ 123 w 124"/>
                <a:gd name="T9" fmla="*/ 46 h 126"/>
                <a:gd name="T10" fmla="*/ 124 w 124"/>
                <a:gd name="T11" fmla="*/ 65 h 126"/>
                <a:gd name="T12" fmla="*/ 121 w 124"/>
                <a:gd name="T13" fmla="*/ 85 h 126"/>
                <a:gd name="T14" fmla="*/ 112 w 124"/>
                <a:gd name="T15" fmla="*/ 102 h 126"/>
                <a:gd name="T16" fmla="*/ 98 w 124"/>
                <a:gd name="T17" fmla="*/ 114 h 126"/>
                <a:gd name="T18" fmla="*/ 82 w 124"/>
                <a:gd name="T19" fmla="*/ 122 h 126"/>
                <a:gd name="T20" fmla="*/ 63 w 124"/>
                <a:gd name="T21" fmla="*/ 126 h 126"/>
                <a:gd name="T22" fmla="*/ 59 w 124"/>
                <a:gd name="T23" fmla="*/ 126 h 126"/>
                <a:gd name="T24" fmla="*/ 40 w 124"/>
                <a:gd name="T25" fmla="*/ 121 h 126"/>
                <a:gd name="T26" fmla="*/ 23 w 124"/>
                <a:gd name="T27" fmla="*/ 111 h 126"/>
                <a:gd name="T28" fmla="*/ 9 w 124"/>
                <a:gd name="T29" fmla="*/ 97 h 126"/>
                <a:gd name="T30" fmla="*/ 2 w 124"/>
                <a:gd name="T31" fmla="*/ 80 h 126"/>
                <a:gd name="T32" fmla="*/ 0 w 124"/>
                <a:gd name="T33" fmla="*/ 59 h 126"/>
                <a:gd name="T34" fmla="*/ 3 w 124"/>
                <a:gd name="T35" fmla="*/ 40 h 126"/>
                <a:gd name="T36" fmla="*/ 13 w 124"/>
                <a:gd name="T37" fmla="*/ 23 h 126"/>
                <a:gd name="T38" fmla="*/ 28 w 124"/>
                <a:gd name="T39" fmla="*/ 11 h 126"/>
                <a:gd name="T40" fmla="*/ 46 w 124"/>
                <a:gd name="T41" fmla="*/ 2 h 126"/>
                <a:gd name="T42" fmla="*/ 65 w 124"/>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126">
                  <a:moveTo>
                    <a:pt x="65" y="0"/>
                  </a:moveTo>
                  <a:lnTo>
                    <a:pt x="84" y="4"/>
                  </a:lnTo>
                  <a:lnTo>
                    <a:pt x="101" y="13"/>
                  </a:lnTo>
                  <a:lnTo>
                    <a:pt x="115" y="28"/>
                  </a:lnTo>
                  <a:lnTo>
                    <a:pt x="123" y="46"/>
                  </a:lnTo>
                  <a:lnTo>
                    <a:pt x="124" y="65"/>
                  </a:lnTo>
                  <a:lnTo>
                    <a:pt x="121" y="85"/>
                  </a:lnTo>
                  <a:lnTo>
                    <a:pt x="112" y="102"/>
                  </a:lnTo>
                  <a:lnTo>
                    <a:pt x="98" y="114"/>
                  </a:lnTo>
                  <a:lnTo>
                    <a:pt x="82" y="122"/>
                  </a:lnTo>
                  <a:lnTo>
                    <a:pt x="63" y="126"/>
                  </a:lnTo>
                  <a:lnTo>
                    <a:pt x="59" y="126"/>
                  </a:lnTo>
                  <a:lnTo>
                    <a:pt x="40" y="121"/>
                  </a:lnTo>
                  <a:lnTo>
                    <a:pt x="23" y="111"/>
                  </a:lnTo>
                  <a:lnTo>
                    <a:pt x="9" y="97"/>
                  </a:lnTo>
                  <a:lnTo>
                    <a:pt x="2" y="80"/>
                  </a:lnTo>
                  <a:lnTo>
                    <a:pt x="0" y="59"/>
                  </a:lnTo>
                  <a:lnTo>
                    <a:pt x="3" y="40"/>
                  </a:lnTo>
                  <a:lnTo>
                    <a:pt x="13" y="23"/>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1" name="Freeform 113">
              <a:extLst>
                <a:ext uri="{FF2B5EF4-FFF2-40B4-BE49-F238E27FC236}">
                  <a16:creationId xmlns:a16="http://schemas.microsoft.com/office/drawing/2014/main" id="{40B47A8E-A8EC-4FB0-94CC-58600FD63B90}"/>
                </a:ext>
              </a:extLst>
            </p:cNvPr>
            <p:cNvSpPr>
              <a:spLocks/>
            </p:cNvSpPr>
            <p:nvPr/>
          </p:nvSpPr>
          <p:spPr bwMode="auto">
            <a:xfrm>
              <a:off x="5756276" y="3606801"/>
              <a:ext cx="38100" cy="41275"/>
            </a:xfrm>
            <a:custGeom>
              <a:avLst/>
              <a:gdLst>
                <a:gd name="T0" fmla="*/ 60 w 124"/>
                <a:gd name="T1" fmla="*/ 0 h 126"/>
                <a:gd name="T2" fmla="*/ 76 w 124"/>
                <a:gd name="T3" fmla="*/ 1 h 126"/>
                <a:gd name="T4" fmla="*/ 91 w 124"/>
                <a:gd name="T5" fmla="*/ 7 h 126"/>
                <a:gd name="T6" fmla="*/ 105 w 124"/>
                <a:gd name="T7" fmla="*/ 17 h 126"/>
                <a:gd name="T8" fmla="*/ 116 w 124"/>
                <a:gd name="T9" fmla="*/ 29 h 126"/>
                <a:gd name="T10" fmla="*/ 123 w 124"/>
                <a:gd name="T11" fmla="*/ 49 h 126"/>
                <a:gd name="T12" fmla="*/ 124 w 124"/>
                <a:gd name="T13" fmla="*/ 68 h 126"/>
                <a:gd name="T14" fmla="*/ 120 w 124"/>
                <a:gd name="T15" fmla="*/ 86 h 126"/>
                <a:gd name="T16" fmla="*/ 111 w 124"/>
                <a:gd name="T17" fmla="*/ 103 h 126"/>
                <a:gd name="T18" fmla="*/ 95 w 124"/>
                <a:gd name="T19" fmla="*/ 116 h 126"/>
                <a:gd name="T20" fmla="*/ 79 w 124"/>
                <a:gd name="T21" fmla="*/ 124 h 126"/>
                <a:gd name="T22" fmla="*/ 62 w 124"/>
                <a:gd name="T23" fmla="*/ 126 h 126"/>
                <a:gd name="T24" fmla="*/ 47 w 124"/>
                <a:gd name="T25" fmla="*/ 124 h 126"/>
                <a:gd name="T26" fmla="*/ 32 w 124"/>
                <a:gd name="T27" fmla="*/ 119 h 126"/>
                <a:gd name="T28" fmla="*/ 20 w 124"/>
                <a:gd name="T29" fmla="*/ 109 h 126"/>
                <a:gd name="T30" fmla="*/ 9 w 124"/>
                <a:gd name="T31" fmla="*/ 96 h 126"/>
                <a:gd name="T32" fmla="*/ 1 w 124"/>
                <a:gd name="T33" fmla="*/ 78 h 126"/>
                <a:gd name="T34" fmla="*/ 0 w 124"/>
                <a:gd name="T35" fmla="*/ 58 h 126"/>
                <a:gd name="T36" fmla="*/ 4 w 124"/>
                <a:gd name="T37" fmla="*/ 40 h 126"/>
                <a:gd name="T38" fmla="*/ 14 w 124"/>
                <a:gd name="T39" fmla="*/ 23 h 126"/>
                <a:gd name="T40" fmla="*/ 29 w 124"/>
                <a:gd name="T41" fmla="*/ 10 h 126"/>
                <a:gd name="T42" fmla="*/ 44 w 124"/>
                <a:gd name="T43" fmla="*/ 3 h 126"/>
                <a:gd name="T44" fmla="*/ 60 w 124"/>
                <a:gd name="T4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6">
                  <a:moveTo>
                    <a:pt x="60" y="0"/>
                  </a:moveTo>
                  <a:lnTo>
                    <a:pt x="76" y="1"/>
                  </a:lnTo>
                  <a:lnTo>
                    <a:pt x="91" y="7"/>
                  </a:lnTo>
                  <a:lnTo>
                    <a:pt x="105" y="17"/>
                  </a:lnTo>
                  <a:lnTo>
                    <a:pt x="116" y="29"/>
                  </a:lnTo>
                  <a:lnTo>
                    <a:pt x="123" y="49"/>
                  </a:lnTo>
                  <a:lnTo>
                    <a:pt x="124" y="68"/>
                  </a:lnTo>
                  <a:lnTo>
                    <a:pt x="120" y="86"/>
                  </a:lnTo>
                  <a:lnTo>
                    <a:pt x="111" y="103"/>
                  </a:lnTo>
                  <a:lnTo>
                    <a:pt x="95" y="116"/>
                  </a:lnTo>
                  <a:lnTo>
                    <a:pt x="79" y="124"/>
                  </a:lnTo>
                  <a:lnTo>
                    <a:pt x="62" y="126"/>
                  </a:lnTo>
                  <a:lnTo>
                    <a:pt x="47" y="124"/>
                  </a:lnTo>
                  <a:lnTo>
                    <a:pt x="32" y="119"/>
                  </a:lnTo>
                  <a:lnTo>
                    <a:pt x="20" y="109"/>
                  </a:lnTo>
                  <a:lnTo>
                    <a:pt x="9" y="96"/>
                  </a:lnTo>
                  <a:lnTo>
                    <a:pt x="1" y="78"/>
                  </a:lnTo>
                  <a:lnTo>
                    <a:pt x="0" y="58"/>
                  </a:lnTo>
                  <a:lnTo>
                    <a:pt x="4" y="40"/>
                  </a:lnTo>
                  <a:lnTo>
                    <a:pt x="14" y="23"/>
                  </a:lnTo>
                  <a:lnTo>
                    <a:pt x="29" y="10"/>
                  </a:lnTo>
                  <a:lnTo>
                    <a:pt x="44" y="3"/>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2" name="Freeform 114">
              <a:extLst>
                <a:ext uri="{FF2B5EF4-FFF2-40B4-BE49-F238E27FC236}">
                  <a16:creationId xmlns:a16="http://schemas.microsoft.com/office/drawing/2014/main" id="{48E6AFDB-30CE-41F2-98DE-55EA83FBB1D5}"/>
                </a:ext>
              </a:extLst>
            </p:cNvPr>
            <p:cNvSpPr>
              <a:spLocks/>
            </p:cNvSpPr>
            <p:nvPr/>
          </p:nvSpPr>
          <p:spPr bwMode="auto">
            <a:xfrm>
              <a:off x="5702301" y="3465513"/>
              <a:ext cx="39688" cy="39688"/>
            </a:xfrm>
            <a:custGeom>
              <a:avLst/>
              <a:gdLst>
                <a:gd name="T0" fmla="*/ 53 w 124"/>
                <a:gd name="T1" fmla="*/ 0 h 124"/>
                <a:gd name="T2" fmla="*/ 72 w 124"/>
                <a:gd name="T3" fmla="*/ 0 h 124"/>
                <a:gd name="T4" fmla="*/ 92 w 124"/>
                <a:gd name="T5" fmla="*/ 6 h 124"/>
                <a:gd name="T6" fmla="*/ 108 w 124"/>
                <a:gd name="T7" fmla="*/ 18 h 124"/>
                <a:gd name="T8" fmla="*/ 118 w 124"/>
                <a:gd name="T9" fmla="*/ 34 h 124"/>
                <a:gd name="T10" fmla="*/ 124 w 124"/>
                <a:gd name="T11" fmla="*/ 53 h 124"/>
                <a:gd name="T12" fmla="*/ 124 w 124"/>
                <a:gd name="T13" fmla="*/ 72 h 124"/>
                <a:gd name="T14" fmla="*/ 118 w 124"/>
                <a:gd name="T15" fmla="*/ 92 h 124"/>
                <a:gd name="T16" fmla="*/ 106 w 124"/>
                <a:gd name="T17" fmla="*/ 106 h 124"/>
                <a:gd name="T18" fmla="*/ 91 w 124"/>
                <a:gd name="T19" fmla="*/ 118 h 124"/>
                <a:gd name="T20" fmla="*/ 71 w 124"/>
                <a:gd name="T21" fmla="*/ 124 h 124"/>
                <a:gd name="T22" fmla="*/ 66 w 124"/>
                <a:gd name="T23" fmla="*/ 124 h 124"/>
                <a:gd name="T24" fmla="*/ 62 w 124"/>
                <a:gd name="T25" fmla="*/ 124 h 124"/>
                <a:gd name="T26" fmla="*/ 45 w 124"/>
                <a:gd name="T27" fmla="*/ 122 h 124"/>
                <a:gd name="T28" fmla="*/ 29 w 124"/>
                <a:gd name="T29" fmla="*/ 115 h 124"/>
                <a:gd name="T30" fmla="*/ 16 w 124"/>
                <a:gd name="T31" fmla="*/ 104 h 124"/>
                <a:gd name="T32" fmla="*/ 6 w 124"/>
                <a:gd name="T33" fmla="*/ 89 h 124"/>
                <a:gd name="T34" fmla="*/ 0 w 124"/>
                <a:gd name="T35" fmla="*/ 71 h 124"/>
                <a:gd name="T36" fmla="*/ 0 w 124"/>
                <a:gd name="T37" fmla="*/ 52 h 124"/>
                <a:gd name="T38" fmla="*/ 7 w 124"/>
                <a:gd name="T39" fmla="*/ 32 h 124"/>
                <a:gd name="T40" fmla="*/ 18 w 124"/>
                <a:gd name="T41" fmla="*/ 18 h 124"/>
                <a:gd name="T42" fmla="*/ 34 w 124"/>
                <a:gd name="T43" fmla="*/ 6 h 124"/>
                <a:gd name="T44" fmla="*/ 53 w 12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4">
                  <a:moveTo>
                    <a:pt x="53" y="0"/>
                  </a:moveTo>
                  <a:lnTo>
                    <a:pt x="72" y="0"/>
                  </a:lnTo>
                  <a:lnTo>
                    <a:pt x="92" y="6"/>
                  </a:lnTo>
                  <a:lnTo>
                    <a:pt x="108" y="18"/>
                  </a:lnTo>
                  <a:lnTo>
                    <a:pt x="118" y="34"/>
                  </a:lnTo>
                  <a:lnTo>
                    <a:pt x="124" y="53"/>
                  </a:lnTo>
                  <a:lnTo>
                    <a:pt x="124" y="72"/>
                  </a:lnTo>
                  <a:lnTo>
                    <a:pt x="118" y="92"/>
                  </a:lnTo>
                  <a:lnTo>
                    <a:pt x="106" y="106"/>
                  </a:lnTo>
                  <a:lnTo>
                    <a:pt x="91" y="118"/>
                  </a:lnTo>
                  <a:lnTo>
                    <a:pt x="71" y="124"/>
                  </a:lnTo>
                  <a:lnTo>
                    <a:pt x="66" y="124"/>
                  </a:lnTo>
                  <a:lnTo>
                    <a:pt x="62" y="124"/>
                  </a:lnTo>
                  <a:lnTo>
                    <a:pt x="45" y="122"/>
                  </a:lnTo>
                  <a:lnTo>
                    <a:pt x="29" y="115"/>
                  </a:lnTo>
                  <a:lnTo>
                    <a:pt x="16" y="104"/>
                  </a:lnTo>
                  <a:lnTo>
                    <a:pt x="6" y="89"/>
                  </a:lnTo>
                  <a:lnTo>
                    <a:pt x="0" y="71"/>
                  </a:lnTo>
                  <a:lnTo>
                    <a:pt x="0" y="52"/>
                  </a:lnTo>
                  <a:lnTo>
                    <a:pt x="7" y="32"/>
                  </a:lnTo>
                  <a:lnTo>
                    <a:pt x="18" y="18"/>
                  </a:lnTo>
                  <a:lnTo>
                    <a:pt x="34" y="6"/>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3" name="Freeform 115">
              <a:extLst>
                <a:ext uri="{FF2B5EF4-FFF2-40B4-BE49-F238E27FC236}">
                  <a16:creationId xmlns:a16="http://schemas.microsoft.com/office/drawing/2014/main" id="{8F10038C-CDE5-4CFE-BECF-6EFC2E108B92}"/>
                </a:ext>
              </a:extLst>
            </p:cNvPr>
            <p:cNvSpPr>
              <a:spLocks/>
            </p:cNvSpPr>
            <p:nvPr/>
          </p:nvSpPr>
          <p:spPr bwMode="auto">
            <a:xfrm>
              <a:off x="5710238" y="3313113"/>
              <a:ext cx="39688" cy="39688"/>
            </a:xfrm>
            <a:custGeom>
              <a:avLst/>
              <a:gdLst>
                <a:gd name="T0" fmla="*/ 58 w 126"/>
                <a:gd name="T1" fmla="*/ 0 h 125"/>
                <a:gd name="T2" fmla="*/ 79 w 126"/>
                <a:gd name="T3" fmla="*/ 1 h 125"/>
                <a:gd name="T4" fmla="*/ 97 w 126"/>
                <a:gd name="T5" fmla="*/ 10 h 125"/>
                <a:gd name="T6" fmla="*/ 111 w 126"/>
                <a:gd name="T7" fmla="*/ 22 h 125"/>
                <a:gd name="T8" fmla="*/ 121 w 126"/>
                <a:gd name="T9" fmla="*/ 39 h 125"/>
                <a:gd name="T10" fmla="*/ 126 w 126"/>
                <a:gd name="T11" fmla="*/ 58 h 125"/>
                <a:gd name="T12" fmla="*/ 123 w 126"/>
                <a:gd name="T13" fmla="*/ 77 h 125"/>
                <a:gd name="T14" fmla="*/ 117 w 126"/>
                <a:gd name="T15" fmla="*/ 93 h 125"/>
                <a:gd name="T16" fmla="*/ 106 w 126"/>
                <a:gd name="T17" fmla="*/ 106 h 125"/>
                <a:gd name="T18" fmla="*/ 94 w 126"/>
                <a:gd name="T19" fmla="*/ 116 h 125"/>
                <a:gd name="T20" fmla="*/ 79 w 126"/>
                <a:gd name="T21" fmla="*/ 122 h 125"/>
                <a:gd name="T22" fmla="*/ 63 w 126"/>
                <a:gd name="T23" fmla="*/ 125 h 125"/>
                <a:gd name="T24" fmla="*/ 54 w 126"/>
                <a:gd name="T25" fmla="*/ 125 h 125"/>
                <a:gd name="T26" fmla="*/ 47 w 126"/>
                <a:gd name="T27" fmla="*/ 122 h 125"/>
                <a:gd name="T28" fmla="*/ 29 w 126"/>
                <a:gd name="T29" fmla="*/ 115 h 125"/>
                <a:gd name="T30" fmla="*/ 15 w 126"/>
                <a:gd name="T31" fmla="*/ 102 h 125"/>
                <a:gd name="T32" fmla="*/ 5 w 126"/>
                <a:gd name="T33" fmla="*/ 85 h 125"/>
                <a:gd name="T34" fmla="*/ 0 w 126"/>
                <a:gd name="T35" fmla="*/ 67 h 125"/>
                <a:gd name="T36" fmla="*/ 2 w 126"/>
                <a:gd name="T37" fmla="*/ 46 h 125"/>
                <a:gd name="T38" fmla="*/ 10 w 126"/>
                <a:gd name="T39" fmla="*/ 28 h 125"/>
                <a:gd name="T40" fmla="*/ 23 w 126"/>
                <a:gd name="T41" fmla="*/ 13 h 125"/>
                <a:gd name="T42" fmla="*/ 40 w 126"/>
                <a:gd name="T43" fmla="*/ 4 h 125"/>
                <a:gd name="T44" fmla="*/ 58 w 126"/>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125">
                  <a:moveTo>
                    <a:pt x="58" y="0"/>
                  </a:moveTo>
                  <a:lnTo>
                    <a:pt x="79" y="1"/>
                  </a:lnTo>
                  <a:lnTo>
                    <a:pt x="97" y="10"/>
                  </a:lnTo>
                  <a:lnTo>
                    <a:pt x="111" y="22"/>
                  </a:lnTo>
                  <a:lnTo>
                    <a:pt x="121" y="39"/>
                  </a:lnTo>
                  <a:lnTo>
                    <a:pt x="126" y="58"/>
                  </a:lnTo>
                  <a:lnTo>
                    <a:pt x="123" y="77"/>
                  </a:lnTo>
                  <a:lnTo>
                    <a:pt x="117" y="93"/>
                  </a:lnTo>
                  <a:lnTo>
                    <a:pt x="106" y="106"/>
                  </a:lnTo>
                  <a:lnTo>
                    <a:pt x="94" y="116"/>
                  </a:lnTo>
                  <a:lnTo>
                    <a:pt x="79" y="122"/>
                  </a:lnTo>
                  <a:lnTo>
                    <a:pt x="63" y="125"/>
                  </a:lnTo>
                  <a:lnTo>
                    <a:pt x="54" y="125"/>
                  </a:lnTo>
                  <a:lnTo>
                    <a:pt x="47" y="122"/>
                  </a:lnTo>
                  <a:lnTo>
                    <a:pt x="29" y="115"/>
                  </a:lnTo>
                  <a:lnTo>
                    <a:pt x="15" y="102"/>
                  </a:lnTo>
                  <a:lnTo>
                    <a:pt x="5" y="85"/>
                  </a:lnTo>
                  <a:lnTo>
                    <a:pt x="0" y="67"/>
                  </a:lnTo>
                  <a:lnTo>
                    <a:pt x="2" y="46"/>
                  </a:lnTo>
                  <a:lnTo>
                    <a:pt x="10" y="28"/>
                  </a:lnTo>
                  <a:lnTo>
                    <a:pt x="23" y="13"/>
                  </a:lnTo>
                  <a:lnTo>
                    <a:pt x="40" y="4"/>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4" name="Freeform 116">
              <a:extLst>
                <a:ext uri="{FF2B5EF4-FFF2-40B4-BE49-F238E27FC236}">
                  <a16:creationId xmlns:a16="http://schemas.microsoft.com/office/drawing/2014/main" id="{D1F3B5D3-6DC4-4091-8DCA-E7F2A4E98D00}"/>
                </a:ext>
              </a:extLst>
            </p:cNvPr>
            <p:cNvSpPr>
              <a:spLocks/>
            </p:cNvSpPr>
            <p:nvPr/>
          </p:nvSpPr>
          <p:spPr bwMode="auto">
            <a:xfrm>
              <a:off x="5737226" y="3241676"/>
              <a:ext cx="39688" cy="39688"/>
            </a:xfrm>
            <a:custGeom>
              <a:avLst/>
              <a:gdLst>
                <a:gd name="T0" fmla="*/ 57 w 123"/>
                <a:gd name="T1" fmla="*/ 0 h 125"/>
                <a:gd name="T2" fmla="*/ 73 w 123"/>
                <a:gd name="T3" fmla="*/ 1 h 125"/>
                <a:gd name="T4" fmla="*/ 89 w 123"/>
                <a:gd name="T5" fmla="*/ 6 h 125"/>
                <a:gd name="T6" fmla="*/ 106 w 123"/>
                <a:gd name="T7" fmla="*/ 18 h 125"/>
                <a:gd name="T8" fmla="*/ 117 w 123"/>
                <a:gd name="T9" fmla="*/ 34 h 125"/>
                <a:gd name="T10" fmla="*/ 123 w 123"/>
                <a:gd name="T11" fmla="*/ 52 h 125"/>
                <a:gd name="T12" fmla="*/ 123 w 123"/>
                <a:gd name="T13" fmla="*/ 71 h 125"/>
                <a:gd name="T14" fmla="*/ 118 w 123"/>
                <a:gd name="T15" fmla="*/ 91 h 125"/>
                <a:gd name="T16" fmla="*/ 107 w 123"/>
                <a:gd name="T17" fmla="*/ 105 h 125"/>
                <a:gd name="T18" fmla="*/ 94 w 123"/>
                <a:gd name="T19" fmla="*/ 116 h 125"/>
                <a:gd name="T20" fmla="*/ 78 w 123"/>
                <a:gd name="T21" fmla="*/ 122 h 125"/>
                <a:gd name="T22" fmla="*/ 61 w 123"/>
                <a:gd name="T23" fmla="*/ 125 h 125"/>
                <a:gd name="T24" fmla="*/ 47 w 123"/>
                <a:gd name="T25" fmla="*/ 123 h 125"/>
                <a:gd name="T26" fmla="*/ 34 w 123"/>
                <a:gd name="T27" fmla="*/ 118 h 125"/>
                <a:gd name="T28" fmla="*/ 18 w 123"/>
                <a:gd name="T29" fmla="*/ 108 h 125"/>
                <a:gd name="T30" fmla="*/ 6 w 123"/>
                <a:gd name="T31" fmla="*/ 92 h 125"/>
                <a:gd name="T32" fmla="*/ 0 w 123"/>
                <a:gd name="T33" fmla="*/ 74 h 125"/>
                <a:gd name="T34" fmla="*/ 0 w 123"/>
                <a:gd name="T35" fmla="*/ 54 h 125"/>
                <a:gd name="T36" fmla="*/ 5 w 123"/>
                <a:gd name="T37" fmla="*/ 35 h 125"/>
                <a:gd name="T38" fmla="*/ 14 w 123"/>
                <a:gd name="T39" fmla="*/ 21 h 125"/>
                <a:gd name="T40" fmla="*/ 26 w 123"/>
                <a:gd name="T41" fmla="*/ 10 h 125"/>
                <a:gd name="T42" fmla="*/ 41 w 123"/>
                <a:gd name="T43" fmla="*/ 2 h 125"/>
                <a:gd name="T44" fmla="*/ 57 w 123"/>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25">
                  <a:moveTo>
                    <a:pt x="57" y="0"/>
                  </a:moveTo>
                  <a:lnTo>
                    <a:pt x="73" y="1"/>
                  </a:lnTo>
                  <a:lnTo>
                    <a:pt x="89" y="6"/>
                  </a:lnTo>
                  <a:lnTo>
                    <a:pt x="106" y="18"/>
                  </a:lnTo>
                  <a:lnTo>
                    <a:pt x="117" y="34"/>
                  </a:lnTo>
                  <a:lnTo>
                    <a:pt x="123" y="52"/>
                  </a:lnTo>
                  <a:lnTo>
                    <a:pt x="123" y="71"/>
                  </a:lnTo>
                  <a:lnTo>
                    <a:pt x="118" y="91"/>
                  </a:lnTo>
                  <a:lnTo>
                    <a:pt x="107" y="105"/>
                  </a:lnTo>
                  <a:lnTo>
                    <a:pt x="94" y="116"/>
                  </a:lnTo>
                  <a:lnTo>
                    <a:pt x="78" y="122"/>
                  </a:lnTo>
                  <a:lnTo>
                    <a:pt x="61" y="125"/>
                  </a:lnTo>
                  <a:lnTo>
                    <a:pt x="47" y="123"/>
                  </a:lnTo>
                  <a:lnTo>
                    <a:pt x="34" y="118"/>
                  </a:lnTo>
                  <a:lnTo>
                    <a:pt x="18" y="108"/>
                  </a:lnTo>
                  <a:lnTo>
                    <a:pt x="6" y="92"/>
                  </a:lnTo>
                  <a:lnTo>
                    <a:pt x="0" y="74"/>
                  </a:lnTo>
                  <a:lnTo>
                    <a:pt x="0" y="54"/>
                  </a:lnTo>
                  <a:lnTo>
                    <a:pt x="5" y="35"/>
                  </a:lnTo>
                  <a:lnTo>
                    <a:pt x="14" y="21"/>
                  </a:lnTo>
                  <a:lnTo>
                    <a:pt x="26" y="10"/>
                  </a:lnTo>
                  <a:lnTo>
                    <a:pt x="41" y="2"/>
                  </a:lnTo>
                  <a:lnTo>
                    <a:pt x="5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5" name="Freeform 117">
              <a:extLst>
                <a:ext uri="{FF2B5EF4-FFF2-40B4-BE49-F238E27FC236}">
                  <a16:creationId xmlns:a16="http://schemas.microsoft.com/office/drawing/2014/main" id="{C5BFAD0D-9DDB-4EB7-A920-A4C3163BAE5B}"/>
                </a:ext>
              </a:extLst>
            </p:cNvPr>
            <p:cNvSpPr>
              <a:spLocks/>
            </p:cNvSpPr>
            <p:nvPr/>
          </p:nvSpPr>
          <p:spPr bwMode="auto">
            <a:xfrm>
              <a:off x="6430963" y="3538538"/>
              <a:ext cx="39688" cy="39688"/>
            </a:xfrm>
            <a:custGeom>
              <a:avLst/>
              <a:gdLst>
                <a:gd name="T0" fmla="*/ 65 w 126"/>
                <a:gd name="T1" fmla="*/ 0 h 126"/>
                <a:gd name="T2" fmla="*/ 85 w 126"/>
                <a:gd name="T3" fmla="*/ 3 h 126"/>
                <a:gd name="T4" fmla="*/ 102 w 126"/>
                <a:gd name="T5" fmla="*/ 14 h 126"/>
                <a:gd name="T6" fmla="*/ 115 w 126"/>
                <a:gd name="T7" fmla="*/ 28 h 126"/>
                <a:gd name="T8" fmla="*/ 123 w 126"/>
                <a:gd name="T9" fmla="*/ 46 h 126"/>
                <a:gd name="T10" fmla="*/ 126 w 126"/>
                <a:gd name="T11" fmla="*/ 65 h 126"/>
                <a:gd name="T12" fmla="*/ 122 w 126"/>
                <a:gd name="T13" fmla="*/ 84 h 126"/>
                <a:gd name="T14" fmla="*/ 113 w 126"/>
                <a:gd name="T15" fmla="*/ 101 h 126"/>
                <a:gd name="T16" fmla="*/ 99 w 126"/>
                <a:gd name="T17" fmla="*/ 115 h 126"/>
                <a:gd name="T18" fmla="*/ 82 w 126"/>
                <a:gd name="T19" fmla="*/ 122 h 126"/>
                <a:gd name="T20" fmla="*/ 63 w 126"/>
                <a:gd name="T21" fmla="*/ 126 h 126"/>
                <a:gd name="T22" fmla="*/ 41 w 126"/>
                <a:gd name="T23" fmla="*/ 122 h 126"/>
                <a:gd name="T24" fmla="*/ 24 w 126"/>
                <a:gd name="T25" fmla="*/ 111 h 126"/>
                <a:gd name="T26" fmla="*/ 11 w 126"/>
                <a:gd name="T27" fmla="*/ 98 h 126"/>
                <a:gd name="T28" fmla="*/ 3 w 126"/>
                <a:gd name="T29" fmla="*/ 80 h 126"/>
                <a:gd name="T30" fmla="*/ 0 w 126"/>
                <a:gd name="T31" fmla="*/ 60 h 126"/>
                <a:gd name="T32" fmla="*/ 4 w 126"/>
                <a:gd name="T33" fmla="*/ 41 h 126"/>
                <a:gd name="T34" fmla="*/ 13 w 126"/>
                <a:gd name="T35" fmla="*/ 24 h 126"/>
                <a:gd name="T36" fmla="*/ 28 w 126"/>
                <a:gd name="T37" fmla="*/ 11 h 126"/>
                <a:gd name="T38" fmla="*/ 46 w 126"/>
                <a:gd name="T39" fmla="*/ 2 h 126"/>
                <a:gd name="T40" fmla="*/ 65 w 126"/>
                <a:gd name="T4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6" h="126">
                  <a:moveTo>
                    <a:pt x="65" y="0"/>
                  </a:moveTo>
                  <a:lnTo>
                    <a:pt x="85" y="3"/>
                  </a:lnTo>
                  <a:lnTo>
                    <a:pt x="102" y="14"/>
                  </a:lnTo>
                  <a:lnTo>
                    <a:pt x="115" y="28"/>
                  </a:lnTo>
                  <a:lnTo>
                    <a:pt x="123" y="46"/>
                  </a:lnTo>
                  <a:lnTo>
                    <a:pt x="126" y="65"/>
                  </a:lnTo>
                  <a:lnTo>
                    <a:pt x="122" y="84"/>
                  </a:lnTo>
                  <a:lnTo>
                    <a:pt x="113" y="101"/>
                  </a:lnTo>
                  <a:lnTo>
                    <a:pt x="99" y="115"/>
                  </a:lnTo>
                  <a:lnTo>
                    <a:pt x="82" y="122"/>
                  </a:lnTo>
                  <a:lnTo>
                    <a:pt x="63" y="126"/>
                  </a:lnTo>
                  <a:lnTo>
                    <a:pt x="41" y="122"/>
                  </a:lnTo>
                  <a:lnTo>
                    <a:pt x="24" y="111"/>
                  </a:lnTo>
                  <a:lnTo>
                    <a:pt x="11" y="98"/>
                  </a:lnTo>
                  <a:lnTo>
                    <a:pt x="3" y="80"/>
                  </a:lnTo>
                  <a:lnTo>
                    <a:pt x="0" y="60"/>
                  </a:lnTo>
                  <a:lnTo>
                    <a:pt x="4" y="41"/>
                  </a:lnTo>
                  <a:lnTo>
                    <a:pt x="13" y="24"/>
                  </a:lnTo>
                  <a:lnTo>
                    <a:pt x="28" y="11"/>
                  </a:lnTo>
                  <a:lnTo>
                    <a:pt x="46" y="2"/>
                  </a:ln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136" name="Freeform 118">
              <a:extLst>
                <a:ext uri="{FF2B5EF4-FFF2-40B4-BE49-F238E27FC236}">
                  <a16:creationId xmlns:a16="http://schemas.microsoft.com/office/drawing/2014/main" id="{69D94BDD-D1F4-4CE1-8EF9-7FF208DF6F5A}"/>
                </a:ext>
              </a:extLst>
            </p:cNvPr>
            <p:cNvSpPr>
              <a:spLocks noEditPoints="1"/>
            </p:cNvSpPr>
            <p:nvPr/>
          </p:nvSpPr>
          <p:spPr bwMode="auto">
            <a:xfrm>
              <a:off x="5802313" y="3160713"/>
              <a:ext cx="587375" cy="665163"/>
            </a:xfrm>
            <a:custGeom>
              <a:avLst/>
              <a:gdLst>
                <a:gd name="T0" fmla="*/ 976 w 1849"/>
                <a:gd name="T1" fmla="*/ 1395 h 2094"/>
                <a:gd name="T2" fmla="*/ 741 w 1849"/>
                <a:gd name="T3" fmla="*/ 1372 h 2094"/>
                <a:gd name="T4" fmla="*/ 628 w 1849"/>
                <a:gd name="T5" fmla="*/ 1446 h 2094"/>
                <a:gd name="T6" fmla="*/ 444 w 1849"/>
                <a:gd name="T7" fmla="*/ 1581 h 2094"/>
                <a:gd name="T8" fmla="*/ 247 w 1849"/>
                <a:gd name="T9" fmla="*/ 1742 h 2094"/>
                <a:gd name="T10" fmla="*/ 603 w 1849"/>
                <a:gd name="T11" fmla="*/ 1922 h 2094"/>
                <a:gd name="T12" fmla="*/ 1007 w 1849"/>
                <a:gd name="T13" fmla="*/ 1966 h 2094"/>
                <a:gd name="T14" fmla="*/ 1394 w 1849"/>
                <a:gd name="T15" fmla="*/ 1867 h 2094"/>
                <a:gd name="T16" fmla="*/ 1591 w 1849"/>
                <a:gd name="T17" fmla="*/ 1668 h 2094"/>
                <a:gd name="T18" fmla="*/ 1324 w 1849"/>
                <a:gd name="T19" fmla="*/ 1527 h 2094"/>
                <a:gd name="T20" fmla="*/ 1189 w 1849"/>
                <a:gd name="T21" fmla="*/ 1388 h 2094"/>
                <a:gd name="T22" fmla="*/ 871 w 1849"/>
                <a:gd name="T23" fmla="*/ 127 h 2094"/>
                <a:gd name="T24" fmla="*/ 757 w 1849"/>
                <a:gd name="T25" fmla="*/ 149 h 2094"/>
                <a:gd name="T26" fmla="*/ 629 w 1849"/>
                <a:gd name="T27" fmla="*/ 221 h 2094"/>
                <a:gd name="T28" fmla="*/ 524 w 1849"/>
                <a:gd name="T29" fmla="*/ 372 h 2094"/>
                <a:gd name="T30" fmla="*/ 485 w 1849"/>
                <a:gd name="T31" fmla="*/ 571 h 2094"/>
                <a:gd name="T32" fmla="*/ 481 w 1849"/>
                <a:gd name="T33" fmla="*/ 637 h 2094"/>
                <a:gd name="T34" fmla="*/ 493 w 1849"/>
                <a:gd name="T35" fmla="*/ 835 h 2094"/>
                <a:gd name="T36" fmla="*/ 566 w 1849"/>
                <a:gd name="T37" fmla="*/ 1070 h 2094"/>
                <a:gd name="T38" fmla="*/ 727 w 1849"/>
                <a:gd name="T39" fmla="*/ 1232 h 2094"/>
                <a:gd name="T40" fmla="*/ 918 w 1849"/>
                <a:gd name="T41" fmla="*/ 1272 h 2094"/>
                <a:gd name="T42" fmla="*/ 1140 w 1849"/>
                <a:gd name="T43" fmla="*/ 1210 h 2094"/>
                <a:gd name="T44" fmla="*/ 1285 w 1849"/>
                <a:gd name="T45" fmla="*/ 1024 h 2094"/>
                <a:gd name="T46" fmla="*/ 1342 w 1849"/>
                <a:gd name="T47" fmla="*/ 789 h 2094"/>
                <a:gd name="T48" fmla="*/ 1347 w 1849"/>
                <a:gd name="T49" fmla="*/ 610 h 2094"/>
                <a:gd name="T50" fmla="*/ 1343 w 1849"/>
                <a:gd name="T51" fmla="*/ 569 h 2094"/>
                <a:gd name="T52" fmla="*/ 1288 w 1849"/>
                <a:gd name="T53" fmla="*/ 335 h 2094"/>
                <a:gd name="T54" fmla="*/ 1175 w 1849"/>
                <a:gd name="T55" fmla="*/ 202 h 2094"/>
                <a:gd name="T56" fmla="*/ 1047 w 1849"/>
                <a:gd name="T57" fmla="*/ 141 h 2094"/>
                <a:gd name="T58" fmla="*/ 941 w 1849"/>
                <a:gd name="T59" fmla="*/ 126 h 2094"/>
                <a:gd name="T60" fmla="*/ 948 w 1849"/>
                <a:gd name="T61" fmla="*/ 0 h 2094"/>
                <a:gd name="T62" fmla="*/ 1132 w 1849"/>
                <a:gd name="T63" fmla="*/ 37 h 2094"/>
                <a:gd name="T64" fmla="*/ 1296 w 1849"/>
                <a:gd name="T65" fmla="*/ 139 h 2094"/>
                <a:gd name="T66" fmla="*/ 1410 w 1849"/>
                <a:gd name="T67" fmla="*/ 300 h 2094"/>
                <a:gd name="T68" fmla="*/ 1469 w 1849"/>
                <a:gd name="T69" fmla="*/ 562 h 2094"/>
                <a:gd name="T70" fmla="*/ 1473 w 1849"/>
                <a:gd name="T71" fmla="*/ 687 h 2094"/>
                <a:gd name="T72" fmla="*/ 1446 w 1849"/>
                <a:gd name="T73" fmla="*/ 928 h 2094"/>
                <a:gd name="T74" fmla="*/ 1336 w 1849"/>
                <a:gd name="T75" fmla="*/ 1190 h 2094"/>
                <a:gd name="T76" fmla="*/ 1301 w 1849"/>
                <a:gd name="T77" fmla="*/ 1330 h 2094"/>
                <a:gd name="T78" fmla="*/ 1432 w 1849"/>
                <a:gd name="T79" fmla="*/ 1448 h 2094"/>
                <a:gd name="T80" fmla="*/ 1666 w 1849"/>
                <a:gd name="T81" fmla="*/ 1562 h 2094"/>
                <a:gd name="T82" fmla="*/ 1840 w 1849"/>
                <a:gd name="T83" fmla="*/ 1628 h 2094"/>
                <a:gd name="T84" fmla="*/ 1832 w 1849"/>
                <a:gd name="T85" fmla="*/ 1705 h 2094"/>
                <a:gd name="T86" fmla="*/ 1502 w 1849"/>
                <a:gd name="T87" fmla="*/ 1953 h 2094"/>
                <a:gd name="T88" fmla="*/ 1097 w 1849"/>
                <a:gd name="T89" fmla="*/ 2082 h 2094"/>
                <a:gd name="T90" fmla="*/ 667 w 1849"/>
                <a:gd name="T91" fmla="*/ 2067 h 2094"/>
                <a:gd name="T92" fmla="*/ 275 w 1849"/>
                <a:gd name="T93" fmla="*/ 1913 h 2094"/>
                <a:gd name="T94" fmla="*/ 16 w 1849"/>
                <a:gd name="T95" fmla="*/ 1703 h 2094"/>
                <a:gd name="T96" fmla="*/ 9 w 1849"/>
                <a:gd name="T97" fmla="*/ 1628 h 2094"/>
                <a:gd name="T98" fmla="*/ 194 w 1849"/>
                <a:gd name="T99" fmla="*/ 1554 h 2094"/>
                <a:gd name="T100" fmla="*/ 440 w 1849"/>
                <a:gd name="T101" fmla="*/ 1439 h 2094"/>
                <a:gd name="T102" fmla="*/ 554 w 1849"/>
                <a:gd name="T103" fmla="*/ 1340 h 2094"/>
                <a:gd name="T104" fmla="*/ 555 w 1849"/>
                <a:gd name="T105" fmla="*/ 1262 h 2094"/>
                <a:gd name="T106" fmla="*/ 415 w 1849"/>
                <a:gd name="T107" fmla="*/ 1036 h 2094"/>
                <a:gd name="T108" fmla="*/ 360 w 1849"/>
                <a:gd name="T109" fmla="*/ 775 h 2094"/>
                <a:gd name="T110" fmla="*/ 358 w 1849"/>
                <a:gd name="T111" fmla="*/ 591 h 2094"/>
                <a:gd name="T112" fmla="*/ 386 w 1849"/>
                <a:gd name="T113" fmla="*/ 390 h 2094"/>
                <a:gd name="T114" fmla="*/ 484 w 1849"/>
                <a:gd name="T115" fmla="*/ 193 h 2094"/>
                <a:gd name="T116" fmla="*/ 607 w 1849"/>
                <a:gd name="T117" fmla="*/ 82 h 2094"/>
                <a:gd name="T118" fmla="*/ 820 w 1849"/>
                <a:gd name="T119" fmla="*/ 6 h 2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9" h="2094">
                  <a:moveTo>
                    <a:pt x="1161" y="1343"/>
                  </a:moveTo>
                  <a:lnTo>
                    <a:pt x="1118" y="1362"/>
                  </a:lnTo>
                  <a:lnTo>
                    <a:pt x="1073" y="1377"/>
                  </a:lnTo>
                  <a:lnTo>
                    <a:pt x="1025" y="1388"/>
                  </a:lnTo>
                  <a:lnTo>
                    <a:pt x="976" y="1395"/>
                  </a:lnTo>
                  <a:lnTo>
                    <a:pt x="923" y="1398"/>
                  </a:lnTo>
                  <a:lnTo>
                    <a:pt x="906" y="1398"/>
                  </a:lnTo>
                  <a:lnTo>
                    <a:pt x="848" y="1394"/>
                  </a:lnTo>
                  <a:lnTo>
                    <a:pt x="793" y="1385"/>
                  </a:lnTo>
                  <a:lnTo>
                    <a:pt x="741" y="1372"/>
                  </a:lnTo>
                  <a:lnTo>
                    <a:pt x="692" y="1354"/>
                  </a:lnTo>
                  <a:lnTo>
                    <a:pt x="681" y="1375"/>
                  </a:lnTo>
                  <a:lnTo>
                    <a:pt x="666" y="1398"/>
                  </a:lnTo>
                  <a:lnTo>
                    <a:pt x="649" y="1422"/>
                  </a:lnTo>
                  <a:lnTo>
                    <a:pt x="628" y="1446"/>
                  </a:lnTo>
                  <a:lnTo>
                    <a:pt x="601" y="1473"/>
                  </a:lnTo>
                  <a:lnTo>
                    <a:pt x="570" y="1499"/>
                  </a:lnTo>
                  <a:lnTo>
                    <a:pt x="533" y="1527"/>
                  </a:lnTo>
                  <a:lnTo>
                    <a:pt x="492" y="1554"/>
                  </a:lnTo>
                  <a:lnTo>
                    <a:pt x="444" y="1581"/>
                  </a:lnTo>
                  <a:lnTo>
                    <a:pt x="389" y="1609"/>
                  </a:lnTo>
                  <a:lnTo>
                    <a:pt x="328" y="1637"/>
                  </a:lnTo>
                  <a:lnTo>
                    <a:pt x="260" y="1664"/>
                  </a:lnTo>
                  <a:lnTo>
                    <a:pt x="184" y="1690"/>
                  </a:lnTo>
                  <a:lnTo>
                    <a:pt x="247" y="1742"/>
                  </a:lnTo>
                  <a:lnTo>
                    <a:pt x="313" y="1788"/>
                  </a:lnTo>
                  <a:lnTo>
                    <a:pt x="382" y="1829"/>
                  </a:lnTo>
                  <a:lnTo>
                    <a:pt x="453" y="1865"/>
                  </a:lnTo>
                  <a:lnTo>
                    <a:pt x="527" y="1897"/>
                  </a:lnTo>
                  <a:lnTo>
                    <a:pt x="603" y="1922"/>
                  </a:lnTo>
                  <a:lnTo>
                    <a:pt x="682" y="1943"/>
                  </a:lnTo>
                  <a:lnTo>
                    <a:pt x="762" y="1957"/>
                  </a:lnTo>
                  <a:lnTo>
                    <a:pt x="843" y="1966"/>
                  </a:lnTo>
                  <a:lnTo>
                    <a:pt x="925" y="1968"/>
                  </a:lnTo>
                  <a:lnTo>
                    <a:pt x="1007" y="1966"/>
                  </a:lnTo>
                  <a:lnTo>
                    <a:pt x="1088" y="1957"/>
                  </a:lnTo>
                  <a:lnTo>
                    <a:pt x="1167" y="1943"/>
                  </a:lnTo>
                  <a:lnTo>
                    <a:pt x="1245" y="1922"/>
                  </a:lnTo>
                  <a:lnTo>
                    <a:pt x="1320" y="1898"/>
                  </a:lnTo>
                  <a:lnTo>
                    <a:pt x="1394" y="1867"/>
                  </a:lnTo>
                  <a:lnTo>
                    <a:pt x="1465" y="1832"/>
                  </a:lnTo>
                  <a:lnTo>
                    <a:pt x="1534" y="1791"/>
                  </a:lnTo>
                  <a:lnTo>
                    <a:pt x="1601" y="1745"/>
                  </a:lnTo>
                  <a:lnTo>
                    <a:pt x="1664" y="1693"/>
                  </a:lnTo>
                  <a:lnTo>
                    <a:pt x="1591" y="1668"/>
                  </a:lnTo>
                  <a:lnTo>
                    <a:pt x="1525" y="1642"/>
                  </a:lnTo>
                  <a:lnTo>
                    <a:pt x="1465" y="1614"/>
                  </a:lnTo>
                  <a:lnTo>
                    <a:pt x="1413" y="1586"/>
                  </a:lnTo>
                  <a:lnTo>
                    <a:pt x="1366" y="1556"/>
                  </a:lnTo>
                  <a:lnTo>
                    <a:pt x="1324" y="1527"/>
                  </a:lnTo>
                  <a:lnTo>
                    <a:pt x="1288" y="1497"/>
                  </a:lnTo>
                  <a:lnTo>
                    <a:pt x="1256" y="1468"/>
                  </a:lnTo>
                  <a:lnTo>
                    <a:pt x="1230" y="1440"/>
                  </a:lnTo>
                  <a:lnTo>
                    <a:pt x="1207" y="1413"/>
                  </a:lnTo>
                  <a:lnTo>
                    <a:pt x="1189" y="1388"/>
                  </a:lnTo>
                  <a:lnTo>
                    <a:pt x="1173" y="1364"/>
                  </a:lnTo>
                  <a:lnTo>
                    <a:pt x="1161" y="1343"/>
                  </a:lnTo>
                  <a:close/>
                  <a:moveTo>
                    <a:pt x="903" y="126"/>
                  </a:moveTo>
                  <a:lnTo>
                    <a:pt x="889" y="126"/>
                  </a:lnTo>
                  <a:lnTo>
                    <a:pt x="871" y="127"/>
                  </a:lnTo>
                  <a:lnTo>
                    <a:pt x="851" y="128"/>
                  </a:lnTo>
                  <a:lnTo>
                    <a:pt x="829" y="132"/>
                  </a:lnTo>
                  <a:lnTo>
                    <a:pt x="807" y="135"/>
                  </a:lnTo>
                  <a:lnTo>
                    <a:pt x="782" y="141"/>
                  </a:lnTo>
                  <a:lnTo>
                    <a:pt x="757" y="149"/>
                  </a:lnTo>
                  <a:lnTo>
                    <a:pt x="732" y="158"/>
                  </a:lnTo>
                  <a:lnTo>
                    <a:pt x="705" y="170"/>
                  </a:lnTo>
                  <a:lnTo>
                    <a:pt x="680" y="185"/>
                  </a:lnTo>
                  <a:lnTo>
                    <a:pt x="653" y="202"/>
                  </a:lnTo>
                  <a:lnTo>
                    <a:pt x="629" y="221"/>
                  </a:lnTo>
                  <a:lnTo>
                    <a:pt x="605" y="244"/>
                  </a:lnTo>
                  <a:lnTo>
                    <a:pt x="582" y="271"/>
                  </a:lnTo>
                  <a:lnTo>
                    <a:pt x="560" y="301"/>
                  </a:lnTo>
                  <a:lnTo>
                    <a:pt x="542" y="335"/>
                  </a:lnTo>
                  <a:lnTo>
                    <a:pt x="524" y="372"/>
                  </a:lnTo>
                  <a:lnTo>
                    <a:pt x="510" y="415"/>
                  </a:lnTo>
                  <a:lnTo>
                    <a:pt x="498" y="462"/>
                  </a:lnTo>
                  <a:lnTo>
                    <a:pt x="490" y="513"/>
                  </a:lnTo>
                  <a:lnTo>
                    <a:pt x="486" y="569"/>
                  </a:lnTo>
                  <a:lnTo>
                    <a:pt x="485" y="571"/>
                  </a:lnTo>
                  <a:lnTo>
                    <a:pt x="485" y="573"/>
                  </a:lnTo>
                  <a:lnTo>
                    <a:pt x="485" y="578"/>
                  </a:lnTo>
                  <a:lnTo>
                    <a:pt x="484" y="591"/>
                  </a:lnTo>
                  <a:lnTo>
                    <a:pt x="482" y="610"/>
                  </a:lnTo>
                  <a:lnTo>
                    <a:pt x="481" y="637"/>
                  </a:lnTo>
                  <a:lnTo>
                    <a:pt x="481" y="668"/>
                  </a:lnTo>
                  <a:lnTo>
                    <a:pt x="482" y="705"/>
                  </a:lnTo>
                  <a:lnTo>
                    <a:pt x="484" y="746"/>
                  </a:lnTo>
                  <a:lnTo>
                    <a:pt x="487" y="789"/>
                  </a:lnTo>
                  <a:lnTo>
                    <a:pt x="493" y="835"/>
                  </a:lnTo>
                  <a:lnTo>
                    <a:pt x="502" y="882"/>
                  </a:lnTo>
                  <a:lnTo>
                    <a:pt x="513" y="931"/>
                  </a:lnTo>
                  <a:lnTo>
                    <a:pt x="527" y="978"/>
                  </a:lnTo>
                  <a:lnTo>
                    <a:pt x="544" y="1025"/>
                  </a:lnTo>
                  <a:lnTo>
                    <a:pt x="566" y="1070"/>
                  </a:lnTo>
                  <a:lnTo>
                    <a:pt x="593" y="1113"/>
                  </a:lnTo>
                  <a:lnTo>
                    <a:pt x="623" y="1152"/>
                  </a:lnTo>
                  <a:lnTo>
                    <a:pt x="654" y="1184"/>
                  </a:lnTo>
                  <a:lnTo>
                    <a:pt x="689" y="1210"/>
                  </a:lnTo>
                  <a:lnTo>
                    <a:pt x="727" y="1232"/>
                  </a:lnTo>
                  <a:lnTo>
                    <a:pt x="768" y="1250"/>
                  </a:lnTo>
                  <a:lnTo>
                    <a:pt x="813" y="1262"/>
                  </a:lnTo>
                  <a:lnTo>
                    <a:pt x="861" y="1269"/>
                  </a:lnTo>
                  <a:lnTo>
                    <a:pt x="912" y="1272"/>
                  </a:lnTo>
                  <a:lnTo>
                    <a:pt x="918" y="1272"/>
                  </a:lnTo>
                  <a:lnTo>
                    <a:pt x="969" y="1269"/>
                  </a:lnTo>
                  <a:lnTo>
                    <a:pt x="1017" y="1262"/>
                  </a:lnTo>
                  <a:lnTo>
                    <a:pt x="1060" y="1249"/>
                  </a:lnTo>
                  <a:lnTo>
                    <a:pt x="1102" y="1232"/>
                  </a:lnTo>
                  <a:lnTo>
                    <a:pt x="1140" y="1210"/>
                  </a:lnTo>
                  <a:lnTo>
                    <a:pt x="1174" y="1184"/>
                  </a:lnTo>
                  <a:lnTo>
                    <a:pt x="1207" y="1152"/>
                  </a:lnTo>
                  <a:lnTo>
                    <a:pt x="1237" y="1112"/>
                  </a:lnTo>
                  <a:lnTo>
                    <a:pt x="1264" y="1070"/>
                  </a:lnTo>
                  <a:lnTo>
                    <a:pt x="1285" y="1024"/>
                  </a:lnTo>
                  <a:lnTo>
                    <a:pt x="1302" y="978"/>
                  </a:lnTo>
                  <a:lnTo>
                    <a:pt x="1317" y="930"/>
                  </a:lnTo>
                  <a:lnTo>
                    <a:pt x="1328" y="882"/>
                  </a:lnTo>
                  <a:lnTo>
                    <a:pt x="1336" y="834"/>
                  </a:lnTo>
                  <a:lnTo>
                    <a:pt x="1342" y="789"/>
                  </a:lnTo>
                  <a:lnTo>
                    <a:pt x="1346" y="746"/>
                  </a:lnTo>
                  <a:lnTo>
                    <a:pt x="1348" y="705"/>
                  </a:lnTo>
                  <a:lnTo>
                    <a:pt x="1348" y="668"/>
                  </a:lnTo>
                  <a:lnTo>
                    <a:pt x="1348" y="637"/>
                  </a:lnTo>
                  <a:lnTo>
                    <a:pt x="1347" y="610"/>
                  </a:lnTo>
                  <a:lnTo>
                    <a:pt x="1346" y="591"/>
                  </a:lnTo>
                  <a:lnTo>
                    <a:pt x="1345" y="578"/>
                  </a:lnTo>
                  <a:lnTo>
                    <a:pt x="1345" y="573"/>
                  </a:lnTo>
                  <a:lnTo>
                    <a:pt x="1345" y="571"/>
                  </a:lnTo>
                  <a:lnTo>
                    <a:pt x="1343" y="569"/>
                  </a:lnTo>
                  <a:lnTo>
                    <a:pt x="1340" y="513"/>
                  </a:lnTo>
                  <a:lnTo>
                    <a:pt x="1331" y="462"/>
                  </a:lnTo>
                  <a:lnTo>
                    <a:pt x="1319" y="415"/>
                  </a:lnTo>
                  <a:lnTo>
                    <a:pt x="1305" y="372"/>
                  </a:lnTo>
                  <a:lnTo>
                    <a:pt x="1288" y="335"/>
                  </a:lnTo>
                  <a:lnTo>
                    <a:pt x="1268" y="301"/>
                  </a:lnTo>
                  <a:lnTo>
                    <a:pt x="1248" y="271"/>
                  </a:lnTo>
                  <a:lnTo>
                    <a:pt x="1225" y="244"/>
                  </a:lnTo>
                  <a:lnTo>
                    <a:pt x="1201" y="221"/>
                  </a:lnTo>
                  <a:lnTo>
                    <a:pt x="1175" y="202"/>
                  </a:lnTo>
                  <a:lnTo>
                    <a:pt x="1150" y="185"/>
                  </a:lnTo>
                  <a:lnTo>
                    <a:pt x="1123" y="170"/>
                  </a:lnTo>
                  <a:lnTo>
                    <a:pt x="1098" y="158"/>
                  </a:lnTo>
                  <a:lnTo>
                    <a:pt x="1071" y="149"/>
                  </a:lnTo>
                  <a:lnTo>
                    <a:pt x="1047" y="141"/>
                  </a:lnTo>
                  <a:lnTo>
                    <a:pt x="1022" y="135"/>
                  </a:lnTo>
                  <a:lnTo>
                    <a:pt x="999" y="132"/>
                  </a:lnTo>
                  <a:lnTo>
                    <a:pt x="978" y="128"/>
                  </a:lnTo>
                  <a:lnTo>
                    <a:pt x="959" y="127"/>
                  </a:lnTo>
                  <a:lnTo>
                    <a:pt x="941" y="126"/>
                  </a:lnTo>
                  <a:lnTo>
                    <a:pt x="926" y="126"/>
                  </a:lnTo>
                  <a:lnTo>
                    <a:pt x="903" y="126"/>
                  </a:lnTo>
                  <a:close/>
                  <a:moveTo>
                    <a:pt x="902" y="0"/>
                  </a:moveTo>
                  <a:lnTo>
                    <a:pt x="926" y="0"/>
                  </a:lnTo>
                  <a:lnTo>
                    <a:pt x="948" y="0"/>
                  </a:lnTo>
                  <a:lnTo>
                    <a:pt x="977" y="2"/>
                  </a:lnTo>
                  <a:lnTo>
                    <a:pt x="1010" y="6"/>
                  </a:lnTo>
                  <a:lnTo>
                    <a:pt x="1047" y="13"/>
                  </a:lnTo>
                  <a:lnTo>
                    <a:pt x="1088" y="23"/>
                  </a:lnTo>
                  <a:lnTo>
                    <a:pt x="1132" y="37"/>
                  </a:lnTo>
                  <a:lnTo>
                    <a:pt x="1176" y="57"/>
                  </a:lnTo>
                  <a:lnTo>
                    <a:pt x="1221" y="82"/>
                  </a:lnTo>
                  <a:lnTo>
                    <a:pt x="1247" y="98"/>
                  </a:lnTo>
                  <a:lnTo>
                    <a:pt x="1272" y="117"/>
                  </a:lnTo>
                  <a:lnTo>
                    <a:pt x="1296" y="139"/>
                  </a:lnTo>
                  <a:lnTo>
                    <a:pt x="1322" y="164"/>
                  </a:lnTo>
                  <a:lnTo>
                    <a:pt x="1346" y="193"/>
                  </a:lnTo>
                  <a:lnTo>
                    <a:pt x="1369" y="225"/>
                  </a:lnTo>
                  <a:lnTo>
                    <a:pt x="1391" y="260"/>
                  </a:lnTo>
                  <a:lnTo>
                    <a:pt x="1410" y="300"/>
                  </a:lnTo>
                  <a:lnTo>
                    <a:pt x="1428" y="343"/>
                  </a:lnTo>
                  <a:lnTo>
                    <a:pt x="1442" y="390"/>
                  </a:lnTo>
                  <a:lnTo>
                    <a:pt x="1455" y="444"/>
                  </a:lnTo>
                  <a:lnTo>
                    <a:pt x="1463" y="500"/>
                  </a:lnTo>
                  <a:lnTo>
                    <a:pt x="1469" y="562"/>
                  </a:lnTo>
                  <a:lnTo>
                    <a:pt x="1470" y="573"/>
                  </a:lnTo>
                  <a:lnTo>
                    <a:pt x="1472" y="591"/>
                  </a:lnTo>
                  <a:lnTo>
                    <a:pt x="1473" y="618"/>
                  </a:lnTo>
                  <a:lnTo>
                    <a:pt x="1473" y="649"/>
                  </a:lnTo>
                  <a:lnTo>
                    <a:pt x="1473" y="687"/>
                  </a:lnTo>
                  <a:lnTo>
                    <a:pt x="1472" y="729"/>
                  </a:lnTo>
                  <a:lnTo>
                    <a:pt x="1469" y="775"/>
                  </a:lnTo>
                  <a:lnTo>
                    <a:pt x="1464" y="824"/>
                  </a:lnTo>
                  <a:lnTo>
                    <a:pt x="1456" y="875"/>
                  </a:lnTo>
                  <a:lnTo>
                    <a:pt x="1446" y="928"/>
                  </a:lnTo>
                  <a:lnTo>
                    <a:pt x="1432" y="983"/>
                  </a:lnTo>
                  <a:lnTo>
                    <a:pt x="1415" y="1036"/>
                  </a:lnTo>
                  <a:lnTo>
                    <a:pt x="1393" y="1089"/>
                  </a:lnTo>
                  <a:lnTo>
                    <a:pt x="1368" y="1140"/>
                  </a:lnTo>
                  <a:lnTo>
                    <a:pt x="1336" y="1190"/>
                  </a:lnTo>
                  <a:lnTo>
                    <a:pt x="1300" y="1236"/>
                  </a:lnTo>
                  <a:lnTo>
                    <a:pt x="1265" y="1271"/>
                  </a:lnTo>
                  <a:lnTo>
                    <a:pt x="1273" y="1286"/>
                  </a:lnTo>
                  <a:lnTo>
                    <a:pt x="1285" y="1306"/>
                  </a:lnTo>
                  <a:lnTo>
                    <a:pt x="1301" y="1330"/>
                  </a:lnTo>
                  <a:lnTo>
                    <a:pt x="1323" y="1355"/>
                  </a:lnTo>
                  <a:lnTo>
                    <a:pt x="1351" y="1384"/>
                  </a:lnTo>
                  <a:lnTo>
                    <a:pt x="1374" y="1405"/>
                  </a:lnTo>
                  <a:lnTo>
                    <a:pt x="1400" y="1427"/>
                  </a:lnTo>
                  <a:lnTo>
                    <a:pt x="1432" y="1448"/>
                  </a:lnTo>
                  <a:lnTo>
                    <a:pt x="1468" y="1473"/>
                  </a:lnTo>
                  <a:lnTo>
                    <a:pt x="1509" y="1495"/>
                  </a:lnTo>
                  <a:lnTo>
                    <a:pt x="1556" y="1518"/>
                  </a:lnTo>
                  <a:lnTo>
                    <a:pt x="1608" y="1540"/>
                  </a:lnTo>
                  <a:lnTo>
                    <a:pt x="1666" y="1562"/>
                  </a:lnTo>
                  <a:lnTo>
                    <a:pt x="1730" y="1581"/>
                  </a:lnTo>
                  <a:lnTo>
                    <a:pt x="1802" y="1601"/>
                  </a:lnTo>
                  <a:lnTo>
                    <a:pt x="1816" y="1606"/>
                  </a:lnTo>
                  <a:lnTo>
                    <a:pt x="1829" y="1615"/>
                  </a:lnTo>
                  <a:lnTo>
                    <a:pt x="1840" y="1628"/>
                  </a:lnTo>
                  <a:lnTo>
                    <a:pt x="1846" y="1643"/>
                  </a:lnTo>
                  <a:lnTo>
                    <a:pt x="1849" y="1659"/>
                  </a:lnTo>
                  <a:lnTo>
                    <a:pt x="1848" y="1676"/>
                  </a:lnTo>
                  <a:lnTo>
                    <a:pt x="1841" y="1690"/>
                  </a:lnTo>
                  <a:lnTo>
                    <a:pt x="1832" y="1705"/>
                  </a:lnTo>
                  <a:lnTo>
                    <a:pt x="1773" y="1763"/>
                  </a:lnTo>
                  <a:lnTo>
                    <a:pt x="1710" y="1817"/>
                  </a:lnTo>
                  <a:lnTo>
                    <a:pt x="1643" y="1867"/>
                  </a:lnTo>
                  <a:lnTo>
                    <a:pt x="1574" y="1913"/>
                  </a:lnTo>
                  <a:lnTo>
                    <a:pt x="1502" y="1953"/>
                  </a:lnTo>
                  <a:lnTo>
                    <a:pt x="1427" y="1989"/>
                  </a:lnTo>
                  <a:lnTo>
                    <a:pt x="1347" y="2021"/>
                  </a:lnTo>
                  <a:lnTo>
                    <a:pt x="1265" y="2047"/>
                  </a:lnTo>
                  <a:lnTo>
                    <a:pt x="1181" y="2067"/>
                  </a:lnTo>
                  <a:lnTo>
                    <a:pt x="1097" y="2082"/>
                  </a:lnTo>
                  <a:lnTo>
                    <a:pt x="1011" y="2090"/>
                  </a:lnTo>
                  <a:lnTo>
                    <a:pt x="924" y="2094"/>
                  </a:lnTo>
                  <a:lnTo>
                    <a:pt x="838" y="2090"/>
                  </a:lnTo>
                  <a:lnTo>
                    <a:pt x="752" y="2082"/>
                  </a:lnTo>
                  <a:lnTo>
                    <a:pt x="667" y="2067"/>
                  </a:lnTo>
                  <a:lnTo>
                    <a:pt x="584" y="2047"/>
                  </a:lnTo>
                  <a:lnTo>
                    <a:pt x="502" y="2020"/>
                  </a:lnTo>
                  <a:lnTo>
                    <a:pt x="422" y="1989"/>
                  </a:lnTo>
                  <a:lnTo>
                    <a:pt x="347" y="1953"/>
                  </a:lnTo>
                  <a:lnTo>
                    <a:pt x="275" y="1913"/>
                  </a:lnTo>
                  <a:lnTo>
                    <a:pt x="206" y="1867"/>
                  </a:lnTo>
                  <a:lnTo>
                    <a:pt x="139" y="1817"/>
                  </a:lnTo>
                  <a:lnTo>
                    <a:pt x="76" y="1763"/>
                  </a:lnTo>
                  <a:lnTo>
                    <a:pt x="17" y="1703"/>
                  </a:lnTo>
                  <a:lnTo>
                    <a:pt x="16" y="1703"/>
                  </a:lnTo>
                  <a:lnTo>
                    <a:pt x="7" y="1690"/>
                  </a:lnTo>
                  <a:lnTo>
                    <a:pt x="1" y="1674"/>
                  </a:lnTo>
                  <a:lnTo>
                    <a:pt x="0" y="1659"/>
                  </a:lnTo>
                  <a:lnTo>
                    <a:pt x="2" y="1643"/>
                  </a:lnTo>
                  <a:lnTo>
                    <a:pt x="9" y="1628"/>
                  </a:lnTo>
                  <a:lnTo>
                    <a:pt x="18" y="1615"/>
                  </a:lnTo>
                  <a:lnTo>
                    <a:pt x="31" y="1606"/>
                  </a:lnTo>
                  <a:lnTo>
                    <a:pt x="46" y="1599"/>
                  </a:lnTo>
                  <a:lnTo>
                    <a:pt x="123" y="1578"/>
                  </a:lnTo>
                  <a:lnTo>
                    <a:pt x="194" y="1554"/>
                  </a:lnTo>
                  <a:lnTo>
                    <a:pt x="256" y="1531"/>
                  </a:lnTo>
                  <a:lnTo>
                    <a:pt x="312" y="1508"/>
                  </a:lnTo>
                  <a:lnTo>
                    <a:pt x="360" y="1485"/>
                  </a:lnTo>
                  <a:lnTo>
                    <a:pt x="404" y="1462"/>
                  </a:lnTo>
                  <a:lnTo>
                    <a:pt x="440" y="1439"/>
                  </a:lnTo>
                  <a:lnTo>
                    <a:pt x="472" y="1417"/>
                  </a:lnTo>
                  <a:lnTo>
                    <a:pt x="499" y="1395"/>
                  </a:lnTo>
                  <a:lnTo>
                    <a:pt x="521" y="1376"/>
                  </a:lnTo>
                  <a:lnTo>
                    <a:pt x="539" y="1356"/>
                  </a:lnTo>
                  <a:lnTo>
                    <a:pt x="554" y="1340"/>
                  </a:lnTo>
                  <a:lnTo>
                    <a:pt x="565" y="1324"/>
                  </a:lnTo>
                  <a:lnTo>
                    <a:pt x="573" y="1309"/>
                  </a:lnTo>
                  <a:lnTo>
                    <a:pt x="579" y="1297"/>
                  </a:lnTo>
                  <a:lnTo>
                    <a:pt x="583" y="1288"/>
                  </a:lnTo>
                  <a:lnTo>
                    <a:pt x="555" y="1262"/>
                  </a:lnTo>
                  <a:lnTo>
                    <a:pt x="530" y="1236"/>
                  </a:lnTo>
                  <a:lnTo>
                    <a:pt x="493" y="1190"/>
                  </a:lnTo>
                  <a:lnTo>
                    <a:pt x="462" y="1140"/>
                  </a:lnTo>
                  <a:lnTo>
                    <a:pt x="437" y="1089"/>
                  </a:lnTo>
                  <a:lnTo>
                    <a:pt x="415" y="1036"/>
                  </a:lnTo>
                  <a:lnTo>
                    <a:pt x="397" y="983"/>
                  </a:lnTo>
                  <a:lnTo>
                    <a:pt x="383" y="928"/>
                  </a:lnTo>
                  <a:lnTo>
                    <a:pt x="372" y="876"/>
                  </a:lnTo>
                  <a:lnTo>
                    <a:pt x="365" y="824"/>
                  </a:lnTo>
                  <a:lnTo>
                    <a:pt x="360" y="775"/>
                  </a:lnTo>
                  <a:lnTo>
                    <a:pt x="357" y="729"/>
                  </a:lnTo>
                  <a:lnTo>
                    <a:pt x="356" y="687"/>
                  </a:lnTo>
                  <a:lnTo>
                    <a:pt x="356" y="649"/>
                  </a:lnTo>
                  <a:lnTo>
                    <a:pt x="357" y="618"/>
                  </a:lnTo>
                  <a:lnTo>
                    <a:pt x="358" y="591"/>
                  </a:lnTo>
                  <a:lnTo>
                    <a:pt x="359" y="573"/>
                  </a:lnTo>
                  <a:lnTo>
                    <a:pt x="360" y="562"/>
                  </a:lnTo>
                  <a:lnTo>
                    <a:pt x="365" y="500"/>
                  </a:lnTo>
                  <a:lnTo>
                    <a:pt x="374" y="444"/>
                  </a:lnTo>
                  <a:lnTo>
                    <a:pt x="386" y="390"/>
                  </a:lnTo>
                  <a:lnTo>
                    <a:pt x="401" y="343"/>
                  </a:lnTo>
                  <a:lnTo>
                    <a:pt x="418" y="300"/>
                  </a:lnTo>
                  <a:lnTo>
                    <a:pt x="439" y="260"/>
                  </a:lnTo>
                  <a:lnTo>
                    <a:pt x="461" y="225"/>
                  </a:lnTo>
                  <a:lnTo>
                    <a:pt x="484" y="193"/>
                  </a:lnTo>
                  <a:lnTo>
                    <a:pt x="508" y="164"/>
                  </a:lnTo>
                  <a:lnTo>
                    <a:pt x="532" y="139"/>
                  </a:lnTo>
                  <a:lnTo>
                    <a:pt x="557" y="117"/>
                  </a:lnTo>
                  <a:lnTo>
                    <a:pt x="583" y="98"/>
                  </a:lnTo>
                  <a:lnTo>
                    <a:pt x="607" y="82"/>
                  </a:lnTo>
                  <a:lnTo>
                    <a:pt x="653" y="57"/>
                  </a:lnTo>
                  <a:lnTo>
                    <a:pt x="698" y="37"/>
                  </a:lnTo>
                  <a:lnTo>
                    <a:pt x="740" y="23"/>
                  </a:lnTo>
                  <a:lnTo>
                    <a:pt x="781" y="13"/>
                  </a:lnTo>
                  <a:lnTo>
                    <a:pt x="820" y="6"/>
                  </a:lnTo>
                  <a:lnTo>
                    <a:pt x="852" y="2"/>
                  </a:lnTo>
                  <a:lnTo>
                    <a:pt x="880" y="0"/>
                  </a:lnTo>
                  <a:lnTo>
                    <a:pt x="9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137" name="TextBox 107">
            <a:extLst>
              <a:ext uri="{FF2B5EF4-FFF2-40B4-BE49-F238E27FC236}">
                <a16:creationId xmlns:a16="http://schemas.microsoft.com/office/drawing/2014/main" id="{2BDEA772-795F-4F0D-9215-421E34BC601A}"/>
              </a:ext>
            </a:extLst>
          </p:cNvPr>
          <p:cNvSpPr txBox="1"/>
          <p:nvPr/>
        </p:nvSpPr>
        <p:spPr>
          <a:xfrm>
            <a:off x="1413298" y="5849969"/>
            <a:ext cx="3092954" cy="510909"/>
          </a:xfrm>
          <a:prstGeom prst="rect">
            <a:avLst/>
          </a:prstGeom>
          <a:noFill/>
        </p:spPr>
        <p:txBody>
          <a:bodyPr wrap="square" rtlCol="0">
            <a:spAutoFit/>
          </a:bodyPr>
          <a:lstStyle/>
          <a:p>
            <a:pPr defTabSz="782246">
              <a:defRPr/>
            </a:pPr>
            <a:r>
              <a:rPr lang="en-GB" sz="1360" b="1" kern="0" dirty="0">
                <a:solidFill>
                  <a:srgbClr val="414041"/>
                </a:solidFill>
                <a:latin typeface="Calibri" pitchFamily="34" charset="0"/>
                <a:cs typeface="Calibri" pitchFamily="34" charset="0"/>
              </a:rPr>
              <a:t>Total number </a:t>
            </a:r>
            <a:r>
              <a:rPr lang="en-GB" sz="1360" kern="0" dirty="0">
                <a:solidFill>
                  <a:srgbClr val="414041"/>
                </a:solidFill>
                <a:latin typeface="Calibri" pitchFamily="34" charset="0"/>
                <a:cs typeface="Calibri" pitchFamily="34" charset="0"/>
              </a:rPr>
              <a:t>of</a:t>
            </a:r>
          </a:p>
          <a:p>
            <a:pPr defTabSz="782246">
              <a:defRPr/>
            </a:pPr>
            <a:r>
              <a:rPr lang="en-GB" sz="1360" kern="0" dirty="0">
                <a:solidFill>
                  <a:srgbClr val="414041"/>
                </a:solidFill>
                <a:latin typeface="Calibri" pitchFamily="34" charset="0"/>
                <a:cs typeface="Calibri" pitchFamily="34" charset="0"/>
              </a:rPr>
              <a:t>Survey participants </a:t>
            </a:r>
            <a:r>
              <a:rPr lang="en-GB" sz="1360" b="1" kern="0" dirty="0">
                <a:solidFill>
                  <a:srgbClr val="414041"/>
                </a:solidFill>
                <a:latin typeface="Calibri" pitchFamily="34" charset="0"/>
                <a:cs typeface="Calibri" pitchFamily="34" charset="0"/>
              </a:rPr>
              <a:t>last year</a:t>
            </a:r>
          </a:p>
        </p:txBody>
      </p:sp>
      <p:sp>
        <p:nvSpPr>
          <p:cNvPr id="138" name="Rektangel 1">
            <a:extLst>
              <a:ext uri="{FF2B5EF4-FFF2-40B4-BE49-F238E27FC236}">
                <a16:creationId xmlns:a16="http://schemas.microsoft.com/office/drawing/2014/main" id="{59546D5F-0F85-4019-9FFC-E2DB94692254}"/>
              </a:ext>
            </a:extLst>
          </p:cNvPr>
          <p:cNvSpPr/>
          <p:nvPr/>
        </p:nvSpPr>
        <p:spPr>
          <a:xfrm>
            <a:off x="3482204" y="5887510"/>
            <a:ext cx="1917506" cy="427168"/>
          </a:xfrm>
          <a:prstGeom prst="rect">
            <a:avLst/>
          </a:prstGeom>
        </p:spPr>
        <p:txBody>
          <a:bodyPr wrap="square">
            <a:spAutoFit/>
          </a:bodyPr>
          <a:lstStyle/>
          <a:p>
            <a:pPr algn="r"/>
            <a:r>
              <a:rPr lang="en-GB" sz="2176">
                <a:solidFill>
                  <a:srgbClr val="414041"/>
                </a:solidFill>
                <a:latin typeface="Calibri" pitchFamily="34" charset="0"/>
                <a:cs typeface="Calibri" pitchFamily="34" charset="0"/>
              </a:rPr>
              <a:t>25 759</a:t>
            </a:r>
            <a:endParaRPr lang="en-GB" sz="2176" dirty="0">
              <a:solidFill>
                <a:srgbClr val="414041"/>
              </a:solidFill>
              <a:latin typeface="Calibri" pitchFamily="34" charset="0"/>
              <a:cs typeface="Calibri" pitchFamily="34" charset="0"/>
            </a:endParaRPr>
          </a:p>
        </p:txBody>
      </p:sp>
      <p:sp>
        <p:nvSpPr>
          <p:cNvPr id="4" name="Rectangle: Rounded Corners 3">
            <a:extLst>
              <a:ext uri="{FF2B5EF4-FFF2-40B4-BE49-F238E27FC236}">
                <a16:creationId xmlns:a16="http://schemas.microsoft.com/office/drawing/2014/main" id="{D109EDFE-34B3-42AC-B711-152DF32B83A1}"/>
              </a:ext>
            </a:extLst>
          </p:cNvPr>
          <p:cNvSpPr/>
          <p:nvPr/>
        </p:nvSpPr>
        <p:spPr>
          <a:xfrm>
            <a:off x="6372445" y="5816472"/>
            <a:ext cx="5219984" cy="600203"/>
          </a:xfrm>
          <a:prstGeom prst="roundRect">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6" name="AutoShape 4">
            <a:extLst>
              <a:ext uri="{FF2B5EF4-FFF2-40B4-BE49-F238E27FC236}">
                <a16:creationId xmlns:a16="http://schemas.microsoft.com/office/drawing/2014/main" id="{6C775579-8D9F-4389-B3A5-007A981182A2}"/>
              </a:ext>
            </a:extLst>
          </p:cNvPr>
          <p:cNvSpPr>
            <a:spLocks noChangeArrowheads="1"/>
          </p:cNvSpPr>
          <p:nvPr/>
        </p:nvSpPr>
        <p:spPr bwMode="auto">
          <a:xfrm>
            <a:off x="9112422" y="5881904"/>
            <a:ext cx="2165216" cy="497518"/>
          </a:xfrm>
          <a:prstGeom prst="rect">
            <a:avLst/>
          </a:prstGeom>
          <a:noFill/>
          <a:ln>
            <a:noFill/>
          </a:ln>
          <a:effectLst/>
        </p:spPr>
        <p:txBody>
          <a:bodyPr wrap="square" lIns="78177" tIns="39089" rIns="78177" bIns="39089" anchor="ctr">
            <a:spAutoFit/>
          </a:bodyPr>
          <a:lstStyle/>
          <a:p>
            <a:pPr marL="76004" algn="r"/>
            <a:r>
              <a:rPr lang="sv-SE" sz="2720">
                <a:latin typeface="Calibri" pitchFamily="34" charset="0"/>
                <a:cs typeface="Calibri" pitchFamily="34" charset="0"/>
              </a:rPr>
              <a:t>814</a:t>
            </a:r>
            <a:endParaRPr lang="sv-SE" sz="2720" dirty="0">
              <a:latin typeface="Calibri" pitchFamily="34" charset="0"/>
              <a:cs typeface="Calibri" pitchFamily="34" charset="0"/>
            </a:endParaRPr>
          </a:p>
        </p:txBody>
      </p:sp>
      <p:sp>
        <p:nvSpPr>
          <p:cNvPr id="8" name="AutoShape 4">
            <a:extLst>
              <a:ext uri="{FF2B5EF4-FFF2-40B4-BE49-F238E27FC236}">
                <a16:creationId xmlns:a16="http://schemas.microsoft.com/office/drawing/2014/main" id="{97B24A29-83BE-4DA4-8DE4-924862F34B1B}"/>
              </a:ext>
            </a:extLst>
          </p:cNvPr>
          <p:cNvSpPr>
            <a:spLocks noChangeArrowheads="1"/>
          </p:cNvSpPr>
          <p:nvPr/>
        </p:nvSpPr>
        <p:spPr bwMode="auto">
          <a:xfrm>
            <a:off x="6424670" y="5943391"/>
            <a:ext cx="3229919" cy="332088"/>
          </a:xfrm>
          <a:prstGeom prst="rect">
            <a:avLst/>
          </a:prstGeom>
          <a:noFill/>
          <a:ln>
            <a:noFill/>
          </a:ln>
          <a:effectLst/>
        </p:spPr>
        <p:txBody>
          <a:bodyPr wrap="square" lIns="78177" tIns="39089" rIns="78177" bIns="39089" anchor="t">
            <a:spAutoFit/>
          </a:bodyPr>
          <a:lstStyle/>
          <a:p>
            <a:pPr>
              <a:spcAft>
                <a:spcPts val="513"/>
              </a:spcAft>
            </a:pPr>
            <a:r>
              <a:rPr lang="en-US" sz="1645" dirty="0">
                <a:latin typeface="Calibri" pitchFamily="34" charset="0"/>
                <a:cs typeface="Calibri" pitchFamily="34" charset="0"/>
              </a:rPr>
              <a:t>Your alumni </a:t>
            </a:r>
            <a:r>
              <a:rPr lang="en-US" sz="1645" b="1" dirty="0">
                <a:latin typeface="Calibri" pitchFamily="34" charset="0"/>
                <a:cs typeface="Calibri" pitchFamily="34" charset="0"/>
              </a:rPr>
              <a:t>last year</a:t>
            </a:r>
          </a:p>
        </p:txBody>
      </p:sp>
      <p:sp>
        <p:nvSpPr>
          <p:cNvPr id="139"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Tree>
    <p:extLst>
      <p:ext uri="{BB962C8B-B14F-4D97-AF65-F5344CB8AC3E}">
        <p14:creationId xmlns:p14="http://schemas.microsoft.com/office/powerpoint/2010/main" val="36524102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13"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p:txBody>
      </p:sp>
      <p:sp>
        <p:nvSpPr>
          <p:cNvPr id="11" name="Rektangel 6">
            <a:extLst>
              <a:ext uri="{FF2B5EF4-FFF2-40B4-BE49-F238E27FC236}">
                <a16:creationId xmlns:a16="http://schemas.microsoft.com/office/drawing/2014/main" id="{028317F7-ED45-4540-8659-FD4CA257204C}"/>
              </a:ext>
            </a:extLst>
          </p:cNvPr>
          <p:cNvSpPr/>
          <p:nvPr/>
        </p:nvSpPr>
        <p:spPr>
          <a:xfrm>
            <a:off x="3938022" y="2659801"/>
            <a:ext cx="4127765" cy="15232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dirty="0">
              <a:solidFill>
                <a:schemeClr val="tx1"/>
              </a:solidFill>
              <a:latin typeface="Calibri" pitchFamily="34" charset="0"/>
            </a:endParaRPr>
          </a:p>
        </p:txBody>
      </p:sp>
      <p:sp>
        <p:nvSpPr>
          <p:cNvPr id="12" name="Rätvinklig triangel 8">
            <a:extLst>
              <a:ext uri="{FF2B5EF4-FFF2-40B4-BE49-F238E27FC236}">
                <a16:creationId xmlns:a16="http://schemas.microsoft.com/office/drawing/2014/main" id="{EA073041-32DB-49DB-9EC8-BA67096B7071}"/>
              </a:ext>
            </a:extLst>
          </p:cNvPr>
          <p:cNvSpPr/>
          <p:nvPr/>
        </p:nvSpPr>
        <p:spPr>
          <a:xfrm rot="5400000">
            <a:off x="8065783" y="3752530"/>
            <a:ext cx="176017" cy="176017"/>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dirty="0">
              <a:solidFill>
                <a:schemeClr val="tx1"/>
              </a:solidFill>
              <a:latin typeface="Calibri" pitchFamily="34" charset="0"/>
            </a:endParaRPr>
          </a:p>
        </p:txBody>
      </p:sp>
      <p:sp>
        <p:nvSpPr>
          <p:cNvPr id="14" name="Rektangel 9">
            <a:extLst>
              <a:ext uri="{FF2B5EF4-FFF2-40B4-BE49-F238E27FC236}">
                <a16:creationId xmlns:a16="http://schemas.microsoft.com/office/drawing/2014/main" id="{D5376D50-00F1-4FE2-88BF-0BD4B3D7D5BB}"/>
              </a:ext>
            </a:extLst>
          </p:cNvPr>
          <p:cNvSpPr/>
          <p:nvPr/>
        </p:nvSpPr>
        <p:spPr>
          <a:xfrm>
            <a:off x="3938022" y="3762055"/>
            <a:ext cx="4127765" cy="5297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dirty="0">
              <a:solidFill>
                <a:schemeClr val="tx1"/>
              </a:solidFill>
              <a:latin typeface="Calibri" pitchFamily="34" charset="0"/>
            </a:endParaRPr>
          </a:p>
        </p:txBody>
      </p:sp>
      <p:sp>
        <p:nvSpPr>
          <p:cNvPr id="21" name="Rätvinklig triangel 8">
            <a:extLst>
              <a:ext uri="{FF2B5EF4-FFF2-40B4-BE49-F238E27FC236}">
                <a16:creationId xmlns:a16="http://schemas.microsoft.com/office/drawing/2014/main" id="{CA980AAE-0AA9-4496-A9FF-D19CDF63E348}"/>
              </a:ext>
            </a:extLst>
          </p:cNvPr>
          <p:cNvSpPr/>
          <p:nvPr/>
        </p:nvSpPr>
        <p:spPr>
          <a:xfrm rot="5400000" flipV="1">
            <a:off x="3755787" y="3745340"/>
            <a:ext cx="176016" cy="188457"/>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dirty="0">
              <a:solidFill>
                <a:schemeClr val="tx1"/>
              </a:solidFill>
              <a:latin typeface="Calibri" pitchFamily="34" charset="0"/>
            </a:endParaRPr>
          </a:p>
        </p:txBody>
      </p:sp>
      <p:sp>
        <p:nvSpPr>
          <p:cNvPr id="22" name="Rectangle: Rounded Corners 21">
            <a:extLst>
              <a:ext uri="{FF2B5EF4-FFF2-40B4-BE49-F238E27FC236}">
                <a16:creationId xmlns:a16="http://schemas.microsoft.com/office/drawing/2014/main" id="{C6949B96-DC2F-440D-8F5F-8A9767F12A88}"/>
              </a:ext>
            </a:extLst>
          </p:cNvPr>
          <p:cNvSpPr/>
          <p:nvPr/>
        </p:nvSpPr>
        <p:spPr>
          <a:xfrm>
            <a:off x="3657600" y="2963948"/>
            <a:ext cx="4711699" cy="792859"/>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Rektangel 10">
            <a:extLst>
              <a:ext uri="{FF2B5EF4-FFF2-40B4-BE49-F238E27FC236}">
                <a16:creationId xmlns:a16="http://schemas.microsoft.com/office/drawing/2014/main" id="{0C009FC9-F619-472E-A20C-7417823968EB}"/>
              </a:ext>
            </a:extLst>
          </p:cNvPr>
          <p:cNvSpPr/>
          <p:nvPr/>
        </p:nvSpPr>
        <p:spPr>
          <a:xfrm>
            <a:off x="3749565" y="3114463"/>
            <a:ext cx="4492237" cy="594650"/>
          </a:xfrm>
          <a:prstGeom prst="rect">
            <a:avLst/>
          </a:prstGeom>
        </p:spPr>
        <p:txBody>
          <a:bodyPr wrap="square">
            <a:spAutoFit/>
          </a:bodyPr>
          <a:lstStyle/>
          <a:p>
            <a:pPr algn="ctr" fontAlgn="ctr"/>
            <a:r>
              <a:rPr lang="en-US" sz="3264" b="1" dirty="0">
                <a:solidFill>
                  <a:schemeClr val="bg1"/>
                </a:solidFill>
                <a:latin typeface="Calibri" pitchFamily="34" charset="0"/>
                <a:cs typeface="Calibri" pitchFamily="34" charset="0"/>
              </a:rPr>
              <a:t>APPENDIX</a:t>
            </a:r>
            <a:endParaRPr lang="en-GB" sz="3264"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8424289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8424DD-79C5-4478-9293-8A716ADA99B0}"/>
              </a:ext>
            </a:extLst>
          </p:cNvPr>
          <p:cNvSpPr>
            <a:spLocks noGrp="1"/>
          </p:cNvSpPr>
          <p:nvPr>
            <p:ph type="body" sz="quarter" idx="12"/>
          </p:nvPr>
        </p:nvSpPr>
        <p:spPr/>
        <p:txBody>
          <a:bodyPr/>
          <a:lstStyle/>
          <a:p>
            <a:r>
              <a:rPr lang="en-US" dirty="0"/>
              <a:t>How satisfied are you with your current employer?</a:t>
            </a:r>
          </a:p>
        </p:txBody>
      </p:sp>
      <p:sp>
        <p:nvSpPr>
          <p:cNvPr id="8" name="Text Placeholder 7"/>
          <p:cNvSpPr>
            <a:spLocks noGrp="1"/>
          </p:cNvSpPr>
          <p:nvPr>
            <p:ph type="body" sz="quarter" idx="13"/>
          </p:nvPr>
        </p:nvSpPr>
        <p:spPr/>
        <p:txBody>
          <a:bodyPr/>
          <a:lstStyle/>
          <a:p>
            <a:r>
              <a:rPr lang="en-US"/>
              <a:t>Scale: 0 = Very dissatisfied and 10 = Very satisfied</a:t>
            </a:r>
            <a:endParaRPr lang="sv-SE"/>
          </a:p>
        </p:txBody>
      </p:sp>
      <p:sp>
        <p:nvSpPr>
          <p:cNvPr id="4" name="Title 3">
            <a:extLst>
              <a:ext uri="{FF2B5EF4-FFF2-40B4-BE49-F238E27FC236}">
                <a16:creationId xmlns:a16="http://schemas.microsoft.com/office/drawing/2014/main" id="{EC97F2D9-3DF3-4F0A-9587-6E4290FAD423}"/>
              </a:ext>
            </a:extLst>
          </p:cNvPr>
          <p:cNvSpPr>
            <a:spLocks noGrp="1"/>
          </p:cNvSpPr>
          <p:nvPr>
            <p:ph type="title"/>
          </p:nvPr>
        </p:nvSpPr>
        <p:spPr/>
        <p:txBody>
          <a:bodyPr/>
          <a:lstStyle/>
          <a:p>
            <a:r>
              <a:rPr lang="en-GB" dirty="0"/>
              <a:t>Employee satisfaction </a:t>
            </a:r>
            <a:r>
              <a:rPr lang="en-GB"/>
              <a:t>– Your alumni </a:t>
            </a:r>
            <a:r>
              <a:rPr lang="en-GB" dirty="0"/>
              <a:t>vs</a:t>
            </a:r>
            <a:r>
              <a:rPr lang="en-GB"/>
              <a:t>. All professionals</a:t>
            </a:r>
            <a:endParaRPr lang="en-GB" dirty="0"/>
          </a:p>
        </p:txBody>
      </p:sp>
      <p:sp>
        <p:nvSpPr>
          <p:cNvPr id="5" name="Text Placeholder 4">
            <a:extLst>
              <a:ext uri="{FF2B5EF4-FFF2-40B4-BE49-F238E27FC236}">
                <a16:creationId xmlns:a16="http://schemas.microsoft.com/office/drawing/2014/main" id="{B7473BF0-2F1C-4368-9FD5-53F89429BE84}"/>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11" name="textruta 12">
            <a:extLst>
              <a:ext uri="{FF2B5EF4-FFF2-40B4-BE49-F238E27FC236}">
                <a16:creationId xmlns:a16="http://schemas.microsoft.com/office/drawing/2014/main" id="{59705B42-E48B-4EDF-8C64-5C48A36A055F}"/>
              </a:ext>
            </a:extLst>
          </p:cNvPr>
          <p:cNvSpPr txBox="1"/>
          <p:nvPr/>
        </p:nvSpPr>
        <p:spPr>
          <a:xfrm>
            <a:off x="7699515" y="5596714"/>
            <a:ext cx="779231"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Very satisfied</a:t>
            </a:r>
          </a:p>
        </p:txBody>
      </p:sp>
      <p:sp>
        <p:nvSpPr>
          <p:cNvPr id="12" name="textruta 39">
            <a:extLst>
              <a:ext uri="{FF2B5EF4-FFF2-40B4-BE49-F238E27FC236}">
                <a16:creationId xmlns:a16="http://schemas.microsoft.com/office/drawing/2014/main" id="{F5EC4863-5C36-477F-941D-A2A4CE4A246A}"/>
              </a:ext>
            </a:extLst>
          </p:cNvPr>
          <p:cNvSpPr txBox="1"/>
          <p:nvPr/>
        </p:nvSpPr>
        <p:spPr>
          <a:xfrm>
            <a:off x="1012056" y="5596714"/>
            <a:ext cx="855252"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Very dissatisfied</a:t>
            </a:r>
          </a:p>
        </p:txBody>
      </p:sp>
      <p:sp>
        <p:nvSpPr>
          <p:cNvPr id="13" name="Arrow: Down 12">
            <a:extLst>
              <a:ext uri="{FF2B5EF4-FFF2-40B4-BE49-F238E27FC236}">
                <a16:creationId xmlns:a16="http://schemas.microsoft.com/office/drawing/2014/main" id="{44B696BF-3C28-4F82-A331-A20F34764A44}"/>
              </a:ext>
            </a:extLst>
          </p:cNvPr>
          <p:cNvSpPr/>
          <p:nvPr/>
        </p:nvSpPr>
        <p:spPr>
          <a:xfrm rot="16200000">
            <a:off x="4642140" y="1890382"/>
            <a:ext cx="180018" cy="7232646"/>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16" name="Rektangel 9">
            <a:extLst>
              <a:ext uri="{FF2B5EF4-FFF2-40B4-BE49-F238E27FC236}">
                <a16:creationId xmlns:a16="http://schemas.microsoft.com/office/drawing/2014/main" id="{21569DEB-33E5-431D-969B-E37F13B3F28D}"/>
              </a:ext>
            </a:extLst>
          </p:cNvPr>
          <p:cNvSpPr/>
          <p:nvPr/>
        </p:nvSpPr>
        <p:spPr>
          <a:xfrm>
            <a:off x="9417040" y="3992395"/>
            <a:ext cx="1843188" cy="461665"/>
          </a:xfrm>
          <a:prstGeom prst="rect">
            <a:avLst/>
          </a:prstGeom>
        </p:spPr>
        <p:txBody>
          <a:bodyPr wrap="square">
            <a:sp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14041"/>
                </a:solidFill>
                <a:effectLst/>
                <a:uLnTx/>
                <a:uFillTx/>
                <a:latin typeface="Calibri"/>
                <a:ea typeface="+mn-ea"/>
                <a:cs typeface="Calibri" pitchFamily="34" charset="0"/>
              </a:rPr>
              <a:t>is the </a:t>
            </a:r>
            <a:r>
              <a:rPr kumimoji="0" lang="en-GB" sz="1200" b="1" i="0" u="none" strike="noStrike" kern="1200" cap="none" spc="0" normalizeH="0" baseline="0" noProof="0" dirty="0">
                <a:ln>
                  <a:noFill/>
                </a:ln>
                <a:solidFill>
                  <a:srgbClr val="414041"/>
                </a:solidFill>
                <a:effectLst/>
                <a:uLnTx/>
                <a:uFillTx/>
                <a:latin typeface="Calibri"/>
                <a:ea typeface="+mn-ea"/>
                <a:cs typeface="Calibri" pitchFamily="34" charset="0"/>
              </a:rPr>
              <a:t>average satisfaction </a:t>
            </a:r>
            <a:r>
              <a:rPr kumimoji="0" lang="en-GB" sz="1200" b="0" i="0" u="none" strike="noStrike" kern="1200" cap="none" spc="0" normalizeH="0" baseline="0" noProof="0" dirty="0">
                <a:ln>
                  <a:noFill/>
                </a:ln>
                <a:solidFill>
                  <a:srgbClr val="414041"/>
                </a:solidFill>
                <a:effectLst/>
                <a:uLnTx/>
                <a:uFillTx/>
                <a:latin typeface="Calibri"/>
                <a:ea typeface="+mn-ea"/>
                <a:cs typeface="Calibri" pitchFamily="34" charset="0"/>
              </a:rPr>
              <a:t>in 2021.</a:t>
            </a:r>
          </a:p>
        </p:txBody>
      </p:sp>
      <p:sp>
        <p:nvSpPr>
          <p:cNvPr id="20" name="Freeform: Shape 19">
            <a:extLst>
              <a:ext uri="{FF2B5EF4-FFF2-40B4-BE49-F238E27FC236}">
                <a16:creationId xmlns:a16="http://schemas.microsoft.com/office/drawing/2014/main" id="{04BB76D7-3662-4E38-AB74-051559D7DCEF}"/>
              </a:ext>
            </a:extLst>
          </p:cNvPr>
          <p:cNvSpPr/>
          <p:nvPr/>
        </p:nvSpPr>
        <p:spPr>
          <a:xfrm rot="5400000">
            <a:off x="8660851" y="2112764"/>
            <a:ext cx="2098226" cy="1115416"/>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00B0F0"/>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6C26C464-B8E4-41E8-A751-C4675C678560}"/>
              </a:ext>
            </a:extLst>
          </p:cNvPr>
          <p:cNvSpPr/>
          <p:nvPr/>
        </p:nvSpPr>
        <p:spPr>
          <a:xfrm rot="5400000">
            <a:off x="9749206" y="2112764"/>
            <a:ext cx="2098226" cy="1115416"/>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rgbClr val="00B0F0"/>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 </a:t>
            </a: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4" name="Rektangel 15">
            <a:extLst>
              <a:ext uri="{FF2B5EF4-FFF2-40B4-BE49-F238E27FC236}">
                <a16:creationId xmlns:a16="http://schemas.microsoft.com/office/drawing/2014/main" id="{8EE37498-606F-47B5-BAF8-49D8732BAC33}"/>
              </a:ext>
            </a:extLst>
          </p:cNvPr>
          <p:cNvSpPr/>
          <p:nvPr/>
        </p:nvSpPr>
        <p:spPr>
          <a:xfrm>
            <a:off x="8165222" y="2205665"/>
            <a:ext cx="4112465" cy="1766894"/>
          </a:xfrm>
          <a:prstGeom prst="rect">
            <a:avLst/>
          </a:prstGeom>
        </p:spPr>
        <p:txBody>
          <a:bodyPr wrap="square">
            <a:spAutoFit/>
          </a:bodyPr>
          <a:lstStyle/>
          <a:p>
            <a:pPr lvl="0" algn="ctr">
              <a:defRPr/>
            </a:pPr>
            <a:r>
              <a:rPr lang="sv-SE" sz="5441">
                <a:solidFill>
                  <a:srgbClr val="414041"/>
                </a:solidFill>
                <a:latin typeface="Calibri" pitchFamily="34" charset="0"/>
                <a:cs typeface="Calibri" pitchFamily="34" charset="0"/>
              </a:rPr>
              <a:t>6,5</a:t>
            </a:r>
            <a:endParaRPr kumimoji="0" lang="sv-SE" sz="5441"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5441"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600" y="1440000"/>
            <a:ext cx="7416800" cy="403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691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7">
            <a:extLst>
              <a:ext uri="{FF2B5EF4-FFF2-40B4-BE49-F238E27FC236}">
                <a16:creationId xmlns:a16="http://schemas.microsoft.com/office/drawing/2014/main" id="{D723613B-D3B1-4076-A277-83B45C4D2381}"/>
              </a:ext>
            </a:extLst>
          </p:cNvPr>
          <p:cNvSpPr/>
          <p:nvPr/>
        </p:nvSpPr>
        <p:spPr>
          <a:xfrm>
            <a:off x="7302221" y="5101902"/>
            <a:ext cx="2127608"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37">
            <a:extLst>
              <a:ext uri="{FF2B5EF4-FFF2-40B4-BE49-F238E27FC236}">
                <a16:creationId xmlns:a16="http://schemas.microsoft.com/office/drawing/2014/main" id="{F4312749-1476-49A5-9EDD-EDB093EEE6AE}"/>
              </a:ext>
            </a:extLst>
          </p:cNvPr>
          <p:cNvSpPr/>
          <p:nvPr/>
        </p:nvSpPr>
        <p:spPr>
          <a:xfrm>
            <a:off x="5032812" y="5108802"/>
            <a:ext cx="2137499"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37">
            <a:extLst>
              <a:ext uri="{FF2B5EF4-FFF2-40B4-BE49-F238E27FC236}">
                <a16:creationId xmlns:a16="http://schemas.microsoft.com/office/drawing/2014/main" id="{BA26154A-3A1F-4538-B706-C5262C5F9C61}"/>
              </a:ext>
            </a:extLst>
          </p:cNvPr>
          <p:cNvSpPr/>
          <p:nvPr/>
        </p:nvSpPr>
        <p:spPr>
          <a:xfrm>
            <a:off x="2761670" y="5119143"/>
            <a:ext cx="2137499"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42" name="Content Placeholder 41">
            <a:extLst>
              <a:ext uri="{FF2B5EF4-FFF2-40B4-BE49-F238E27FC236}">
                <a16:creationId xmlns:a16="http://schemas.microsoft.com/office/drawing/2014/main" id="{06696D4C-5E5E-4C03-9BBB-F3E33CB90B29}"/>
              </a:ext>
            </a:extLst>
          </p:cNvPr>
          <p:cNvSpPr>
            <a:spLocks noGrp="1"/>
          </p:cNvSpPr>
          <p:nvPr>
            <p:ph sz="quarter" idx="14"/>
          </p:nvPr>
        </p:nvSpPr>
        <p:spPr/>
        <p:txBody>
          <a:bodyPr vert="horz" lIns="99551" tIns="49775" rIns="99551" bIns="49775" rtlCol="0" anchor="t">
            <a:noAutofit/>
          </a:bodyPr>
          <a:lstStyle/>
          <a:p>
            <a:r>
              <a:rPr lang="en-US" sz="1350" dirty="0"/>
              <a:t>The EB Net Promoter Score is a tool that can be used to gauge employee advocacy.</a:t>
            </a:r>
          </a:p>
        </p:txBody>
      </p:sp>
      <p:sp>
        <p:nvSpPr>
          <p:cNvPr id="27" name="Text Placeholder 26">
            <a:extLst>
              <a:ext uri="{FF2B5EF4-FFF2-40B4-BE49-F238E27FC236}">
                <a16:creationId xmlns:a16="http://schemas.microsoft.com/office/drawing/2014/main" id="{525EE0AE-3A98-473C-9D2F-FDA0DCCCDFA0}"/>
              </a:ext>
            </a:extLst>
          </p:cNvPr>
          <p:cNvSpPr>
            <a:spLocks noGrp="1"/>
          </p:cNvSpPr>
          <p:nvPr>
            <p:ph type="body" sz="quarter" idx="12"/>
          </p:nvPr>
        </p:nvSpPr>
        <p:spPr/>
        <p:txBody>
          <a:bodyPr/>
          <a:lstStyle/>
          <a:p>
            <a:r>
              <a:rPr lang="en-US" dirty="0"/>
              <a:t>How likely are you to recommend your current employer to a friend?</a:t>
            </a:r>
            <a:endParaRPr lang="en-GB" dirty="0"/>
          </a:p>
        </p:txBody>
      </p:sp>
      <p:sp>
        <p:nvSpPr>
          <p:cNvPr id="4" name="Title 3">
            <a:extLst>
              <a:ext uri="{FF2B5EF4-FFF2-40B4-BE49-F238E27FC236}">
                <a16:creationId xmlns:a16="http://schemas.microsoft.com/office/drawing/2014/main" id="{4FAC350E-3D53-49A5-8A4C-56F5CFFCE0A1}"/>
              </a:ext>
            </a:extLst>
          </p:cNvPr>
          <p:cNvSpPr>
            <a:spLocks noGrp="1"/>
          </p:cNvSpPr>
          <p:nvPr>
            <p:ph type="title"/>
          </p:nvPr>
        </p:nvSpPr>
        <p:spPr/>
        <p:txBody>
          <a:bodyPr/>
          <a:lstStyle/>
          <a:p>
            <a:r>
              <a:rPr lang="en-US" dirty="0"/>
              <a:t>Employee advocacy </a:t>
            </a:r>
            <a:r>
              <a:rPr lang="en-US"/>
              <a:t>– Your alumni</a:t>
            </a:r>
            <a:endParaRPr lang="en-GB" dirty="0"/>
          </a:p>
        </p:txBody>
      </p:sp>
      <p:sp>
        <p:nvSpPr>
          <p:cNvPr id="30" name="Text Placeholder 29">
            <a:extLst>
              <a:ext uri="{FF2B5EF4-FFF2-40B4-BE49-F238E27FC236}">
                <a16:creationId xmlns:a16="http://schemas.microsoft.com/office/drawing/2014/main" id="{887B6183-48D7-4807-AD39-2B240C099232}"/>
              </a:ext>
            </a:extLst>
          </p:cNvPr>
          <p:cNvSpPr>
            <a:spLocks noGrp="1"/>
          </p:cNvSpPr>
          <p:nvPr>
            <p:ph type="body" sz="quarter" idx="13"/>
          </p:nvPr>
        </p:nvSpPr>
        <p:spPr>
          <a:xfrm>
            <a:off x="6274045" y="6215290"/>
            <a:ext cx="5310000" cy="309810"/>
          </a:xfrm>
        </p:spPr>
        <p:txBody>
          <a:bodyPr/>
          <a:lstStyle/>
          <a:p>
            <a:r>
              <a:rPr lang="en-US"/>
              <a:t>The EB Net Promoter Score is an index ranging from -100 to 100, calculated by subtracting the percentage of promoters from the percentage of detractors and multiplying by 100. </a:t>
            </a:r>
          </a:p>
        </p:txBody>
      </p:sp>
      <p:sp>
        <p:nvSpPr>
          <p:cNvPr id="26" name="Text Placeholder 25">
            <a:extLst>
              <a:ext uri="{FF2B5EF4-FFF2-40B4-BE49-F238E27FC236}">
                <a16:creationId xmlns:a16="http://schemas.microsoft.com/office/drawing/2014/main" id="{377E241E-DCE1-405D-9F3C-0B9189CD930D}"/>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6" name="Rounded Rectangle 37">
            <a:extLst>
              <a:ext uri="{FF2B5EF4-FFF2-40B4-BE49-F238E27FC236}">
                <a16:creationId xmlns:a16="http://schemas.microsoft.com/office/drawing/2014/main" id="{4CE0DA49-2148-4D29-8F5E-235A4B02813E}"/>
              </a:ext>
            </a:extLst>
          </p:cNvPr>
          <p:cNvSpPr/>
          <p:nvPr/>
        </p:nvSpPr>
        <p:spPr>
          <a:xfrm>
            <a:off x="7302221" y="4805583"/>
            <a:ext cx="2137499" cy="516975"/>
          </a:xfrm>
          <a:prstGeom prst="roundRect">
            <a:avLst>
              <a:gd name="adj" fmla="val 4278"/>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prstClr val="white"/>
              </a:solidFill>
              <a:effectLst/>
              <a:uLnTx/>
              <a:uFillTx/>
              <a:latin typeface="Calibri"/>
              <a:ea typeface="+mn-ea"/>
              <a:cs typeface="+mn-cs"/>
            </a:endParaRPr>
          </a:p>
        </p:txBody>
      </p:sp>
      <p:sp>
        <p:nvSpPr>
          <p:cNvPr id="8" name="Rektangel 15">
            <a:extLst>
              <a:ext uri="{FF2B5EF4-FFF2-40B4-BE49-F238E27FC236}">
                <a16:creationId xmlns:a16="http://schemas.microsoft.com/office/drawing/2014/main" id="{A726F180-76CA-4420-9302-BB38E15C8D3C}"/>
              </a:ext>
            </a:extLst>
          </p:cNvPr>
          <p:cNvSpPr/>
          <p:nvPr/>
        </p:nvSpPr>
        <p:spPr>
          <a:xfrm>
            <a:off x="7789206" y="4880612"/>
            <a:ext cx="1163524"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Promoters</a:t>
            </a:r>
          </a:p>
        </p:txBody>
      </p:sp>
      <p:sp>
        <p:nvSpPr>
          <p:cNvPr id="11" name="Rounded Rectangle 37">
            <a:extLst>
              <a:ext uri="{FF2B5EF4-FFF2-40B4-BE49-F238E27FC236}">
                <a16:creationId xmlns:a16="http://schemas.microsoft.com/office/drawing/2014/main" id="{908A32D2-8ED3-4104-B3AE-0B35357CA772}"/>
              </a:ext>
            </a:extLst>
          </p:cNvPr>
          <p:cNvSpPr/>
          <p:nvPr/>
        </p:nvSpPr>
        <p:spPr>
          <a:xfrm>
            <a:off x="5038842" y="4813019"/>
            <a:ext cx="2137499" cy="516975"/>
          </a:xfrm>
          <a:prstGeom prst="roundRect">
            <a:avLst>
              <a:gd name="adj" fmla="val 4278"/>
            </a:avLst>
          </a:prstGeom>
          <a:solidFill>
            <a:srgbClr val="FDBE3F"/>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prstClr val="white"/>
              </a:solidFill>
              <a:effectLst/>
              <a:uLnTx/>
              <a:uFillTx/>
              <a:latin typeface="Calibri"/>
              <a:ea typeface="+mn-ea"/>
              <a:cs typeface="+mn-cs"/>
            </a:endParaRPr>
          </a:p>
        </p:txBody>
      </p:sp>
      <p:sp>
        <p:nvSpPr>
          <p:cNvPr id="13" name="Rektangel 15">
            <a:extLst>
              <a:ext uri="{FF2B5EF4-FFF2-40B4-BE49-F238E27FC236}">
                <a16:creationId xmlns:a16="http://schemas.microsoft.com/office/drawing/2014/main" id="{8CA34322-2A59-4E3B-82F0-4CB1A4D6760C}"/>
              </a:ext>
            </a:extLst>
          </p:cNvPr>
          <p:cNvSpPr/>
          <p:nvPr/>
        </p:nvSpPr>
        <p:spPr>
          <a:xfrm>
            <a:off x="5633328" y="4888048"/>
            <a:ext cx="948528"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Passives</a:t>
            </a:r>
          </a:p>
        </p:txBody>
      </p:sp>
      <p:sp>
        <p:nvSpPr>
          <p:cNvPr id="15" name="Rounded Rectangle 37">
            <a:extLst>
              <a:ext uri="{FF2B5EF4-FFF2-40B4-BE49-F238E27FC236}">
                <a16:creationId xmlns:a16="http://schemas.microsoft.com/office/drawing/2014/main" id="{CF769AE9-503B-43A2-91B7-453E8AF13E65}"/>
              </a:ext>
            </a:extLst>
          </p:cNvPr>
          <p:cNvSpPr/>
          <p:nvPr/>
        </p:nvSpPr>
        <p:spPr>
          <a:xfrm>
            <a:off x="2761670" y="4823360"/>
            <a:ext cx="2137499" cy="516975"/>
          </a:xfrm>
          <a:prstGeom prst="roundRect">
            <a:avLst>
              <a:gd name="adj" fmla="val 4278"/>
            </a:avLst>
          </a:prstGeom>
          <a:solidFill>
            <a:srgbClr val="636675"/>
          </a:solidFill>
          <a:ln>
            <a:solidFill>
              <a:srgbClr val="63667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ktangel 15">
            <a:extLst>
              <a:ext uri="{FF2B5EF4-FFF2-40B4-BE49-F238E27FC236}">
                <a16:creationId xmlns:a16="http://schemas.microsoft.com/office/drawing/2014/main" id="{6C9D05BB-01CD-4BB2-9C6A-B28486B27A98}"/>
              </a:ext>
            </a:extLst>
          </p:cNvPr>
          <p:cNvSpPr/>
          <p:nvPr/>
        </p:nvSpPr>
        <p:spPr>
          <a:xfrm>
            <a:off x="3248052" y="4898389"/>
            <a:ext cx="1164742"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Detractors</a:t>
            </a:r>
          </a:p>
        </p:txBody>
      </p:sp>
      <p:sp>
        <p:nvSpPr>
          <p:cNvPr id="44" name="textruta 12">
            <a:extLst>
              <a:ext uri="{FF2B5EF4-FFF2-40B4-BE49-F238E27FC236}">
                <a16:creationId xmlns:a16="http://schemas.microsoft.com/office/drawing/2014/main" id="{007701D1-A0AC-4FF6-927A-B066202CD8AF}"/>
              </a:ext>
            </a:extLst>
          </p:cNvPr>
          <p:cNvSpPr txBox="1"/>
          <p:nvPr/>
        </p:nvSpPr>
        <p:spPr>
          <a:xfrm>
            <a:off x="9712171" y="4516809"/>
            <a:ext cx="864956"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Extremely likely</a:t>
            </a:r>
          </a:p>
        </p:txBody>
      </p:sp>
      <p:sp>
        <p:nvSpPr>
          <p:cNvPr id="45" name="textruta 39">
            <a:extLst>
              <a:ext uri="{FF2B5EF4-FFF2-40B4-BE49-F238E27FC236}">
                <a16:creationId xmlns:a16="http://schemas.microsoft.com/office/drawing/2014/main" id="{C9D50112-1104-4E2E-85E1-1BE6FE8FFE03}"/>
              </a:ext>
            </a:extLst>
          </p:cNvPr>
          <p:cNvSpPr txBox="1"/>
          <p:nvPr/>
        </p:nvSpPr>
        <p:spPr>
          <a:xfrm>
            <a:off x="945260" y="4516809"/>
            <a:ext cx="669614"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Not likely at all</a:t>
            </a:r>
          </a:p>
        </p:txBody>
      </p:sp>
      <p:sp>
        <p:nvSpPr>
          <p:cNvPr id="46" name="Arrow: Down 45">
            <a:extLst>
              <a:ext uri="{FF2B5EF4-FFF2-40B4-BE49-F238E27FC236}">
                <a16:creationId xmlns:a16="http://schemas.microsoft.com/office/drawing/2014/main" id="{669E11DF-3BE3-4B18-A576-E4E47D1AC195}"/>
              </a:ext>
            </a:extLst>
          </p:cNvPr>
          <p:cNvSpPr/>
          <p:nvPr/>
        </p:nvSpPr>
        <p:spPr>
          <a:xfrm rot="16200000">
            <a:off x="5690062" y="-378173"/>
            <a:ext cx="142263" cy="963186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 </a:t>
            </a: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1"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32" name="Rektangel 15">
            <a:extLst>
              <a:ext uri="{FF2B5EF4-FFF2-40B4-BE49-F238E27FC236}">
                <a16:creationId xmlns:a16="http://schemas.microsoft.com/office/drawing/2014/main" id="{25E4EAEE-14F0-4F19-8C7B-961AD427EBD5}"/>
              </a:ext>
            </a:extLst>
          </p:cNvPr>
          <p:cNvSpPr/>
          <p:nvPr/>
        </p:nvSpPr>
        <p:spPr>
          <a:xfrm>
            <a:off x="7863483" y="5301699"/>
            <a:ext cx="982961" cy="646331"/>
          </a:xfrm>
          <a:prstGeom prst="rect">
            <a:avLst/>
          </a:prstGeom>
        </p:spPr>
        <p:txBody>
          <a:bodyPr wrap="none">
            <a:spAutoFit/>
          </a:bodyPr>
          <a:lstStyle/>
          <a:p>
            <a:pPr lvl="0" algn="ctr">
              <a:defRPr/>
            </a:pPr>
            <a:r>
              <a:rPr lang="sv-SE" sz="3600">
                <a:solidFill>
                  <a:srgbClr val="414041"/>
                </a:solidFill>
                <a:cs typeface="Calibri" pitchFamily="34" charset="0"/>
              </a:rPr>
              <a:t>24%</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33" name="Rektangel 15">
            <a:extLst>
              <a:ext uri="{FF2B5EF4-FFF2-40B4-BE49-F238E27FC236}">
                <a16:creationId xmlns:a16="http://schemas.microsoft.com/office/drawing/2014/main" id="{EA3ECC1E-FBEA-4A31-84C2-61F1BC5D0E47}"/>
              </a:ext>
            </a:extLst>
          </p:cNvPr>
          <p:cNvSpPr/>
          <p:nvPr/>
        </p:nvSpPr>
        <p:spPr>
          <a:xfrm>
            <a:off x="5596769" y="5305921"/>
            <a:ext cx="982961" cy="646331"/>
          </a:xfrm>
          <a:prstGeom prst="rect">
            <a:avLst/>
          </a:prstGeom>
        </p:spPr>
        <p:txBody>
          <a:bodyPr wrap="none">
            <a:spAutoFit/>
          </a:bodyPr>
          <a:lstStyle/>
          <a:p>
            <a:pPr lvl="0" algn="ctr">
              <a:defRPr/>
            </a:pPr>
            <a:r>
              <a:rPr lang="sv-SE" sz="3600">
                <a:solidFill>
                  <a:srgbClr val="414041"/>
                </a:solidFill>
                <a:cs typeface="Calibri" pitchFamily="34" charset="0"/>
              </a:rPr>
              <a:t>30%</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34" name="Rektangel 15">
            <a:extLst>
              <a:ext uri="{FF2B5EF4-FFF2-40B4-BE49-F238E27FC236}">
                <a16:creationId xmlns:a16="http://schemas.microsoft.com/office/drawing/2014/main" id="{6597E44E-C7B4-46E0-A6E9-6BAEC4C97008}"/>
              </a:ext>
            </a:extLst>
          </p:cNvPr>
          <p:cNvSpPr/>
          <p:nvPr/>
        </p:nvSpPr>
        <p:spPr>
          <a:xfrm>
            <a:off x="3338938" y="5335554"/>
            <a:ext cx="982961" cy="646331"/>
          </a:xfrm>
          <a:prstGeom prst="rect">
            <a:avLst/>
          </a:prstGeom>
        </p:spPr>
        <p:txBody>
          <a:bodyPr wrap="none">
            <a:spAutoFit/>
          </a:bodyPr>
          <a:lstStyle/>
          <a:p>
            <a:pPr lvl="0" algn="ctr">
              <a:defRPr/>
            </a:pPr>
            <a:r>
              <a:rPr lang="sv-SE" sz="3600">
                <a:solidFill>
                  <a:srgbClr val="414041"/>
                </a:solidFill>
                <a:cs typeface="Calibri" pitchFamily="34" charset="0"/>
              </a:rPr>
              <a:t>46%</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00" y="1800000"/>
            <a:ext cx="986155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9803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7">
            <a:extLst>
              <a:ext uri="{FF2B5EF4-FFF2-40B4-BE49-F238E27FC236}">
                <a16:creationId xmlns:a16="http://schemas.microsoft.com/office/drawing/2014/main" id="{D723613B-D3B1-4076-A277-83B45C4D2381}"/>
              </a:ext>
            </a:extLst>
          </p:cNvPr>
          <p:cNvSpPr/>
          <p:nvPr/>
        </p:nvSpPr>
        <p:spPr>
          <a:xfrm>
            <a:off x="7302221" y="5101902"/>
            <a:ext cx="2127608"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37">
            <a:extLst>
              <a:ext uri="{FF2B5EF4-FFF2-40B4-BE49-F238E27FC236}">
                <a16:creationId xmlns:a16="http://schemas.microsoft.com/office/drawing/2014/main" id="{F4312749-1476-49A5-9EDD-EDB093EEE6AE}"/>
              </a:ext>
            </a:extLst>
          </p:cNvPr>
          <p:cNvSpPr/>
          <p:nvPr/>
        </p:nvSpPr>
        <p:spPr>
          <a:xfrm>
            <a:off x="5032812" y="5108802"/>
            <a:ext cx="2137499"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37">
            <a:extLst>
              <a:ext uri="{FF2B5EF4-FFF2-40B4-BE49-F238E27FC236}">
                <a16:creationId xmlns:a16="http://schemas.microsoft.com/office/drawing/2014/main" id="{BA26154A-3A1F-4538-B706-C5262C5F9C61}"/>
              </a:ext>
            </a:extLst>
          </p:cNvPr>
          <p:cNvSpPr/>
          <p:nvPr/>
        </p:nvSpPr>
        <p:spPr>
          <a:xfrm>
            <a:off x="2761670" y="5119143"/>
            <a:ext cx="2137499" cy="828887"/>
          </a:xfrm>
          <a:prstGeom prst="roundRect">
            <a:avLst>
              <a:gd name="adj" fmla="val 4278"/>
            </a:avLst>
          </a:prstGeom>
          <a:solidFill>
            <a:srgbClr val="EAEAEB"/>
          </a:solidFill>
          <a:ln>
            <a:solidFill>
              <a:srgbClr val="EAEAE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Calibri"/>
              <a:ea typeface="+mn-ea"/>
              <a:cs typeface="+mn-cs"/>
            </a:endParaRPr>
          </a:p>
        </p:txBody>
      </p:sp>
      <p:sp>
        <p:nvSpPr>
          <p:cNvPr id="42" name="Content Placeholder 41">
            <a:extLst>
              <a:ext uri="{FF2B5EF4-FFF2-40B4-BE49-F238E27FC236}">
                <a16:creationId xmlns:a16="http://schemas.microsoft.com/office/drawing/2014/main" id="{06696D4C-5E5E-4C03-9BBB-F3E33CB90B29}"/>
              </a:ext>
            </a:extLst>
          </p:cNvPr>
          <p:cNvSpPr>
            <a:spLocks noGrp="1"/>
          </p:cNvSpPr>
          <p:nvPr>
            <p:ph sz="quarter" idx="14"/>
          </p:nvPr>
        </p:nvSpPr>
        <p:spPr/>
        <p:txBody>
          <a:bodyPr vert="horz" lIns="99551" tIns="49775" rIns="99551" bIns="49775" rtlCol="0" anchor="t">
            <a:noAutofit/>
          </a:bodyPr>
          <a:lstStyle/>
          <a:p>
            <a:r>
              <a:rPr lang="en-US" sz="1350" dirty="0"/>
              <a:t>The EB Net Promoter Score is a tool that can be used to gauge employee advocacy.</a:t>
            </a:r>
          </a:p>
        </p:txBody>
      </p:sp>
      <p:sp>
        <p:nvSpPr>
          <p:cNvPr id="27" name="Text Placeholder 26">
            <a:extLst>
              <a:ext uri="{FF2B5EF4-FFF2-40B4-BE49-F238E27FC236}">
                <a16:creationId xmlns:a16="http://schemas.microsoft.com/office/drawing/2014/main" id="{525EE0AE-3A98-473C-9D2F-FDA0DCCCDFA0}"/>
              </a:ext>
            </a:extLst>
          </p:cNvPr>
          <p:cNvSpPr>
            <a:spLocks noGrp="1"/>
          </p:cNvSpPr>
          <p:nvPr>
            <p:ph type="body" sz="quarter" idx="12"/>
          </p:nvPr>
        </p:nvSpPr>
        <p:spPr/>
        <p:txBody>
          <a:bodyPr/>
          <a:lstStyle/>
          <a:p>
            <a:r>
              <a:rPr lang="en-US"/>
              <a:t>How likely are you to recommend your current employer to a friend?</a:t>
            </a:r>
            <a:endParaRPr lang="en-GB"/>
          </a:p>
        </p:txBody>
      </p:sp>
      <p:sp>
        <p:nvSpPr>
          <p:cNvPr id="4" name="Title 3">
            <a:extLst>
              <a:ext uri="{FF2B5EF4-FFF2-40B4-BE49-F238E27FC236}">
                <a16:creationId xmlns:a16="http://schemas.microsoft.com/office/drawing/2014/main" id="{4FAC350E-3D53-49A5-8A4C-56F5CFFCE0A1}"/>
              </a:ext>
            </a:extLst>
          </p:cNvPr>
          <p:cNvSpPr>
            <a:spLocks noGrp="1"/>
          </p:cNvSpPr>
          <p:nvPr>
            <p:ph type="title"/>
          </p:nvPr>
        </p:nvSpPr>
        <p:spPr/>
        <p:txBody>
          <a:bodyPr/>
          <a:lstStyle/>
          <a:p>
            <a:r>
              <a:rPr lang="en-US" dirty="0"/>
              <a:t>Employee advocacy </a:t>
            </a:r>
            <a:r>
              <a:rPr lang="en-US"/>
              <a:t>– All professionals</a:t>
            </a:r>
            <a:endParaRPr lang="en-GB" dirty="0"/>
          </a:p>
        </p:txBody>
      </p:sp>
      <p:sp>
        <p:nvSpPr>
          <p:cNvPr id="30" name="Text Placeholder 29">
            <a:extLst>
              <a:ext uri="{FF2B5EF4-FFF2-40B4-BE49-F238E27FC236}">
                <a16:creationId xmlns:a16="http://schemas.microsoft.com/office/drawing/2014/main" id="{887B6183-48D7-4807-AD39-2B240C099232}"/>
              </a:ext>
            </a:extLst>
          </p:cNvPr>
          <p:cNvSpPr>
            <a:spLocks noGrp="1"/>
          </p:cNvSpPr>
          <p:nvPr>
            <p:ph type="body" sz="quarter" idx="13"/>
          </p:nvPr>
        </p:nvSpPr>
        <p:spPr>
          <a:xfrm>
            <a:off x="6274045" y="6215290"/>
            <a:ext cx="5310000" cy="309810"/>
          </a:xfrm>
        </p:spPr>
        <p:txBody>
          <a:bodyPr/>
          <a:lstStyle/>
          <a:p>
            <a:r>
              <a:rPr lang="en-US"/>
              <a:t>The EB Net Promoter Score is an index ranging from -100 to 100, calculated by subtracting the percentage of promoters from the percentage of detractors and multiplying by 100. </a:t>
            </a:r>
          </a:p>
        </p:txBody>
      </p:sp>
      <p:sp>
        <p:nvSpPr>
          <p:cNvPr id="26" name="Text Placeholder 25">
            <a:extLst>
              <a:ext uri="{FF2B5EF4-FFF2-40B4-BE49-F238E27FC236}">
                <a16:creationId xmlns:a16="http://schemas.microsoft.com/office/drawing/2014/main" id="{377E241E-DCE1-405D-9F3C-0B9189CD930D}"/>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6" name="Rounded Rectangle 37">
            <a:extLst>
              <a:ext uri="{FF2B5EF4-FFF2-40B4-BE49-F238E27FC236}">
                <a16:creationId xmlns:a16="http://schemas.microsoft.com/office/drawing/2014/main" id="{4CE0DA49-2148-4D29-8F5E-235A4B02813E}"/>
              </a:ext>
            </a:extLst>
          </p:cNvPr>
          <p:cNvSpPr/>
          <p:nvPr/>
        </p:nvSpPr>
        <p:spPr>
          <a:xfrm>
            <a:off x="7302221" y="4805583"/>
            <a:ext cx="2137499" cy="516975"/>
          </a:xfrm>
          <a:prstGeom prst="roundRect">
            <a:avLst>
              <a:gd name="adj" fmla="val 4278"/>
            </a:avLst>
          </a:prstGeom>
          <a:solidFill>
            <a:srgbClr val="7030A0"/>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prstClr val="white"/>
              </a:solidFill>
              <a:effectLst/>
              <a:uLnTx/>
              <a:uFillTx/>
              <a:latin typeface="Calibri"/>
              <a:ea typeface="+mn-ea"/>
              <a:cs typeface="+mn-cs"/>
            </a:endParaRPr>
          </a:p>
        </p:txBody>
      </p:sp>
      <p:sp>
        <p:nvSpPr>
          <p:cNvPr id="8" name="Rektangel 15">
            <a:extLst>
              <a:ext uri="{FF2B5EF4-FFF2-40B4-BE49-F238E27FC236}">
                <a16:creationId xmlns:a16="http://schemas.microsoft.com/office/drawing/2014/main" id="{A726F180-76CA-4420-9302-BB38E15C8D3C}"/>
              </a:ext>
            </a:extLst>
          </p:cNvPr>
          <p:cNvSpPr/>
          <p:nvPr/>
        </p:nvSpPr>
        <p:spPr>
          <a:xfrm>
            <a:off x="7789206" y="4880612"/>
            <a:ext cx="1163524"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Promoters</a:t>
            </a:r>
          </a:p>
        </p:txBody>
      </p:sp>
      <p:sp>
        <p:nvSpPr>
          <p:cNvPr id="11" name="Rounded Rectangle 37">
            <a:extLst>
              <a:ext uri="{FF2B5EF4-FFF2-40B4-BE49-F238E27FC236}">
                <a16:creationId xmlns:a16="http://schemas.microsoft.com/office/drawing/2014/main" id="{908A32D2-8ED3-4104-B3AE-0B35357CA772}"/>
              </a:ext>
            </a:extLst>
          </p:cNvPr>
          <p:cNvSpPr/>
          <p:nvPr/>
        </p:nvSpPr>
        <p:spPr>
          <a:xfrm>
            <a:off x="5038842" y="4813019"/>
            <a:ext cx="2137499" cy="516975"/>
          </a:xfrm>
          <a:prstGeom prst="roundRect">
            <a:avLst>
              <a:gd name="adj" fmla="val 4278"/>
            </a:avLst>
          </a:prstGeom>
          <a:solidFill>
            <a:srgbClr val="FDBE3F"/>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prstClr val="white"/>
              </a:solidFill>
              <a:effectLst/>
              <a:uLnTx/>
              <a:uFillTx/>
              <a:latin typeface="Calibri"/>
              <a:ea typeface="+mn-ea"/>
              <a:cs typeface="+mn-cs"/>
            </a:endParaRPr>
          </a:p>
        </p:txBody>
      </p:sp>
      <p:sp>
        <p:nvSpPr>
          <p:cNvPr id="13" name="Rektangel 15">
            <a:extLst>
              <a:ext uri="{FF2B5EF4-FFF2-40B4-BE49-F238E27FC236}">
                <a16:creationId xmlns:a16="http://schemas.microsoft.com/office/drawing/2014/main" id="{8CA34322-2A59-4E3B-82F0-4CB1A4D6760C}"/>
              </a:ext>
            </a:extLst>
          </p:cNvPr>
          <p:cNvSpPr/>
          <p:nvPr/>
        </p:nvSpPr>
        <p:spPr>
          <a:xfrm>
            <a:off x="5633328" y="4888048"/>
            <a:ext cx="948528"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Passives</a:t>
            </a:r>
          </a:p>
        </p:txBody>
      </p:sp>
      <p:sp>
        <p:nvSpPr>
          <p:cNvPr id="15" name="Rounded Rectangle 37">
            <a:extLst>
              <a:ext uri="{FF2B5EF4-FFF2-40B4-BE49-F238E27FC236}">
                <a16:creationId xmlns:a16="http://schemas.microsoft.com/office/drawing/2014/main" id="{CF769AE9-503B-43A2-91B7-453E8AF13E65}"/>
              </a:ext>
            </a:extLst>
          </p:cNvPr>
          <p:cNvSpPr/>
          <p:nvPr/>
        </p:nvSpPr>
        <p:spPr>
          <a:xfrm>
            <a:off x="2761670" y="4823360"/>
            <a:ext cx="2137499" cy="516975"/>
          </a:xfrm>
          <a:prstGeom prst="roundRect">
            <a:avLst>
              <a:gd name="adj" fmla="val 4278"/>
            </a:avLst>
          </a:prstGeom>
          <a:solidFill>
            <a:srgbClr val="636675"/>
          </a:solidFill>
          <a:ln>
            <a:solidFill>
              <a:srgbClr val="63667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ktangel 15">
            <a:extLst>
              <a:ext uri="{FF2B5EF4-FFF2-40B4-BE49-F238E27FC236}">
                <a16:creationId xmlns:a16="http://schemas.microsoft.com/office/drawing/2014/main" id="{6C9D05BB-01CD-4BB2-9C6A-B28486B27A98}"/>
              </a:ext>
            </a:extLst>
          </p:cNvPr>
          <p:cNvSpPr/>
          <p:nvPr/>
        </p:nvSpPr>
        <p:spPr>
          <a:xfrm>
            <a:off x="3248052" y="4898389"/>
            <a:ext cx="1164742" cy="369332"/>
          </a:xfrm>
          <a:prstGeom prst="rect">
            <a:avLst/>
          </a:prstGeom>
        </p:spPr>
        <p:txBody>
          <a:bodyPr wrap="non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Detractors</a:t>
            </a:r>
          </a:p>
        </p:txBody>
      </p:sp>
      <p:sp>
        <p:nvSpPr>
          <p:cNvPr id="44" name="textruta 12">
            <a:extLst>
              <a:ext uri="{FF2B5EF4-FFF2-40B4-BE49-F238E27FC236}">
                <a16:creationId xmlns:a16="http://schemas.microsoft.com/office/drawing/2014/main" id="{007701D1-A0AC-4FF6-927A-B066202CD8AF}"/>
              </a:ext>
            </a:extLst>
          </p:cNvPr>
          <p:cNvSpPr txBox="1"/>
          <p:nvPr/>
        </p:nvSpPr>
        <p:spPr>
          <a:xfrm>
            <a:off x="9712171" y="4516809"/>
            <a:ext cx="864956"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Extremely likely</a:t>
            </a:r>
          </a:p>
        </p:txBody>
      </p:sp>
      <p:sp>
        <p:nvSpPr>
          <p:cNvPr id="45" name="textruta 39">
            <a:extLst>
              <a:ext uri="{FF2B5EF4-FFF2-40B4-BE49-F238E27FC236}">
                <a16:creationId xmlns:a16="http://schemas.microsoft.com/office/drawing/2014/main" id="{C9D50112-1104-4E2E-85E1-1BE6FE8FFE03}"/>
              </a:ext>
            </a:extLst>
          </p:cNvPr>
          <p:cNvSpPr txBox="1"/>
          <p:nvPr/>
        </p:nvSpPr>
        <p:spPr>
          <a:xfrm>
            <a:off x="945260" y="4516809"/>
            <a:ext cx="669614" cy="371512"/>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a:ln>
                  <a:noFill/>
                </a:ln>
                <a:solidFill>
                  <a:srgbClr val="414041"/>
                </a:solidFill>
                <a:effectLst/>
                <a:uLnTx/>
                <a:uFillTx/>
                <a:latin typeface="Miriam" panose="020B0502050101010101" pitchFamily="34" charset="-79"/>
                <a:ea typeface="+mn-ea"/>
                <a:cs typeface="Miriam Libre" panose="00000500000000000000"/>
              </a:rPr>
              <a:t>Not likely at all</a:t>
            </a:r>
          </a:p>
        </p:txBody>
      </p:sp>
      <p:sp>
        <p:nvSpPr>
          <p:cNvPr id="46" name="Arrow: Down 45">
            <a:extLst>
              <a:ext uri="{FF2B5EF4-FFF2-40B4-BE49-F238E27FC236}">
                <a16:creationId xmlns:a16="http://schemas.microsoft.com/office/drawing/2014/main" id="{669E11DF-3BE3-4B18-A576-E4E47D1AC195}"/>
              </a:ext>
            </a:extLst>
          </p:cNvPr>
          <p:cNvSpPr/>
          <p:nvPr/>
        </p:nvSpPr>
        <p:spPr>
          <a:xfrm rot="16200000">
            <a:off x="5690062" y="-378173"/>
            <a:ext cx="142263" cy="963186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 </a:t>
            </a: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1"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32" name="Rektangel 15">
            <a:extLst>
              <a:ext uri="{FF2B5EF4-FFF2-40B4-BE49-F238E27FC236}">
                <a16:creationId xmlns:a16="http://schemas.microsoft.com/office/drawing/2014/main" id="{25E4EAEE-14F0-4F19-8C7B-961AD427EBD5}"/>
              </a:ext>
            </a:extLst>
          </p:cNvPr>
          <p:cNvSpPr/>
          <p:nvPr/>
        </p:nvSpPr>
        <p:spPr>
          <a:xfrm>
            <a:off x="7863483" y="5301699"/>
            <a:ext cx="982961" cy="646331"/>
          </a:xfrm>
          <a:prstGeom prst="rect">
            <a:avLst/>
          </a:prstGeom>
        </p:spPr>
        <p:txBody>
          <a:bodyPr wrap="none">
            <a:spAutoFit/>
          </a:bodyPr>
          <a:lstStyle/>
          <a:p>
            <a:pPr lvl="0" algn="ctr">
              <a:defRPr/>
            </a:pPr>
            <a:r>
              <a:rPr lang="sv-SE" sz="3600">
                <a:solidFill>
                  <a:srgbClr val="414041"/>
                </a:solidFill>
                <a:cs typeface="Calibri" pitchFamily="34" charset="0"/>
              </a:rPr>
              <a:t>20%</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33" name="Rektangel 15">
            <a:extLst>
              <a:ext uri="{FF2B5EF4-FFF2-40B4-BE49-F238E27FC236}">
                <a16:creationId xmlns:a16="http://schemas.microsoft.com/office/drawing/2014/main" id="{EA3ECC1E-FBEA-4A31-84C2-61F1BC5D0E47}"/>
              </a:ext>
            </a:extLst>
          </p:cNvPr>
          <p:cNvSpPr/>
          <p:nvPr/>
        </p:nvSpPr>
        <p:spPr>
          <a:xfrm>
            <a:off x="5596769" y="5305921"/>
            <a:ext cx="982961" cy="646331"/>
          </a:xfrm>
          <a:prstGeom prst="rect">
            <a:avLst/>
          </a:prstGeom>
        </p:spPr>
        <p:txBody>
          <a:bodyPr wrap="none">
            <a:spAutoFit/>
          </a:bodyPr>
          <a:lstStyle/>
          <a:p>
            <a:pPr lvl="0" algn="ctr">
              <a:defRPr/>
            </a:pPr>
            <a:r>
              <a:rPr lang="sv-SE" sz="3600">
                <a:solidFill>
                  <a:srgbClr val="414041"/>
                </a:solidFill>
                <a:cs typeface="Calibri" pitchFamily="34" charset="0"/>
              </a:rPr>
              <a:t>27%</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34" name="Rektangel 15">
            <a:extLst>
              <a:ext uri="{FF2B5EF4-FFF2-40B4-BE49-F238E27FC236}">
                <a16:creationId xmlns:a16="http://schemas.microsoft.com/office/drawing/2014/main" id="{6597E44E-C7B4-46E0-A6E9-6BAEC4C97008}"/>
              </a:ext>
            </a:extLst>
          </p:cNvPr>
          <p:cNvSpPr/>
          <p:nvPr/>
        </p:nvSpPr>
        <p:spPr>
          <a:xfrm>
            <a:off x="3338938" y="5335554"/>
            <a:ext cx="982961" cy="646331"/>
          </a:xfrm>
          <a:prstGeom prst="rect">
            <a:avLst/>
          </a:prstGeom>
        </p:spPr>
        <p:txBody>
          <a:bodyPr wrap="none">
            <a:spAutoFit/>
          </a:bodyPr>
          <a:lstStyle/>
          <a:p>
            <a:pPr lvl="0" algn="ctr">
              <a:defRPr/>
            </a:pPr>
            <a:r>
              <a:rPr lang="sv-SE" sz="3600">
                <a:solidFill>
                  <a:srgbClr val="414041"/>
                </a:solidFill>
                <a:cs typeface="Calibri" pitchFamily="34" charset="0"/>
              </a:rPr>
              <a:t>53%</a:t>
            </a:r>
            <a:endParaRPr kumimoji="0" lang="sv-SE" sz="3600"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00" y="1800000"/>
            <a:ext cx="9861550" cy="257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4910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AA0423-D28F-4C4C-8459-331FB1F04FC9}"/>
              </a:ext>
            </a:extLst>
          </p:cNvPr>
          <p:cNvSpPr>
            <a:spLocks noGrp="1"/>
          </p:cNvSpPr>
          <p:nvPr>
            <p:ph type="body" sz="quarter" idx="12"/>
          </p:nvPr>
        </p:nvSpPr>
        <p:spPr>
          <a:xfrm>
            <a:off x="874123" y="6210939"/>
            <a:ext cx="5035066" cy="330713"/>
          </a:xfrm>
        </p:spPr>
        <p:txBody>
          <a:bodyPr/>
          <a:lstStyle/>
          <a:p>
            <a:r>
              <a:rPr lang="en-US" dirty="0"/>
              <a:t>Are you interested in changing employers?</a:t>
            </a:r>
          </a:p>
          <a:p>
            <a:endParaRPr lang="en-GB" dirty="0"/>
          </a:p>
        </p:txBody>
      </p:sp>
      <p:sp>
        <p:nvSpPr>
          <p:cNvPr id="3" name="Text Placeholder 2">
            <a:extLst>
              <a:ext uri="{FF2B5EF4-FFF2-40B4-BE49-F238E27FC236}">
                <a16:creationId xmlns:a16="http://schemas.microsoft.com/office/drawing/2014/main" id="{CF415B35-0C2E-40F1-AE11-B698D38512E4}"/>
              </a:ext>
            </a:extLst>
          </p:cNvPr>
          <p:cNvSpPr>
            <a:spLocks noGrp="1"/>
          </p:cNvSpPr>
          <p:nvPr>
            <p:ph type="body" sz="quarter" idx="13"/>
          </p:nvPr>
        </p:nvSpPr>
        <p:spPr>
          <a:xfrm>
            <a:off x="6274045" y="6215290"/>
            <a:ext cx="5310000" cy="456261"/>
          </a:xfrm>
        </p:spPr>
        <p:txBody>
          <a:bodyPr/>
          <a:lstStyle/>
          <a:p>
            <a:r>
              <a:rPr lang="en-US"/>
              <a:t>The results show your target group's opinions of their current employer. </a:t>
            </a:r>
          </a:p>
          <a:p>
            <a:r>
              <a:rPr lang="en-US"/>
              <a:t>Industries are not comparable due to change in list.</a:t>
            </a:r>
          </a:p>
          <a:p>
            <a:endParaRPr lang="en-GB"/>
          </a:p>
        </p:txBody>
      </p:sp>
      <p:sp>
        <p:nvSpPr>
          <p:cNvPr id="4" name="Title 3">
            <a:extLst>
              <a:ext uri="{FF2B5EF4-FFF2-40B4-BE49-F238E27FC236}">
                <a16:creationId xmlns:a16="http://schemas.microsoft.com/office/drawing/2014/main" id="{BC769953-AB68-4E5C-A314-B5937FC71B30}"/>
              </a:ext>
            </a:extLst>
          </p:cNvPr>
          <p:cNvSpPr>
            <a:spLocks noGrp="1"/>
          </p:cNvSpPr>
          <p:nvPr>
            <p:ph type="title"/>
          </p:nvPr>
        </p:nvSpPr>
        <p:spPr/>
        <p:txBody>
          <a:bodyPr/>
          <a:lstStyle/>
          <a:p>
            <a:r>
              <a:rPr lang="en-US" dirty="0"/>
              <a:t>Are professionals interested in changing their employer?</a:t>
            </a:r>
            <a:endParaRPr lang="en-GB" dirty="0"/>
          </a:p>
        </p:txBody>
      </p:sp>
      <p:sp>
        <p:nvSpPr>
          <p:cNvPr id="5" name="Text Placeholder 4">
            <a:extLst>
              <a:ext uri="{FF2B5EF4-FFF2-40B4-BE49-F238E27FC236}">
                <a16:creationId xmlns:a16="http://schemas.microsoft.com/office/drawing/2014/main" id="{8D0A7378-C675-4B92-96BC-0863A8E37321}"/>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14" name="Rektangel 9">
            <a:extLst>
              <a:ext uri="{FF2B5EF4-FFF2-40B4-BE49-F238E27FC236}">
                <a16:creationId xmlns:a16="http://schemas.microsoft.com/office/drawing/2014/main" id="{ECB41563-9027-4909-867D-3F2DD5B2A5CC}"/>
              </a:ext>
            </a:extLst>
          </p:cNvPr>
          <p:cNvSpPr/>
          <p:nvPr/>
        </p:nvSpPr>
        <p:spPr>
          <a:xfrm>
            <a:off x="9707072" y="2810101"/>
            <a:ext cx="1949515" cy="830997"/>
          </a:xfrm>
          <a:prstGeom prst="rect">
            <a:avLst/>
          </a:prstGeom>
        </p:spPr>
        <p:txBody>
          <a:bodyPr wrap="square">
            <a:sp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of </a:t>
            </a:r>
            <a:r>
              <a:rPr kumimoji="0" lang="en-US" sz="1200" b="1"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your target talent </a:t>
            </a: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are interested in changing employer within the coming year.</a:t>
            </a:r>
          </a:p>
        </p:txBody>
      </p:sp>
      <p:sp>
        <p:nvSpPr>
          <p:cNvPr id="15" name="Freeform: Shape 14">
            <a:extLst>
              <a:ext uri="{FF2B5EF4-FFF2-40B4-BE49-F238E27FC236}">
                <a16:creationId xmlns:a16="http://schemas.microsoft.com/office/drawing/2014/main" id="{4CA8B0F6-FD0C-4CF5-B032-8020F93C9957}"/>
              </a:ext>
            </a:extLst>
          </p:cNvPr>
          <p:cNvSpPr/>
          <p:nvPr/>
        </p:nvSpPr>
        <p:spPr>
          <a:xfrm rot="5400000">
            <a:off x="9308772" y="1660983"/>
            <a:ext cx="1464724" cy="778647"/>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0E97C1"/>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8E8C8712-46C5-401B-8DF2-802ED3E2E028}"/>
              </a:ext>
            </a:extLst>
          </p:cNvPr>
          <p:cNvSpPr/>
          <p:nvPr/>
        </p:nvSpPr>
        <p:spPr>
          <a:xfrm rot="5400000">
            <a:off x="10064281" y="1660984"/>
            <a:ext cx="1464724" cy="778647"/>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rgbClr val="0E97C1"/>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17" name="Rektangel 15">
            <a:extLst>
              <a:ext uri="{FF2B5EF4-FFF2-40B4-BE49-F238E27FC236}">
                <a16:creationId xmlns:a16="http://schemas.microsoft.com/office/drawing/2014/main" id="{283812B5-95AB-42C3-A90C-1FE1203400F2}"/>
              </a:ext>
            </a:extLst>
          </p:cNvPr>
          <p:cNvSpPr/>
          <p:nvPr/>
        </p:nvSpPr>
        <p:spPr>
          <a:xfrm>
            <a:off x="9698381" y="1693420"/>
            <a:ext cx="1482440" cy="707886"/>
          </a:xfrm>
          <a:prstGeom prst="rect">
            <a:avLst/>
          </a:prstGeom>
        </p:spPr>
        <p:txBody>
          <a:bodyPr wrap="square">
            <a:spAutoFit/>
          </a:bodyPr>
          <a:lstStyle/>
          <a:p>
            <a:pPr lvl="0" algn="ctr">
              <a:defRPr/>
            </a:pPr>
            <a:r>
              <a:rPr lang="sv-SE" sz="4000">
                <a:solidFill>
                  <a:srgbClr val="414041"/>
                </a:solidFill>
                <a:cs typeface="Miriam" panose="020B0502050101010101" pitchFamily="34" charset="-79"/>
              </a:rPr>
              <a:t>47%</a:t>
            </a:r>
            <a:endParaRPr kumimoji="0" lang="sv-SE" sz="40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endParaRPr>
          </a:p>
        </p:txBody>
      </p:sp>
      <p:sp>
        <p:nvSpPr>
          <p:cNvPr id="19" name="Rektangel 9">
            <a:extLst>
              <a:ext uri="{FF2B5EF4-FFF2-40B4-BE49-F238E27FC236}">
                <a16:creationId xmlns:a16="http://schemas.microsoft.com/office/drawing/2014/main" id="{67C96285-C792-4E65-8CF4-96090E1A2638}"/>
              </a:ext>
            </a:extLst>
          </p:cNvPr>
          <p:cNvSpPr/>
          <p:nvPr/>
        </p:nvSpPr>
        <p:spPr>
          <a:xfrm>
            <a:off x="9697927" y="5338317"/>
            <a:ext cx="1949515" cy="830997"/>
          </a:xfrm>
          <a:prstGeom prst="rect">
            <a:avLst/>
          </a:prstGeom>
        </p:spPr>
        <p:txBody>
          <a:bodyPr wrap="square">
            <a:sp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of </a:t>
            </a:r>
            <a:r>
              <a:rPr kumimoji="0" lang="en-US" sz="1200" b="1"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all </a:t>
            </a:r>
            <a:r>
              <a:rPr lang="en-US" sz="1200" b="1" noProof="0" dirty="0">
                <a:solidFill>
                  <a:srgbClr val="414041"/>
                </a:solidFill>
                <a:latin typeface="Calibri"/>
                <a:cs typeface="Miriam" panose="020B0502050101010101" pitchFamily="34" charset="-79"/>
              </a:rPr>
              <a:t>professionals</a:t>
            </a:r>
            <a:r>
              <a:rPr kumimoji="0" lang="en-US" sz="1200" b="1"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 </a:t>
            </a: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is interested in changing employer within the coming year.</a:t>
            </a:r>
          </a:p>
        </p:txBody>
      </p:sp>
      <p:sp>
        <p:nvSpPr>
          <p:cNvPr id="20" name="Freeform: Shape 19">
            <a:extLst>
              <a:ext uri="{FF2B5EF4-FFF2-40B4-BE49-F238E27FC236}">
                <a16:creationId xmlns:a16="http://schemas.microsoft.com/office/drawing/2014/main" id="{C52FBF19-A4D7-4948-AC3A-082411EAAD3B}"/>
              </a:ext>
            </a:extLst>
          </p:cNvPr>
          <p:cNvSpPr/>
          <p:nvPr/>
        </p:nvSpPr>
        <p:spPr>
          <a:xfrm rot="5400000">
            <a:off x="9308771" y="4125191"/>
            <a:ext cx="1464724" cy="778647"/>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074B60"/>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E8AA7238-DD6E-421E-B01D-D1B2977A442C}"/>
              </a:ext>
            </a:extLst>
          </p:cNvPr>
          <p:cNvSpPr/>
          <p:nvPr/>
        </p:nvSpPr>
        <p:spPr>
          <a:xfrm rot="5400000">
            <a:off x="10064280" y="4125192"/>
            <a:ext cx="1464724" cy="778647"/>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rgbClr val="074B60"/>
          </a:solidFill>
          <a:ln w="9525" cap="flat">
            <a:no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Rektangel 15">
            <a:extLst>
              <a:ext uri="{FF2B5EF4-FFF2-40B4-BE49-F238E27FC236}">
                <a16:creationId xmlns:a16="http://schemas.microsoft.com/office/drawing/2014/main" id="{5ED65194-7A06-4E85-AE82-85ACA91FD829}"/>
              </a:ext>
            </a:extLst>
          </p:cNvPr>
          <p:cNvSpPr/>
          <p:nvPr/>
        </p:nvSpPr>
        <p:spPr>
          <a:xfrm>
            <a:off x="9703526" y="4169549"/>
            <a:ext cx="1482440" cy="707886"/>
          </a:xfrm>
          <a:prstGeom prst="rect">
            <a:avLst/>
          </a:prstGeom>
        </p:spPr>
        <p:txBody>
          <a:bodyPr wrap="square">
            <a:spAutoFit/>
          </a:bodyPr>
          <a:lstStyle/>
          <a:p>
            <a:pPr lvl="0" algn="ctr">
              <a:defRPr/>
            </a:pPr>
            <a:r>
              <a:rPr lang="sv-SE" sz="4000">
                <a:solidFill>
                  <a:srgbClr val="414041"/>
                </a:solidFill>
                <a:cs typeface="Miriam" panose="020B0502050101010101" pitchFamily="34" charset="-79"/>
              </a:rPr>
              <a:t>57%</a:t>
            </a:r>
            <a:endParaRPr lang="sv-SE" sz="4000" dirty="0">
              <a:solidFill>
                <a:srgbClr val="414041"/>
              </a:solidFill>
              <a:cs typeface="Miriam" panose="020B0502050101010101" pitchFamily="34" charset="-79"/>
            </a:endParaRPr>
          </a:p>
        </p:txBody>
      </p:sp>
      <p:sp>
        <p:nvSpPr>
          <p:cNvPr id="27"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0000"/>
                </a:solidFill>
                <a:effectLst/>
                <a:uLnTx/>
                <a:uFillTx/>
                <a:latin typeface="Calibri" pitchFamily="34" charset="0"/>
                <a:ea typeface="+mn-ea"/>
                <a:cs typeface="Calibri" pitchFamily="34" charset="0"/>
              </a:rPr>
              <a:t> </a:t>
            </a: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 name="Text Placeholder 2"/>
          <p:cNvSpPr txBox="1">
            <a:spLocks/>
          </p:cNvSpPr>
          <p:nvPr/>
        </p:nvSpPr>
        <p:spPr>
          <a:xfrm>
            <a:off x="6545450" y="70424"/>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00" y="1821600"/>
            <a:ext cx="7726362"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5474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ECFC7C-00AF-4735-9734-1EEA5CEB3D01}"/>
              </a:ext>
            </a:extLst>
          </p:cNvPr>
          <p:cNvSpPr>
            <a:spLocks noGrp="1"/>
          </p:cNvSpPr>
          <p:nvPr>
            <p:ph type="body" sz="quarter" idx="12"/>
          </p:nvPr>
        </p:nvSpPr>
        <p:spPr/>
        <p:txBody>
          <a:bodyPr/>
          <a:lstStyle/>
          <a:p>
            <a:pPr>
              <a:buFont typeface="Arial" panose="020B0604020202020204" pitchFamily="34" charset="0"/>
              <a:buChar char="•"/>
            </a:pPr>
            <a:r>
              <a:rPr lang="en-US" dirty="0"/>
              <a:t>How much do you agree with the following statements?</a:t>
            </a:r>
            <a:endParaRPr lang="en-GB" dirty="0"/>
          </a:p>
        </p:txBody>
      </p:sp>
      <p:sp>
        <p:nvSpPr>
          <p:cNvPr id="4" name="Title 3">
            <a:extLst>
              <a:ext uri="{FF2B5EF4-FFF2-40B4-BE49-F238E27FC236}">
                <a16:creationId xmlns:a16="http://schemas.microsoft.com/office/drawing/2014/main" id="{2E0ABE1F-A9CC-438B-A738-2E4B1CBC9D17}"/>
              </a:ext>
            </a:extLst>
          </p:cNvPr>
          <p:cNvSpPr>
            <a:spLocks noGrp="1"/>
          </p:cNvSpPr>
          <p:nvPr>
            <p:ph type="title"/>
          </p:nvPr>
        </p:nvSpPr>
        <p:spPr/>
        <p:txBody>
          <a:bodyPr>
            <a:normAutofit/>
          </a:bodyPr>
          <a:lstStyle/>
          <a:p>
            <a:r>
              <a:rPr lang="en-US"/>
              <a:t>How trust impacts employee’s decision to stay or leave their job</a:t>
            </a:r>
            <a:endParaRPr lang="en-GB"/>
          </a:p>
        </p:txBody>
      </p:sp>
      <p:sp>
        <p:nvSpPr>
          <p:cNvPr id="5" name="Text Placeholder 4">
            <a:extLst>
              <a:ext uri="{FF2B5EF4-FFF2-40B4-BE49-F238E27FC236}">
                <a16:creationId xmlns:a16="http://schemas.microsoft.com/office/drawing/2014/main" id="{0612E397-2897-42EF-A170-0F939E6D21DB}"/>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17" name="Content Placeholder 41">
            <a:extLst>
              <a:ext uri="{FF2B5EF4-FFF2-40B4-BE49-F238E27FC236}">
                <a16:creationId xmlns:a16="http://schemas.microsoft.com/office/drawing/2014/main" id="{998BA3CF-D000-49F0-9197-E79EA1AE2CA0}"/>
              </a:ext>
            </a:extLst>
          </p:cNvPr>
          <p:cNvSpPr txBox="1">
            <a:spLocks/>
          </p:cNvSpPr>
          <p:nvPr/>
        </p:nvSpPr>
        <p:spPr>
          <a:xfrm>
            <a:off x="569258" y="1166274"/>
            <a:ext cx="11470159" cy="326448"/>
          </a:xfrm>
          <a:prstGeom prst="rect">
            <a:avLst/>
          </a:prstGeom>
        </p:spPr>
        <p:txBody>
          <a:bodyPr vert="horz" lIns="99551" tIns="49775" rIns="99551" bIns="49775" rtlCol="0" anchor="t">
            <a:noAutofit/>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marR="0" lvl="0" indent="0" algn="l" defTabSz="451331" rtl="0" eaLnBrk="1" fontAlgn="auto" latinLnBrk="0" hangingPunct="1">
              <a:lnSpc>
                <a:spcPct val="100000"/>
              </a:lnSpc>
              <a:spcBef>
                <a:spcPct val="20000"/>
              </a:spcBef>
              <a:spcAft>
                <a:spcPts val="0"/>
              </a:spcAft>
              <a:buClrTx/>
              <a:buSzTx/>
              <a:buFont typeface="Arial"/>
              <a:buNone/>
              <a:tabLst/>
              <a:defRPr/>
            </a:pPr>
            <a:r>
              <a:rPr kumimoji="0" lang="en-US" sz="1350" b="0"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Below data is based on talent who completely agreed on each of the below statements</a:t>
            </a:r>
            <a:endParaRPr kumimoji="0" lang="en-GB" sz="1350"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 name="TextBox 11">
            <a:extLst>
              <a:ext uri="{FF2B5EF4-FFF2-40B4-BE49-F238E27FC236}">
                <a16:creationId xmlns:a16="http://schemas.microsoft.com/office/drawing/2014/main" id="{A37D6621-B479-42AA-86AE-0B80669478AB}"/>
              </a:ext>
            </a:extLst>
          </p:cNvPr>
          <p:cNvSpPr txBox="1"/>
          <p:nvPr/>
        </p:nvSpPr>
        <p:spPr>
          <a:xfrm>
            <a:off x="5909189" y="1911096"/>
            <a:ext cx="4249795" cy="438912"/>
          </a:xfrm>
          <a:prstGeom prst="rect">
            <a:avLst/>
          </a:prstGeom>
        </p:spPr>
        <p:txBody>
          <a:bodyPr vert="horz" wrap="square" lIns="99551" tIns="49775" rIns="99551" bIns="49775" rtlCol="0" anchor="ctr">
            <a:normAutofit fontScale="90000" lnSpcReduction="20000"/>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2800" b="0" i="0" u="none" strike="noStrike" kern="1200" cap="none" spc="0" normalizeH="0" baseline="0" noProof="0">
              <a:ln>
                <a:noFill/>
              </a:ln>
              <a:solidFill>
                <a:srgbClr val="414041"/>
              </a:solidFill>
              <a:effectLst/>
              <a:uLnTx/>
              <a:uFillTx/>
              <a:latin typeface="Calibri"/>
              <a:ea typeface="+mn-ea"/>
              <a:cs typeface="+mn-cs"/>
            </a:endParaRPr>
          </a:p>
        </p:txBody>
      </p:sp>
      <p:sp>
        <p:nvSpPr>
          <p:cNvPr id="16" name="TextBox 1">
            <a:extLst>
              <a:ext uri="{FF2B5EF4-FFF2-40B4-BE49-F238E27FC236}">
                <a16:creationId xmlns:a16="http://schemas.microsoft.com/office/drawing/2014/main" id="{CBC0FC7B-66F2-416A-846C-BF6F6FB52C73}"/>
              </a:ext>
            </a:extLst>
          </p:cNvPr>
          <p:cNvSpPr txBox="1"/>
          <p:nvPr/>
        </p:nvSpPr>
        <p:spPr>
          <a:xfrm>
            <a:off x="8533632" y="3034800"/>
            <a:ext cx="2409630" cy="594341"/>
          </a:xfrm>
          <a:prstGeom prst="rect">
            <a:avLst/>
          </a:prstGeom>
        </p:spPr>
        <p:txBody>
          <a:bodyPr vert="horz" wrap="square" lIns="99551" tIns="49775" rIns="99551" bIns="49775"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1"/>
                </a:solidFill>
                <a:effectLst/>
                <a:uLnTx/>
                <a:uFillTx/>
                <a:latin typeface="Calibri"/>
                <a:ea typeface="+mn-ea"/>
                <a:cs typeface="+mn-cs"/>
              </a:rPr>
              <a:t>No Interest in changing job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1"/>
                </a:solidFill>
                <a:effectLst/>
                <a:uLnTx/>
                <a:uFillTx/>
                <a:latin typeface="Calibri"/>
                <a:ea typeface="+mn-ea"/>
                <a:cs typeface="+mn-cs"/>
              </a:rPr>
              <a:t>within 4 year’s time</a:t>
            </a:r>
            <a:endParaRPr kumimoji="0" lang="sv-SE" sz="1200" b="0" i="0" u="none" strike="noStrike" kern="1200" cap="none" spc="0" normalizeH="0" baseline="0" noProof="0">
              <a:ln>
                <a:noFill/>
              </a:ln>
              <a:solidFill>
                <a:srgbClr val="414041"/>
              </a:solidFill>
              <a:effectLst/>
              <a:uLnTx/>
              <a:uFillTx/>
              <a:latin typeface="Calibri"/>
              <a:ea typeface="+mn-ea"/>
              <a:cs typeface="+mn-cs"/>
            </a:endParaRPr>
          </a:p>
        </p:txBody>
      </p:sp>
      <p:sp>
        <p:nvSpPr>
          <p:cNvPr id="18" name="TextBox 1">
            <a:extLst>
              <a:ext uri="{FF2B5EF4-FFF2-40B4-BE49-F238E27FC236}">
                <a16:creationId xmlns:a16="http://schemas.microsoft.com/office/drawing/2014/main" id="{CBC0FC7B-66F2-416A-846C-BF6F6FB52C73}"/>
              </a:ext>
            </a:extLst>
          </p:cNvPr>
          <p:cNvSpPr txBox="1"/>
          <p:nvPr/>
        </p:nvSpPr>
        <p:spPr>
          <a:xfrm>
            <a:off x="8035200" y="3547667"/>
            <a:ext cx="3163583" cy="591944"/>
          </a:xfrm>
          <a:prstGeom prst="rect">
            <a:avLst/>
          </a:prstGeom>
        </p:spPr>
        <p:txBody>
          <a:bodyPr vert="horz" wrap="square" lIns="99551" tIns="49775" rIns="99551" bIns="49775"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1"/>
                </a:solidFill>
                <a:effectLst/>
                <a:uLnTx/>
                <a:uFillTx/>
                <a:latin typeface="Calibri"/>
                <a:ea typeface="+mn-ea"/>
                <a:cs typeface="+mn-cs"/>
              </a:rPr>
              <a:t>Interest in changing job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14041"/>
                </a:solidFill>
                <a:effectLst/>
                <a:uLnTx/>
                <a:uFillTx/>
                <a:latin typeface="Calibri"/>
                <a:ea typeface="+mn-ea"/>
                <a:cs typeface="+mn-cs"/>
              </a:rPr>
              <a:t>within a year’s time</a:t>
            </a:r>
            <a:endParaRPr kumimoji="0" lang="sv-SE" sz="1200" b="0" i="0" u="none" strike="noStrike" kern="1200" cap="none" spc="0" normalizeH="0" baseline="0" noProof="0">
              <a:ln>
                <a:noFill/>
              </a:ln>
              <a:solidFill>
                <a:srgbClr val="414041"/>
              </a:solidFill>
              <a:effectLst/>
              <a:uLnTx/>
              <a:uFillTx/>
              <a:latin typeface="Calibri"/>
              <a:ea typeface="+mn-ea"/>
              <a:cs typeface="+mn-cs"/>
            </a:endParaRPr>
          </a:p>
        </p:txBody>
      </p:sp>
      <p:sp>
        <p:nvSpPr>
          <p:cNvPr id="19" name="Rektangel 49"/>
          <p:cNvSpPr/>
          <p:nvPr/>
        </p:nvSpPr>
        <p:spPr>
          <a:xfrm>
            <a:off x="8663136" y="3196990"/>
            <a:ext cx="130579" cy="130579"/>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189" tIns="45092" rIns="90189" bIns="45092"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endParaRPr>
          </a:p>
        </p:txBody>
      </p:sp>
      <p:sp>
        <p:nvSpPr>
          <p:cNvPr id="20" name="Rektangel 51"/>
          <p:cNvSpPr/>
          <p:nvPr/>
        </p:nvSpPr>
        <p:spPr>
          <a:xfrm>
            <a:off x="8655132" y="3688318"/>
            <a:ext cx="130579" cy="130579"/>
          </a:xfrm>
          <a:prstGeom prst="rect">
            <a:avLst/>
          </a:prstGeom>
          <a:solidFill>
            <a:srgbClr val="55CE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189" tIns="45092" rIns="90189" bIns="45092"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endParaRPr>
          </a:p>
        </p:txBody>
      </p:sp>
      <p:sp>
        <p:nvSpPr>
          <p:cNvPr id="22"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5" name="Text Placeholder 2"/>
          <p:cNvSpPr txBox="1">
            <a:spLocks/>
          </p:cNvSpPr>
          <p:nvPr/>
        </p:nvSpPr>
        <p:spPr>
          <a:xfrm>
            <a:off x="6545450" y="70424"/>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931" y="1560363"/>
            <a:ext cx="9234488"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9951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3AFD80D0-C1E2-40D1-B20B-C837E6924F74}"/>
              </a:ext>
            </a:extLst>
          </p:cNvPr>
          <p:cNvSpPr>
            <a:spLocks noGrp="1"/>
          </p:cNvSpPr>
          <p:nvPr>
            <p:ph sz="quarter" idx="14"/>
          </p:nvPr>
        </p:nvSpPr>
        <p:spPr/>
        <p:txBody>
          <a:bodyPr/>
          <a:lstStyle/>
          <a:p>
            <a:r>
              <a:rPr lang="en-GB"/>
              <a:t>Attractiveness by main field of study</a:t>
            </a:r>
            <a:endParaRPr lang="en-GB" dirty="0"/>
          </a:p>
        </p:txBody>
      </p:sp>
      <p:sp>
        <p:nvSpPr>
          <p:cNvPr id="6" name="Text Placeholder 5"/>
          <p:cNvSpPr>
            <a:spLocks noGrp="1"/>
          </p:cNvSpPr>
          <p:nvPr>
            <p:ph type="body" sz="quarter" idx="12"/>
          </p:nvPr>
        </p:nvSpPr>
        <p:spPr/>
        <p:txBody>
          <a:bodyPr/>
          <a:lstStyle/>
          <a:p>
            <a:r>
              <a:rPr lang="en-US"/>
              <a:t>Which of these are most important to you? Please select a maximum of three alternatives.</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Reputation &amp; Image</a:t>
            </a:r>
            <a:endParaRPr lang="en-US" dirty="0"/>
          </a:p>
        </p:txBody>
      </p:sp>
      <p:sp>
        <p:nvSpPr>
          <p:cNvPr id="7" name="Espace réservé du texte 6">
            <a:extLst>
              <a:ext uri="{FF2B5EF4-FFF2-40B4-BE49-F238E27FC236}">
                <a16:creationId xmlns:a16="http://schemas.microsoft.com/office/drawing/2014/main" id="{473C7C6D-DFA4-4B3C-90C0-9699DC6B772E}"/>
              </a:ext>
            </a:extLst>
          </p:cNvPr>
          <p:cNvSpPr>
            <a:spLocks noGrp="1"/>
          </p:cNvSpPr>
          <p:nvPr>
            <p:ph type="body" sz="quarter" idx="13"/>
          </p:nvPr>
        </p:nvSpPr>
        <p:spPr/>
        <p:txBody>
          <a:bodyPr/>
          <a:lstStyle/>
          <a:p>
            <a:r>
              <a:rPr lang="en-US"/>
              <a:t>The attributes are sorted according to their overall importance.</a:t>
            </a:r>
          </a:p>
          <a:p>
            <a:r>
              <a:rPr lang="en-US"/>
              <a:t>Details on the importance of each attribute per school can be found in the Appendix.</a:t>
            </a:r>
          </a:p>
        </p:txBody>
      </p:sp>
      <p:sp>
        <p:nvSpPr>
          <p:cNvPr id="5" name="Text Placeholder 4"/>
          <p:cNvSpPr>
            <a:spLocks noGrp="1"/>
          </p:cNvSpPr>
          <p:nvPr>
            <p:ph type="body" sz="quarter" idx="10"/>
          </p:nvPr>
        </p:nvSpPr>
        <p:spPr/>
        <p:txBody>
          <a:bodyPr/>
          <a:lstStyle/>
          <a:p>
            <a:r>
              <a:rPr lang="en-US"/>
              <a:t>2021 | South Africa | Professionals | All main fields of study</a:t>
            </a:r>
            <a:endParaRPr lang="en-US" dirty="0"/>
          </a:p>
        </p:txBody>
      </p:sp>
      <p:sp>
        <p:nvSpPr>
          <p:cNvPr id="29" name="Rectangle 3"/>
          <p:cNvSpPr>
            <a:spLocks noChangeArrowheads="1"/>
          </p:cNvSpPr>
          <p:nvPr/>
        </p:nvSpPr>
        <p:spPr bwMode="auto">
          <a:xfrm>
            <a:off x="10631822" y="3598387"/>
            <a:ext cx="241473" cy="250481"/>
          </a:xfrm>
          <a:prstGeom prst="rect">
            <a:avLst/>
          </a:prstGeom>
          <a:solidFill>
            <a:srgbClr val="F1612A"/>
          </a:solidFill>
          <a:ln w="0">
            <a:noFill/>
            <a:miter lim="800000"/>
            <a:headEnd/>
            <a:tailEnd/>
          </a:ln>
        </p:spPr>
        <p:txBody>
          <a:bodyPr wrap="none" anchor="ctr"/>
          <a:lstStyle/>
          <a:p>
            <a:pPr algn="ctr"/>
            <a:endParaRPr lang="en-US" sz="1645" dirty="0">
              <a:solidFill>
                <a:srgbClr val="003264"/>
              </a:solidFill>
              <a:latin typeface="Calibri" pitchFamily="34" charset="0"/>
              <a:cs typeface="Calibri" pitchFamily="34" charset="0"/>
            </a:endParaRPr>
          </a:p>
        </p:txBody>
      </p:sp>
      <p:sp>
        <p:nvSpPr>
          <p:cNvPr id="31" name="Text Box 4"/>
          <p:cNvSpPr txBox="1">
            <a:spLocks noChangeArrowheads="1"/>
          </p:cNvSpPr>
          <p:nvPr/>
        </p:nvSpPr>
        <p:spPr bwMode="auto">
          <a:xfrm>
            <a:off x="10930486" y="3542210"/>
            <a:ext cx="1413523" cy="650691"/>
          </a:xfrm>
          <a:prstGeom prst="rect">
            <a:avLst/>
          </a:prstGeom>
          <a:noFill/>
          <a:ln w="9525">
            <a:noFill/>
            <a:miter lim="800000"/>
            <a:headEnd/>
            <a:tailEnd/>
          </a:ln>
        </p:spPr>
        <p:txBody>
          <a:bodyPr wrap="square">
            <a:spAutoFit/>
          </a:bodyPr>
          <a:lstStyle/>
          <a:p>
            <a:r>
              <a:rPr lang="en-GB" sz="907" dirty="0">
                <a:solidFill>
                  <a:srgbClr val="3A3A3A"/>
                </a:solidFill>
                <a:latin typeface="Calibri" pitchFamily="34" charset="0"/>
                <a:cs typeface="Calibri" pitchFamily="34" charset="0"/>
              </a:rPr>
              <a:t>One of top 3 important attributes among alumni at each main field of study</a:t>
            </a:r>
          </a:p>
        </p:txBody>
      </p:sp>
      <p:sp>
        <p:nvSpPr>
          <p:cNvPr id="22" name="Rectangle 21"/>
          <p:cNvSpPr/>
          <p:nvPr/>
        </p:nvSpPr>
        <p:spPr>
          <a:xfrm rot="16200000">
            <a:off x="-500446" y="3847649"/>
            <a:ext cx="2807769" cy="385362"/>
          </a:xfrm>
          <a:prstGeom prst="rect">
            <a:avLst/>
          </a:prstGeom>
          <a:noFill/>
        </p:spPr>
        <p:txBody>
          <a:bodyPr wrap="square">
            <a:spAutoFit/>
          </a:bodyPr>
          <a:lstStyle/>
          <a:p>
            <a:pPr algn="ctr"/>
            <a:r>
              <a:rPr lang="en-US" sz="997" b="1" dirty="0">
                <a:solidFill>
                  <a:srgbClr val="3A3A3A"/>
                </a:solidFill>
                <a:cs typeface="Calibri" pitchFamily="34" charset="0"/>
              </a:rPr>
              <a:t>The attributes are sorted by importance</a:t>
            </a:r>
            <a:r>
              <a:rPr lang="en-US" sz="997" dirty="0">
                <a:solidFill>
                  <a:srgbClr val="3A3A3A"/>
                </a:solidFill>
                <a:cs typeface="Calibri" pitchFamily="34" charset="0"/>
              </a:rPr>
              <a:t> </a:t>
            </a:r>
          </a:p>
          <a:p>
            <a:pPr algn="ctr"/>
            <a:r>
              <a:rPr lang="en-US" sz="907" dirty="0">
                <a:solidFill>
                  <a:srgbClr val="3A3A3A"/>
                </a:solidFill>
                <a:cs typeface="Calibri" pitchFamily="34" charset="0"/>
              </a:rPr>
              <a:t>(average of all target schools)</a:t>
            </a:r>
          </a:p>
        </p:txBody>
      </p:sp>
      <p:grpSp>
        <p:nvGrpSpPr>
          <p:cNvPr id="24" name="Group 23"/>
          <p:cNvGrpSpPr/>
          <p:nvPr/>
        </p:nvGrpSpPr>
        <p:grpSpPr>
          <a:xfrm>
            <a:off x="10652400" y="950400"/>
            <a:ext cx="526103" cy="472483"/>
            <a:chOff x="9827740" y="1121112"/>
            <a:chExt cx="526103" cy="472483"/>
          </a:xfrm>
        </p:grpSpPr>
        <p:sp>
          <p:nvSpPr>
            <p:cNvPr id="25" name="Freeform 67"/>
            <p:cNvSpPr>
              <a:spLocks/>
            </p:cNvSpPr>
            <p:nvPr/>
          </p:nvSpPr>
          <p:spPr bwMode="auto">
            <a:xfrm>
              <a:off x="9827740" y="1121112"/>
              <a:ext cx="526103" cy="472483"/>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endParaRPr lang="en-US" sz="1645" dirty="0">
                <a:solidFill>
                  <a:srgbClr val="0E97C1"/>
                </a:solidFill>
                <a:latin typeface="Calibri" pitchFamily="34" charset="0"/>
              </a:endParaRPr>
            </a:p>
          </p:txBody>
        </p:sp>
        <p:sp>
          <p:nvSpPr>
            <p:cNvPr id="26" name="Freeform 33"/>
            <p:cNvSpPr>
              <a:spLocks noEditPoints="1"/>
            </p:cNvSpPr>
            <p:nvPr/>
          </p:nvSpPr>
          <p:spPr bwMode="auto">
            <a:xfrm>
              <a:off x="9925431" y="1215908"/>
              <a:ext cx="215391" cy="191633"/>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p>
              <a:endParaRPr lang="sv-SE" sz="1645" dirty="0">
                <a:solidFill>
                  <a:srgbClr val="414041"/>
                </a:solidFill>
                <a:latin typeface="Calibri" pitchFamily="34" charset="0"/>
              </a:endParaRPr>
            </a:p>
          </p:txBody>
        </p:sp>
      </p:gr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19" y="1556211"/>
            <a:ext cx="7829365" cy="369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6" name="Down Arrow 15"/>
          <p:cNvSpPr/>
          <p:nvPr/>
        </p:nvSpPr>
        <p:spPr>
          <a:xfrm rot="10800000" flipV="1">
            <a:off x="1070721" y="2930403"/>
            <a:ext cx="215583" cy="2382174"/>
          </a:xfrm>
          <a:prstGeom prst="downArrow">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816" b="1" dirty="0">
                <a:solidFill>
                  <a:prstClr val="white"/>
                </a:solidFill>
                <a:cs typeface="Calibri" pitchFamily="34" charset="0"/>
              </a:rPr>
              <a:t>Most attractive  </a:t>
            </a:r>
          </a:p>
        </p:txBody>
      </p:sp>
    </p:spTree>
    <p:extLst>
      <p:ext uri="{BB962C8B-B14F-4D97-AF65-F5344CB8AC3E}">
        <p14:creationId xmlns:p14="http://schemas.microsoft.com/office/powerpoint/2010/main" val="3322788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CF8C9C88-B34B-48E6-9305-B390E5341B34}"/>
              </a:ext>
            </a:extLst>
          </p:cNvPr>
          <p:cNvSpPr>
            <a:spLocks noGrp="1"/>
          </p:cNvSpPr>
          <p:nvPr>
            <p:ph sz="quarter" idx="14"/>
          </p:nvPr>
        </p:nvSpPr>
        <p:spPr/>
        <p:txBody>
          <a:bodyPr/>
          <a:lstStyle/>
          <a:p>
            <a:r>
              <a:rPr lang="en-GB"/>
              <a:t>Attractiveness by main field of study</a:t>
            </a:r>
            <a:endParaRPr lang="en-GB" dirty="0"/>
          </a:p>
        </p:txBody>
      </p:sp>
      <p:sp>
        <p:nvSpPr>
          <p:cNvPr id="6" name="Text Placeholder 5"/>
          <p:cNvSpPr>
            <a:spLocks noGrp="1"/>
          </p:cNvSpPr>
          <p:nvPr>
            <p:ph type="body" sz="quarter" idx="12"/>
          </p:nvPr>
        </p:nvSpPr>
        <p:spPr/>
        <p:txBody>
          <a:bodyPr/>
          <a:lstStyle/>
          <a:p>
            <a:r>
              <a:rPr lang="en-US"/>
              <a:t>Which of these are most important to you? Please select a maximum of three alternatives.</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Culture and Student Life</a:t>
            </a:r>
            <a:endParaRPr lang="en-US" dirty="0"/>
          </a:p>
        </p:txBody>
      </p:sp>
      <p:sp>
        <p:nvSpPr>
          <p:cNvPr id="7" name="Espace réservé du texte 6">
            <a:extLst>
              <a:ext uri="{FF2B5EF4-FFF2-40B4-BE49-F238E27FC236}">
                <a16:creationId xmlns:a16="http://schemas.microsoft.com/office/drawing/2014/main" id="{B68A0918-1CDA-4828-B6F3-9AB9D4C99AAD}"/>
              </a:ext>
            </a:extLst>
          </p:cNvPr>
          <p:cNvSpPr>
            <a:spLocks noGrp="1"/>
          </p:cNvSpPr>
          <p:nvPr>
            <p:ph type="body" sz="quarter" idx="13"/>
          </p:nvPr>
        </p:nvSpPr>
        <p:spPr/>
        <p:txBody>
          <a:bodyPr/>
          <a:lstStyle/>
          <a:p>
            <a:r>
              <a:rPr lang="en-US"/>
              <a:t>The attributes are sorted according to their overall importance.</a:t>
            </a:r>
          </a:p>
          <a:p>
            <a:r>
              <a:rPr lang="en-US"/>
              <a:t>Details on the importance of each attribute per school can be found in the Appendix.</a:t>
            </a:r>
          </a:p>
        </p:txBody>
      </p:sp>
      <p:sp>
        <p:nvSpPr>
          <p:cNvPr id="5" name="Text Placeholder 4"/>
          <p:cNvSpPr>
            <a:spLocks noGrp="1"/>
          </p:cNvSpPr>
          <p:nvPr>
            <p:ph type="body" sz="quarter" idx="10"/>
          </p:nvPr>
        </p:nvSpPr>
        <p:spPr/>
        <p:txBody>
          <a:bodyPr/>
          <a:lstStyle/>
          <a:p>
            <a:r>
              <a:rPr lang="en-US"/>
              <a:t>2021 | South Africa | Professionals | All main fields of study</a:t>
            </a:r>
            <a:endParaRPr lang="en-US" dirty="0"/>
          </a:p>
        </p:txBody>
      </p:sp>
      <p:sp>
        <p:nvSpPr>
          <p:cNvPr id="36" name="Rectangle 35">
            <a:extLst>
              <a:ext uri="{FF2B5EF4-FFF2-40B4-BE49-F238E27FC236}">
                <a16:creationId xmlns:a16="http://schemas.microsoft.com/office/drawing/2014/main" id="{CB8D4508-FC0A-4CE0-9B06-B2EBC5899D15}"/>
              </a:ext>
            </a:extLst>
          </p:cNvPr>
          <p:cNvSpPr/>
          <p:nvPr/>
        </p:nvSpPr>
        <p:spPr>
          <a:xfrm rot="16200000">
            <a:off x="-508903" y="3836360"/>
            <a:ext cx="2807769" cy="385362"/>
          </a:xfrm>
          <a:prstGeom prst="rect">
            <a:avLst/>
          </a:prstGeom>
          <a:noFill/>
        </p:spPr>
        <p:txBody>
          <a:bodyPr wrap="square">
            <a:spAutoFit/>
          </a:bodyPr>
          <a:lstStyle/>
          <a:p>
            <a:pPr algn="ctr"/>
            <a:r>
              <a:rPr lang="en-US" sz="997" b="1" dirty="0">
                <a:solidFill>
                  <a:srgbClr val="3A3A3A"/>
                </a:solidFill>
                <a:cs typeface="Calibri" pitchFamily="34" charset="0"/>
              </a:rPr>
              <a:t>The attributes are sorted by importance</a:t>
            </a:r>
            <a:r>
              <a:rPr lang="en-US" sz="997" dirty="0">
                <a:solidFill>
                  <a:srgbClr val="3A3A3A"/>
                </a:solidFill>
                <a:cs typeface="Calibri" pitchFamily="34" charset="0"/>
              </a:rPr>
              <a:t> </a:t>
            </a:r>
          </a:p>
          <a:p>
            <a:pPr algn="ctr"/>
            <a:r>
              <a:rPr lang="en-US" sz="907" dirty="0">
                <a:solidFill>
                  <a:srgbClr val="3A3A3A"/>
                </a:solidFill>
                <a:cs typeface="Calibri" pitchFamily="34" charset="0"/>
              </a:rPr>
              <a:t>(average of all target schools)</a:t>
            </a:r>
          </a:p>
        </p:txBody>
      </p:sp>
      <p:sp>
        <p:nvSpPr>
          <p:cNvPr id="39" name="Rectangle 3">
            <a:extLst>
              <a:ext uri="{FF2B5EF4-FFF2-40B4-BE49-F238E27FC236}">
                <a16:creationId xmlns:a16="http://schemas.microsoft.com/office/drawing/2014/main" id="{7918C34B-92BE-41E9-B30A-34B0DEE32E7F}"/>
              </a:ext>
            </a:extLst>
          </p:cNvPr>
          <p:cNvSpPr>
            <a:spLocks noChangeArrowheads="1"/>
          </p:cNvSpPr>
          <p:nvPr/>
        </p:nvSpPr>
        <p:spPr bwMode="auto">
          <a:xfrm>
            <a:off x="10635789" y="3598387"/>
            <a:ext cx="241473" cy="250481"/>
          </a:xfrm>
          <a:prstGeom prst="rect">
            <a:avLst/>
          </a:prstGeom>
          <a:solidFill>
            <a:schemeClr val="accent2"/>
          </a:solidFill>
          <a:ln w="0">
            <a:noFill/>
            <a:miter lim="800000"/>
            <a:headEnd/>
            <a:tailEnd/>
          </a:ln>
        </p:spPr>
        <p:txBody>
          <a:bodyPr wrap="none" anchor="ctr"/>
          <a:lstStyle/>
          <a:p>
            <a:pPr algn="ctr"/>
            <a:endParaRPr lang="en-US" sz="1645" dirty="0">
              <a:solidFill>
                <a:srgbClr val="003264"/>
              </a:solidFill>
              <a:latin typeface="Calibri" pitchFamily="34" charset="0"/>
              <a:cs typeface="Calibri" pitchFamily="34" charset="0"/>
            </a:endParaRPr>
          </a:p>
        </p:txBody>
      </p:sp>
      <p:sp>
        <p:nvSpPr>
          <p:cNvPr id="41" name="Text Box 4">
            <a:extLst>
              <a:ext uri="{FF2B5EF4-FFF2-40B4-BE49-F238E27FC236}">
                <a16:creationId xmlns:a16="http://schemas.microsoft.com/office/drawing/2014/main" id="{0B1A27EE-BA20-4C8A-848F-2EBE7F13E6AB}"/>
              </a:ext>
            </a:extLst>
          </p:cNvPr>
          <p:cNvSpPr txBox="1">
            <a:spLocks noChangeArrowheads="1"/>
          </p:cNvSpPr>
          <p:nvPr/>
        </p:nvSpPr>
        <p:spPr bwMode="auto">
          <a:xfrm>
            <a:off x="10934453" y="3542210"/>
            <a:ext cx="1413523" cy="650691"/>
          </a:xfrm>
          <a:prstGeom prst="rect">
            <a:avLst/>
          </a:prstGeom>
          <a:noFill/>
          <a:ln w="9525">
            <a:noFill/>
            <a:miter lim="800000"/>
            <a:headEnd/>
            <a:tailEnd/>
          </a:ln>
        </p:spPr>
        <p:txBody>
          <a:bodyPr wrap="square">
            <a:spAutoFit/>
          </a:bodyPr>
          <a:lstStyle/>
          <a:p>
            <a:r>
              <a:rPr lang="en-GB" sz="907" dirty="0">
                <a:solidFill>
                  <a:srgbClr val="3A3A3A"/>
                </a:solidFill>
                <a:latin typeface="Calibri" pitchFamily="34" charset="0"/>
                <a:cs typeface="Calibri" pitchFamily="34" charset="0"/>
              </a:rPr>
              <a:t>One of top 3 important attributes among alumni at each main field of study</a:t>
            </a:r>
          </a:p>
        </p:txBody>
      </p:sp>
      <p:grpSp>
        <p:nvGrpSpPr>
          <p:cNvPr id="35" name="Grupp 45"/>
          <p:cNvGrpSpPr/>
          <p:nvPr/>
        </p:nvGrpSpPr>
        <p:grpSpPr>
          <a:xfrm>
            <a:off x="10652400" y="950400"/>
            <a:ext cx="473642" cy="580607"/>
            <a:chOff x="3243003" y="1681719"/>
            <a:chExt cx="1615918" cy="1980844"/>
          </a:xfrm>
        </p:grpSpPr>
        <p:sp>
          <p:nvSpPr>
            <p:cNvPr id="37" name="Freeform 59"/>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a:solidFill>
                    <a:schemeClr val="bg1"/>
                  </a:solidFill>
                </a:ln>
                <a:solidFill>
                  <a:schemeClr val="accent2"/>
                </a:solidFill>
                <a:latin typeface="Calibri" pitchFamily="34" charset="0"/>
              </a:endParaRPr>
            </a:p>
          </p:txBody>
        </p:sp>
        <p:grpSp>
          <p:nvGrpSpPr>
            <p:cNvPr id="38" name="Grupp 47"/>
            <p:cNvGrpSpPr/>
            <p:nvPr/>
          </p:nvGrpSpPr>
          <p:grpSpPr>
            <a:xfrm>
              <a:off x="3754289" y="2017235"/>
              <a:ext cx="707694" cy="954502"/>
              <a:chOff x="3270824" y="2406480"/>
              <a:chExt cx="855586" cy="1153970"/>
            </a:xfrm>
          </p:grpSpPr>
          <p:sp>
            <p:nvSpPr>
              <p:cNvPr id="43"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4"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5"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6"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grpSp>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19" y="1556211"/>
            <a:ext cx="7829365" cy="369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0" name="Down Arrow 20">
            <a:extLst>
              <a:ext uri="{FF2B5EF4-FFF2-40B4-BE49-F238E27FC236}">
                <a16:creationId xmlns:a16="http://schemas.microsoft.com/office/drawing/2014/main" id="{D56CB7F6-1FC4-4B79-9D87-C8E8D8A1A733}"/>
              </a:ext>
            </a:extLst>
          </p:cNvPr>
          <p:cNvSpPr/>
          <p:nvPr/>
        </p:nvSpPr>
        <p:spPr>
          <a:xfrm rot="10800000" flipV="1">
            <a:off x="1062264" y="2919114"/>
            <a:ext cx="215583" cy="2382174"/>
          </a:xfrm>
          <a:prstGeom prst="down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816" b="1" dirty="0">
                <a:solidFill>
                  <a:prstClr val="white"/>
                </a:solidFill>
                <a:cs typeface="Calibri" pitchFamily="34" charset="0"/>
              </a:rPr>
              <a:t>Most attractive  </a:t>
            </a:r>
          </a:p>
        </p:txBody>
      </p:sp>
    </p:spTree>
    <p:extLst>
      <p:ext uri="{BB962C8B-B14F-4D97-AF65-F5344CB8AC3E}">
        <p14:creationId xmlns:p14="http://schemas.microsoft.com/office/powerpoint/2010/main" val="22393340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7337678D-54FC-4EAF-B71C-400AB6C76A91}"/>
              </a:ext>
            </a:extLst>
          </p:cNvPr>
          <p:cNvSpPr>
            <a:spLocks noGrp="1"/>
          </p:cNvSpPr>
          <p:nvPr>
            <p:ph sz="quarter" idx="14"/>
          </p:nvPr>
        </p:nvSpPr>
        <p:spPr/>
        <p:txBody>
          <a:bodyPr/>
          <a:lstStyle/>
          <a:p>
            <a:r>
              <a:rPr lang="en-GB"/>
              <a:t>Attractiveness by main field of study</a:t>
            </a:r>
            <a:endParaRPr lang="en-GB" dirty="0"/>
          </a:p>
        </p:txBody>
      </p:sp>
      <p:sp>
        <p:nvSpPr>
          <p:cNvPr id="6" name="Text Placeholder 5"/>
          <p:cNvSpPr>
            <a:spLocks noGrp="1"/>
          </p:cNvSpPr>
          <p:nvPr>
            <p:ph type="body" sz="quarter" idx="12"/>
          </p:nvPr>
        </p:nvSpPr>
        <p:spPr/>
        <p:txBody>
          <a:bodyPr/>
          <a:lstStyle/>
          <a:p>
            <a:r>
              <a:rPr lang="en-US"/>
              <a:t>Which of these are most important to you? Please select a maximum of three alternatives.</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Employability and Future Offering</a:t>
            </a:r>
            <a:endParaRPr lang="en-US" dirty="0"/>
          </a:p>
        </p:txBody>
      </p:sp>
      <p:sp>
        <p:nvSpPr>
          <p:cNvPr id="4" name="Espace réservé du texte 3">
            <a:extLst>
              <a:ext uri="{FF2B5EF4-FFF2-40B4-BE49-F238E27FC236}">
                <a16:creationId xmlns:a16="http://schemas.microsoft.com/office/drawing/2014/main" id="{FBA0A989-A596-44AB-8702-D56A5A7871D8}"/>
              </a:ext>
            </a:extLst>
          </p:cNvPr>
          <p:cNvSpPr>
            <a:spLocks noGrp="1"/>
          </p:cNvSpPr>
          <p:nvPr>
            <p:ph type="body" sz="quarter" idx="13"/>
          </p:nvPr>
        </p:nvSpPr>
        <p:spPr/>
        <p:txBody>
          <a:bodyPr/>
          <a:lstStyle/>
          <a:p>
            <a:r>
              <a:rPr lang="en-US"/>
              <a:t>The attributes are sorted according to their overall importance.</a:t>
            </a:r>
          </a:p>
          <a:p>
            <a:r>
              <a:rPr lang="en-US"/>
              <a:t>Details on the importance of each attribute per school can be found in the Appendix.</a:t>
            </a:r>
          </a:p>
        </p:txBody>
      </p:sp>
      <p:sp>
        <p:nvSpPr>
          <p:cNvPr id="5" name="Text Placeholder 4"/>
          <p:cNvSpPr>
            <a:spLocks noGrp="1"/>
          </p:cNvSpPr>
          <p:nvPr>
            <p:ph type="body" sz="quarter" idx="10"/>
          </p:nvPr>
        </p:nvSpPr>
        <p:spPr/>
        <p:txBody>
          <a:bodyPr/>
          <a:lstStyle/>
          <a:p>
            <a:r>
              <a:rPr lang="en-US"/>
              <a:t>2021 | South Africa | Professionals | All main fields of study</a:t>
            </a:r>
            <a:endParaRPr lang="en-US" dirty="0"/>
          </a:p>
        </p:txBody>
      </p:sp>
      <p:sp>
        <p:nvSpPr>
          <p:cNvPr id="24" name="Rectangle 23">
            <a:extLst>
              <a:ext uri="{FF2B5EF4-FFF2-40B4-BE49-F238E27FC236}">
                <a16:creationId xmlns:a16="http://schemas.microsoft.com/office/drawing/2014/main" id="{3E4085A6-F0BE-447B-B997-637720A4D4E9}"/>
              </a:ext>
            </a:extLst>
          </p:cNvPr>
          <p:cNvSpPr/>
          <p:nvPr/>
        </p:nvSpPr>
        <p:spPr>
          <a:xfrm rot="16200000">
            <a:off x="-507835" y="3768626"/>
            <a:ext cx="2807769" cy="385362"/>
          </a:xfrm>
          <a:prstGeom prst="rect">
            <a:avLst/>
          </a:prstGeom>
          <a:noFill/>
        </p:spPr>
        <p:txBody>
          <a:bodyPr wrap="square">
            <a:spAutoFit/>
          </a:bodyPr>
          <a:lstStyle/>
          <a:p>
            <a:pPr algn="ctr"/>
            <a:r>
              <a:rPr lang="en-US" sz="997" b="1" dirty="0">
                <a:solidFill>
                  <a:srgbClr val="3A3A3A"/>
                </a:solidFill>
                <a:cs typeface="Calibri" pitchFamily="34" charset="0"/>
              </a:rPr>
              <a:t>The attributes are sorted by importance</a:t>
            </a:r>
            <a:r>
              <a:rPr lang="en-US" sz="997" dirty="0">
                <a:solidFill>
                  <a:srgbClr val="3A3A3A"/>
                </a:solidFill>
                <a:cs typeface="Calibri" pitchFamily="34" charset="0"/>
              </a:rPr>
              <a:t> </a:t>
            </a:r>
          </a:p>
          <a:p>
            <a:pPr algn="ctr"/>
            <a:r>
              <a:rPr lang="en-US" sz="907" dirty="0">
                <a:solidFill>
                  <a:srgbClr val="3A3A3A"/>
                </a:solidFill>
                <a:cs typeface="Calibri" pitchFamily="34" charset="0"/>
              </a:rPr>
              <a:t>(average of all target schools)</a:t>
            </a:r>
          </a:p>
        </p:txBody>
      </p:sp>
      <p:sp>
        <p:nvSpPr>
          <p:cNvPr id="25" name="Rectangle 3">
            <a:extLst>
              <a:ext uri="{FF2B5EF4-FFF2-40B4-BE49-F238E27FC236}">
                <a16:creationId xmlns:a16="http://schemas.microsoft.com/office/drawing/2014/main" id="{C26A74B8-E8B5-42E7-B0C1-F4CA3172816D}"/>
              </a:ext>
            </a:extLst>
          </p:cNvPr>
          <p:cNvSpPr>
            <a:spLocks noChangeArrowheads="1"/>
          </p:cNvSpPr>
          <p:nvPr/>
        </p:nvSpPr>
        <p:spPr bwMode="auto">
          <a:xfrm>
            <a:off x="10634025" y="3598387"/>
            <a:ext cx="241473" cy="250481"/>
          </a:xfrm>
          <a:prstGeom prst="rect">
            <a:avLst/>
          </a:prstGeom>
          <a:solidFill>
            <a:schemeClr val="accent3"/>
          </a:solidFill>
          <a:ln w="0">
            <a:noFill/>
            <a:miter lim="800000"/>
            <a:headEnd/>
            <a:tailEnd/>
          </a:ln>
        </p:spPr>
        <p:txBody>
          <a:bodyPr wrap="none" anchor="ctr"/>
          <a:lstStyle/>
          <a:p>
            <a:pPr algn="ctr"/>
            <a:endParaRPr lang="en-US" sz="1645" dirty="0">
              <a:solidFill>
                <a:srgbClr val="003264"/>
              </a:solidFill>
              <a:latin typeface="Calibri" pitchFamily="34" charset="0"/>
              <a:cs typeface="Calibri" pitchFamily="34" charset="0"/>
            </a:endParaRPr>
          </a:p>
        </p:txBody>
      </p:sp>
      <p:sp>
        <p:nvSpPr>
          <p:cNvPr id="39" name="Text Box 4">
            <a:extLst>
              <a:ext uri="{FF2B5EF4-FFF2-40B4-BE49-F238E27FC236}">
                <a16:creationId xmlns:a16="http://schemas.microsoft.com/office/drawing/2014/main" id="{9BD76D94-6003-4E82-A1F8-442530D4673F}"/>
              </a:ext>
            </a:extLst>
          </p:cNvPr>
          <p:cNvSpPr txBox="1">
            <a:spLocks noChangeArrowheads="1"/>
          </p:cNvSpPr>
          <p:nvPr/>
        </p:nvSpPr>
        <p:spPr bwMode="auto">
          <a:xfrm>
            <a:off x="10932689" y="3542210"/>
            <a:ext cx="1413523" cy="650691"/>
          </a:xfrm>
          <a:prstGeom prst="rect">
            <a:avLst/>
          </a:prstGeom>
          <a:noFill/>
          <a:ln w="9525">
            <a:noFill/>
            <a:miter lim="800000"/>
            <a:headEnd/>
            <a:tailEnd/>
          </a:ln>
        </p:spPr>
        <p:txBody>
          <a:bodyPr wrap="square">
            <a:spAutoFit/>
          </a:bodyPr>
          <a:lstStyle/>
          <a:p>
            <a:r>
              <a:rPr lang="en-GB" sz="907" dirty="0">
                <a:solidFill>
                  <a:srgbClr val="3A3A3A"/>
                </a:solidFill>
                <a:latin typeface="Calibri" pitchFamily="34" charset="0"/>
                <a:cs typeface="Calibri" pitchFamily="34" charset="0"/>
              </a:rPr>
              <a:t>One of top 3 important attributes among alumni at each main field of study</a:t>
            </a:r>
          </a:p>
        </p:txBody>
      </p:sp>
      <p:grpSp>
        <p:nvGrpSpPr>
          <p:cNvPr id="22" name="Grupp 35"/>
          <p:cNvGrpSpPr/>
          <p:nvPr/>
        </p:nvGrpSpPr>
        <p:grpSpPr>
          <a:xfrm>
            <a:off x="10652400" y="950400"/>
            <a:ext cx="460542" cy="599473"/>
            <a:chOff x="1873998" y="3546276"/>
            <a:chExt cx="1613044" cy="1980837"/>
          </a:xfrm>
        </p:grpSpPr>
        <p:sp>
          <p:nvSpPr>
            <p:cNvPr id="30" name="Freeform 60"/>
            <p:cNvSpPr>
              <a:spLocks/>
            </p:cNvSpPr>
            <p:nvPr/>
          </p:nvSpPr>
          <p:spPr bwMode="auto">
            <a:xfrm rot="16200000">
              <a:off x="1690101" y="3730173"/>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w="76200" cmpd="sng">
                  <a:solidFill>
                    <a:schemeClr val="bg1"/>
                  </a:solidFill>
                </a:ln>
                <a:solidFill>
                  <a:schemeClr val="accent2"/>
                </a:solidFill>
                <a:latin typeface="Calibri" pitchFamily="34" charset="0"/>
              </a:endParaRPr>
            </a:p>
          </p:txBody>
        </p:sp>
        <p:grpSp>
          <p:nvGrpSpPr>
            <p:cNvPr id="31" name="Grupp 37"/>
            <p:cNvGrpSpPr/>
            <p:nvPr/>
          </p:nvGrpSpPr>
          <p:grpSpPr>
            <a:xfrm>
              <a:off x="2142879" y="4280411"/>
              <a:ext cx="909434" cy="810832"/>
              <a:chOff x="1412330" y="4262837"/>
              <a:chExt cx="995860" cy="887888"/>
            </a:xfrm>
          </p:grpSpPr>
          <p:sp>
            <p:nvSpPr>
              <p:cNvPr id="32"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dirty="0">
                  <a:latin typeface="Calibri" pitchFamily="34" charset="0"/>
                </a:endParaRPr>
              </a:p>
            </p:txBody>
          </p:sp>
          <p:sp>
            <p:nvSpPr>
              <p:cNvPr id="33"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dirty="0">
                  <a:latin typeface="Calibri" pitchFamily="34" charset="0"/>
                </a:endParaRPr>
              </a:p>
            </p:txBody>
          </p:sp>
        </p:grpSp>
      </p:gr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19" y="1556211"/>
            <a:ext cx="7829365" cy="369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8" name="Down Arrow 20">
            <a:extLst>
              <a:ext uri="{FF2B5EF4-FFF2-40B4-BE49-F238E27FC236}">
                <a16:creationId xmlns:a16="http://schemas.microsoft.com/office/drawing/2014/main" id="{0A7A0C8C-5BFF-4B68-97CD-A68E5EFC008A}"/>
              </a:ext>
            </a:extLst>
          </p:cNvPr>
          <p:cNvSpPr/>
          <p:nvPr/>
        </p:nvSpPr>
        <p:spPr>
          <a:xfrm rot="10800000" flipV="1">
            <a:off x="1063332" y="2851380"/>
            <a:ext cx="215583" cy="2382174"/>
          </a:xfrm>
          <a:prstGeom prst="down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816" b="1" dirty="0">
                <a:solidFill>
                  <a:prstClr val="white"/>
                </a:solidFill>
                <a:cs typeface="Calibri" pitchFamily="34" charset="0"/>
              </a:rPr>
              <a:t>Most attractive  </a:t>
            </a:r>
          </a:p>
        </p:txBody>
      </p:sp>
    </p:spTree>
    <p:extLst>
      <p:ext uri="{BB962C8B-B14F-4D97-AF65-F5344CB8AC3E}">
        <p14:creationId xmlns:p14="http://schemas.microsoft.com/office/powerpoint/2010/main" val="5085558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33EF902A-EB13-4631-B88C-4918E7E0F6C9}"/>
              </a:ext>
            </a:extLst>
          </p:cNvPr>
          <p:cNvSpPr>
            <a:spLocks noGrp="1"/>
          </p:cNvSpPr>
          <p:nvPr>
            <p:ph sz="quarter" idx="14"/>
          </p:nvPr>
        </p:nvSpPr>
        <p:spPr/>
        <p:txBody>
          <a:bodyPr/>
          <a:lstStyle/>
          <a:p>
            <a:r>
              <a:rPr lang="en-GB"/>
              <a:t>Attractiveness by main field of study</a:t>
            </a:r>
            <a:endParaRPr lang="en-GB" dirty="0"/>
          </a:p>
        </p:txBody>
      </p:sp>
      <p:sp>
        <p:nvSpPr>
          <p:cNvPr id="6" name="Text Placeholder 5"/>
          <p:cNvSpPr>
            <a:spLocks noGrp="1"/>
          </p:cNvSpPr>
          <p:nvPr>
            <p:ph type="body" sz="quarter" idx="12"/>
          </p:nvPr>
        </p:nvSpPr>
        <p:spPr/>
        <p:txBody>
          <a:bodyPr/>
          <a:lstStyle/>
          <a:p>
            <a:r>
              <a:rPr lang="en-US"/>
              <a:t>Which of these are most important to you? Please select a maximum of three alternatives.</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Offering</a:t>
            </a:r>
            <a:endParaRPr lang="en-US" dirty="0"/>
          </a:p>
        </p:txBody>
      </p:sp>
      <p:sp>
        <p:nvSpPr>
          <p:cNvPr id="7" name="Espace réservé du texte 6">
            <a:extLst>
              <a:ext uri="{FF2B5EF4-FFF2-40B4-BE49-F238E27FC236}">
                <a16:creationId xmlns:a16="http://schemas.microsoft.com/office/drawing/2014/main" id="{8887C5CE-78B0-474E-A99B-9C3A1FA2FF9D}"/>
              </a:ext>
            </a:extLst>
          </p:cNvPr>
          <p:cNvSpPr>
            <a:spLocks noGrp="1"/>
          </p:cNvSpPr>
          <p:nvPr>
            <p:ph type="body" sz="quarter" idx="13"/>
          </p:nvPr>
        </p:nvSpPr>
        <p:spPr/>
        <p:txBody>
          <a:bodyPr/>
          <a:lstStyle/>
          <a:p>
            <a:r>
              <a:rPr lang="en-US"/>
              <a:t>The attributes are sorted according to their overall importance.</a:t>
            </a:r>
          </a:p>
          <a:p>
            <a:r>
              <a:rPr lang="en-US"/>
              <a:t>Details on the importance of each attribute per school can be found in the Appendix.</a:t>
            </a:r>
          </a:p>
        </p:txBody>
      </p:sp>
      <p:sp>
        <p:nvSpPr>
          <p:cNvPr id="5" name="Text Placeholder 4"/>
          <p:cNvSpPr>
            <a:spLocks noGrp="1"/>
          </p:cNvSpPr>
          <p:nvPr>
            <p:ph type="body" sz="quarter" idx="10"/>
          </p:nvPr>
        </p:nvSpPr>
        <p:spPr/>
        <p:txBody>
          <a:bodyPr/>
          <a:lstStyle/>
          <a:p>
            <a:r>
              <a:rPr lang="en-US"/>
              <a:t>2021 | South Africa | Professionals | All main fields of study</a:t>
            </a:r>
            <a:endParaRPr lang="en-US" dirty="0"/>
          </a:p>
        </p:txBody>
      </p:sp>
      <p:sp>
        <p:nvSpPr>
          <p:cNvPr id="46" name="Rectangle 45">
            <a:extLst>
              <a:ext uri="{FF2B5EF4-FFF2-40B4-BE49-F238E27FC236}">
                <a16:creationId xmlns:a16="http://schemas.microsoft.com/office/drawing/2014/main" id="{F8EFFC6F-F694-41D1-8ABB-DFBE0A23130F}"/>
              </a:ext>
            </a:extLst>
          </p:cNvPr>
          <p:cNvSpPr/>
          <p:nvPr/>
        </p:nvSpPr>
        <p:spPr>
          <a:xfrm rot="16200000">
            <a:off x="-508903" y="3746048"/>
            <a:ext cx="2807769" cy="385362"/>
          </a:xfrm>
          <a:prstGeom prst="rect">
            <a:avLst/>
          </a:prstGeom>
          <a:noFill/>
        </p:spPr>
        <p:txBody>
          <a:bodyPr wrap="square">
            <a:spAutoFit/>
          </a:bodyPr>
          <a:lstStyle/>
          <a:p>
            <a:pPr algn="ctr"/>
            <a:r>
              <a:rPr lang="en-US" sz="997" b="1" dirty="0">
                <a:solidFill>
                  <a:srgbClr val="3A3A3A"/>
                </a:solidFill>
                <a:cs typeface="Calibri" pitchFamily="34" charset="0"/>
              </a:rPr>
              <a:t>The attributes are sorted by importance</a:t>
            </a:r>
            <a:r>
              <a:rPr lang="en-US" sz="997" dirty="0">
                <a:solidFill>
                  <a:srgbClr val="3A3A3A"/>
                </a:solidFill>
                <a:cs typeface="Calibri" pitchFamily="34" charset="0"/>
              </a:rPr>
              <a:t> </a:t>
            </a:r>
          </a:p>
          <a:p>
            <a:pPr algn="ctr"/>
            <a:r>
              <a:rPr lang="en-US" sz="907" dirty="0">
                <a:solidFill>
                  <a:srgbClr val="3A3A3A"/>
                </a:solidFill>
                <a:cs typeface="Calibri" pitchFamily="34" charset="0"/>
              </a:rPr>
              <a:t>(average of all target schools)</a:t>
            </a:r>
          </a:p>
        </p:txBody>
      </p:sp>
      <p:sp>
        <p:nvSpPr>
          <p:cNvPr id="47" name="Rectangle 3">
            <a:extLst>
              <a:ext uri="{FF2B5EF4-FFF2-40B4-BE49-F238E27FC236}">
                <a16:creationId xmlns:a16="http://schemas.microsoft.com/office/drawing/2014/main" id="{338384BF-8F00-4A95-B9A3-C6AE862509C5}"/>
              </a:ext>
            </a:extLst>
          </p:cNvPr>
          <p:cNvSpPr>
            <a:spLocks noChangeArrowheads="1"/>
          </p:cNvSpPr>
          <p:nvPr/>
        </p:nvSpPr>
        <p:spPr bwMode="auto">
          <a:xfrm>
            <a:off x="10644658" y="3598387"/>
            <a:ext cx="241473" cy="250481"/>
          </a:xfrm>
          <a:prstGeom prst="rect">
            <a:avLst/>
          </a:prstGeom>
          <a:solidFill>
            <a:schemeClr val="tx1"/>
          </a:solidFill>
          <a:ln w="0">
            <a:noFill/>
            <a:miter lim="800000"/>
            <a:headEnd/>
            <a:tailEnd/>
          </a:ln>
        </p:spPr>
        <p:txBody>
          <a:bodyPr wrap="none" anchor="ctr"/>
          <a:lstStyle/>
          <a:p>
            <a:pPr algn="ctr"/>
            <a:endParaRPr lang="en-US" sz="1645" dirty="0">
              <a:solidFill>
                <a:srgbClr val="003264"/>
              </a:solidFill>
              <a:latin typeface="Calibri" pitchFamily="34" charset="0"/>
              <a:cs typeface="Calibri" pitchFamily="34" charset="0"/>
            </a:endParaRPr>
          </a:p>
        </p:txBody>
      </p:sp>
      <p:sp>
        <p:nvSpPr>
          <p:cNvPr id="49" name="Text Box 4">
            <a:extLst>
              <a:ext uri="{FF2B5EF4-FFF2-40B4-BE49-F238E27FC236}">
                <a16:creationId xmlns:a16="http://schemas.microsoft.com/office/drawing/2014/main" id="{94CBBC76-6864-4859-BDED-ABF72CA92E56}"/>
              </a:ext>
            </a:extLst>
          </p:cNvPr>
          <p:cNvSpPr txBox="1">
            <a:spLocks noChangeArrowheads="1"/>
          </p:cNvSpPr>
          <p:nvPr/>
        </p:nvSpPr>
        <p:spPr bwMode="auto">
          <a:xfrm>
            <a:off x="10943322" y="3542210"/>
            <a:ext cx="1413523" cy="650691"/>
          </a:xfrm>
          <a:prstGeom prst="rect">
            <a:avLst/>
          </a:prstGeom>
          <a:noFill/>
          <a:ln w="9525">
            <a:noFill/>
            <a:miter lim="800000"/>
            <a:headEnd/>
            <a:tailEnd/>
          </a:ln>
        </p:spPr>
        <p:txBody>
          <a:bodyPr wrap="square">
            <a:spAutoFit/>
          </a:bodyPr>
          <a:lstStyle/>
          <a:p>
            <a:r>
              <a:rPr lang="en-GB" sz="907" dirty="0">
                <a:solidFill>
                  <a:srgbClr val="3A3A3A"/>
                </a:solidFill>
                <a:latin typeface="Calibri" pitchFamily="34" charset="0"/>
                <a:cs typeface="Calibri" pitchFamily="34" charset="0"/>
              </a:rPr>
              <a:t>One of top 3 important attributes among alumni at each main field of study</a:t>
            </a:r>
          </a:p>
        </p:txBody>
      </p:sp>
      <p:grpSp>
        <p:nvGrpSpPr>
          <p:cNvPr id="29" name="Grupp 27"/>
          <p:cNvGrpSpPr/>
          <p:nvPr/>
        </p:nvGrpSpPr>
        <p:grpSpPr>
          <a:xfrm>
            <a:off x="10652400" y="950400"/>
            <a:ext cx="547462" cy="510520"/>
            <a:chOff x="2541724" y="3847884"/>
            <a:chExt cx="1907678" cy="1678286"/>
          </a:xfrm>
        </p:grpSpPr>
        <p:sp>
          <p:nvSpPr>
            <p:cNvPr id="33" name="Freeform 58"/>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w="38100" cmpd="sng">
                  <a:solidFill>
                    <a:schemeClr val="bg1"/>
                  </a:solidFill>
                </a:ln>
                <a:solidFill>
                  <a:schemeClr val="accent6"/>
                </a:solidFill>
                <a:latin typeface="Calibri" pitchFamily="34" charset="0"/>
              </a:endParaRPr>
            </a:p>
          </p:txBody>
        </p:sp>
        <p:grpSp>
          <p:nvGrpSpPr>
            <p:cNvPr id="38" name="Grupp 29"/>
            <p:cNvGrpSpPr/>
            <p:nvPr/>
          </p:nvGrpSpPr>
          <p:grpSpPr>
            <a:xfrm>
              <a:off x="3366443" y="4346158"/>
              <a:ext cx="633700" cy="983678"/>
              <a:chOff x="3272575" y="4273335"/>
              <a:chExt cx="755742" cy="1173120"/>
            </a:xfrm>
          </p:grpSpPr>
          <p:sp>
            <p:nvSpPr>
              <p:cNvPr id="39" name="Freeform 70"/>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0" name="Freeform 71"/>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1" name="Freeform 73"/>
              <p:cNvSpPr>
                <a:spLocks/>
              </p:cNvSpPr>
              <p:nvPr/>
            </p:nvSpPr>
            <p:spPr bwMode="auto">
              <a:xfrm>
                <a:off x="3272575" y="4488981"/>
                <a:ext cx="266330"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2" name="Freeform 74"/>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43" name="Freeform 75"/>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grpSp>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219" y="1556211"/>
            <a:ext cx="7829365" cy="369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1" name="Down Arrow 20">
            <a:extLst>
              <a:ext uri="{FF2B5EF4-FFF2-40B4-BE49-F238E27FC236}">
                <a16:creationId xmlns:a16="http://schemas.microsoft.com/office/drawing/2014/main" id="{A4A925D4-6D02-41D2-B951-AFCAE65DBA03}"/>
              </a:ext>
            </a:extLst>
          </p:cNvPr>
          <p:cNvSpPr/>
          <p:nvPr/>
        </p:nvSpPr>
        <p:spPr>
          <a:xfrm rot="10800000" flipV="1">
            <a:off x="1062264" y="2828802"/>
            <a:ext cx="215583" cy="238217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GB" sz="816" b="1" dirty="0">
                <a:solidFill>
                  <a:prstClr val="white"/>
                </a:solidFill>
                <a:cs typeface="Calibri" pitchFamily="34" charset="0"/>
              </a:rPr>
              <a:t>Most attractive  </a:t>
            </a:r>
          </a:p>
        </p:txBody>
      </p:sp>
    </p:spTree>
    <p:extLst>
      <p:ext uri="{BB962C8B-B14F-4D97-AF65-F5344CB8AC3E}">
        <p14:creationId xmlns:p14="http://schemas.microsoft.com/office/powerpoint/2010/main" val="1758126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556C39BC-8B8F-424F-AD17-9AC227015D49}"/>
              </a:ext>
            </a:extLst>
          </p:cNvPr>
          <p:cNvSpPr>
            <a:spLocks noGrp="1"/>
          </p:cNvSpPr>
          <p:nvPr>
            <p:ph type="title"/>
          </p:nvPr>
        </p:nvSpPr>
        <p:spPr/>
        <p:txBody>
          <a:bodyPr/>
          <a:lstStyle/>
          <a:p>
            <a:r>
              <a:rPr lang="en-US" dirty="0"/>
              <a:t>Demographic profile of talent covered in this report</a:t>
            </a:r>
            <a:endParaRPr lang="en-GB" dirty="0"/>
          </a:p>
        </p:txBody>
      </p:sp>
      <p:sp>
        <p:nvSpPr>
          <p:cNvPr id="29" name="Text Placeholder 28">
            <a:extLst>
              <a:ext uri="{FF2B5EF4-FFF2-40B4-BE49-F238E27FC236}">
                <a16:creationId xmlns:a16="http://schemas.microsoft.com/office/drawing/2014/main" id="{511117CA-9495-46AA-BB40-A4BB83E0CFED}"/>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cxnSp>
        <p:nvCxnSpPr>
          <p:cNvPr id="3" name="Straight Connector 2">
            <a:extLst>
              <a:ext uri="{FF2B5EF4-FFF2-40B4-BE49-F238E27FC236}">
                <a16:creationId xmlns:a16="http://schemas.microsoft.com/office/drawing/2014/main" id="{53883EE8-8F01-408E-A8F6-80A9E2DA931D}"/>
              </a:ext>
            </a:extLst>
          </p:cNvPr>
          <p:cNvCxnSpPr>
            <a:cxnSpLocks/>
          </p:cNvCxnSpPr>
          <p:nvPr/>
        </p:nvCxnSpPr>
        <p:spPr>
          <a:xfrm>
            <a:off x="698989" y="4465484"/>
            <a:ext cx="10857212" cy="0"/>
          </a:xfrm>
          <a:prstGeom prst="line">
            <a:avLst/>
          </a:prstGeom>
          <a:ln/>
        </p:spPr>
        <p:style>
          <a:lnRef idx="1">
            <a:schemeClr val="accent6"/>
          </a:lnRef>
          <a:fillRef idx="0">
            <a:schemeClr val="accent6"/>
          </a:fillRef>
          <a:effectRef idx="0">
            <a:schemeClr val="accent6"/>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599" y="4727920"/>
            <a:ext cx="3707786" cy="159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022" y="1324992"/>
            <a:ext cx="3994059" cy="209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650" y="4727919"/>
            <a:ext cx="3707786" cy="173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391341" y="3597810"/>
            <a:ext cx="75600" cy="75069"/>
          </a:xfrm>
          <a:prstGeom prst="rect">
            <a:avLst/>
          </a:prstGeom>
          <a:solidFill>
            <a:srgbClr val="5F636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41" name="Rectangle 40"/>
          <p:cNvSpPr/>
          <p:nvPr/>
        </p:nvSpPr>
        <p:spPr>
          <a:xfrm>
            <a:off x="2335178" y="3597810"/>
            <a:ext cx="75600" cy="75069"/>
          </a:xfrm>
          <a:prstGeom prst="rect">
            <a:avLst/>
          </a:prstGeom>
          <a:solidFill>
            <a:srgbClr val="7EC17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44" name="TextBox 43"/>
          <p:cNvSpPr txBox="1"/>
          <p:nvPr/>
        </p:nvSpPr>
        <p:spPr>
          <a:xfrm>
            <a:off x="3474216" y="3555285"/>
            <a:ext cx="1101590" cy="160118"/>
          </a:xfrm>
          <a:prstGeom prst="rect">
            <a:avLst/>
          </a:prstGeom>
        </p:spPr>
        <p:txBody>
          <a:bodyPr vert="horz" wrap="square" lIns="99551" tIns="49775" rIns="99551" bIns="49775" rtlCol="0" anchor="ctr">
            <a:noAutofit/>
          </a:bodyPr>
          <a:lstStyle/>
          <a:p>
            <a:r>
              <a:rPr lang="sv-SE" sz="1100" dirty="0">
                <a:solidFill>
                  <a:srgbClr val="5F636A"/>
                </a:solidFill>
                <a:latin typeface="Calibri Light" panose="020F0302020204030204" pitchFamily="34" charset="0"/>
              </a:rPr>
              <a:t>Men</a:t>
            </a:r>
            <a:endParaRPr lang="en-US" sz="1100" dirty="0">
              <a:solidFill>
                <a:srgbClr val="5F636A"/>
              </a:solidFill>
              <a:latin typeface="Calibri Light" panose="020F0302020204030204" pitchFamily="34" charset="0"/>
            </a:endParaRPr>
          </a:p>
        </p:txBody>
      </p:sp>
      <p:sp>
        <p:nvSpPr>
          <p:cNvPr id="45" name="TextBox 44"/>
          <p:cNvSpPr txBox="1"/>
          <p:nvPr/>
        </p:nvSpPr>
        <p:spPr>
          <a:xfrm>
            <a:off x="2415404" y="3576304"/>
            <a:ext cx="977845" cy="118080"/>
          </a:xfrm>
          <a:prstGeom prst="rect">
            <a:avLst/>
          </a:prstGeom>
        </p:spPr>
        <p:txBody>
          <a:bodyPr vert="horz" wrap="square" lIns="99551" tIns="49775" rIns="99551" bIns="49775" rtlCol="0" anchor="ctr">
            <a:noAutofit/>
          </a:bodyPr>
          <a:lstStyle/>
          <a:p>
            <a:r>
              <a:rPr lang="sv-SE" sz="1100" dirty="0">
                <a:solidFill>
                  <a:srgbClr val="7EC170"/>
                </a:solidFill>
                <a:latin typeface="Calibri Light" panose="020F0302020204030204" pitchFamily="34" charset="0"/>
                <a:cs typeface="Calibri" pitchFamily="34" charset="0"/>
              </a:rPr>
              <a:t>Women</a:t>
            </a:r>
            <a:endParaRPr lang="sv-SE" sz="1100" dirty="0">
              <a:solidFill>
                <a:srgbClr val="7EC170"/>
              </a:solidFill>
              <a:latin typeface="Calibri Light" panose="020F0302020204030204" pitchFamily="34" charset="0"/>
            </a:endParaRPr>
          </a:p>
        </p:txBody>
      </p:sp>
      <p:sp>
        <p:nvSpPr>
          <p:cNvPr id="27" name="textruta 38">
            <a:extLst>
              <a:ext uri="{FF2B5EF4-FFF2-40B4-BE49-F238E27FC236}">
                <a16:creationId xmlns:a16="http://schemas.microsoft.com/office/drawing/2014/main" id="{0BB2A148-B2C0-4B1C-9950-268657AA5A8A}"/>
              </a:ext>
            </a:extLst>
          </p:cNvPr>
          <p:cNvSpPr txBox="1"/>
          <p:nvPr/>
        </p:nvSpPr>
        <p:spPr>
          <a:xfrm>
            <a:off x="1456919" y="1259046"/>
            <a:ext cx="3240812" cy="276999"/>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Gender</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400" y="1483200"/>
            <a:ext cx="3567112"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1725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vert="horz" lIns="90273" tIns="45136" rIns="90273" bIns="45136" rtlCol="0" anchor="t">
            <a:normAutofit/>
          </a:bodyPr>
          <a:lstStyle/>
          <a:p>
            <a:r>
              <a:rPr lang="en-ZA" dirty="0"/>
              <a:t>Do you stand for what’s important to your talent?</a:t>
            </a:r>
            <a:endParaRPr lang="en-US" dirty="0"/>
          </a:p>
        </p:txBody>
      </p:sp>
      <p:sp>
        <p:nvSpPr>
          <p:cNvPr id="3" name="Platshållare för text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29" name="Rounded Rectangle 17">
            <a:extLst>
              <a:ext uri="{FF2B5EF4-FFF2-40B4-BE49-F238E27FC236}">
                <a16:creationId xmlns:a16="http://schemas.microsoft.com/office/drawing/2014/main" id="{391611C8-D1C2-44E3-B942-1C4DF8F7EDC5}"/>
              </a:ext>
            </a:extLst>
          </p:cNvPr>
          <p:cNvSpPr/>
          <p:nvPr/>
        </p:nvSpPr>
        <p:spPr>
          <a:xfrm>
            <a:off x="5979008" y="3756852"/>
            <a:ext cx="2955726"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30" name="Rounded Rectangle 17">
            <a:extLst>
              <a:ext uri="{FF2B5EF4-FFF2-40B4-BE49-F238E27FC236}">
                <a16:creationId xmlns:a16="http://schemas.microsoft.com/office/drawing/2014/main" id="{2E71259D-A637-46D2-B840-085F4A05B427}"/>
              </a:ext>
            </a:extLst>
          </p:cNvPr>
          <p:cNvSpPr/>
          <p:nvPr/>
        </p:nvSpPr>
        <p:spPr>
          <a:xfrm>
            <a:off x="2849583" y="3756851"/>
            <a:ext cx="2968960"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31" name="Rounded Rectangle 17">
            <a:extLst>
              <a:ext uri="{FF2B5EF4-FFF2-40B4-BE49-F238E27FC236}">
                <a16:creationId xmlns:a16="http://schemas.microsoft.com/office/drawing/2014/main" id="{28B93621-1355-46AC-96A9-189F30C54FA7}"/>
              </a:ext>
            </a:extLst>
          </p:cNvPr>
          <p:cNvSpPr/>
          <p:nvPr/>
        </p:nvSpPr>
        <p:spPr>
          <a:xfrm>
            <a:off x="5984215" y="2087973"/>
            <a:ext cx="2952586"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32" name="Rounded Rectangle 17">
            <a:extLst>
              <a:ext uri="{FF2B5EF4-FFF2-40B4-BE49-F238E27FC236}">
                <a16:creationId xmlns:a16="http://schemas.microsoft.com/office/drawing/2014/main" id="{71E977CC-6734-47DD-BA01-917495B0A3D1}"/>
              </a:ext>
            </a:extLst>
          </p:cNvPr>
          <p:cNvSpPr/>
          <p:nvPr/>
        </p:nvSpPr>
        <p:spPr>
          <a:xfrm>
            <a:off x="2849583" y="2087973"/>
            <a:ext cx="2968960" cy="1544513"/>
          </a:xfrm>
          <a:prstGeom prst="roundRect">
            <a:avLst>
              <a:gd name="adj" fmla="val 2222"/>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grpSp>
        <p:nvGrpSpPr>
          <p:cNvPr id="42" name="Grupp 22"/>
          <p:cNvGrpSpPr/>
          <p:nvPr/>
        </p:nvGrpSpPr>
        <p:grpSpPr>
          <a:xfrm>
            <a:off x="1695616" y="1534004"/>
            <a:ext cx="8222033" cy="4623728"/>
            <a:chOff x="1551237" y="1176723"/>
            <a:chExt cx="8784010" cy="5138817"/>
          </a:xfrm>
        </p:grpSpPr>
        <p:grpSp>
          <p:nvGrpSpPr>
            <p:cNvPr id="43" name="Grupp 6"/>
            <p:cNvGrpSpPr/>
            <p:nvPr/>
          </p:nvGrpSpPr>
          <p:grpSpPr>
            <a:xfrm>
              <a:off x="2778095" y="5635326"/>
              <a:ext cx="7557152" cy="680214"/>
              <a:chOff x="1175335" y="3369431"/>
              <a:chExt cx="7557152" cy="661290"/>
            </a:xfrm>
            <a:solidFill>
              <a:schemeClr val="accent4"/>
            </a:solidFill>
          </p:grpSpPr>
          <p:sp>
            <p:nvSpPr>
              <p:cNvPr id="49" name="Femhörning 7"/>
              <p:cNvSpPr/>
              <p:nvPr/>
            </p:nvSpPr>
            <p:spPr>
              <a:xfrm>
                <a:off x="4597151" y="3369431"/>
                <a:ext cx="4135336" cy="66129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sp>
            <p:nvSpPr>
              <p:cNvPr id="50" name="Femhörning 8"/>
              <p:cNvSpPr/>
              <p:nvPr/>
            </p:nvSpPr>
            <p:spPr>
              <a:xfrm rot="10800000">
                <a:off x="1175335" y="3369431"/>
                <a:ext cx="4135336" cy="66129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sp>
          <p:nvSpPr>
            <p:cNvPr id="44" name="Femhörning 11"/>
            <p:cNvSpPr/>
            <p:nvPr/>
          </p:nvSpPr>
          <p:spPr>
            <a:xfrm rot="16200000">
              <a:off x="978390" y="1749570"/>
              <a:ext cx="2032101" cy="886408"/>
            </a:xfrm>
            <a:prstGeom prst="homePlat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nvGrpSpPr>
            <p:cNvPr id="45" name="Grupp 21"/>
            <p:cNvGrpSpPr/>
            <p:nvPr/>
          </p:nvGrpSpPr>
          <p:grpSpPr>
            <a:xfrm>
              <a:off x="1551237" y="3208825"/>
              <a:ext cx="3011775" cy="3106715"/>
              <a:chOff x="2104782" y="4663038"/>
              <a:chExt cx="1777876" cy="1833920"/>
            </a:xfrm>
          </p:grpSpPr>
          <p:sp>
            <p:nvSpPr>
              <p:cNvPr id="46" name="Rectangle 76"/>
              <p:cNvSpPr/>
              <p:nvPr/>
            </p:nvSpPr>
            <p:spPr>
              <a:xfrm flipV="1">
                <a:off x="2104782" y="4663038"/>
                <a:ext cx="523254" cy="137803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360" b="0" i="0" u="none" strike="noStrike" kern="1200" cap="none" spc="0" normalizeH="0" baseline="0" noProof="0">
                  <a:ln>
                    <a:noFill/>
                  </a:ln>
                  <a:solidFill>
                    <a:srgbClr val="414041"/>
                  </a:solidFill>
                  <a:effectLst/>
                  <a:uLnTx/>
                  <a:uFillTx/>
                  <a:latin typeface="Calibri"/>
                  <a:ea typeface="+mn-ea"/>
                  <a:cs typeface="+mn-cs"/>
                </a:endParaRPr>
              </a:p>
            </p:txBody>
          </p:sp>
          <p:sp>
            <p:nvSpPr>
              <p:cNvPr id="47" name="Rectangle 79"/>
              <p:cNvSpPr/>
              <p:nvPr/>
            </p:nvSpPr>
            <p:spPr>
              <a:xfrm>
                <a:off x="2104782" y="6041079"/>
                <a:ext cx="523255" cy="54344"/>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360" b="0" i="0" u="none" strike="noStrike" kern="1200" cap="none" spc="0" normalizeH="0" baseline="0" noProof="0">
                  <a:ln>
                    <a:noFill/>
                  </a:ln>
                  <a:solidFill>
                    <a:srgbClr val="414041"/>
                  </a:solidFill>
                  <a:effectLst/>
                  <a:uLnTx/>
                  <a:uFillTx/>
                  <a:latin typeface="Calibri"/>
                  <a:ea typeface="+mn-ea"/>
                  <a:cs typeface="+mn-cs"/>
                </a:endParaRPr>
              </a:p>
            </p:txBody>
          </p:sp>
          <p:sp>
            <p:nvSpPr>
              <p:cNvPr id="48" name="Parallellogram 20"/>
              <p:cNvSpPr/>
              <p:nvPr/>
            </p:nvSpPr>
            <p:spPr>
              <a:xfrm flipV="1">
                <a:off x="2104782" y="6095422"/>
                <a:ext cx="1777876" cy="401536"/>
              </a:xfrm>
              <a:prstGeom prst="parallelogram">
                <a:avLst>
                  <a:gd name="adj" fmla="val 1277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360" b="0" i="0" u="none" strike="noStrike" kern="1200" cap="none" spc="0" normalizeH="0" baseline="0" noProof="0">
                  <a:ln>
                    <a:noFill/>
                  </a:ln>
                  <a:solidFill>
                    <a:srgbClr val="414041"/>
                  </a:solidFill>
                  <a:effectLst/>
                  <a:uLnTx/>
                  <a:uFillTx/>
                  <a:latin typeface="Calibri"/>
                  <a:ea typeface="+mn-ea"/>
                  <a:cs typeface="+mn-cs"/>
                </a:endParaRPr>
              </a:p>
            </p:txBody>
          </p:sp>
        </p:grpSp>
      </p:grpSp>
      <p:sp>
        <p:nvSpPr>
          <p:cNvPr id="51" name="Rektangel 23"/>
          <p:cNvSpPr/>
          <p:nvPr/>
        </p:nvSpPr>
        <p:spPr>
          <a:xfrm rot="16200000">
            <a:off x="628994" y="3213938"/>
            <a:ext cx="2836702" cy="584775"/>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itchFamily="34" charset="0"/>
                <a:cs typeface="Calibri" pitchFamily="34" charset="0"/>
              </a:rPr>
              <a:t>Attractiveness within the target group</a:t>
            </a:r>
          </a:p>
        </p:txBody>
      </p:sp>
      <p:sp>
        <p:nvSpPr>
          <p:cNvPr id="52" name="Rektangel 24"/>
          <p:cNvSpPr/>
          <p:nvPr/>
        </p:nvSpPr>
        <p:spPr>
          <a:xfrm>
            <a:off x="2617872" y="5672342"/>
            <a:ext cx="7095516" cy="338554"/>
          </a:xfrm>
          <a:prstGeom prst="rect">
            <a:avLst/>
          </a:prstGeom>
        </p:spPr>
        <p:txBody>
          <a:bodyPr wrap="square">
            <a:spAutoFit/>
          </a:bodyPr>
          <a:lstStyle/>
          <a:p>
            <a:pPr lvl="0" algn="ctr"/>
            <a:r>
              <a:rPr lang="en-US" sz="1600" dirty="0">
                <a:solidFill>
                  <a:prstClr val="white"/>
                </a:solidFill>
                <a:latin typeface="Calibri" pitchFamily="34" charset="0"/>
                <a:cs typeface="Calibri" pitchFamily="34" charset="0"/>
              </a:rPr>
              <a:t>Attributes </a:t>
            </a:r>
            <a:r>
              <a:rPr lang="en-US" sz="1600">
                <a:solidFill>
                  <a:prstClr val="white"/>
                </a:solidFill>
                <a:latin typeface="Calibri" pitchFamily="34" charset="0"/>
                <a:cs typeface="Calibri" pitchFamily="34" charset="0"/>
              </a:rPr>
              <a:t>that your alumni </a:t>
            </a:r>
            <a:r>
              <a:rPr lang="en-US" sz="1600" dirty="0">
                <a:solidFill>
                  <a:prstClr val="white"/>
                </a:solidFill>
                <a:latin typeface="Calibri" pitchFamily="34" charset="0"/>
                <a:cs typeface="Calibri" pitchFamily="34" charset="0"/>
              </a:rPr>
              <a:t>associate with your university</a:t>
            </a:r>
          </a:p>
        </p:txBody>
      </p:sp>
      <p:sp>
        <p:nvSpPr>
          <p:cNvPr id="53" name="Rektangel 25"/>
          <p:cNvSpPr/>
          <p:nvPr/>
        </p:nvSpPr>
        <p:spPr>
          <a:xfrm>
            <a:off x="3280280" y="2242150"/>
            <a:ext cx="2099104" cy="1138773"/>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Important areas where your university rates low</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 </a:t>
            </a:r>
            <a:r>
              <a:rPr kumimoji="0" lang="en-US" sz="1360" b="1" i="0" u="none" strike="noStrike" kern="1200" cap="none" spc="0" normalizeH="0" baseline="0" noProof="0" dirty="0">
                <a:ln>
                  <a:noFill/>
                </a:ln>
                <a:solidFill>
                  <a:srgbClr val="414041"/>
                </a:solidFill>
                <a:effectLst/>
                <a:uLnTx/>
                <a:uFillTx/>
                <a:latin typeface="Calibri" pitchFamily="34" charset="0"/>
                <a:cs typeface="Calibri" pitchFamily="34" charset="0"/>
              </a:rPr>
              <a:t>consider whether to adapt communication</a:t>
            </a:r>
          </a:p>
        </p:txBody>
      </p:sp>
      <p:sp>
        <p:nvSpPr>
          <p:cNvPr id="54" name="Rektangel 26"/>
          <p:cNvSpPr/>
          <p:nvPr/>
        </p:nvSpPr>
        <p:spPr>
          <a:xfrm>
            <a:off x="6311549" y="2242150"/>
            <a:ext cx="2294966" cy="929485"/>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Important areas where your university rates highly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 </a:t>
            </a:r>
            <a:r>
              <a:rPr kumimoji="0" lang="en-US" sz="1360" b="1" i="0" u="none" strike="noStrike" kern="1200" cap="none" spc="0" normalizeH="0" baseline="0" noProof="0" dirty="0">
                <a:ln>
                  <a:noFill/>
                </a:ln>
                <a:solidFill>
                  <a:srgbClr val="414041"/>
                </a:solidFill>
                <a:effectLst/>
                <a:uLnTx/>
                <a:uFillTx/>
                <a:latin typeface="Calibri" pitchFamily="34" charset="0"/>
                <a:cs typeface="Calibri" pitchFamily="34" charset="0"/>
              </a:rPr>
              <a:t>continue communicating</a:t>
            </a:r>
          </a:p>
        </p:txBody>
      </p:sp>
      <p:sp>
        <p:nvSpPr>
          <p:cNvPr id="55" name="Rektangel 27"/>
          <p:cNvSpPr/>
          <p:nvPr/>
        </p:nvSpPr>
        <p:spPr>
          <a:xfrm>
            <a:off x="3284511" y="4061419"/>
            <a:ext cx="2099104" cy="1138773"/>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Less important areas where your </a:t>
            </a:r>
            <a:r>
              <a:rPr lang="en-US" sz="1360" dirty="0">
                <a:solidFill>
                  <a:srgbClr val="414041"/>
                </a:solidFill>
                <a:latin typeface="Calibri" pitchFamily="34" charset="0"/>
                <a:cs typeface="Calibri" pitchFamily="34" charset="0"/>
              </a:rPr>
              <a:t>university </a:t>
            </a: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rates low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1" i="0" u="none" strike="noStrike" kern="1200" cap="none" spc="0" normalizeH="0" baseline="0" noProof="0" dirty="0">
                <a:ln>
                  <a:noFill/>
                </a:ln>
                <a:solidFill>
                  <a:srgbClr val="414041"/>
                </a:solidFill>
                <a:effectLst/>
                <a:uLnTx/>
                <a:uFillTx/>
                <a:latin typeface="Calibri" pitchFamily="34" charset="0"/>
                <a:cs typeface="Calibri" pitchFamily="34" charset="0"/>
              </a:rPr>
              <a:t>monitor / no action</a:t>
            </a:r>
          </a:p>
        </p:txBody>
      </p:sp>
      <p:sp>
        <p:nvSpPr>
          <p:cNvPr id="56" name="Rektangel 28"/>
          <p:cNvSpPr/>
          <p:nvPr/>
        </p:nvSpPr>
        <p:spPr>
          <a:xfrm>
            <a:off x="6311548" y="4061420"/>
            <a:ext cx="2294967" cy="929485"/>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Less important areas where your university rates highly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1" i="0" u="none" strike="noStrike" kern="1200" cap="none" spc="0" normalizeH="0" baseline="0" noProof="0" dirty="0">
                <a:ln>
                  <a:noFill/>
                </a:ln>
                <a:solidFill>
                  <a:srgbClr val="414041"/>
                </a:solidFill>
                <a:effectLst/>
                <a:uLnTx/>
                <a:uFillTx/>
                <a:latin typeface="Calibri" pitchFamily="34" charset="0"/>
                <a:cs typeface="Calibri" pitchFamily="34" charset="0"/>
              </a:rPr>
              <a:t>keep as is</a:t>
            </a:r>
          </a:p>
        </p:txBody>
      </p:sp>
      <p:sp>
        <p:nvSpPr>
          <p:cNvPr id="57" name="Rektangel 33"/>
          <p:cNvSpPr/>
          <p:nvPr/>
        </p:nvSpPr>
        <p:spPr>
          <a:xfrm>
            <a:off x="4843840" y="1281641"/>
            <a:ext cx="2052840" cy="30162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Your average association</a:t>
            </a:r>
          </a:p>
        </p:txBody>
      </p:sp>
      <p:sp>
        <p:nvSpPr>
          <p:cNvPr id="58" name="Rektangel 34"/>
          <p:cNvSpPr/>
          <p:nvPr/>
        </p:nvSpPr>
        <p:spPr>
          <a:xfrm>
            <a:off x="9042187" y="3210963"/>
            <a:ext cx="1508653" cy="510909"/>
          </a:xfrm>
          <a:prstGeom prst="rect">
            <a:avLst/>
          </a:prstGeom>
        </p:spPr>
        <p:txBody>
          <a:bodyPr wrap="square">
            <a:sp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US" sz="1360" b="0" i="0" u="none" strike="noStrike" kern="1200" cap="none" spc="0" normalizeH="0" baseline="0" noProof="0" dirty="0">
                <a:ln>
                  <a:noFill/>
                </a:ln>
                <a:solidFill>
                  <a:srgbClr val="414041"/>
                </a:solidFill>
                <a:effectLst/>
                <a:uLnTx/>
                <a:uFillTx/>
                <a:latin typeface="Calibri" pitchFamily="34" charset="0"/>
                <a:cs typeface="Calibri" pitchFamily="34" charset="0"/>
              </a:rPr>
              <a:t>Attribute’s average importance</a:t>
            </a:r>
          </a:p>
        </p:txBody>
      </p:sp>
      <p:cxnSp>
        <p:nvCxnSpPr>
          <p:cNvPr id="59" name="Rak 36"/>
          <p:cNvCxnSpPr/>
          <p:nvPr/>
        </p:nvCxnSpPr>
        <p:spPr>
          <a:xfrm flipH="1">
            <a:off x="5870260" y="2073428"/>
            <a:ext cx="5615" cy="3199194"/>
          </a:xfrm>
          <a:prstGeom prst="line">
            <a:avLst/>
          </a:prstGeom>
          <a:ln>
            <a:solidFill>
              <a:schemeClr val="tx1"/>
            </a:solidFill>
            <a:prstDash val="dot"/>
          </a:ln>
        </p:spPr>
        <p:style>
          <a:lnRef idx="1">
            <a:schemeClr val="accent1"/>
          </a:lnRef>
          <a:fillRef idx="0">
            <a:schemeClr val="accent1"/>
          </a:fillRef>
          <a:effectRef idx="0">
            <a:schemeClr val="accent1"/>
          </a:effectRef>
          <a:fontRef idx="minor">
            <a:schemeClr val="tx1"/>
          </a:fontRef>
        </p:style>
      </p:cxnSp>
      <p:cxnSp>
        <p:nvCxnSpPr>
          <p:cNvPr id="60" name="Rak 37"/>
          <p:cNvCxnSpPr/>
          <p:nvPr/>
        </p:nvCxnSpPr>
        <p:spPr>
          <a:xfrm flipH="1">
            <a:off x="3195066" y="3715913"/>
            <a:ext cx="5451688" cy="0"/>
          </a:xfrm>
          <a:prstGeom prst="line">
            <a:avLst/>
          </a:prstGeom>
          <a:ln>
            <a:solidFill>
              <a:schemeClr val="tx1"/>
            </a:solidFill>
            <a:prstDash val="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3283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lstStyle/>
          <a:p>
            <a:r>
              <a:rPr lang="en-US"/>
              <a:t>Attractiveness vs. Associations with North West University (NWU)</a:t>
            </a:r>
          </a:p>
          <a:p>
            <a:endParaRPr lang="sv-SE" dirty="0"/>
          </a:p>
        </p:txBody>
      </p:sp>
      <p:sp>
        <p:nvSpPr>
          <p:cNvPr id="7" name="Text Placeholder 6">
            <a:extLst>
              <a:ext uri="{FF2B5EF4-FFF2-40B4-BE49-F238E27FC236}">
                <a16:creationId xmlns:a16="http://schemas.microsoft.com/office/drawing/2014/main" id="{06B0B52D-3D48-4E0A-A89A-897BBB95DF9C}"/>
              </a:ext>
            </a:extLst>
          </p:cNvPr>
          <p:cNvSpPr>
            <a:spLocks noGrp="1"/>
          </p:cNvSpPr>
          <p:nvPr>
            <p:ph type="body" sz="quarter" idx="12"/>
          </p:nvPr>
        </p:nvSpPr>
        <p:spPr/>
        <p:txBody>
          <a:bodyPr/>
          <a:lstStyle/>
          <a:p>
            <a:r>
              <a:rPr lang="en-US"/>
              <a:t>Which of the following attributes do you associate with your college or university? Select as many as applicable.</a:t>
            </a:r>
          </a:p>
          <a:p>
            <a:r>
              <a:rPr lang="en-US"/>
              <a:t>Which of these are most important to you? (Max. 3)</a:t>
            </a:r>
          </a:p>
        </p:txBody>
      </p:sp>
      <p:sp>
        <p:nvSpPr>
          <p:cNvPr id="5" name="Title 4">
            <a:extLst>
              <a:ext uri="{FF2B5EF4-FFF2-40B4-BE49-F238E27FC236}">
                <a16:creationId xmlns:a16="http://schemas.microsoft.com/office/drawing/2014/main" id="{E408774A-33A2-48EF-85CA-B7551AD7E5AA}"/>
              </a:ext>
            </a:extLst>
          </p:cNvPr>
          <p:cNvSpPr>
            <a:spLocks noGrp="1"/>
          </p:cNvSpPr>
          <p:nvPr>
            <p:ph type="title"/>
          </p:nvPr>
        </p:nvSpPr>
        <p:spPr/>
        <p:txBody>
          <a:bodyPr/>
          <a:lstStyle/>
          <a:p>
            <a:r>
              <a:rPr lang="en-US"/>
              <a:t>Reputation &amp; Image</a:t>
            </a:r>
            <a:endParaRPr lang="en-ZA" dirty="0"/>
          </a:p>
        </p:txBody>
      </p:sp>
      <p:sp>
        <p:nvSpPr>
          <p:cNvPr id="2" name="Text Placeholder 1">
            <a:extLst>
              <a:ext uri="{FF2B5EF4-FFF2-40B4-BE49-F238E27FC236}">
                <a16:creationId xmlns:a16="http://schemas.microsoft.com/office/drawing/2014/main" id="{6B53E78B-240E-4DDD-A419-38F457822826}"/>
              </a:ext>
            </a:extLst>
          </p:cNvPr>
          <p:cNvSpPr>
            <a:spLocks noGrp="1"/>
          </p:cNvSpPr>
          <p:nvPr>
            <p:ph type="body" sz="quarter" idx="10"/>
          </p:nvPr>
        </p:nvSpPr>
        <p:spPr/>
        <p:txBody>
          <a:bodyPr/>
          <a:lstStyle/>
          <a:p>
            <a:r>
              <a:rPr lang="en-US"/>
              <a:t>2021 | South Africa | Professionals | All main fields of study</a:t>
            </a:r>
          </a:p>
          <a:p>
            <a:endParaRPr lang="en-ZA" dirty="0"/>
          </a:p>
        </p:txBody>
      </p:sp>
      <p:grpSp>
        <p:nvGrpSpPr>
          <p:cNvPr id="22" name="Grupp 20">
            <a:extLst>
              <a:ext uri="{FF2B5EF4-FFF2-40B4-BE49-F238E27FC236}">
                <a16:creationId xmlns:a16="http://schemas.microsoft.com/office/drawing/2014/main" id="{3D175FB8-CE12-4A4F-BA02-DCBD32D2391B}"/>
              </a:ext>
            </a:extLst>
          </p:cNvPr>
          <p:cNvGrpSpPr/>
          <p:nvPr/>
        </p:nvGrpSpPr>
        <p:grpSpPr>
          <a:xfrm>
            <a:off x="10515600" y="1097280"/>
            <a:ext cx="614975" cy="521044"/>
            <a:chOff x="1873997" y="1681719"/>
            <a:chExt cx="1268234" cy="1074525"/>
          </a:xfrm>
        </p:grpSpPr>
        <p:sp>
          <p:nvSpPr>
            <p:cNvPr id="23" name="Freeform 67">
              <a:extLst>
                <a:ext uri="{FF2B5EF4-FFF2-40B4-BE49-F238E27FC236}">
                  <a16:creationId xmlns:a16="http://schemas.microsoft.com/office/drawing/2014/main" id="{57FAD62C-713E-4385-BF24-FD1F25AC1E1D}"/>
                </a:ext>
              </a:extLst>
            </p:cNvPr>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alpha val="70000"/>
              </a:schemeClr>
            </a:solidFill>
            <a:ln w="38100" cmpd="sng">
              <a:noFill/>
            </a:ln>
          </p:spPr>
          <p:txBody>
            <a:bodyPr vert="horz" wrap="square" lIns="91440" tIns="45720" rIns="91440" bIns="45720" numCol="1" anchor="t" anchorCtr="0" compatLnSpc="1">
              <a:prstTxWarp prst="textNoShape">
                <a:avLst/>
              </a:prstTxWarp>
            </a:bodyPr>
            <a:lstStyle/>
            <a:p>
              <a:endParaRPr lang="en-US" dirty="0">
                <a:solidFill>
                  <a:schemeClr val="accent2"/>
                </a:solidFill>
                <a:latin typeface="Calibri" pitchFamily="34" charset="0"/>
              </a:endParaRPr>
            </a:p>
          </p:txBody>
        </p:sp>
        <p:grpSp>
          <p:nvGrpSpPr>
            <p:cNvPr id="24" name="Group 206">
              <a:extLst>
                <a:ext uri="{FF2B5EF4-FFF2-40B4-BE49-F238E27FC236}">
                  <a16:creationId xmlns:a16="http://schemas.microsoft.com/office/drawing/2014/main" id="{21202AFE-BD73-4909-BF3B-C11201EE9493}"/>
                </a:ext>
              </a:extLst>
            </p:cNvPr>
            <p:cNvGrpSpPr/>
            <p:nvPr/>
          </p:nvGrpSpPr>
          <p:grpSpPr>
            <a:xfrm>
              <a:off x="2109507" y="1897288"/>
              <a:ext cx="593250" cy="482733"/>
              <a:chOff x="4291699" y="2425110"/>
              <a:chExt cx="1925058" cy="1566436"/>
            </a:xfrm>
            <a:solidFill>
              <a:schemeClr val="bg1"/>
            </a:solidFill>
          </p:grpSpPr>
          <p:sp>
            <p:nvSpPr>
              <p:cNvPr id="25" name="Freeform 32">
                <a:extLst>
                  <a:ext uri="{FF2B5EF4-FFF2-40B4-BE49-F238E27FC236}">
                    <a16:creationId xmlns:a16="http://schemas.microsoft.com/office/drawing/2014/main" id="{862D674A-123A-4E2D-8085-8549F2F9DEC0}"/>
                  </a:ext>
                </a:extLst>
              </p:cNvPr>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91440" tIns="45720" rIns="91440" bIns="45720" numCol="1" anchor="t" anchorCtr="0" compatLnSpc="1">
                <a:prstTxWarp prst="textNoShape">
                  <a:avLst/>
                </a:prstTxWarp>
              </a:bodyPr>
              <a:lstStyle/>
              <a:p>
                <a:endParaRPr lang="sv-SE" dirty="0">
                  <a:latin typeface="Calibri" pitchFamily="34" charset="0"/>
                </a:endParaRPr>
              </a:p>
            </p:txBody>
          </p:sp>
          <p:sp>
            <p:nvSpPr>
              <p:cNvPr id="26" name="Freeform 33">
                <a:extLst>
                  <a:ext uri="{FF2B5EF4-FFF2-40B4-BE49-F238E27FC236}">
                    <a16:creationId xmlns:a16="http://schemas.microsoft.com/office/drawing/2014/main" id="{3BAF1D00-50E2-4584-8B8B-12B0C7C6EB95}"/>
                  </a:ext>
                </a:extLst>
              </p:cNvPr>
              <p:cNvSpPr>
                <a:spLocks noEditPoints="1"/>
              </p:cNvSpPr>
              <p:nvPr/>
            </p:nvSpPr>
            <p:spPr bwMode="auto">
              <a:xfrm>
                <a:off x="4291699" y="2425110"/>
                <a:ext cx="1684848" cy="1414190"/>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sv-SE" dirty="0">
                  <a:latin typeface="Calibri" pitchFamily="34" charset="0"/>
                </a:endParaRPr>
              </a:p>
            </p:txBody>
          </p:sp>
        </p:gr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93" y="1371600"/>
            <a:ext cx="8869013" cy="5058481"/>
          </a:xfrm>
          <a:prstGeom prst="rect">
            <a:avLst/>
          </a:prstGeom>
        </p:spPr>
      </p:pic>
    </p:spTree>
    <p:extLst>
      <p:ext uri="{BB962C8B-B14F-4D97-AF65-F5344CB8AC3E}">
        <p14:creationId xmlns:p14="http://schemas.microsoft.com/office/powerpoint/2010/main" val="346290356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p:cNvSpPr>
            <a:spLocks noGrp="1"/>
          </p:cNvSpPr>
          <p:nvPr>
            <p:ph sz="quarter" idx="13"/>
          </p:nvPr>
        </p:nvSpPr>
        <p:spPr/>
        <p:txBody>
          <a:bodyPr/>
          <a:lstStyle/>
          <a:p>
            <a:r>
              <a:rPr lang="en-US"/>
              <a:t>Attractiveness vs. Associations with North West University (NWU)</a:t>
            </a:r>
          </a:p>
          <a:p>
            <a:endParaRPr lang="sv-SE" dirty="0"/>
          </a:p>
        </p:txBody>
      </p:sp>
      <p:sp>
        <p:nvSpPr>
          <p:cNvPr id="3" name="Text Placeholder 2">
            <a:extLst>
              <a:ext uri="{FF2B5EF4-FFF2-40B4-BE49-F238E27FC236}">
                <a16:creationId xmlns:a16="http://schemas.microsoft.com/office/drawing/2014/main" id="{C819E41E-375F-44B1-A63F-E0212AFFEAC6}"/>
              </a:ext>
            </a:extLst>
          </p:cNvPr>
          <p:cNvSpPr>
            <a:spLocks noGrp="1"/>
          </p:cNvSpPr>
          <p:nvPr>
            <p:ph type="body" sz="quarter" idx="12"/>
          </p:nvPr>
        </p:nvSpPr>
        <p:spPr/>
        <p:txBody>
          <a:bodyPr/>
          <a:lstStyle/>
          <a:p>
            <a:r>
              <a:rPr lang="en-US"/>
              <a:t>Which of the following attributes do you associate with your college or university? Select as many as applicable.</a:t>
            </a:r>
          </a:p>
          <a:p>
            <a:r>
              <a:rPr lang="en-US"/>
              <a:t>Which of these are most important to you? (Max. 3)</a:t>
            </a:r>
          </a:p>
          <a:p>
            <a:endParaRPr lang="en-ZA"/>
          </a:p>
        </p:txBody>
      </p:sp>
      <p:sp>
        <p:nvSpPr>
          <p:cNvPr id="5" name="Title 4">
            <a:extLst>
              <a:ext uri="{FF2B5EF4-FFF2-40B4-BE49-F238E27FC236}">
                <a16:creationId xmlns:a16="http://schemas.microsoft.com/office/drawing/2014/main" id="{E408774A-33A2-48EF-85CA-B7551AD7E5AA}"/>
              </a:ext>
            </a:extLst>
          </p:cNvPr>
          <p:cNvSpPr>
            <a:spLocks noGrp="1"/>
          </p:cNvSpPr>
          <p:nvPr>
            <p:ph type="title"/>
          </p:nvPr>
        </p:nvSpPr>
        <p:spPr/>
        <p:txBody>
          <a:bodyPr/>
          <a:lstStyle/>
          <a:p>
            <a:r>
              <a:rPr lang="en-US"/>
              <a:t>Culture and Student Life</a:t>
            </a:r>
            <a:endParaRPr lang="en-ZA" dirty="0"/>
          </a:p>
        </p:txBody>
      </p:sp>
      <p:sp>
        <p:nvSpPr>
          <p:cNvPr id="2" name="Text Placeholder 1">
            <a:extLst>
              <a:ext uri="{FF2B5EF4-FFF2-40B4-BE49-F238E27FC236}">
                <a16:creationId xmlns:a16="http://schemas.microsoft.com/office/drawing/2014/main" id="{6B53E78B-240E-4DDD-A419-38F457822826}"/>
              </a:ext>
            </a:extLst>
          </p:cNvPr>
          <p:cNvSpPr>
            <a:spLocks noGrp="1"/>
          </p:cNvSpPr>
          <p:nvPr>
            <p:ph type="body" sz="quarter" idx="10"/>
          </p:nvPr>
        </p:nvSpPr>
        <p:spPr/>
        <p:txBody>
          <a:bodyPr/>
          <a:lstStyle/>
          <a:p>
            <a:r>
              <a:rPr lang="en-US"/>
              <a:t>2021 | South Africa | Professionals | All main fields of study</a:t>
            </a:r>
          </a:p>
          <a:p>
            <a:endParaRPr lang="en-ZA" dirty="0"/>
          </a:p>
        </p:txBody>
      </p:sp>
      <p:grpSp>
        <p:nvGrpSpPr>
          <p:cNvPr id="13" name="Grupp 45">
            <a:extLst>
              <a:ext uri="{FF2B5EF4-FFF2-40B4-BE49-F238E27FC236}">
                <a16:creationId xmlns:a16="http://schemas.microsoft.com/office/drawing/2014/main" id="{3207021F-2449-4A10-9D85-980AE9C38B1E}"/>
              </a:ext>
            </a:extLst>
          </p:cNvPr>
          <p:cNvGrpSpPr/>
          <p:nvPr/>
        </p:nvGrpSpPr>
        <p:grpSpPr>
          <a:xfrm>
            <a:off x="10515600" y="1097280"/>
            <a:ext cx="522322" cy="640280"/>
            <a:chOff x="3243003" y="1681719"/>
            <a:chExt cx="1615918" cy="1980844"/>
          </a:xfrm>
        </p:grpSpPr>
        <p:sp>
          <p:nvSpPr>
            <p:cNvPr id="14" name="Freeform 59">
              <a:extLst>
                <a:ext uri="{FF2B5EF4-FFF2-40B4-BE49-F238E27FC236}">
                  <a16:creationId xmlns:a16="http://schemas.microsoft.com/office/drawing/2014/main" id="{AA6C6218-F679-4069-ACFA-7EC12F88B080}"/>
                </a:ext>
              </a:extLst>
            </p:cNvPr>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alpha val="7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dirty="0">
                <a:ln>
                  <a:solidFill>
                    <a:schemeClr val="bg1"/>
                  </a:solidFill>
                </a:ln>
                <a:solidFill>
                  <a:schemeClr val="accent2"/>
                </a:solidFill>
                <a:latin typeface="Calibri" pitchFamily="34" charset="0"/>
              </a:endParaRPr>
            </a:p>
          </p:txBody>
        </p:sp>
        <p:grpSp>
          <p:nvGrpSpPr>
            <p:cNvPr id="15" name="Grupp 47">
              <a:extLst>
                <a:ext uri="{FF2B5EF4-FFF2-40B4-BE49-F238E27FC236}">
                  <a16:creationId xmlns:a16="http://schemas.microsoft.com/office/drawing/2014/main" id="{24D9931D-D373-4BAA-A598-0D9D4B8A9244}"/>
                </a:ext>
              </a:extLst>
            </p:cNvPr>
            <p:cNvGrpSpPr/>
            <p:nvPr/>
          </p:nvGrpSpPr>
          <p:grpSpPr>
            <a:xfrm>
              <a:off x="3754289" y="2017235"/>
              <a:ext cx="707694" cy="954502"/>
              <a:chOff x="3270824" y="2406480"/>
              <a:chExt cx="855586" cy="1153970"/>
            </a:xfrm>
          </p:grpSpPr>
          <p:sp>
            <p:nvSpPr>
              <p:cNvPr id="16" name="Oval 64">
                <a:extLst>
                  <a:ext uri="{FF2B5EF4-FFF2-40B4-BE49-F238E27FC236}">
                    <a16:creationId xmlns:a16="http://schemas.microsoft.com/office/drawing/2014/main" id="{8A625664-566F-41F0-B879-3E5D9C32B1D5}"/>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dirty="0">
                  <a:latin typeface="Calibri" pitchFamily="34" charset="0"/>
                </a:endParaRPr>
              </a:p>
            </p:txBody>
          </p:sp>
          <p:sp>
            <p:nvSpPr>
              <p:cNvPr id="17" name="Oval 65">
                <a:extLst>
                  <a:ext uri="{FF2B5EF4-FFF2-40B4-BE49-F238E27FC236}">
                    <a16:creationId xmlns:a16="http://schemas.microsoft.com/office/drawing/2014/main" id="{23E7A741-DCDB-4CFD-BC40-F695C6E7B0E3}"/>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dirty="0">
                  <a:latin typeface="Calibri" pitchFamily="34" charset="0"/>
                </a:endParaRPr>
              </a:p>
            </p:txBody>
          </p:sp>
          <p:sp>
            <p:nvSpPr>
              <p:cNvPr id="18" name="Freeform 66">
                <a:extLst>
                  <a:ext uri="{FF2B5EF4-FFF2-40B4-BE49-F238E27FC236}">
                    <a16:creationId xmlns:a16="http://schemas.microsoft.com/office/drawing/2014/main" id="{37C66667-239C-4BE2-9893-6CB789E5C5B9}"/>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dirty="0">
                  <a:latin typeface="Calibri" pitchFamily="34" charset="0"/>
                </a:endParaRPr>
              </a:p>
            </p:txBody>
          </p:sp>
          <p:sp>
            <p:nvSpPr>
              <p:cNvPr id="19" name="Freeform 67">
                <a:extLst>
                  <a:ext uri="{FF2B5EF4-FFF2-40B4-BE49-F238E27FC236}">
                    <a16:creationId xmlns:a16="http://schemas.microsoft.com/office/drawing/2014/main" id="{44A9B669-8D7A-4ECA-9480-867BBE731B16}"/>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dirty="0">
                  <a:latin typeface="Calibri" pitchFamily="34" charset="0"/>
                </a:endParaRP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93" y="1368000"/>
            <a:ext cx="8869013" cy="5058481"/>
          </a:xfrm>
          <a:prstGeom prst="rect">
            <a:avLst/>
          </a:prstGeom>
        </p:spPr>
      </p:pic>
    </p:spTree>
    <p:extLst>
      <p:ext uri="{BB962C8B-B14F-4D97-AF65-F5344CB8AC3E}">
        <p14:creationId xmlns:p14="http://schemas.microsoft.com/office/powerpoint/2010/main" val="42614403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a:spLocks noGrp="1"/>
          </p:cNvSpPr>
          <p:nvPr>
            <p:ph sz="quarter" idx="13"/>
          </p:nvPr>
        </p:nvSpPr>
        <p:spPr/>
        <p:txBody>
          <a:bodyPr/>
          <a:lstStyle/>
          <a:p>
            <a:r>
              <a:rPr lang="en-US"/>
              <a:t>Attractiveness vs. Associations with North West University (NWU)</a:t>
            </a:r>
          </a:p>
          <a:p>
            <a:endParaRPr lang="sv-SE" dirty="0"/>
          </a:p>
        </p:txBody>
      </p:sp>
      <p:sp>
        <p:nvSpPr>
          <p:cNvPr id="3" name="Text Placeholder 2">
            <a:extLst>
              <a:ext uri="{FF2B5EF4-FFF2-40B4-BE49-F238E27FC236}">
                <a16:creationId xmlns:a16="http://schemas.microsoft.com/office/drawing/2014/main" id="{C819E41E-375F-44B1-A63F-E0212AFFEAC6}"/>
              </a:ext>
            </a:extLst>
          </p:cNvPr>
          <p:cNvSpPr>
            <a:spLocks noGrp="1"/>
          </p:cNvSpPr>
          <p:nvPr>
            <p:ph type="body" sz="quarter" idx="12"/>
          </p:nvPr>
        </p:nvSpPr>
        <p:spPr/>
        <p:txBody>
          <a:bodyPr/>
          <a:lstStyle/>
          <a:p>
            <a:r>
              <a:rPr lang="en-US"/>
              <a:t>Which of the following attributes do you associate with your college or university? Select as many as applicable.</a:t>
            </a:r>
          </a:p>
          <a:p>
            <a:r>
              <a:rPr lang="en-US"/>
              <a:t>Which of these are most important to you? (Max. 3)</a:t>
            </a:r>
          </a:p>
          <a:p>
            <a:endParaRPr lang="en-ZA"/>
          </a:p>
        </p:txBody>
      </p:sp>
      <p:sp>
        <p:nvSpPr>
          <p:cNvPr id="5" name="Title 4">
            <a:extLst>
              <a:ext uri="{FF2B5EF4-FFF2-40B4-BE49-F238E27FC236}">
                <a16:creationId xmlns:a16="http://schemas.microsoft.com/office/drawing/2014/main" id="{E408774A-33A2-48EF-85CA-B7551AD7E5AA}"/>
              </a:ext>
            </a:extLst>
          </p:cNvPr>
          <p:cNvSpPr>
            <a:spLocks noGrp="1"/>
          </p:cNvSpPr>
          <p:nvPr>
            <p:ph type="title"/>
          </p:nvPr>
        </p:nvSpPr>
        <p:spPr/>
        <p:txBody>
          <a:bodyPr/>
          <a:lstStyle/>
          <a:p>
            <a:r>
              <a:rPr lang="en-US"/>
              <a:t>Employability and Future Offering </a:t>
            </a:r>
            <a:endParaRPr lang="en-ZA" dirty="0"/>
          </a:p>
        </p:txBody>
      </p:sp>
      <p:sp>
        <p:nvSpPr>
          <p:cNvPr id="2" name="Text Placeholder 1">
            <a:extLst>
              <a:ext uri="{FF2B5EF4-FFF2-40B4-BE49-F238E27FC236}">
                <a16:creationId xmlns:a16="http://schemas.microsoft.com/office/drawing/2014/main" id="{6B53E78B-240E-4DDD-A419-38F457822826}"/>
              </a:ext>
            </a:extLst>
          </p:cNvPr>
          <p:cNvSpPr>
            <a:spLocks noGrp="1"/>
          </p:cNvSpPr>
          <p:nvPr>
            <p:ph type="body" sz="quarter" idx="10"/>
          </p:nvPr>
        </p:nvSpPr>
        <p:spPr/>
        <p:txBody>
          <a:bodyPr/>
          <a:lstStyle/>
          <a:p>
            <a:r>
              <a:rPr lang="en-US"/>
              <a:t>2021 | South Africa | Professionals | All main fields of study</a:t>
            </a:r>
          </a:p>
          <a:p>
            <a:endParaRPr lang="en-ZA" dirty="0"/>
          </a:p>
        </p:txBody>
      </p:sp>
      <p:grpSp>
        <p:nvGrpSpPr>
          <p:cNvPr id="22" name="Grupp 35">
            <a:extLst>
              <a:ext uri="{FF2B5EF4-FFF2-40B4-BE49-F238E27FC236}">
                <a16:creationId xmlns:a16="http://schemas.microsoft.com/office/drawing/2014/main" id="{AC6405CF-F8DB-4279-9770-B47A964367A5}"/>
              </a:ext>
            </a:extLst>
          </p:cNvPr>
          <p:cNvGrpSpPr/>
          <p:nvPr/>
        </p:nvGrpSpPr>
        <p:grpSpPr>
          <a:xfrm>
            <a:off x="10515600" y="1097280"/>
            <a:ext cx="538338" cy="661085"/>
            <a:chOff x="1873996" y="3631902"/>
            <a:chExt cx="1613044" cy="1980837"/>
          </a:xfrm>
        </p:grpSpPr>
        <p:sp>
          <p:nvSpPr>
            <p:cNvPr id="23" name="Freeform 60">
              <a:extLst>
                <a:ext uri="{FF2B5EF4-FFF2-40B4-BE49-F238E27FC236}">
                  <a16:creationId xmlns:a16="http://schemas.microsoft.com/office/drawing/2014/main" id="{A5DBD16B-2D24-477E-BA72-1242EF06E4D8}"/>
                </a:ext>
              </a:extLst>
            </p:cNvPr>
            <p:cNvSpPr>
              <a:spLocks/>
            </p:cNvSpPr>
            <p:nvPr/>
          </p:nvSpPr>
          <p:spPr bwMode="auto">
            <a:xfrm rot="16200000">
              <a:off x="1690099" y="3815799"/>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alpha val="7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dirty="0">
                <a:ln w="76200" cmpd="sng">
                  <a:solidFill>
                    <a:schemeClr val="bg1"/>
                  </a:solidFill>
                </a:ln>
                <a:solidFill>
                  <a:schemeClr val="accent2"/>
                </a:solidFill>
                <a:latin typeface="Calibri" pitchFamily="34" charset="0"/>
              </a:endParaRPr>
            </a:p>
          </p:txBody>
        </p:sp>
        <p:grpSp>
          <p:nvGrpSpPr>
            <p:cNvPr id="24" name="Grupp 37">
              <a:extLst>
                <a:ext uri="{FF2B5EF4-FFF2-40B4-BE49-F238E27FC236}">
                  <a16:creationId xmlns:a16="http://schemas.microsoft.com/office/drawing/2014/main" id="{0BE0CB47-351E-4179-B579-4430E0F5D0F3}"/>
                </a:ext>
              </a:extLst>
            </p:cNvPr>
            <p:cNvGrpSpPr/>
            <p:nvPr/>
          </p:nvGrpSpPr>
          <p:grpSpPr>
            <a:xfrm>
              <a:off x="2142879" y="4280411"/>
              <a:ext cx="909434" cy="810832"/>
              <a:chOff x="1412330" y="4262837"/>
              <a:chExt cx="995860" cy="887888"/>
            </a:xfrm>
          </p:grpSpPr>
          <p:sp>
            <p:nvSpPr>
              <p:cNvPr id="25" name="Freeform 68">
                <a:extLst>
                  <a:ext uri="{FF2B5EF4-FFF2-40B4-BE49-F238E27FC236}">
                    <a16:creationId xmlns:a16="http://schemas.microsoft.com/office/drawing/2014/main" id="{5BD94346-C195-4F02-818C-E74E70DDB358}"/>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dirty="0">
                  <a:latin typeface="Calibri" pitchFamily="34" charset="0"/>
                </a:endParaRPr>
              </a:p>
            </p:txBody>
          </p:sp>
          <p:sp>
            <p:nvSpPr>
              <p:cNvPr id="26" name="Freeform 69">
                <a:extLst>
                  <a:ext uri="{FF2B5EF4-FFF2-40B4-BE49-F238E27FC236}">
                    <a16:creationId xmlns:a16="http://schemas.microsoft.com/office/drawing/2014/main" id="{2972ED75-1038-4A9B-B33E-91E783BF7221}"/>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dirty="0">
                  <a:latin typeface="Calibri" pitchFamily="34" charset="0"/>
                </a:endParaRP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93" y="1368000"/>
            <a:ext cx="8869013" cy="5058481"/>
          </a:xfrm>
          <a:prstGeom prst="rect">
            <a:avLst/>
          </a:prstGeom>
        </p:spPr>
      </p:pic>
    </p:spTree>
    <p:extLst>
      <p:ext uri="{BB962C8B-B14F-4D97-AF65-F5344CB8AC3E}">
        <p14:creationId xmlns:p14="http://schemas.microsoft.com/office/powerpoint/2010/main" val="6342562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p:cNvSpPr>
            <a:spLocks noGrp="1"/>
          </p:cNvSpPr>
          <p:nvPr>
            <p:ph sz="quarter" idx="13"/>
          </p:nvPr>
        </p:nvSpPr>
        <p:spPr/>
        <p:txBody>
          <a:bodyPr/>
          <a:lstStyle/>
          <a:p>
            <a:r>
              <a:rPr lang="en-US"/>
              <a:t>Attractiveness vs. Associations with North West University (NWU)</a:t>
            </a:r>
          </a:p>
          <a:p>
            <a:endParaRPr lang="sv-SE" dirty="0"/>
          </a:p>
        </p:txBody>
      </p:sp>
      <p:sp>
        <p:nvSpPr>
          <p:cNvPr id="3" name="Text Placeholder 2">
            <a:extLst>
              <a:ext uri="{FF2B5EF4-FFF2-40B4-BE49-F238E27FC236}">
                <a16:creationId xmlns:a16="http://schemas.microsoft.com/office/drawing/2014/main" id="{C819E41E-375F-44B1-A63F-E0212AFFEAC6}"/>
              </a:ext>
            </a:extLst>
          </p:cNvPr>
          <p:cNvSpPr>
            <a:spLocks noGrp="1"/>
          </p:cNvSpPr>
          <p:nvPr>
            <p:ph type="body" sz="quarter" idx="12"/>
          </p:nvPr>
        </p:nvSpPr>
        <p:spPr/>
        <p:txBody>
          <a:bodyPr/>
          <a:lstStyle/>
          <a:p>
            <a:r>
              <a:rPr lang="en-US"/>
              <a:t>Which of the following attributes do you associate with your college or university? Select as many as applicable.</a:t>
            </a:r>
          </a:p>
          <a:p>
            <a:r>
              <a:rPr lang="en-US"/>
              <a:t>Which of these are most important to you? (Max. 3)</a:t>
            </a:r>
          </a:p>
          <a:p>
            <a:endParaRPr lang="en-ZA"/>
          </a:p>
        </p:txBody>
      </p:sp>
      <p:sp>
        <p:nvSpPr>
          <p:cNvPr id="5" name="Title 4">
            <a:extLst>
              <a:ext uri="{FF2B5EF4-FFF2-40B4-BE49-F238E27FC236}">
                <a16:creationId xmlns:a16="http://schemas.microsoft.com/office/drawing/2014/main" id="{E408774A-33A2-48EF-85CA-B7551AD7E5AA}"/>
              </a:ext>
            </a:extLst>
          </p:cNvPr>
          <p:cNvSpPr>
            <a:spLocks noGrp="1"/>
          </p:cNvSpPr>
          <p:nvPr>
            <p:ph type="title"/>
          </p:nvPr>
        </p:nvSpPr>
        <p:spPr/>
        <p:txBody>
          <a:bodyPr/>
          <a:lstStyle/>
          <a:p>
            <a:r>
              <a:rPr lang="en-US"/>
              <a:t>Offering </a:t>
            </a:r>
            <a:endParaRPr lang="en-ZA" dirty="0"/>
          </a:p>
        </p:txBody>
      </p:sp>
      <p:sp>
        <p:nvSpPr>
          <p:cNvPr id="2" name="Text Placeholder 1">
            <a:extLst>
              <a:ext uri="{FF2B5EF4-FFF2-40B4-BE49-F238E27FC236}">
                <a16:creationId xmlns:a16="http://schemas.microsoft.com/office/drawing/2014/main" id="{6B53E78B-240E-4DDD-A419-38F457822826}"/>
              </a:ext>
            </a:extLst>
          </p:cNvPr>
          <p:cNvSpPr>
            <a:spLocks noGrp="1"/>
          </p:cNvSpPr>
          <p:nvPr>
            <p:ph type="body" sz="quarter" idx="10"/>
          </p:nvPr>
        </p:nvSpPr>
        <p:spPr/>
        <p:txBody>
          <a:bodyPr/>
          <a:lstStyle/>
          <a:p>
            <a:r>
              <a:rPr lang="en-US"/>
              <a:t>2021 | South Africa | Professionals | All main fields of study</a:t>
            </a:r>
          </a:p>
          <a:p>
            <a:endParaRPr lang="en-ZA" dirty="0"/>
          </a:p>
        </p:txBody>
      </p:sp>
      <p:grpSp>
        <p:nvGrpSpPr>
          <p:cNvPr id="12" name="Grupp 27">
            <a:extLst>
              <a:ext uri="{FF2B5EF4-FFF2-40B4-BE49-F238E27FC236}">
                <a16:creationId xmlns:a16="http://schemas.microsoft.com/office/drawing/2014/main" id="{86830EAA-A93A-4B56-9878-B4CDB80E444E}"/>
              </a:ext>
            </a:extLst>
          </p:cNvPr>
          <p:cNvGrpSpPr/>
          <p:nvPr/>
        </p:nvGrpSpPr>
        <p:grpSpPr>
          <a:xfrm>
            <a:off x="10515600" y="1097280"/>
            <a:ext cx="639941" cy="562990"/>
            <a:chOff x="2541724" y="3847884"/>
            <a:chExt cx="1907678" cy="1678286"/>
          </a:xfrm>
        </p:grpSpPr>
        <p:sp>
          <p:nvSpPr>
            <p:cNvPr id="13" name="Freeform 58">
              <a:extLst>
                <a:ext uri="{FF2B5EF4-FFF2-40B4-BE49-F238E27FC236}">
                  <a16:creationId xmlns:a16="http://schemas.microsoft.com/office/drawing/2014/main" id="{69876B23-E3C0-4958-B43E-27B9C774939D}"/>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rgbClr val="414041">
                <a:alpha val="7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mn-cs"/>
              </a:endParaRPr>
            </a:p>
          </p:txBody>
        </p:sp>
        <p:grpSp>
          <p:nvGrpSpPr>
            <p:cNvPr id="14" name="Grupp 29">
              <a:extLst>
                <a:ext uri="{FF2B5EF4-FFF2-40B4-BE49-F238E27FC236}">
                  <a16:creationId xmlns:a16="http://schemas.microsoft.com/office/drawing/2014/main" id="{EF7704D8-B113-4470-AA75-72EAA93B56F8}"/>
                </a:ext>
              </a:extLst>
            </p:cNvPr>
            <p:cNvGrpSpPr/>
            <p:nvPr/>
          </p:nvGrpSpPr>
          <p:grpSpPr>
            <a:xfrm>
              <a:off x="3366443" y="4346158"/>
              <a:ext cx="633700" cy="983678"/>
              <a:chOff x="3272575" y="4273335"/>
              <a:chExt cx="755742" cy="1173120"/>
            </a:xfrm>
          </p:grpSpPr>
          <p:sp>
            <p:nvSpPr>
              <p:cNvPr id="15" name="Freeform 70">
                <a:extLst>
                  <a:ext uri="{FF2B5EF4-FFF2-40B4-BE49-F238E27FC236}">
                    <a16:creationId xmlns:a16="http://schemas.microsoft.com/office/drawing/2014/main" id="{9A12F13B-DE0A-47C2-86CE-C35380C1B9E0}"/>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16" name="Freeform 71">
                <a:extLst>
                  <a:ext uri="{FF2B5EF4-FFF2-40B4-BE49-F238E27FC236}">
                    <a16:creationId xmlns:a16="http://schemas.microsoft.com/office/drawing/2014/main" id="{C2C59ACC-EF45-4B6B-8340-3035880D5C2D}"/>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17" name="Freeform 73">
                <a:extLst>
                  <a:ext uri="{FF2B5EF4-FFF2-40B4-BE49-F238E27FC236}">
                    <a16:creationId xmlns:a16="http://schemas.microsoft.com/office/drawing/2014/main" id="{2607E7C2-A920-41D4-8030-FE3FEFB9215F}"/>
                  </a:ext>
                </a:extLst>
              </p:cNvPr>
              <p:cNvSpPr>
                <a:spLocks/>
              </p:cNvSpPr>
              <p:nvPr/>
            </p:nvSpPr>
            <p:spPr bwMode="auto">
              <a:xfrm>
                <a:off x="3272575" y="4488981"/>
                <a:ext cx="266330"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18" name="Freeform 74">
                <a:extLst>
                  <a:ext uri="{FF2B5EF4-FFF2-40B4-BE49-F238E27FC236}">
                    <a16:creationId xmlns:a16="http://schemas.microsoft.com/office/drawing/2014/main" id="{DB0A5E31-08F2-4EA6-9FBA-4790938E8FA1}"/>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19" name="Freeform 75">
                <a:extLst>
                  <a:ext uri="{FF2B5EF4-FFF2-40B4-BE49-F238E27FC236}">
                    <a16:creationId xmlns:a16="http://schemas.microsoft.com/office/drawing/2014/main" id="{80003138-D617-4939-83B3-ACF13036BF9B}"/>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93" y="1371600"/>
            <a:ext cx="8869013" cy="5058481"/>
          </a:xfrm>
          <a:prstGeom prst="rect">
            <a:avLst/>
          </a:prstGeom>
        </p:spPr>
      </p:pic>
    </p:spTree>
    <p:extLst>
      <p:ext uri="{BB962C8B-B14F-4D97-AF65-F5344CB8AC3E}">
        <p14:creationId xmlns:p14="http://schemas.microsoft.com/office/powerpoint/2010/main" val="17079867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7BF603-BB97-4034-987F-0CA4B624D33C}"/>
              </a:ext>
            </a:extLst>
          </p:cNvPr>
          <p:cNvSpPr>
            <a:spLocks noGrp="1"/>
          </p:cNvSpPr>
          <p:nvPr>
            <p:ph sz="quarter" idx="13"/>
          </p:nvPr>
        </p:nvSpPr>
        <p:spPr/>
        <p:txBody>
          <a:bodyPr/>
          <a:lstStyle/>
          <a:p>
            <a:r>
              <a:rPr lang="en-US"/>
              <a:t>Your alumni : Business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endParaRPr lang="en-US" dirty="0"/>
          </a:p>
        </p:txBody>
      </p:sp>
      <p:sp>
        <p:nvSpPr>
          <p:cNvPr id="5" name="Title 4"/>
          <p:cNvSpPr>
            <a:spLocks noGrp="1"/>
          </p:cNvSpPr>
          <p:nvPr>
            <p:ph type="title"/>
          </p:nvPr>
        </p:nvSpPr>
        <p:spPr/>
        <p:txBody>
          <a:bodyPr/>
          <a:lstStyle/>
          <a:p>
            <a:r>
              <a:rPr lang="sv-SE"/>
              <a:t>Areas of study</a:t>
            </a:r>
            <a:endParaRPr lang="sv-SE" dirty="0"/>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34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6127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6AD8993-4B2B-4315-A9A4-51CB178B5BD1}"/>
              </a:ext>
            </a:extLst>
          </p:cNvPr>
          <p:cNvSpPr>
            <a:spLocks noGrp="1"/>
          </p:cNvSpPr>
          <p:nvPr>
            <p:ph sz="quarter" idx="13"/>
          </p:nvPr>
        </p:nvSpPr>
        <p:spPr/>
        <p:txBody>
          <a:bodyPr/>
          <a:lstStyle/>
          <a:p>
            <a:r>
              <a:rPr lang="en-US"/>
              <a:t>Your alumni : Humanities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19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84977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7BF603-BB97-4034-987F-0CA4B624D33C}"/>
              </a:ext>
            </a:extLst>
          </p:cNvPr>
          <p:cNvSpPr>
            <a:spLocks noGrp="1"/>
          </p:cNvSpPr>
          <p:nvPr>
            <p:ph sz="quarter" idx="13"/>
          </p:nvPr>
        </p:nvSpPr>
        <p:spPr/>
        <p:txBody>
          <a:bodyPr/>
          <a:lstStyle/>
          <a:p>
            <a:r>
              <a:rPr lang="en-US"/>
              <a:t>All professionals : Business (1/2)</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19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738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7BF603-BB97-4034-987F-0CA4B624D33C}"/>
              </a:ext>
            </a:extLst>
          </p:cNvPr>
          <p:cNvSpPr>
            <a:spLocks noGrp="1"/>
          </p:cNvSpPr>
          <p:nvPr>
            <p:ph sz="quarter" idx="13"/>
          </p:nvPr>
        </p:nvSpPr>
        <p:spPr/>
        <p:txBody>
          <a:bodyPr/>
          <a:lstStyle/>
          <a:p>
            <a:r>
              <a:rPr lang="en-US"/>
              <a:t>All professionals : Business (2/2)</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16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5240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FFC24ADA-0976-421C-95A0-591841849BE2}"/>
              </a:ext>
            </a:extLst>
          </p:cNvPr>
          <p:cNvSpPr>
            <a:spLocks noGrp="1"/>
          </p:cNvSpPr>
          <p:nvPr>
            <p:ph sz="quarter" idx="13"/>
          </p:nvPr>
        </p:nvSpPr>
        <p:spPr/>
        <p:txBody>
          <a:bodyPr/>
          <a:lstStyle/>
          <a:p>
            <a:r>
              <a:rPr lang="en-US"/>
              <a:t>All professionals : Engineering (1/2)</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16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9380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D8E88-DE1C-4AE7-B836-ECDB5E42C702}"/>
              </a:ext>
            </a:extLst>
          </p:cNvPr>
          <p:cNvSpPr>
            <a:spLocks noGrp="1"/>
          </p:cNvSpPr>
          <p:nvPr>
            <p:ph type="body" sz="quarter" idx="12"/>
          </p:nvPr>
        </p:nvSpPr>
        <p:spPr/>
        <p:txBody>
          <a:bodyPr/>
          <a:lstStyle/>
          <a:p>
            <a:r>
              <a:rPr lang="en-US"/>
              <a:t>What's the highest educational qualification or degree that you've earned?</a:t>
            </a:r>
            <a:endParaRPr lang="en-US" dirty="0"/>
          </a:p>
        </p:txBody>
      </p:sp>
      <p:sp>
        <p:nvSpPr>
          <p:cNvPr id="5" name="Title 4">
            <a:extLst>
              <a:ext uri="{FF2B5EF4-FFF2-40B4-BE49-F238E27FC236}">
                <a16:creationId xmlns:a16="http://schemas.microsoft.com/office/drawing/2014/main" id="{46BDA231-DDDC-4A9C-B477-B28B5760A064}"/>
              </a:ext>
            </a:extLst>
          </p:cNvPr>
          <p:cNvSpPr>
            <a:spLocks noGrp="1"/>
          </p:cNvSpPr>
          <p:nvPr>
            <p:ph type="title"/>
          </p:nvPr>
        </p:nvSpPr>
        <p:spPr/>
        <p:txBody>
          <a:bodyPr/>
          <a:lstStyle/>
          <a:p>
            <a:r>
              <a:rPr lang="en-US"/>
              <a:t>Highest educational qualification</a:t>
            </a:r>
            <a:endParaRPr lang="en-ZA" dirty="0"/>
          </a:p>
        </p:txBody>
      </p:sp>
      <p:sp>
        <p:nvSpPr>
          <p:cNvPr id="2" name="Text Placeholder 1">
            <a:extLst>
              <a:ext uri="{FF2B5EF4-FFF2-40B4-BE49-F238E27FC236}">
                <a16:creationId xmlns:a16="http://schemas.microsoft.com/office/drawing/2014/main" id="{41CBD221-7441-44C5-99B5-D29EE66785C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7" name="Oval 16">
            <a:extLst>
              <a:ext uri="{FF2B5EF4-FFF2-40B4-BE49-F238E27FC236}">
                <a16:creationId xmlns:a16="http://schemas.microsoft.com/office/drawing/2014/main" id="{D9FA9E2D-93E1-4B86-89DF-6998E8A08DFC}"/>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2A82BB0D-6EA3-4C77-8EE4-9A5103AD9CB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20" name="TextBox 19">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1" name="TextBox 20">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3800" y="1350000"/>
            <a:ext cx="8632825"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0320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FFC24ADA-0976-421C-95A0-591841849BE2}"/>
              </a:ext>
            </a:extLst>
          </p:cNvPr>
          <p:cNvSpPr>
            <a:spLocks noGrp="1"/>
          </p:cNvSpPr>
          <p:nvPr>
            <p:ph sz="quarter" idx="13"/>
          </p:nvPr>
        </p:nvSpPr>
        <p:spPr/>
        <p:txBody>
          <a:bodyPr/>
          <a:lstStyle/>
          <a:p>
            <a:r>
              <a:rPr lang="en-US"/>
              <a:t>All professionals : Engineering (2/2)</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34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65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39CFD98B-D6C9-4A5D-89C3-254D4EB730C1}"/>
              </a:ext>
            </a:extLst>
          </p:cNvPr>
          <p:cNvSpPr>
            <a:spLocks noGrp="1"/>
          </p:cNvSpPr>
          <p:nvPr>
            <p:ph sz="quarter" idx="13"/>
          </p:nvPr>
        </p:nvSpPr>
        <p:spPr/>
        <p:txBody>
          <a:bodyPr/>
          <a:lstStyle/>
          <a:p>
            <a:r>
              <a:rPr lang="en-US"/>
              <a:t>All professionals : Natural Sciences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5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2458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A6AD8993-4B2B-4315-A9A4-51CB178B5BD1}"/>
              </a:ext>
            </a:extLst>
          </p:cNvPr>
          <p:cNvSpPr>
            <a:spLocks noGrp="1"/>
          </p:cNvSpPr>
          <p:nvPr>
            <p:ph sz="quarter" idx="13"/>
          </p:nvPr>
        </p:nvSpPr>
        <p:spPr/>
        <p:txBody>
          <a:bodyPr/>
          <a:lstStyle/>
          <a:p>
            <a:r>
              <a:rPr lang="en-US"/>
              <a:t>All professionals : Humanities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87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639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7D3459E6-6B5E-4585-84A8-366B13C06C26}"/>
              </a:ext>
            </a:extLst>
          </p:cNvPr>
          <p:cNvSpPr>
            <a:spLocks noGrp="1"/>
          </p:cNvSpPr>
          <p:nvPr>
            <p:ph sz="quarter" idx="13"/>
          </p:nvPr>
        </p:nvSpPr>
        <p:spPr/>
        <p:txBody>
          <a:bodyPr/>
          <a:lstStyle/>
          <a:p>
            <a:r>
              <a:rPr lang="en-US"/>
              <a:t>All professionals : Law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25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8194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11EE1AD6-F81F-4CCC-B2E6-82BE6C3E0560}"/>
              </a:ext>
            </a:extLst>
          </p:cNvPr>
          <p:cNvSpPr>
            <a:spLocks noGrp="1"/>
          </p:cNvSpPr>
          <p:nvPr>
            <p:ph sz="quarter" idx="13"/>
          </p:nvPr>
        </p:nvSpPr>
        <p:spPr/>
        <p:txBody>
          <a:bodyPr/>
          <a:lstStyle/>
          <a:p>
            <a:r>
              <a:rPr lang="en-US"/>
              <a:t>All professionals : Health/Medicine (1/1)</a:t>
            </a:r>
            <a:endParaRPr lang="en-US" dirty="0"/>
          </a:p>
        </p:txBody>
      </p:sp>
      <p:sp>
        <p:nvSpPr>
          <p:cNvPr id="7"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Please select your major(s)/main area(s) of study.</a:t>
            </a:r>
          </a:p>
        </p:txBody>
      </p:sp>
      <p:sp>
        <p:nvSpPr>
          <p:cNvPr id="5" name="Title 4"/>
          <p:cNvSpPr>
            <a:spLocks noGrp="1"/>
          </p:cNvSpPr>
          <p:nvPr>
            <p:ph type="title"/>
          </p:nvPr>
        </p:nvSpPr>
        <p:spPr/>
        <p:txBody>
          <a:bodyPr/>
          <a:lstStyle/>
          <a:p>
            <a:r>
              <a:rPr lang="sv-SE"/>
              <a:t>Areas of study</a:t>
            </a:r>
          </a:p>
        </p:txBody>
      </p:sp>
      <p:sp>
        <p:nvSpPr>
          <p:cNvPr id="2" name="Text Placeholder 1"/>
          <p:cNvSpPr>
            <a:spLocks noGrp="1"/>
          </p:cNvSpPr>
          <p:nvPr>
            <p:ph type="body" sz="quarter" idx="10"/>
          </p:nvPr>
        </p:nvSpPr>
        <p:spPr/>
        <p:txBody>
          <a:bodyPr/>
          <a:lstStyle/>
          <a:p>
            <a:r>
              <a:rPr lang="sv-SE"/>
              <a:t>2021 | South Africa | </a:t>
            </a:r>
            <a:r>
              <a:rPr lang="en-US"/>
              <a:t>Professionals | All main fields of study</a:t>
            </a:r>
            <a:endParaRPr lang="sv-SE"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8488038" cy="19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98147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Considered employer ranking | Top 30</a:t>
            </a:r>
            <a:endParaRPr lang="en-ZA" dirty="0"/>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endParaRPr lang="en-US"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sp>
        <p:nvSpPr>
          <p:cNvPr id="4" name="TextBox 3">
            <a:extLst>
              <a:ext uri="{FF2B5EF4-FFF2-40B4-BE49-F238E27FC236}">
                <a16:creationId xmlns:a16="http://schemas.microsoft.com/office/drawing/2014/main" id="{EEE1616D-7948-4707-92F5-3953D2772302}"/>
              </a:ext>
            </a:extLst>
          </p:cNvPr>
          <p:cNvSpPr txBox="1"/>
          <p:nvPr/>
        </p:nvSpPr>
        <p:spPr>
          <a:xfrm>
            <a:off x="11018067" y="2245259"/>
            <a:ext cx="1674891" cy="371192"/>
          </a:xfrm>
          <a:prstGeom prst="rect">
            <a:avLst/>
          </a:prstGeom>
        </p:spPr>
        <p:txBody>
          <a:bodyPr vert="horz" wrap="square" lIns="99551" tIns="49775" rIns="99551" bIns="49775" rtlCol="0" anchor="ctr">
            <a:normAutofit fontScale="75000" lnSpcReduction="20000"/>
          </a:bodyPr>
          <a:lstStyle/>
          <a:p>
            <a:endParaRPr lang="en-GB" sz="2800" dirty="0"/>
          </a:p>
        </p:txBody>
      </p:sp>
    </p:spTree>
    <p:extLst>
      <p:ext uri="{BB962C8B-B14F-4D97-AF65-F5344CB8AC3E}">
        <p14:creationId xmlns:p14="http://schemas.microsoft.com/office/powerpoint/2010/main" val="658964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Considered employer ranking | Top 30</a:t>
            </a:r>
            <a:endParaRPr lang="en-ZA"/>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7" name="Rectangle 6">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Engineering/Technology</a:t>
            </a:r>
            <a:endParaRPr lang="sv-SE" sz="1270" dirty="0">
              <a:solidFill>
                <a:schemeClr val="accent2">
                  <a:lumMod val="50000"/>
                </a:schemeClr>
              </a:solidFill>
              <a:latin typeface="Calibri" pitchFamily="34" charset="0"/>
              <a:cs typeface="Calibri" pitchFamily="34" charset="0"/>
            </a:endParaRP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98548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Considered employer ranking | Top 30</a:t>
            </a:r>
            <a:endParaRPr lang="en-ZA"/>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7" name="Rectangle 6">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2118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ZA"/>
              <a:t>Now choose the five (5) employers you most want to work for, your five Ideal Employers.</a:t>
            </a:r>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Ideal Employer ranking | Top 30</a:t>
            </a:r>
            <a:endParaRPr lang="en-ZA" dirty="0"/>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7" name="Rectangle 6">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9884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ZA"/>
              <a:t>Now choose the five (5) employers you most want to work for, your five Ideal Employers.</a:t>
            </a:r>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Ideal Employer ranking | Top 30</a:t>
            </a:r>
            <a:endParaRPr lang="en-ZA" dirty="0"/>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7" name="Rectangle 6">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Engineering/Technology</a:t>
            </a:r>
            <a:endParaRPr lang="sv-SE" sz="1270" dirty="0">
              <a:solidFill>
                <a:schemeClr val="accent2">
                  <a:lumMod val="50000"/>
                </a:schemeClr>
              </a:solidFill>
              <a:latin typeface="Calibri" pitchFamily="34" charset="0"/>
              <a:cs typeface="Calibri" pitchFamily="34" charset="0"/>
            </a:endParaRPr>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480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latin typeface="+mn-lt"/>
              </a:rPr>
              <a:t>2021 </a:t>
            </a:r>
            <a:r>
              <a:rPr lang="en-US">
                <a:latin typeface="+mn-lt"/>
              </a:rPr>
              <a:t>| South Africa | Professionals | All main fields of study</a:t>
            </a:r>
            <a:endParaRPr lang="en-US" dirty="0">
              <a:latin typeface="+mn-lt"/>
            </a:endParaRPr>
          </a:p>
        </p:txBody>
      </p:sp>
      <p:sp>
        <p:nvSpPr>
          <p:cNvPr id="2" name="Rectangle: Rounded Corners 1">
            <a:extLst>
              <a:ext uri="{FF2B5EF4-FFF2-40B4-BE49-F238E27FC236}">
                <a16:creationId xmlns:a16="http://schemas.microsoft.com/office/drawing/2014/main" id="{6DFCDFED-615A-4144-8F70-2679B04DA33A}"/>
              </a:ext>
            </a:extLst>
          </p:cNvPr>
          <p:cNvSpPr/>
          <p:nvPr/>
        </p:nvSpPr>
        <p:spPr>
          <a:xfrm>
            <a:off x="3572255" y="948690"/>
            <a:ext cx="4674029" cy="56776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414041"/>
                </a:solidFill>
                <a:effectLst/>
                <a:uLnTx/>
                <a:uFillTx/>
                <a:latin typeface="Calibri"/>
                <a:ea typeface="+mn-ea"/>
                <a:cs typeface="+mn-cs"/>
              </a:rPr>
              <a:t>The Universum Career Profiles</a:t>
            </a:r>
          </a:p>
        </p:txBody>
      </p:sp>
      <p:cxnSp>
        <p:nvCxnSpPr>
          <p:cNvPr id="30" name="Straight Connector 29">
            <a:extLst>
              <a:ext uri="{FF2B5EF4-FFF2-40B4-BE49-F238E27FC236}">
                <a16:creationId xmlns:a16="http://schemas.microsoft.com/office/drawing/2014/main" id="{063FE53C-D7F1-45C3-A73F-19A452E09C0D}"/>
              </a:ext>
            </a:extLst>
          </p:cNvPr>
          <p:cNvCxnSpPr>
            <a:cxnSpLocks/>
          </p:cNvCxnSpPr>
          <p:nvPr/>
        </p:nvCxnSpPr>
        <p:spPr>
          <a:xfrm flipH="1" flipV="1">
            <a:off x="6109729" y="4702947"/>
            <a:ext cx="3858795" cy="12957"/>
          </a:xfrm>
          <a:prstGeom prst="line">
            <a:avLst/>
          </a:prstGeom>
          <a:noFill/>
          <a:ln w="9525" cap="flat" cmpd="sng" algn="ctr">
            <a:solidFill>
              <a:srgbClr val="E2E3E4">
                <a:shade val="95000"/>
                <a:satMod val="105000"/>
              </a:srgbClr>
            </a:solidFill>
            <a:prstDash val="dash"/>
          </a:ln>
          <a:effectLst/>
        </p:spPr>
      </p:cxnSp>
      <p:cxnSp>
        <p:nvCxnSpPr>
          <p:cNvPr id="34" name="Straight Connector 33">
            <a:extLst>
              <a:ext uri="{FF2B5EF4-FFF2-40B4-BE49-F238E27FC236}">
                <a16:creationId xmlns:a16="http://schemas.microsoft.com/office/drawing/2014/main" id="{A4B32D4C-2725-4479-962E-D2AE40D8F6BA}"/>
              </a:ext>
            </a:extLst>
          </p:cNvPr>
          <p:cNvCxnSpPr>
            <a:cxnSpLocks/>
          </p:cNvCxnSpPr>
          <p:nvPr/>
        </p:nvCxnSpPr>
        <p:spPr>
          <a:xfrm flipV="1">
            <a:off x="2282951" y="4702947"/>
            <a:ext cx="3826778" cy="3614"/>
          </a:xfrm>
          <a:prstGeom prst="line">
            <a:avLst/>
          </a:prstGeom>
          <a:noFill/>
          <a:ln w="9525" cap="flat" cmpd="sng" algn="ctr">
            <a:solidFill>
              <a:srgbClr val="E2E3E4">
                <a:shade val="95000"/>
                <a:satMod val="105000"/>
              </a:srgbClr>
            </a:solidFill>
            <a:prstDash val="dash"/>
          </a:ln>
          <a:effectLst/>
        </p:spPr>
      </p:cxnSp>
      <p:cxnSp>
        <p:nvCxnSpPr>
          <p:cNvPr id="37" name="Straight Connector 36">
            <a:extLst>
              <a:ext uri="{FF2B5EF4-FFF2-40B4-BE49-F238E27FC236}">
                <a16:creationId xmlns:a16="http://schemas.microsoft.com/office/drawing/2014/main" id="{B58960F4-6781-4F8D-A8DF-E8C8F11B4663}"/>
              </a:ext>
            </a:extLst>
          </p:cNvPr>
          <p:cNvCxnSpPr>
            <a:cxnSpLocks/>
          </p:cNvCxnSpPr>
          <p:nvPr/>
        </p:nvCxnSpPr>
        <p:spPr>
          <a:xfrm flipH="1" flipV="1">
            <a:off x="3611879" y="2264062"/>
            <a:ext cx="6356645" cy="2046306"/>
          </a:xfrm>
          <a:prstGeom prst="line">
            <a:avLst/>
          </a:prstGeom>
          <a:noFill/>
          <a:ln w="9525" cap="flat" cmpd="sng" algn="ctr">
            <a:solidFill>
              <a:srgbClr val="E2E3E4">
                <a:shade val="95000"/>
                <a:satMod val="105000"/>
              </a:srgbClr>
            </a:solidFill>
            <a:prstDash val="dash"/>
          </a:ln>
          <a:effectLst/>
        </p:spPr>
      </p:cxnSp>
      <p:cxnSp>
        <p:nvCxnSpPr>
          <p:cNvPr id="43" name="Straight Connector 42">
            <a:extLst>
              <a:ext uri="{FF2B5EF4-FFF2-40B4-BE49-F238E27FC236}">
                <a16:creationId xmlns:a16="http://schemas.microsoft.com/office/drawing/2014/main" id="{3A799004-5DE5-4351-8F14-588E7B3A3D36}"/>
              </a:ext>
            </a:extLst>
          </p:cNvPr>
          <p:cNvCxnSpPr>
            <a:cxnSpLocks/>
          </p:cNvCxnSpPr>
          <p:nvPr/>
        </p:nvCxnSpPr>
        <p:spPr>
          <a:xfrm flipH="1" flipV="1">
            <a:off x="8511615" y="2268477"/>
            <a:ext cx="1456909" cy="2041891"/>
          </a:xfrm>
          <a:prstGeom prst="line">
            <a:avLst/>
          </a:prstGeom>
          <a:noFill/>
          <a:ln w="9525" cap="flat" cmpd="sng" algn="ctr">
            <a:solidFill>
              <a:srgbClr val="E2E3E4">
                <a:shade val="95000"/>
                <a:satMod val="105000"/>
              </a:srgbClr>
            </a:solidFill>
            <a:prstDash val="dash"/>
          </a:ln>
          <a:effectLst/>
        </p:spPr>
      </p:cxnSp>
      <p:cxnSp>
        <p:nvCxnSpPr>
          <p:cNvPr id="44" name="Straight Connector 43">
            <a:extLst>
              <a:ext uri="{FF2B5EF4-FFF2-40B4-BE49-F238E27FC236}">
                <a16:creationId xmlns:a16="http://schemas.microsoft.com/office/drawing/2014/main" id="{7CF6D04A-0BDA-49E5-A1DE-EB36D0280AAA}"/>
              </a:ext>
            </a:extLst>
          </p:cNvPr>
          <p:cNvCxnSpPr>
            <a:cxnSpLocks/>
          </p:cNvCxnSpPr>
          <p:nvPr/>
        </p:nvCxnSpPr>
        <p:spPr>
          <a:xfrm flipH="1" flipV="1">
            <a:off x="3611879" y="2264062"/>
            <a:ext cx="2497850" cy="2033349"/>
          </a:xfrm>
          <a:prstGeom prst="line">
            <a:avLst/>
          </a:prstGeom>
          <a:noFill/>
          <a:ln w="9525" cap="flat" cmpd="sng" algn="ctr">
            <a:solidFill>
              <a:srgbClr val="E2E3E4">
                <a:shade val="95000"/>
                <a:satMod val="105000"/>
              </a:srgbClr>
            </a:solidFill>
            <a:prstDash val="dash"/>
          </a:ln>
          <a:effectLst/>
        </p:spPr>
      </p:cxnSp>
      <p:cxnSp>
        <p:nvCxnSpPr>
          <p:cNvPr id="46" name="Straight Connector 45">
            <a:extLst>
              <a:ext uri="{FF2B5EF4-FFF2-40B4-BE49-F238E27FC236}">
                <a16:creationId xmlns:a16="http://schemas.microsoft.com/office/drawing/2014/main" id="{B1A91B11-5178-4FA9-B1F5-EA8655204B77}"/>
              </a:ext>
            </a:extLst>
          </p:cNvPr>
          <p:cNvCxnSpPr>
            <a:cxnSpLocks/>
          </p:cNvCxnSpPr>
          <p:nvPr/>
        </p:nvCxnSpPr>
        <p:spPr>
          <a:xfrm flipV="1">
            <a:off x="6109729" y="2268477"/>
            <a:ext cx="2401886" cy="2028934"/>
          </a:xfrm>
          <a:prstGeom prst="line">
            <a:avLst/>
          </a:prstGeom>
          <a:noFill/>
          <a:ln w="9525" cap="flat" cmpd="sng" algn="ctr">
            <a:solidFill>
              <a:srgbClr val="E2E3E4">
                <a:shade val="95000"/>
                <a:satMod val="105000"/>
              </a:srgbClr>
            </a:solidFill>
            <a:prstDash val="dash"/>
          </a:ln>
          <a:effectLst/>
        </p:spPr>
      </p:cxnSp>
      <p:cxnSp>
        <p:nvCxnSpPr>
          <p:cNvPr id="47" name="Straight Connector 46">
            <a:extLst>
              <a:ext uri="{FF2B5EF4-FFF2-40B4-BE49-F238E27FC236}">
                <a16:creationId xmlns:a16="http://schemas.microsoft.com/office/drawing/2014/main" id="{8154EAAB-6610-478C-9590-65F342F8461C}"/>
              </a:ext>
            </a:extLst>
          </p:cNvPr>
          <p:cNvCxnSpPr>
            <a:cxnSpLocks/>
          </p:cNvCxnSpPr>
          <p:nvPr/>
        </p:nvCxnSpPr>
        <p:spPr>
          <a:xfrm>
            <a:off x="3611879" y="2264062"/>
            <a:ext cx="4899736" cy="4415"/>
          </a:xfrm>
          <a:prstGeom prst="line">
            <a:avLst/>
          </a:prstGeom>
          <a:noFill/>
          <a:ln w="9525" cap="flat" cmpd="sng" algn="ctr">
            <a:solidFill>
              <a:srgbClr val="E2E3E4">
                <a:shade val="95000"/>
                <a:satMod val="105000"/>
              </a:srgbClr>
            </a:solidFill>
            <a:prstDash val="dash"/>
          </a:ln>
          <a:effectLst/>
        </p:spPr>
      </p:cxnSp>
      <p:cxnSp>
        <p:nvCxnSpPr>
          <p:cNvPr id="48" name="Straight Connector 47">
            <a:extLst>
              <a:ext uri="{FF2B5EF4-FFF2-40B4-BE49-F238E27FC236}">
                <a16:creationId xmlns:a16="http://schemas.microsoft.com/office/drawing/2014/main" id="{BD12AD06-44DD-4980-89F3-5502E51BBF49}"/>
              </a:ext>
            </a:extLst>
          </p:cNvPr>
          <p:cNvCxnSpPr>
            <a:cxnSpLocks/>
          </p:cNvCxnSpPr>
          <p:nvPr/>
        </p:nvCxnSpPr>
        <p:spPr>
          <a:xfrm flipV="1">
            <a:off x="2282951" y="2268477"/>
            <a:ext cx="6228664" cy="2025321"/>
          </a:xfrm>
          <a:prstGeom prst="line">
            <a:avLst/>
          </a:prstGeom>
          <a:noFill/>
          <a:ln w="9525" cap="flat" cmpd="sng" algn="ctr">
            <a:solidFill>
              <a:srgbClr val="E2E3E4">
                <a:shade val="95000"/>
                <a:satMod val="105000"/>
              </a:srgbClr>
            </a:solidFill>
            <a:prstDash val="dash"/>
          </a:ln>
          <a:effectLst/>
        </p:spPr>
      </p:cxnSp>
      <p:cxnSp>
        <p:nvCxnSpPr>
          <p:cNvPr id="49" name="Straight Connector 48">
            <a:extLst>
              <a:ext uri="{FF2B5EF4-FFF2-40B4-BE49-F238E27FC236}">
                <a16:creationId xmlns:a16="http://schemas.microsoft.com/office/drawing/2014/main" id="{F89345DB-E0E6-4194-AD17-5A97C6DF7133}"/>
              </a:ext>
            </a:extLst>
          </p:cNvPr>
          <p:cNvCxnSpPr>
            <a:cxnSpLocks/>
          </p:cNvCxnSpPr>
          <p:nvPr/>
        </p:nvCxnSpPr>
        <p:spPr>
          <a:xfrm flipV="1">
            <a:off x="2282951" y="2264062"/>
            <a:ext cx="1328928" cy="2029736"/>
          </a:xfrm>
          <a:prstGeom prst="line">
            <a:avLst/>
          </a:prstGeom>
          <a:noFill/>
          <a:ln w="9525" cap="flat" cmpd="sng" algn="ctr">
            <a:solidFill>
              <a:srgbClr val="E2E3E4">
                <a:shade val="95000"/>
                <a:satMod val="105000"/>
              </a:srgbClr>
            </a:solidFill>
            <a:prstDash val="dash"/>
          </a:ln>
          <a:effectLst/>
        </p:spPr>
      </p:cxnSp>
      <p:sp>
        <p:nvSpPr>
          <p:cNvPr id="50" name="Rectangle: Rounded Corners 49">
            <a:extLst>
              <a:ext uri="{FF2B5EF4-FFF2-40B4-BE49-F238E27FC236}">
                <a16:creationId xmlns:a16="http://schemas.microsoft.com/office/drawing/2014/main" id="{D1471CD4-2C60-4B38-A0E9-B4D350B71B34}"/>
              </a:ext>
            </a:extLst>
          </p:cNvPr>
          <p:cNvSpPr/>
          <p:nvPr/>
        </p:nvSpPr>
        <p:spPr>
          <a:xfrm>
            <a:off x="2011679" y="2143509"/>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Go-Getter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Go-Getters have a strong performance orientation. They’re ambitious achievers, hungry to make their mark in successful companies with a reputation for top talent. They’re comfortable taking on high levels of responsibility and tough challenges. In return for their dedicated effort and ability to make things happen, they expect high levels of recognition and fast-track career progress.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E216C84F-BF44-47D7-A0CE-C19F4994894C}"/>
              </a:ext>
            </a:extLst>
          </p:cNvPr>
          <p:cNvSpPr/>
          <p:nvPr/>
        </p:nvSpPr>
        <p:spPr>
          <a:xfrm>
            <a:off x="6888479" y="2143509"/>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Globe-Trotter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Globe-Trotters have a strong international orientation. They have a cosmopolitan outlook, seeking to broaden their horizons in a multi-national company that will provide the opportunity to travel abroad and interact with a diverse international community of colleagues, clients and customers. They see constant change as a positive, broadening their experience and stimulating their learning.</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C21B3E18-1ADC-4237-919D-1A0FE497FBFB}"/>
              </a:ext>
            </a:extLst>
          </p:cNvPr>
          <p:cNvSpPr/>
          <p:nvPr/>
        </p:nvSpPr>
        <p:spPr>
          <a:xfrm>
            <a:off x="682751" y="4514853"/>
            <a:ext cx="3200401" cy="1873438"/>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Ground-Breaker  </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Ground-Breakers have a strong entrepreneurial orientation. They’d ideally prefer to work within a dynamic, team-oriented, start-up environment, with a strong focus on innovation. They’re less interested in working for an established player, and more focused on embracing the latest technologies to create new and exciting products, and lead developments in their chosen field.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6B66CA8F-1C42-4B81-89CD-8BE0DE585305}"/>
              </a:ext>
            </a:extLst>
          </p:cNvPr>
          <p:cNvSpPr/>
          <p:nvPr/>
        </p:nvSpPr>
        <p:spPr>
          <a:xfrm>
            <a:off x="4486655" y="4514853"/>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Change-Maker</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Change-Makers have a strong purpose orientation. They’re altruistic by nature and seek organisations that serve the common good, through public service, or social enterprise. They’re strong believers in diversity, equity and inclusion, and feel most engaged when they’re serving a higher purpose or simply helping people.</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8796E63B-E889-491E-AE3A-9AADE250E606}"/>
              </a:ext>
            </a:extLst>
          </p:cNvPr>
          <p:cNvSpPr/>
          <p:nvPr/>
        </p:nvSpPr>
        <p:spPr>
          <a:xfrm>
            <a:off x="8308847" y="4514853"/>
            <a:ext cx="3200401" cy="1869825"/>
          </a:xfrm>
          <a:prstGeom prst="roundRect">
            <a:avLst/>
          </a:prstGeom>
          <a:solidFill>
            <a:sysClr val="window" lastClr="FFFFFF"/>
          </a:solidFill>
          <a:ln w="25400"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r>
              <a:rPr kumimoji="0" lang="sv-SE" sz="1400" b="1" i="0" u="none" strike="noStrike" kern="0" cap="none" spc="0" normalizeH="0" baseline="0" noProof="0" dirty="0">
                <a:ln>
                  <a:noFill/>
                </a:ln>
                <a:solidFill>
                  <a:srgbClr val="414041"/>
                </a:solidFill>
                <a:effectLst/>
                <a:uLnTx/>
                <a:uFillTx/>
                <a:latin typeface="Calibri"/>
                <a:ea typeface="+mn-ea"/>
                <a:cs typeface="+mn-cs"/>
              </a:rPr>
              <a:t>Balance-Seeker </a:t>
            </a:r>
            <a:r>
              <a:rPr kumimoji="0" lang="sv-SE" sz="1200" b="1" i="0" u="none" strike="noStrike" kern="0" cap="none" spc="0" normalizeH="0" baseline="0" noProof="0" dirty="0">
                <a:ln>
                  <a:noFill/>
                </a:ln>
                <a:solidFill>
                  <a:srgbClr val="414041"/>
                </a:solidFill>
                <a:effectLst/>
                <a:uLnTx/>
                <a:uFillTx/>
                <a:latin typeface="Calibri"/>
                <a:ea typeface="+mn-ea"/>
                <a:cs typeface="+mn-cs"/>
              </a:rPr>
              <a:t> </a:t>
            </a:r>
          </a:p>
          <a:p>
            <a:pPr marL="0" marR="0" lvl="0" indent="0" defTabSz="451363"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4041"/>
              </a:solidFill>
              <a:effectLst/>
              <a:uLnTx/>
              <a:uFillTx/>
              <a:latin typeface="Calibri"/>
              <a:ea typeface="+mn-ea"/>
              <a:cs typeface="+mn-cs"/>
            </a:endParaRPr>
          </a:p>
          <a:p>
            <a:pPr marL="0" marR="0" lvl="0" indent="0" defTabSz="45136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414041"/>
                </a:solidFill>
                <a:effectLst/>
                <a:uLnTx/>
                <a:uFillTx/>
                <a:latin typeface="Calibri"/>
                <a:ea typeface="+mn-ea"/>
                <a:cs typeface="+mn-cs"/>
              </a:rPr>
              <a:t>Balance-Seekers have a strong work-life balance orientation. They generally seek well-established, small to medium sized organisations with a friendly, family feel, providing a decent salary and the flexibility for people to balance their responsibilities at work with their wider interests and responsibilities outside of work.  </a:t>
            </a:r>
            <a:endParaRPr kumimoji="0" lang="sv-SE" sz="900" b="0" i="0" u="none" strike="noStrike" kern="0" cap="none" spc="0" normalizeH="0" baseline="0" noProof="0" dirty="0">
              <a:ln>
                <a:noFill/>
              </a:ln>
              <a:solidFill>
                <a:srgbClr val="414041"/>
              </a:solidFill>
              <a:effectLst/>
              <a:uLnTx/>
              <a:uFillTx/>
              <a:latin typeface="Calibri"/>
              <a:ea typeface="+mn-ea"/>
              <a:cs typeface="+mn-cs"/>
            </a:endParaRPr>
          </a:p>
        </p:txBody>
      </p:sp>
      <p:sp>
        <p:nvSpPr>
          <p:cNvPr id="55" name="Oval 54">
            <a:extLst>
              <a:ext uri="{FF2B5EF4-FFF2-40B4-BE49-F238E27FC236}">
                <a16:creationId xmlns:a16="http://schemas.microsoft.com/office/drawing/2014/main" id="{067CC817-9044-4B50-8ACD-562002F2C137}"/>
              </a:ext>
            </a:extLst>
          </p:cNvPr>
          <p:cNvSpPr/>
          <p:nvPr/>
        </p:nvSpPr>
        <p:spPr>
          <a:xfrm>
            <a:off x="3393119" y="1890050"/>
            <a:ext cx="405423" cy="401121"/>
          </a:xfrm>
          <a:prstGeom prst="ellipse">
            <a:avLst/>
          </a:prstGeom>
          <a:solidFill>
            <a:srgbClr val="FA531D"/>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56" name="Oval 55">
            <a:extLst>
              <a:ext uri="{FF2B5EF4-FFF2-40B4-BE49-F238E27FC236}">
                <a16:creationId xmlns:a16="http://schemas.microsoft.com/office/drawing/2014/main" id="{C0BB3292-D7F3-4E2A-834D-9ED3EE873E74}"/>
              </a:ext>
            </a:extLst>
          </p:cNvPr>
          <p:cNvSpPr/>
          <p:nvPr/>
        </p:nvSpPr>
        <p:spPr>
          <a:xfrm>
            <a:off x="2071211" y="4297722"/>
            <a:ext cx="405423" cy="401121"/>
          </a:xfrm>
          <a:prstGeom prst="ellipse">
            <a:avLst/>
          </a:prstGeom>
          <a:solidFill>
            <a:srgbClr val="FDC652"/>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pic>
        <p:nvPicPr>
          <p:cNvPr id="57" name="Picture 56">
            <a:extLst>
              <a:ext uri="{FF2B5EF4-FFF2-40B4-BE49-F238E27FC236}">
                <a16:creationId xmlns:a16="http://schemas.microsoft.com/office/drawing/2014/main" id="{F15C03F8-E26B-44C0-8A17-EC36CCC29C41}"/>
              </a:ext>
            </a:extLst>
          </p:cNvPr>
          <p:cNvPicPr>
            <a:picLocks noChangeAspect="1"/>
          </p:cNvPicPr>
          <p:nvPr/>
        </p:nvPicPr>
        <p:blipFill>
          <a:blip r:embed="rId2"/>
          <a:stretch>
            <a:fillRect/>
          </a:stretch>
        </p:blipFill>
        <p:spPr>
          <a:xfrm>
            <a:off x="2179320" y="4392571"/>
            <a:ext cx="194472" cy="186370"/>
          </a:xfrm>
          <a:prstGeom prst="rect">
            <a:avLst/>
          </a:prstGeom>
        </p:spPr>
      </p:pic>
      <p:pic>
        <p:nvPicPr>
          <p:cNvPr id="58" name="Picture 57">
            <a:extLst>
              <a:ext uri="{FF2B5EF4-FFF2-40B4-BE49-F238E27FC236}">
                <a16:creationId xmlns:a16="http://schemas.microsoft.com/office/drawing/2014/main" id="{6251C431-0E41-4FFA-9986-E53FB6A119CE}"/>
              </a:ext>
            </a:extLst>
          </p:cNvPr>
          <p:cNvPicPr>
            <a:picLocks noChangeAspect="1"/>
          </p:cNvPicPr>
          <p:nvPr/>
        </p:nvPicPr>
        <p:blipFill>
          <a:blip r:embed="rId3"/>
          <a:stretch>
            <a:fillRect/>
          </a:stretch>
        </p:blipFill>
        <p:spPr>
          <a:xfrm>
            <a:off x="3497580" y="2005018"/>
            <a:ext cx="188975" cy="188975"/>
          </a:xfrm>
          <a:prstGeom prst="rect">
            <a:avLst/>
          </a:prstGeom>
        </p:spPr>
      </p:pic>
      <p:sp>
        <p:nvSpPr>
          <p:cNvPr id="59" name="Oval 58">
            <a:extLst>
              <a:ext uri="{FF2B5EF4-FFF2-40B4-BE49-F238E27FC236}">
                <a16:creationId xmlns:a16="http://schemas.microsoft.com/office/drawing/2014/main" id="{4E0BD631-9060-4D78-884F-673E477781C6}"/>
              </a:ext>
            </a:extLst>
          </p:cNvPr>
          <p:cNvSpPr/>
          <p:nvPr/>
        </p:nvSpPr>
        <p:spPr>
          <a:xfrm>
            <a:off x="8328734" y="1890050"/>
            <a:ext cx="405423" cy="401121"/>
          </a:xfrm>
          <a:prstGeom prst="ellipse">
            <a:avLst/>
          </a:prstGeom>
          <a:solidFill>
            <a:srgbClr val="20C19B"/>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60" name="Oval 59">
            <a:extLst>
              <a:ext uri="{FF2B5EF4-FFF2-40B4-BE49-F238E27FC236}">
                <a16:creationId xmlns:a16="http://schemas.microsoft.com/office/drawing/2014/main" id="{BEBC32FF-3564-4E1E-A115-10590C392415}"/>
              </a:ext>
            </a:extLst>
          </p:cNvPr>
          <p:cNvSpPr/>
          <p:nvPr/>
        </p:nvSpPr>
        <p:spPr>
          <a:xfrm>
            <a:off x="5906961" y="4297871"/>
            <a:ext cx="405423" cy="401121"/>
          </a:xfrm>
          <a:prstGeom prst="ellipse">
            <a:avLst/>
          </a:prstGeom>
          <a:solidFill>
            <a:srgbClr val="E98DB0"/>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sp>
        <p:nvSpPr>
          <p:cNvPr id="61" name="Oval 60">
            <a:extLst>
              <a:ext uri="{FF2B5EF4-FFF2-40B4-BE49-F238E27FC236}">
                <a16:creationId xmlns:a16="http://schemas.microsoft.com/office/drawing/2014/main" id="{3CBDE78C-0864-4CC4-8157-4B7506FBE086}"/>
              </a:ext>
            </a:extLst>
          </p:cNvPr>
          <p:cNvSpPr/>
          <p:nvPr/>
        </p:nvSpPr>
        <p:spPr>
          <a:xfrm>
            <a:off x="9742711" y="4297722"/>
            <a:ext cx="405423" cy="401121"/>
          </a:xfrm>
          <a:prstGeom prst="ellipse">
            <a:avLst/>
          </a:prstGeom>
          <a:solidFill>
            <a:srgbClr val="89E0CF"/>
          </a:solidFill>
          <a:ln w="9525" cap="flat" cmpd="sng" algn="ctr">
            <a:noFill/>
            <a:prstDash val="solid"/>
          </a:ln>
          <a:effectLst/>
        </p:spPr>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eaLnBrk="1" fontAlgn="auto" latinLnBrk="0" hangingPunct="1">
              <a:lnSpc>
                <a:spcPct val="100000"/>
              </a:lnSpc>
              <a:spcBef>
                <a:spcPts val="0"/>
              </a:spcBef>
              <a:spcAft>
                <a:spcPts val="0"/>
              </a:spcAft>
              <a:buClrTx/>
              <a:buSzTx/>
              <a:buFontTx/>
              <a:buNone/>
              <a:tabLst/>
              <a:defRPr/>
            </a:pPr>
            <a:endParaRPr kumimoji="0" lang="sv-SE" sz="1814" b="0" i="0" u="none" strike="noStrike" kern="0" cap="none" spc="0" normalizeH="0" baseline="0" noProof="0">
              <a:ln>
                <a:noFill/>
              </a:ln>
              <a:solidFill>
                <a:srgbClr val="414041"/>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id="{2F4AA7DA-CD38-4F19-9609-FA581668B40C}"/>
              </a:ext>
            </a:extLst>
          </p:cNvPr>
          <p:cNvPicPr>
            <a:picLocks noChangeAspect="1"/>
          </p:cNvPicPr>
          <p:nvPr/>
        </p:nvPicPr>
        <p:blipFill>
          <a:blip r:embed="rId4"/>
          <a:stretch>
            <a:fillRect/>
          </a:stretch>
        </p:blipFill>
        <p:spPr>
          <a:xfrm>
            <a:off x="8440409" y="1992364"/>
            <a:ext cx="177810" cy="177810"/>
          </a:xfrm>
          <a:prstGeom prst="rect">
            <a:avLst/>
          </a:prstGeom>
        </p:spPr>
      </p:pic>
      <p:pic>
        <p:nvPicPr>
          <p:cNvPr id="63" name="Picture 62">
            <a:extLst>
              <a:ext uri="{FF2B5EF4-FFF2-40B4-BE49-F238E27FC236}">
                <a16:creationId xmlns:a16="http://schemas.microsoft.com/office/drawing/2014/main" id="{4F6F8FAF-519E-4C87-B98A-312D0D1B1B43}"/>
              </a:ext>
            </a:extLst>
          </p:cNvPr>
          <p:cNvPicPr>
            <a:picLocks noChangeAspect="1"/>
          </p:cNvPicPr>
          <p:nvPr/>
        </p:nvPicPr>
        <p:blipFill>
          <a:blip r:embed="rId5"/>
          <a:stretch>
            <a:fillRect/>
          </a:stretch>
        </p:blipFill>
        <p:spPr>
          <a:xfrm>
            <a:off x="9860280" y="4404256"/>
            <a:ext cx="184354" cy="184354"/>
          </a:xfrm>
          <a:prstGeom prst="rect">
            <a:avLst/>
          </a:prstGeom>
        </p:spPr>
      </p:pic>
      <p:pic>
        <p:nvPicPr>
          <p:cNvPr id="64" name="Picture 63">
            <a:extLst>
              <a:ext uri="{FF2B5EF4-FFF2-40B4-BE49-F238E27FC236}">
                <a16:creationId xmlns:a16="http://schemas.microsoft.com/office/drawing/2014/main" id="{DB37CFB9-9759-434F-9B8C-E6C412203810}"/>
              </a:ext>
            </a:extLst>
          </p:cNvPr>
          <p:cNvPicPr>
            <a:picLocks noChangeAspect="1"/>
          </p:cNvPicPr>
          <p:nvPr/>
        </p:nvPicPr>
        <p:blipFill>
          <a:blip r:embed="rId6"/>
          <a:stretch>
            <a:fillRect/>
          </a:stretch>
        </p:blipFill>
        <p:spPr>
          <a:xfrm>
            <a:off x="6026261" y="4433204"/>
            <a:ext cx="168006" cy="155406"/>
          </a:xfrm>
          <a:prstGeom prst="rect">
            <a:avLst/>
          </a:prstGeom>
        </p:spPr>
      </p:pic>
    </p:spTree>
    <p:extLst>
      <p:ext uri="{BB962C8B-B14F-4D97-AF65-F5344CB8AC3E}">
        <p14:creationId xmlns:p14="http://schemas.microsoft.com/office/powerpoint/2010/main" val="6555647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ZA"/>
              <a:t>Now choose the five (5) employers you most want to work for, your five Ideal Employers.</a:t>
            </a:r>
          </a:p>
          <a:p>
            <a:endParaRPr lang="en-ZA"/>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Ideal Employer ranking | Top 30</a:t>
            </a:r>
            <a:endParaRPr lang="en-ZA" dirty="0"/>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7" name="Rectangle 6">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5451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If you were looking for a new job, would you consider applying to these employers? – Yes, definitely.</a:t>
            </a:r>
            <a:endParaRPr lang="en-US" dirty="0"/>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Potential applicants’ ranking | Top 30</a:t>
            </a:r>
            <a:endParaRPr lang="en-ZA"/>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9" name="Rectangle 8"/>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6" name="Rectangle 5">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Tree>
    <p:extLst>
      <p:ext uri="{BB962C8B-B14F-4D97-AF65-F5344CB8AC3E}">
        <p14:creationId xmlns:p14="http://schemas.microsoft.com/office/powerpoint/2010/main" val="17142254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If you were looking for a new job, would you consider applying to these employers? – Yes, definitely.</a:t>
            </a:r>
            <a:endParaRPr lang="en-US" dirty="0"/>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Potential applicants’ ranking | Top 30</a:t>
            </a:r>
            <a:endParaRPr lang="en-ZA"/>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9" name="Rectangle 8"/>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6" name="Rectangle 5">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Engineering/Technology</a:t>
            </a:r>
            <a:endParaRPr lang="sv-SE" sz="1270" dirty="0">
              <a:solidFill>
                <a:schemeClr val="accent2">
                  <a:lumMod val="50000"/>
                </a:schemeClr>
              </a:solidFill>
              <a:latin typeface="Calibri" pitchFamily="34" charset="0"/>
              <a:cs typeface="Calibri" pitchFamily="34" charset="0"/>
            </a:endParaRPr>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Tree>
    <p:extLst>
      <p:ext uri="{BB962C8B-B14F-4D97-AF65-F5344CB8AC3E}">
        <p14:creationId xmlns:p14="http://schemas.microsoft.com/office/powerpoint/2010/main" val="15204313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5925E5-7B35-4CDB-9931-FB58B15C96CA}"/>
              </a:ext>
            </a:extLst>
          </p:cNvPr>
          <p:cNvSpPr>
            <a:spLocks noGrp="1"/>
          </p:cNvSpPr>
          <p:nvPr>
            <p:ph type="body" sz="quarter" idx="12"/>
          </p:nvPr>
        </p:nvSpPr>
        <p:spPr/>
        <p:txBody>
          <a:bodyPr/>
          <a:lstStyle/>
          <a:p>
            <a:r>
              <a:rPr lang="en-US"/>
              <a:t>If you were looking for a new job, would you consider applying to these employers? – Yes, definitely.</a:t>
            </a:r>
            <a:endParaRPr lang="en-US" dirty="0"/>
          </a:p>
        </p:txBody>
      </p:sp>
      <p:sp>
        <p:nvSpPr>
          <p:cNvPr id="5" name="Title 4">
            <a:extLst>
              <a:ext uri="{FF2B5EF4-FFF2-40B4-BE49-F238E27FC236}">
                <a16:creationId xmlns:a16="http://schemas.microsoft.com/office/drawing/2014/main" id="{94F600ED-2E14-4113-ACEC-415D4533E8A8}"/>
              </a:ext>
            </a:extLst>
          </p:cNvPr>
          <p:cNvSpPr>
            <a:spLocks noGrp="1"/>
          </p:cNvSpPr>
          <p:nvPr>
            <p:ph type="title"/>
          </p:nvPr>
        </p:nvSpPr>
        <p:spPr/>
        <p:txBody>
          <a:bodyPr/>
          <a:lstStyle/>
          <a:p>
            <a:r>
              <a:rPr lang="en-US"/>
              <a:t>Potential applicants’ ranking | Top 30</a:t>
            </a:r>
            <a:endParaRPr lang="en-ZA"/>
          </a:p>
        </p:txBody>
      </p:sp>
      <p:sp>
        <p:nvSpPr>
          <p:cNvPr id="2" name="Text Placeholder 1">
            <a:extLst>
              <a:ext uri="{FF2B5EF4-FFF2-40B4-BE49-F238E27FC236}">
                <a16:creationId xmlns:a16="http://schemas.microsoft.com/office/drawing/2014/main" id="{332CE140-D573-41AD-94B6-4808EC88D2E0}"/>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9" name="Rectangle 8"/>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6" name="Rectangle 5">
            <a:extLst>
              <a:ext uri="{FF2B5EF4-FFF2-40B4-BE49-F238E27FC236}">
                <a16:creationId xmlns:a16="http://schemas.microsoft.com/office/drawing/2014/main" id="{6CCC0022-50BB-40E1-A17D-A9AC5A5B9E22}"/>
              </a:ext>
            </a:extLst>
          </p:cNvPr>
          <p:cNvSpPr/>
          <p:nvPr/>
        </p:nvSpPr>
        <p:spPr>
          <a:xfrm>
            <a:off x="566670" y="1154667"/>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800" y="2016000"/>
            <a:ext cx="9189403" cy="33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Tree>
    <p:extLst>
      <p:ext uri="{BB962C8B-B14F-4D97-AF65-F5344CB8AC3E}">
        <p14:creationId xmlns:p14="http://schemas.microsoft.com/office/powerpoint/2010/main" val="4158333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88EFB-5AFB-45CE-A2C7-2502A60AF3CF}"/>
              </a:ext>
            </a:extLst>
          </p:cNvPr>
          <p:cNvSpPr>
            <a:spLocks noGrp="1"/>
          </p:cNvSpPr>
          <p:nvPr>
            <p:ph type="title" idx="4294967295"/>
          </p:nvPr>
        </p:nvSpPr>
        <p:spPr>
          <a:xfrm>
            <a:off x="2373405" y="4102842"/>
            <a:ext cx="7445189" cy="768301"/>
          </a:xfrm>
        </p:spPr>
        <p:txBody>
          <a:bodyPr/>
          <a:lstStyle/>
          <a:p>
            <a:pPr algn="ctr"/>
            <a:r>
              <a:rPr lang="en-GB"/>
              <a:t>Thank you!</a:t>
            </a:r>
          </a:p>
        </p:txBody>
      </p:sp>
    </p:spTree>
    <p:extLst>
      <p:ext uri="{BB962C8B-B14F-4D97-AF65-F5344CB8AC3E}">
        <p14:creationId xmlns:p14="http://schemas.microsoft.com/office/powerpoint/2010/main" val="1764280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3C231-F673-44A8-A335-506CC884D329}"/>
              </a:ext>
            </a:extLst>
          </p:cNvPr>
          <p:cNvSpPr>
            <a:spLocks noGrp="1"/>
          </p:cNvSpPr>
          <p:nvPr>
            <p:ph type="title"/>
          </p:nvPr>
        </p:nvSpPr>
        <p:spPr/>
        <p:txBody>
          <a:bodyPr/>
          <a:lstStyle/>
          <a:p>
            <a:r>
              <a:rPr lang="en-US" dirty="0"/>
              <a:t>The </a:t>
            </a:r>
            <a:r>
              <a:rPr lang="en-US" dirty="0" err="1"/>
              <a:t>Universum</a:t>
            </a:r>
            <a:r>
              <a:rPr lang="en-US" dirty="0"/>
              <a:t> Career Types</a:t>
            </a:r>
            <a:endParaRPr lang="en-ZA" dirty="0"/>
          </a:p>
        </p:txBody>
      </p:sp>
      <p:sp>
        <p:nvSpPr>
          <p:cNvPr id="2" name="Text Placeholder 1">
            <a:extLst>
              <a:ext uri="{FF2B5EF4-FFF2-40B4-BE49-F238E27FC236}">
                <a16:creationId xmlns:a16="http://schemas.microsoft.com/office/drawing/2014/main" id="{213F8A46-3027-4040-89BB-EFA071005769}"/>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6" name="TextBox 5">
            <a:extLst>
              <a:ext uri="{FF2B5EF4-FFF2-40B4-BE49-F238E27FC236}">
                <a16:creationId xmlns:a16="http://schemas.microsoft.com/office/drawing/2014/main" id="{B4F6CD24-90CA-4467-84A8-59B3A496B14B}"/>
              </a:ext>
            </a:extLst>
          </p:cNvPr>
          <p:cNvSpPr txBox="1"/>
          <p:nvPr/>
        </p:nvSpPr>
        <p:spPr>
          <a:xfrm>
            <a:off x="1645457" y="2229770"/>
            <a:ext cx="2400175" cy="259751"/>
          </a:xfrm>
          <a:prstGeom prst="rect">
            <a:avLst/>
          </a:prstGeom>
          <a:noFill/>
        </p:spPr>
        <p:txBody>
          <a:bodyPr wrap="square" rtlCol="0">
            <a:spAutoFit/>
          </a:bodyPr>
          <a:lstStyle/>
          <a:p>
            <a:pPr defTabSz="829178"/>
            <a:r>
              <a:rPr lang="en-US" sz="1088">
                <a:solidFill>
                  <a:srgbClr val="074B60"/>
                </a:solidFill>
                <a:latin typeface="Calibri" pitchFamily="34" charset="0"/>
                <a:cs typeface="Calibri" pitchFamily="34" charset="0"/>
              </a:rPr>
              <a:t>All professionals</a:t>
            </a:r>
            <a:endParaRPr lang="en-US" sz="1088" dirty="0">
              <a:solidFill>
                <a:srgbClr val="074B60"/>
              </a:solidFill>
              <a:latin typeface="Calibri" pitchFamily="34" charset="0"/>
              <a:cs typeface="Calibri" pitchFamily="34" charset="0"/>
            </a:endParaRPr>
          </a:p>
        </p:txBody>
      </p:sp>
      <p:cxnSp>
        <p:nvCxnSpPr>
          <p:cNvPr id="7" name="Straight Connector 6">
            <a:extLst>
              <a:ext uri="{FF2B5EF4-FFF2-40B4-BE49-F238E27FC236}">
                <a16:creationId xmlns:a16="http://schemas.microsoft.com/office/drawing/2014/main" id="{F0184FC7-24D8-413D-9060-8788886386EA}"/>
              </a:ext>
            </a:extLst>
          </p:cNvPr>
          <p:cNvCxnSpPr/>
          <p:nvPr/>
        </p:nvCxnSpPr>
        <p:spPr>
          <a:xfrm>
            <a:off x="1369847" y="2103880"/>
            <a:ext cx="293804" cy="0"/>
          </a:xfrm>
          <a:prstGeom prst="line">
            <a:avLst/>
          </a:prstGeom>
          <a:noFill/>
          <a:ln w="28575" cap="flat" cmpd="sng" algn="ctr">
            <a:solidFill>
              <a:srgbClr val="0E97C1"/>
            </a:solidFill>
            <a:prstDash val="dash"/>
          </a:ln>
          <a:effectLst/>
        </p:spPr>
      </p:cxnSp>
      <p:cxnSp>
        <p:nvCxnSpPr>
          <p:cNvPr id="8" name="Straight Connector 7">
            <a:extLst>
              <a:ext uri="{FF2B5EF4-FFF2-40B4-BE49-F238E27FC236}">
                <a16:creationId xmlns:a16="http://schemas.microsoft.com/office/drawing/2014/main" id="{0BA01076-B2A9-425B-81F4-7232C8F36E28}"/>
              </a:ext>
            </a:extLst>
          </p:cNvPr>
          <p:cNvCxnSpPr/>
          <p:nvPr/>
        </p:nvCxnSpPr>
        <p:spPr>
          <a:xfrm>
            <a:off x="1369847" y="2353782"/>
            <a:ext cx="293804" cy="0"/>
          </a:xfrm>
          <a:prstGeom prst="line">
            <a:avLst/>
          </a:prstGeom>
          <a:noFill/>
          <a:ln w="28575" cap="flat" cmpd="sng" algn="ctr">
            <a:solidFill>
              <a:srgbClr val="074B60"/>
            </a:solidFill>
            <a:prstDash val="solid"/>
          </a:ln>
          <a:effectLst/>
        </p:spPr>
      </p:cxnSp>
      <p:sp>
        <p:nvSpPr>
          <p:cNvPr id="9" name="TextBox 8">
            <a:extLst>
              <a:ext uri="{FF2B5EF4-FFF2-40B4-BE49-F238E27FC236}">
                <a16:creationId xmlns:a16="http://schemas.microsoft.com/office/drawing/2014/main" id="{570F0110-92B1-403C-8681-F2E7EA5DAFAD}"/>
              </a:ext>
            </a:extLst>
          </p:cNvPr>
          <p:cNvSpPr txBox="1"/>
          <p:nvPr/>
        </p:nvSpPr>
        <p:spPr>
          <a:xfrm>
            <a:off x="1645457" y="1992245"/>
            <a:ext cx="2400175" cy="259751"/>
          </a:xfrm>
          <a:prstGeom prst="rect">
            <a:avLst/>
          </a:prstGeom>
          <a:noFill/>
        </p:spPr>
        <p:txBody>
          <a:bodyPr wrap="square" rtlCol="0">
            <a:spAutoFit/>
          </a:bodyPr>
          <a:lstStyle/>
          <a:p>
            <a:pPr defTabSz="829178"/>
            <a:r>
              <a:rPr lang="en-US" sz="1088">
                <a:solidFill>
                  <a:srgbClr val="0E97C1"/>
                </a:solidFill>
                <a:latin typeface="Calibri" pitchFamily="34" charset="0"/>
                <a:cs typeface="Calibri" pitchFamily="34" charset="0"/>
              </a:rPr>
              <a:t>Your alumni</a:t>
            </a:r>
            <a:endParaRPr lang="en-US" sz="1088" dirty="0">
              <a:solidFill>
                <a:srgbClr val="0E97C1"/>
              </a:solidFill>
              <a:latin typeface="Calibri" pitchFamily="34" charset="0"/>
              <a:cs typeface="Calibri" pitchFamily="34" charset="0"/>
            </a:endParaRPr>
          </a:p>
        </p:txBody>
      </p:sp>
      <p:sp>
        <p:nvSpPr>
          <p:cNvPr id="1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8" name="Rectangle: Rounded Corners 45">
            <a:extLst>
              <a:ext uri="{FF2B5EF4-FFF2-40B4-BE49-F238E27FC236}">
                <a16:creationId xmlns:a16="http://schemas.microsoft.com/office/drawing/2014/main" id="{3638A6CA-458C-4773-BC25-969D3F19AF69}"/>
              </a:ext>
            </a:extLst>
          </p:cNvPr>
          <p:cNvSpPr/>
          <p:nvPr/>
        </p:nvSpPr>
        <p:spPr>
          <a:xfrm>
            <a:off x="8871857" y="870784"/>
            <a:ext cx="2915453" cy="1618737"/>
          </a:xfrm>
          <a:prstGeom prst="roundRect">
            <a:avLst>
              <a:gd name="adj" fmla="val 2767"/>
            </a:avLst>
          </a:prstGeom>
          <a:solidFill>
            <a:srgbClr val="0E97C1"/>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r>
              <a:rPr kumimoji="0" lang="en-GB" sz="1632" b="1" i="0" u="none" strike="noStrike" kern="0" cap="none" spc="0" normalizeH="0" baseline="0" noProof="0" dirty="0">
                <a:ln>
                  <a:noFill/>
                </a:ln>
                <a:solidFill>
                  <a:schemeClr val="bg1"/>
                </a:solidFill>
                <a:effectLst/>
                <a:uLnTx/>
                <a:uFillTx/>
                <a:latin typeface="Calibri Light"/>
                <a:ea typeface="+mn-ea"/>
                <a:cs typeface="+mn-cs"/>
              </a:rPr>
              <a:t>DOMINANT CAREER TYPES:</a:t>
            </a:r>
          </a:p>
          <a:p>
            <a:pPr lvl="0" algn="ctr" defTabSz="829119">
              <a:lnSpc>
                <a:spcPct val="90000"/>
              </a:lnSpc>
              <a:spcAft>
                <a:spcPts val="544"/>
              </a:spcAft>
              <a:defRPr/>
            </a:pPr>
            <a:r>
              <a:rPr lang="en-GB" sz="1632" b="1" kern="0">
                <a:solidFill>
                  <a:schemeClr val="bg1"/>
                </a:solidFill>
                <a:latin typeface="Calibri Light"/>
              </a:rPr>
              <a:t>Your alumni</a:t>
            </a:r>
            <a:endParaRPr kumimoji="0" lang="en-GB" sz="1632" b="1" i="0" u="none" strike="noStrike" kern="0" cap="none" spc="0" normalizeH="0" baseline="0" noProof="0" dirty="0">
              <a:ln>
                <a:noFill/>
              </a:ln>
              <a:solidFill>
                <a:schemeClr val="bg1"/>
              </a:solidFill>
              <a:effectLst/>
              <a:uLnTx/>
              <a:uFillTx/>
              <a:latin typeface="Calibri Light"/>
              <a:ea typeface="+mn-ea"/>
              <a:cs typeface="+mn-cs"/>
            </a:endParaRP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Change-Maker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Ground-Breaker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Go-Getter</a:t>
            </a:r>
            <a:endParaRPr lang="en-GB" sz="1632" b="1" kern="0" dirty="0">
              <a:solidFill>
                <a:schemeClr val="bg1"/>
              </a:solidFill>
              <a:latin typeface="Calibri Light"/>
            </a:endParaRPr>
          </a:p>
        </p:txBody>
      </p:sp>
      <p:sp>
        <p:nvSpPr>
          <p:cNvPr id="21" name="Rectangle: Rounded Corners 45">
            <a:extLst>
              <a:ext uri="{FF2B5EF4-FFF2-40B4-BE49-F238E27FC236}">
                <a16:creationId xmlns:a16="http://schemas.microsoft.com/office/drawing/2014/main" id="{C5984D11-0100-4EA8-8B21-1940E7F05675}"/>
              </a:ext>
            </a:extLst>
          </p:cNvPr>
          <p:cNvSpPr/>
          <p:nvPr/>
        </p:nvSpPr>
        <p:spPr>
          <a:xfrm>
            <a:off x="8871857" y="2735550"/>
            <a:ext cx="2915453" cy="1618737"/>
          </a:xfrm>
          <a:prstGeom prst="roundRect">
            <a:avLst>
              <a:gd name="adj" fmla="val 2767"/>
            </a:avLst>
          </a:prstGeom>
          <a:solidFill>
            <a:srgbClr val="074D63"/>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r>
              <a:rPr kumimoji="0" lang="en-GB" sz="1632" b="1" i="0" u="none" strike="noStrike" kern="0" cap="none" spc="0" normalizeH="0" baseline="0" noProof="0" dirty="0">
                <a:ln>
                  <a:noFill/>
                </a:ln>
                <a:solidFill>
                  <a:schemeClr val="bg1"/>
                </a:solidFill>
                <a:effectLst/>
                <a:uLnTx/>
                <a:uFillTx/>
                <a:latin typeface="Calibri Light"/>
                <a:ea typeface="+mn-ea"/>
                <a:cs typeface="+mn-cs"/>
              </a:rPr>
              <a:t>DOMINANT CAREER TYPES:</a:t>
            </a:r>
          </a:p>
          <a:p>
            <a:pPr lvl="0" algn="ctr" defTabSz="829119">
              <a:lnSpc>
                <a:spcPct val="90000"/>
              </a:lnSpc>
              <a:spcAft>
                <a:spcPts val="544"/>
              </a:spcAft>
              <a:defRPr/>
            </a:pPr>
            <a:r>
              <a:rPr lang="en-GB" sz="1632" b="1" kern="0">
                <a:solidFill>
                  <a:schemeClr val="bg1"/>
                </a:solidFill>
                <a:latin typeface="Calibri Light"/>
              </a:rPr>
              <a:t>All professionals</a:t>
            </a:r>
            <a:endParaRPr kumimoji="0" lang="en-GB" sz="1632" b="1" i="0" u="none" strike="noStrike" kern="0" cap="none" spc="0" normalizeH="0" baseline="0" noProof="0" dirty="0">
              <a:ln>
                <a:noFill/>
              </a:ln>
              <a:solidFill>
                <a:schemeClr val="bg1"/>
              </a:solidFill>
              <a:effectLst/>
              <a:uLnTx/>
              <a:uFillTx/>
              <a:latin typeface="Calibri Light"/>
              <a:ea typeface="+mn-ea"/>
              <a:cs typeface="+mn-cs"/>
            </a:endParaRP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Change-Maker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Ground-Breaker</a:t>
            </a:r>
          </a:p>
          <a:p>
            <a:pPr marL="342900" lvl="0" indent="-342900" defTabSz="829119">
              <a:lnSpc>
                <a:spcPct val="90000"/>
              </a:lnSpc>
              <a:spcAft>
                <a:spcPts val="544"/>
              </a:spcAft>
              <a:buFont typeface="+mj-lt"/>
              <a:buAutoNum type="arabicPeriod"/>
              <a:defRPr/>
            </a:pPr>
            <a:r>
              <a:rPr lang="en-GB" sz="1632" b="1" kern="0">
                <a:solidFill>
                  <a:schemeClr val="bg1"/>
                </a:solidFill>
                <a:latin typeface="Calibri Light"/>
              </a:rPr>
              <a:t>Go-Getter</a:t>
            </a:r>
            <a:endParaRPr lang="en-GB" sz="1632" b="1" kern="0" dirty="0">
              <a:solidFill>
                <a:schemeClr val="bg1"/>
              </a:solidFill>
              <a:latin typeface="Calibri Light"/>
            </a:endParaRPr>
          </a:p>
        </p:txBody>
      </p:sp>
      <p:pic>
        <p:nvPicPr>
          <p:cNvPr id="17" name="Picture 16">
            <a:extLst>
              <a:ext uri="{FF2B5EF4-FFF2-40B4-BE49-F238E27FC236}">
                <a16:creationId xmlns:a16="http://schemas.microsoft.com/office/drawing/2014/main" id="{7EC8EB88-2D1F-4D12-AAE7-6124634CEE97}"/>
              </a:ext>
            </a:extLst>
          </p:cNvPr>
          <p:cNvPicPr>
            <a:picLocks noChangeAspect="1"/>
          </p:cNvPicPr>
          <p:nvPr/>
        </p:nvPicPr>
        <p:blipFill>
          <a:blip r:embed="rId3"/>
          <a:stretch>
            <a:fillRect/>
          </a:stretch>
        </p:blipFill>
        <p:spPr>
          <a:xfrm>
            <a:off x="3621308" y="5092846"/>
            <a:ext cx="402371" cy="402371"/>
          </a:xfrm>
          <a:prstGeom prst="rect">
            <a:avLst/>
          </a:prstGeom>
        </p:spPr>
      </p:pic>
      <p:pic>
        <p:nvPicPr>
          <p:cNvPr id="22" name="Picture 21">
            <a:extLst>
              <a:ext uri="{FF2B5EF4-FFF2-40B4-BE49-F238E27FC236}">
                <a16:creationId xmlns:a16="http://schemas.microsoft.com/office/drawing/2014/main" id="{AF3EC0E3-2AF6-414E-84C4-5CF4F0D8D7AF}"/>
              </a:ext>
            </a:extLst>
          </p:cNvPr>
          <p:cNvPicPr>
            <a:picLocks noChangeAspect="1"/>
          </p:cNvPicPr>
          <p:nvPr/>
        </p:nvPicPr>
        <p:blipFill>
          <a:blip r:embed="rId4"/>
          <a:stretch>
            <a:fillRect/>
          </a:stretch>
        </p:blipFill>
        <p:spPr>
          <a:xfrm>
            <a:off x="2693932" y="3130654"/>
            <a:ext cx="402371" cy="402371"/>
          </a:xfrm>
          <a:prstGeom prst="rect">
            <a:avLst/>
          </a:prstGeom>
        </p:spPr>
      </p:pic>
      <p:pic>
        <p:nvPicPr>
          <p:cNvPr id="23" name="Picture 22">
            <a:extLst>
              <a:ext uri="{FF2B5EF4-FFF2-40B4-BE49-F238E27FC236}">
                <a16:creationId xmlns:a16="http://schemas.microsoft.com/office/drawing/2014/main" id="{BD28036A-8858-41AE-B8F7-1EB04C84FA68}"/>
              </a:ext>
            </a:extLst>
          </p:cNvPr>
          <p:cNvPicPr>
            <a:picLocks noChangeAspect="1"/>
          </p:cNvPicPr>
          <p:nvPr/>
        </p:nvPicPr>
        <p:blipFill>
          <a:blip r:embed="rId5"/>
          <a:stretch>
            <a:fillRect/>
          </a:stretch>
        </p:blipFill>
        <p:spPr>
          <a:xfrm>
            <a:off x="7530389" y="5092846"/>
            <a:ext cx="408467" cy="402371"/>
          </a:xfrm>
          <a:prstGeom prst="rect">
            <a:avLst/>
          </a:prstGeom>
        </p:spPr>
      </p:pic>
      <p:pic>
        <p:nvPicPr>
          <p:cNvPr id="24" name="Picture 23">
            <a:extLst>
              <a:ext uri="{FF2B5EF4-FFF2-40B4-BE49-F238E27FC236}">
                <a16:creationId xmlns:a16="http://schemas.microsoft.com/office/drawing/2014/main" id="{ED8B9903-2F65-4029-9AC1-DF0A65954B6F}"/>
              </a:ext>
            </a:extLst>
          </p:cNvPr>
          <p:cNvPicPr>
            <a:picLocks noChangeAspect="1"/>
          </p:cNvPicPr>
          <p:nvPr/>
        </p:nvPicPr>
        <p:blipFill>
          <a:blip r:embed="rId6"/>
          <a:stretch>
            <a:fillRect/>
          </a:stretch>
        </p:blipFill>
        <p:spPr>
          <a:xfrm>
            <a:off x="5425686" y="1483596"/>
            <a:ext cx="408467" cy="402371"/>
          </a:xfrm>
          <a:prstGeom prst="rect">
            <a:avLst/>
          </a:prstGeom>
        </p:spPr>
      </p:pic>
      <p:pic>
        <p:nvPicPr>
          <p:cNvPr id="25" name="Picture 24">
            <a:extLst>
              <a:ext uri="{FF2B5EF4-FFF2-40B4-BE49-F238E27FC236}">
                <a16:creationId xmlns:a16="http://schemas.microsoft.com/office/drawing/2014/main" id="{0E46AE8E-F88B-4918-A9F5-DB4BB7CECE9B}"/>
              </a:ext>
            </a:extLst>
          </p:cNvPr>
          <p:cNvPicPr>
            <a:picLocks noChangeAspect="1"/>
          </p:cNvPicPr>
          <p:nvPr/>
        </p:nvPicPr>
        <p:blipFill>
          <a:blip r:embed="rId7"/>
          <a:stretch>
            <a:fillRect/>
          </a:stretch>
        </p:blipFill>
        <p:spPr>
          <a:xfrm>
            <a:off x="8225822" y="3116585"/>
            <a:ext cx="402371" cy="402371"/>
          </a:xfrm>
          <a:prstGeom prst="rect">
            <a:avLst/>
          </a:prstGeom>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8320" y="1776751"/>
            <a:ext cx="6638925"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797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alumni's soft skills assessment (1/2)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6536723" y="1282175"/>
            <a:ext cx="423836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 tend to challenge the status quo and create new things</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790815" y="1282130"/>
            <a:ext cx="497146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I'm able to clearly communicate what I want to say most of the time</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953290" y="3815738"/>
            <a:ext cx="480898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feel confident when I have challenging problems to solve</a:t>
            </a:r>
            <a:endParaRPr lang="en-US" sz="1300" b="1" dirty="0">
              <a:latin typeface="+mn-lt"/>
              <a:cs typeface="Calibri" panose="020F0502020204030204" pitchFamily="34" charset="0"/>
            </a:endParaRPr>
          </a:p>
        </p:txBody>
      </p:sp>
      <p:sp>
        <p:nvSpPr>
          <p:cNvPr id="29" name="Content Placeholder 17">
            <a:extLst>
              <a:ext uri="{FF2B5EF4-FFF2-40B4-BE49-F238E27FC236}">
                <a16:creationId xmlns:a16="http://schemas.microsoft.com/office/drawing/2014/main" id="{5AA85D56-E92F-4526-BFF7-D642A93E0831}"/>
              </a:ext>
            </a:extLst>
          </p:cNvPr>
          <p:cNvSpPr txBox="1">
            <a:spLocks/>
          </p:cNvSpPr>
          <p:nvPr/>
        </p:nvSpPr>
        <p:spPr>
          <a:xfrm>
            <a:off x="6573802" y="3813791"/>
            <a:ext cx="3550948"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work better on my own than in a team</a:t>
            </a:r>
            <a:endParaRPr lang="en-US" sz="1300" dirty="0">
              <a:latin typeface="+mn-lt"/>
              <a:cs typeface="Calibri" panose="020F0502020204030204" pitchFamily="34" charset="0"/>
            </a:endParaRPr>
          </a:p>
        </p:txBody>
      </p:sp>
      <p:sp>
        <p:nvSpPr>
          <p:cNvPr id="18"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grpSp>
        <p:nvGrpSpPr>
          <p:cNvPr id="31" name="Group 30"/>
          <p:cNvGrpSpPr/>
          <p:nvPr/>
        </p:nvGrpSpPr>
        <p:grpSpPr>
          <a:xfrm>
            <a:off x="10656000" y="3168486"/>
            <a:ext cx="1579308" cy="1428243"/>
            <a:chOff x="10954557" y="3168486"/>
            <a:chExt cx="1579308" cy="1428243"/>
          </a:xfrm>
        </p:grpSpPr>
        <p:sp>
          <p:nvSpPr>
            <p:cNvPr id="32" name="Rectangle 31"/>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Rectangle 32"/>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Rectangle 33"/>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Rectangle 34"/>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Rectangle 36"/>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TextBox 37"/>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39" name="TextBox 38"/>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57" name="TextBox 56"/>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58" name="TextBox 57"/>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59" name="TextBox 58"/>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60" name="TextBox 59"/>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84"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7305"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441"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4505"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92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alumni's soft skills assessment (2/2)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7092788" y="1282175"/>
            <a:ext cx="423836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 tend to take initiatives to make things happen</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2088300" y="1282130"/>
            <a:ext cx="497146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find it easy to learn new skills</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2324917" y="3815738"/>
            <a:ext cx="480898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like frequent change</a:t>
            </a:r>
            <a:endParaRPr lang="en-US" sz="1300" b="1" dirty="0">
              <a:latin typeface="+mn-lt"/>
              <a:cs typeface="Calibri" panose="020F0502020204030204" pitchFamily="34" charset="0"/>
            </a:endParaRPr>
          </a:p>
        </p:txBody>
      </p:sp>
      <p:sp>
        <p:nvSpPr>
          <p:cNvPr id="29" name="Content Placeholder 17">
            <a:extLst>
              <a:ext uri="{FF2B5EF4-FFF2-40B4-BE49-F238E27FC236}">
                <a16:creationId xmlns:a16="http://schemas.microsoft.com/office/drawing/2014/main" id="{5AA85D56-E92F-4526-BFF7-D642A93E0831}"/>
              </a:ext>
            </a:extLst>
          </p:cNvPr>
          <p:cNvSpPr txBox="1">
            <a:spLocks/>
          </p:cNvSpPr>
          <p:nvPr/>
        </p:nvSpPr>
        <p:spPr>
          <a:xfrm>
            <a:off x="7142224" y="3813791"/>
            <a:ext cx="3550948"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feel most engaged when I'm helping people</a:t>
            </a:r>
            <a:endParaRPr lang="en-US" sz="1300" dirty="0">
              <a:latin typeface="+mn-lt"/>
              <a:cs typeface="Calibri" panose="020F0502020204030204" pitchFamily="34" charset="0"/>
            </a:endParaRPr>
          </a:p>
        </p:txBody>
      </p:sp>
      <p:sp>
        <p:nvSpPr>
          <p:cNvPr id="18"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grpSp>
        <p:nvGrpSpPr>
          <p:cNvPr id="31" name="Group 30"/>
          <p:cNvGrpSpPr/>
          <p:nvPr/>
        </p:nvGrpSpPr>
        <p:grpSpPr>
          <a:xfrm>
            <a:off x="10656000" y="3168486"/>
            <a:ext cx="1579308" cy="1428243"/>
            <a:chOff x="10954557" y="3168486"/>
            <a:chExt cx="1579308" cy="1428243"/>
          </a:xfrm>
        </p:grpSpPr>
        <p:sp>
          <p:nvSpPr>
            <p:cNvPr id="32" name="Rectangle 31"/>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Rectangle 32"/>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Rectangle 33"/>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Rectangle 34"/>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Rectangle 36"/>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TextBox 37"/>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39" name="TextBox 38"/>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57" name="TextBox 56"/>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58" name="TextBox 57"/>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59" name="TextBox 58"/>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60" name="TextBox 59"/>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27"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48"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084"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148"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83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alumni's personality assessment (1/2)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6474949" y="1170962"/>
            <a:ext cx="6017741"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I'm more likely to carry out my plans through to the end</a:t>
            </a:r>
          </a:p>
          <a:p>
            <a:pPr marL="0" indent="0">
              <a:buNone/>
            </a:pPr>
            <a:r>
              <a:rPr lang="en-US" sz="1300" b="1" dirty="0">
                <a:latin typeface="+mn-lt"/>
                <a:cs typeface="Calibri" panose="020F0502020204030204" pitchFamily="34" charset="0"/>
              </a:rPr>
              <a:t>than lose interest halfway</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1013267" y="1183274"/>
            <a:ext cx="577060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I'd prefer to visit somewhere familiar</a:t>
            </a:r>
          </a:p>
          <a:p>
            <a:pPr marL="0" indent="0">
              <a:buNone/>
            </a:pPr>
            <a:r>
              <a:rPr lang="en-US" sz="1300" b="1" dirty="0">
                <a:latin typeface="Calibri" panose="020F0502020204030204" pitchFamily="34" charset="0"/>
                <a:cs typeface="Calibri" panose="020F0502020204030204" pitchFamily="34" charset="0"/>
              </a:rPr>
              <a:t>than go somewhere new while on holiday</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1064503" y="3815738"/>
            <a:ext cx="480898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 find networking more exhausting than invigorating</a:t>
            </a:r>
            <a:endParaRPr lang="en-US" sz="1300" b="1" dirty="0">
              <a:latin typeface="+mn-lt"/>
              <a:cs typeface="Calibri" panose="020F0502020204030204" pitchFamily="34" charset="0"/>
            </a:endParaRPr>
          </a:p>
        </p:txBody>
      </p:sp>
      <p:sp>
        <p:nvSpPr>
          <p:cNvPr id="29" name="Content Placeholder 17">
            <a:extLst>
              <a:ext uri="{FF2B5EF4-FFF2-40B4-BE49-F238E27FC236}">
                <a16:creationId xmlns:a16="http://schemas.microsoft.com/office/drawing/2014/main" id="{5AA85D56-E92F-4526-BFF7-D642A93E0831}"/>
              </a:ext>
            </a:extLst>
          </p:cNvPr>
          <p:cNvSpPr txBox="1">
            <a:spLocks/>
          </p:cNvSpPr>
          <p:nvPr/>
        </p:nvSpPr>
        <p:spPr>
          <a:xfrm>
            <a:off x="6573795" y="3702578"/>
            <a:ext cx="5618205"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When someone upsets me, I'm more likely</a:t>
            </a:r>
          </a:p>
          <a:p>
            <a:pPr marL="0" indent="0">
              <a:buNone/>
            </a:pPr>
            <a:r>
              <a:rPr lang="en-US" sz="1300" b="1" dirty="0">
                <a:latin typeface="Calibri" panose="020F0502020204030204" pitchFamily="34" charset="0"/>
                <a:cs typeface="Calibri" panose="020F0502020204030204" pitchFamily="34" charset="0"/>
              </a:rPr>
              <a:t>to walk away than confront them</a:t>
            </a:r>
            <a:endParaRPr lang="en-US" sz="1300" dirty="0">
              <a:latin typeface="+mn-lt"/>
              <a:cs typeface="Calibri" panose="020F0502020204030204" pitchFamily="34" charset="0"/>
            </a:endParaRPr>
          </a:p>
        </p:txBody>
      </p:sp>
      <p:sp>
        <p:nvSpPr>
          <p:cNvPr id="18"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grpSp>
        <p:nvGrpSpPr>
          <p:cNvPr id="31" name="Group 30"/>
          <p:cNvGrpSpPr/>
          <p:nvPr/>
        </p:nvGrpSpPr>
        <p:grpSpPr>
          <a:xfrm>
            <a:off x="10656000" y="3168486"/>
            <a:ext cx="1579308" cy="1428243"/>
            <a:chOff x="10954557" y="3168486"/>
            <a:chExt cx="1579308" cy="1428243"/>
          </a:xfrm>
        </p:grpSpPr>
        <p:sp>
          <p:nvSpPr>
            <p:cNvPr id="32" name="Rectangle 31"/>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Rectangle 32"/>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Rectangle 33"/>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5" name="Rectangle 34"/>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Rectangle 36"/>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TextBox 37"/>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39" name="TextBox 38"/>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57" name="TextBox 56"/>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58" name="TextBox 57"/>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59" name="TextBox 58"/>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60" name="TextBox 59"/>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27"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48"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084"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2148"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461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How much do you agree with the following statements?</a:t>
            </a:r>
            <a:endParaRPr lang="en-GB"/>
          </a:p>
          <a:p>
            <a:endParaRPr lang="en-ZA"/>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Your alumni's personality assessment (2/2)</a:t>
            </a:r>
            <a:endParaRPr lang="en-US"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sv-SE"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a:solidFill>
                <a:srgbClr val="FF0000"/>
              </a:solidFill>
              <a:cs typeface="Arial" panose="020B0604020202020204" pitchFamily="34" charset="0"/>
            </a:endParaRPr>
          </a:p>
        </p:txBody>
      </p:sp>
      <p:sp>
        <p:nvSpPr>
          <p:cNvPr id="25" name="Content Placeholder 17">
            <a:extLst>
              <a:ext uri="{FF2B5EF4-FFF2-40B4-BE49-F238E27FC236}">
                <a16:creationId xmlns:a16="http://schemas.microsoft.com/office/drawing/2014/main" id="{58D25C29-EF95-455E-93BE-69AEE3FB5696}"/>
              </a:ext>
            </a:extLst>
          </p:cNvPr>
          <p:cNvSpPr txBox="1">
            <a:spLocks/>
          </p:cNvSpPr>
          <p:nvPr/>
        </p:nvSpPr>
        <p:spPr>
          <a:xfrm>
            <a:off x="7092788" y="1282175"/>
            <a:ext cx="423836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mn-lt"/>
                <a:cs typeface="Calibri" panose="020F0502020204030204" pitchFamily="34" charset="0"/>
              </a:rPr>
              <a:t>I can always tell a fake smile from a real one</a:t>
            </a:r>
          </a:p>
        </p:txBody>
      </p:sp>
      <p:sp>
        <p:nvSpPr>
          <p:cNvPr id="27" name="Content Placeholder 17">
            <a:extLst>
              <a:ext uri="{FF2B5EF4-FFF2-40B4-BE49-F238E27FC236}">
                <a16:creationId xmlns:a16="http://schemas.microsoft.com/office/drawing/2014/main" id="{5D8CC7AD-8D87-4310-9E62-0988AD27F6A7}"/>
              </a:ext>
            </a:extLst>
          </p:cNvPr>
          <p:cNvSpPr txBox="1">
            <a:spLocks/>
          </p:cNvSpPr>
          <p:nvPr/>
        </p:nvSpPr>
        <p:spPr>
          <a:xfrm>
            <a:off x="1037981" y="1146203"/>
            <a:ext cx="6701418"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I'm more likely to open-up and </a:t>
            </a:r>
          </a:p>
          <a:p>
            <a:pPr marL="0" indent="0">
              <a:buNone/>
            </a:pPr>
            <a:r>
              <a:rPr lang="en-US" sz="1300" b="1" dirty="0">
                <a:latin typeface="Calibri" panose="020F0502020204030204" pitchFamily="34" charset="0"/>
                <a:cs typeface="Calibri" panose="020F0502020204030204" pitchFamily="34" charset="0"/>
              </a:rPr>
              <a:t>share my feelings rather than keep them to myself</a:t>
            </a:r>
          </a:p>
        </p:txBody>
      </p:sp>
      <p:sp>
        <p:nvSpPr>
          <p:cNvPr id="28" name="Content Placeholder 17">
            <a:extLst>
              <a:ext uri="{FF2B5EF4-FFF2-40B4-BE49-F238E27FC236}">
                <a16:creationId xmlns:a16="http://schemas.microsoft.com/office/drawing/2014/main" id="{12425140-C659-486E-8FE7-723CEA630EDA}"/>
              </a:ext>
            </a:extLst>
          </p:cNvPr>
          <p:cNvSpPr txBox="1">
            <a:spLocks/>
          </p:cNvSpPr>
          <p:nvPr/>
        </p:nvSpPr>
        <p:spPr>
          <a:xfrm>
            <a:off x="939117" y="3704525"/>
            <a:ext cx="63183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I'd rather have a job that's calm</a:t>
            </a:r>
          </a:p>
          <a:p>
            <a:pPr marL="0" indent="0">
              <a:buNone/>
            </a:pPr>
            <a:r>
              <a:rPr lang="en-US" sz="1300" b="1" dirty="0">
                <a:latin typeface="Calibri" panose="020F0502020204030204" pitchFamily="34" charset="0"/>
                <a:cs typeface="Calibri" panose="020F0502020204030204" pitchFamily="34" charset="0"/>
              </a:rPr>
              <a:t>and stress-free than constantly challenging</a:t>
            </a:r>
            <a:endParaRPr lang="en-US" sz="1300" b="1" dirty="0">
              <a:latin typeface="+mn-lt"/>
              <a:cs typeface="Calibri" panose="020F0502020204030204" pitchFamily="34" charset="0"/>
            </a:endParaRPr>
          </a:p>
        </p:txBody>
      </p:sp>
      <p:sp>
        <p:nvSpPr>
          <p:cNvPr id="18"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40" name="Content Placeholder 17">
            <a:extLst>
              <a:ext uri="{FF2B5EF4-FFF2-40B4-BE49-F238E27FC236}">
                <a16:creationId xmlns:a16="http://schemas.microsoft.com/office/drawing/2014/main" id="{5AA85D56-E92F-4526-BFF7-D642A93E0831}"/>
              </a:ext>
            </a:extLst>
          </p:cNvPr>
          <p:cNvSpPr txBox="1">
            <a:spLocks/>
          </p:cNvSpPr>
          <p:nvPr/>
        </p:nvSpPr>
        <p:spPr>
          <a:xfrm>
            <a:off x="7068081" y="3758375"/>
            <a:ext cx="3204033" cy="28865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I'd rather be a part of the team than the team leader</a:t>
            </a:r>
            <a:endParaRPr lang="en-US" sz="1300" dirty="0">
              <a:latin typeface="+mn-lt"/>
              <a:cs typeface="Calibri" panose="020F0502020204030204" pitchFamily="34" charset="0"/>
            </a:endParaRPr>
          </a:p>
        </p:txBody>
      </p:sp>
      <p:grpSp>
        <p:nvGrpSpPr>
          <p:cNvPr id="29" name="Group 28"/>
          <p:cNvGrpSpPr/>
          <p:nvPr/>
        </p:nvGrpSpPr>
        <p:grpSpPr>
          <a:xfrm>
            <a:off x="10656000" y="3168486"/>
            <a:ext cx="1579308" cy="1428243"/>
            <a:chOff x="10954557" y="3168486"/>
            <a:chExt cx="1579308" cy="1428243"/>
          </a:xfrm>
        </p:grpSpPr>
        <p:sp>
          <p:nvSpPr>
            <p:cNvPr id="41" name="Rectangle 40"/>
            <p:cNvSpPr/>
            <p:nvPr/>
          </p:nvSpPr>
          <p:spPr>
            <a:xfrm>
              <a:off x="10954557" y="3172242"/>
              <a:ext cx="327160" cy="176439"/>
            </a:xfrm>
            <a:prstGeom prst="rect">
              <a:avLst/>
            </a:prstGeom>
            <a:solidFill>
              <a:srgbClr val="00482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2" name="Rectangle 41"/>
            <p:cNvSpPr/>
            <p:nvPr/>
          </p:nvSpPr>
          <p:spPr>
            <a:xfrm>
              <a:off x="10958673" y="3423498"/>
              <a:ext cx="327160" cy="176439"/>
            </a:xfrm>
            <a:prstGeom prst="rect">
              <a:avLst/>
            </a:prstGeom>
            <a:solidFill>
              <a:srgbClr val="40924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5" name="Rectangle 44"/>
            <p:cNvSpPr/>
            <p:nvPr/>
          </p:nvSpPr>
          <p:spPr>
            <a:xfrm>
              <a:off x="10960344" y="3674754"/>
              <a:ext cx="327160" cy="176439"/>
            </a:xfrm>
            <a:prstGeom prst="rect">
              <a:avLst/>
            </a:prstGeom>
            <a:solidFill>
              <a:srgbClr val="89A54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8" name="Rectangle 47"/>
            <p:cNvSpPr/>
            <p:nvPr/>
          </p:nvSpPr>
          <p:spPr>
            <a:xfrm>
              <a:off x="10960344" y="4185507"/>
              <a:ext cx="327160" cy="176439"/>
            </a:xfrm>
            <a:prstGeom prst="rect">
              <a:avLst/>
            </a:prstGeom>
            <a:solidFill>
              <a:srgbClr val="FE080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Rectangle 48"/>
            <p:cNvSpPr/>
            <p:nvPr/>
          </p:nvSpPr>
          <p:spPr>
            <a:xfrm>
              <a:off x="10960344" y="3926010"/>
              <a:ext cx="327160" cy="176439"/>
            </a:xfrm>
            <a:prstGeom prst="rect">
              <a:avLst/>
            </a:prstGeom>
            <a:solidFill>
              <a:srgbClr val="F1612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0" name="Rectangle 49"/>
            <p:cNvSpPr/>
            <p:nvPr/>
          </p:nvSpPr>
          <p:spPr>
            <a:xfrm>
              <a:off x="10960344" y="4420290"/>
              <a:ext cx="327160" cy="176439"/>
            </a:xfrm>
            <a:prstGeom prst="rect">
              <a:avLst/>
            </a:prstGeom>
            <a:solidFill>
              <a:srgbClr val="A42B1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TextBox 50"/>
            <p:cNvSpPr txBox="1"/>
            <p:nvPr/>
          </p:nvSpPr>
          <p:spPr>
            <a:xfrm>
              <a:off x="11281708" y="3168486"/>
              <a:ext cx="1248041" cy="155481"/>
            </a:xfrm>
            <a:prstGeom prst="rect">
              <a:avLst/>
            </a:prstGeom>
          </p:spPr>
          <p:txBody>
            <a:bodyPr vert="horz" wrap="square" lIns="99551" tIns="49775" rIns="99551" bIns="49775" rtlCol="0" anchor="ctr">
              <a:noAutofit/>
            </a:bodyPr>
            <a:lstStyle/>
            <a:p>
              <a:r>
                <a:rPr lang="en-US" sz="900" dirty="0"/>
                <a:t>Strongly agree</a:t>
              </a:r>
            </a:p>
          </p:txBody>
        </p:sp>
        <p:sp>
          <p:nvSpPr>
            <p:cNvPr id="52" name="TextBox 51"/>
            <p:cNvSpPr txBox="1"/>
            <p:nvPr/>
          </p:nvSpPr>
          <p:spPr>
            <a:xfrm>
              <a:off x="11285824" y="3407385"/>
              <a:ext cx="1248041" cy="155481"/>
            </a:xfrm>
            <a:prstGeom prst="rect">
              <a:avLst/>
            </a:prstGeom>
          </p:spPr>
          <p:txBody>
            <a:bodyPr vert="horz" wrap="square" lIns="99551" tIns="49775" rIns="99551" bIns="49775" rtlCol="0" anchor="ctr">
              <a:noAutofit/>
            </a:bodyPr>
            <a:lstStyle/>
            <a:p>
              <a:r>
                <a:rPr lang="en-US" sz="900" dirty="0"/>
                <a:t>Agree</a:t>
              </a:r>
            </a:p>
          </p:txBody>
        </p:sp>
        <p:sp>
          <p:nvSpPr>
            <p:cNvPr id="53" name="TextBox 52"/>
            <p:cNvSpPr txBox="1"/>
            <p:nvPr/>
          </p:nvSpPr>
          <p:spPr>
            <a:xfrm>
              <a:off x="11277583" y="3646284"/>
              <a:ext cx="1248041" cy="155481"/>
            </a:xfrm>
            <a:prstGeom prst="rect">
              <a:avLst/>
            </a:prstGeom>
          </p:spPr>
          <p:txBody>
            <a:bodyPr vert="horz" wrap="square" lIns="99551" tIns="49775" rIns="99551" bIns="49775" rtlCol="0" anchor="ctr">
              <a:noAutofit/>
            </a:bodyPr>
            <a:lstStyle/>
            <a:p>
              <a:r>
                <a:rPr lang="en-US" sz="900" dirty="0"/>
                <a:t>Slightly agree</a:t>
              </a:r>
            </a:p>
          </p:txBody>
        </p:sp>
        <p:sp>
          <p:nvSpPr>
            <p:cNvPr id="54" name="TextBox 53"/>
            <p:cNvSpPr txBox="1"/>
            <p:nvPr/>
          </p:nvSpPr>
          <p:spPr>
            <a:xfrm>
              <a:off x="11281699" y="3909897"/>
              <a:ext cx="1248041" cy="155481"/>
            </a:xfrm>
            <a:prstGeom prst="rect">
              <a:avLst/>
            </a:prstGeom>
          </p:spPr>
          <p:txBody>
            <a:bodyPr vert="horz" wrap="square" lIns="99551" tIns="49775" rIns="99551" bIns="49775" rtlCol="0" anchor="ctr">
              <a:noAutofit/>
            </a:bodyPr>
            <a:lstStyle/>
            <a:p>
              <a:r>
                <a:rPr lang="en-US" sz="900" dirty="0"/>
                <a:t>Slightly disagree</a:t>
              </a:r>
            </a:p>
          </p:txBody>
        </p:sp>
        <p:sp>
          <p:nvSpPr>
            <p:cNvPr id="55" name="TextBox 54"/>
            <p:cNvSpPr txBox="1"/>
            <p:nvPr/>
          </p:nvSpPr>
          <p:spPr>
            <a:xfrm>
              <a:off x="11285815" y="4173510"/>
              <a:ext cx="1248041" cy="155481"/>
            </a:xfrm>
            <a:prstGeom prst="rect">
              <a:avLst/>
            </a:prstGeom>
          </p:spPr>
          <p:txBody>
            <a:bodyPr vert="horz" wrap="square" lIns="99551" tIns="49775" rIns="99551" bIns="49775" rtlCol="0" anchor="ctr">
              <a:noAutofit/>
            </a:bodyPr>
            <a:lstStyle/>
            <a:p>
              <a:r>
                <a:rPr lang="en-US" sz="900" dirty="0"/>
                <a:t>Disagree</a:t>
              </a:r>
            </a:p>
          </p:txBody>
        </p:sp>
        <p:sp>
          <p:nvSpPr>
            <p:cNvPr id="56" name="TextBox 55"/>
            <p:cNvSpPr txBox="1"/>
            <p:nvPr/>
          </p:nvSpPr>
          <p:spPr>
            <a:xfrm>
              <a:off x="11277574" y="4412409"/>
              <a:ext cx="1248041" cy="155481"/>
            </a:xfrm>
            <a:prstGeom prst="rect">
              <a:avLst/>
            </a:prstGeom>
          </p:spPr>
          <p:txBody>
            <a:bodyPr vert="horz" wrap="square" lIns="99551" tIns="49775" rIns="99551" bIns="49775" rtlCol="0" anchor="ctr">
              <a:noAutofit/>
            </a:bodyPr>
            <a:lstStyle/>
            <a:p>
              <a:r>
                <a:rPr lang="en-US" sz="900" dirty="0"/>
                <a:t>Strongly disagree</a:t>
              </a:r>
            </a:p>
          </p:txBody>
        </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2" y="1650188"/>
            <a:ext cx="4162425"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733" y="16704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869"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3933" y="4197600"/>
            <a:ext cx="4164012"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98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 y="1822610"/>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ALUMNI SERVICES</a:t>
              </a:r>
              <a:endParaRPr lang="en-US" sz="1270" dirty="0">
                <a:solidFill>
                  <a:prstClr val="white">
                    <a:lumMod val="65000"/>
                  </a:prstClr>
                </a:solidFill>
                <a:latin typeface="Calibri" pitchFamily="34" charset="0"/>
              </a:endParaRPr>
            </a:p>
          </p:txBody>
        </p:sp>
      </p:grpSp>
      <p:sp>
        <p:nvSpPr>
          <p:cNvPr id="2" name="Rubrik 1"/>
          <p:cNvSpPr>
            <a:spLocks noGrp="1"/>
          </p:cNvSpPr>
          <p:nvPr>
            <p:ph type="title"/>
          </p:nvPr>
        </p:nvSpPr>
        <p:spPr/>
        <p:txBody>
          <a:bodyPr vert="horz" lIns="90273" tIns="45136" rIns="90273" bIns="45136" rtlCol="0" anchor="t">
            <a:normAutofit/>
          </a:bodyPr>
          <a:lstStyle/>
          <a:p>
            <a:r>
              <a:rPr lang="en-GB" sz="3600"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4" name="Freeform 50">
            <a:extLst>
              <a:ext uri="{FF2B5EF4-FFF2-40B4-BE49-F238E27FC236}">
                <a16:creationId xmlns:a16="http://schemas.microsoft.com/office/drawing/2014/main" id="{6BC16B29-5A51-46C7-9FD8-2D130918F98A}"/>
              </a:ext>
            </a:extLst>
          </p:cNvPr>
          <p:cNvSpPr/>
          <p:nvPr/>
        </p:nvSpPr>
        <p:spPr>
          <a:xfrm>
            <a:off x="0" y="497545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6869"/>
            <a:ext cx="383903" cy="615553"/>
          </a:xfrm>
          <a:prstGeom prst="rect">
            <a:avLst/>
          </a:prstGeom>
          <a:noFill/>
        </p:spPr>
        <p:txBody>
          <a:bodyPr wrap="square" rtlCol="0">
            <a:spAutoFit/>
          </a:bodyPr>
          <a:lstStyle/>
          <a:p>
            <a:pPr marL="0" marR="0" lvl="1" indent="0" fontAlgn="auto">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6</a:t>
            </a: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537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CAREER AND EMPLOYER PREFERENCES </a:t>
            </a:r>
          </a:p>
        </p:txBody>
      </p:sp>
      <p:sp>
        <p:nvSpPr>
          <p:cNvPr id="27" name="Freeform 50">
            <a:extLst>
              <a:ext uri="{FF2B5EF4-FFF2-40B4-BE49-F238E27FC236}">
                <a16:creationId xmlns:a16="http://schemas.microsoft.com/office/drawing/2014/main" id="{1A8B5D1E-F613-4F12-B774-E3214AFEC0A1}"/>
              </a:ext>
            </a:extLst>
          </p:cNvPr>
          <p:cNvSpPr/>
          <p:nvPr/>
        </p:nvSpPr>
        <p:spPr>
          <a:xfrm>
            <a:off x="0" y="5592422"/>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7B106271-3804-4586-A261-635C01846ABD}"/>
              </a:ext>
            </a:extLst>
          </p:cNvPr>
          <p:cNvSpPr txBox="1"/>
          <p:nvPr/>
        </p:nvSpPr>
        <p:spPr>
          <a:xfrm>
            <a:off x="157660" y="5593838"/>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prstClr val="white">
                    <a:lumMod val="65000"/>
                  </a:prstClr>
                </a:solidFill>
                <a:latin typeface="Calibri" pitchFamily="34" charset="0"/>
              </a:rPr>
              <a:t>7</a:t>
            </a:r>
          </a:p>
        </p:txBody>
      </p:sp>
      <p:sp>
        <p:nvSpPr>
          <p:cNvPr id="29" name="TextBox 28">
            <a:extLst>
              <a:ext uri="{FF2B5EF4-FFF2-40B4-BE49-F238E27FC236}">
                <a16:creationId xmlns:a16="http://schemas.microsoft.com/office/drawing/2014/main" id="{2BE24EED-B819-4AB3-B409-A9BCB8432A9A}"/>
              </a:ext>
            </a:extLst>
          </p:cNvPr>
          <p:cNvSpPr txBox="1"/>
          <p:nvPr/>
        </p:nvSpPr>
        <p:spPr>
          <a:xfrm>
            <a:off x="736275" y="5742340"/>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SUMMARY</a:t>
            </a:r>
          </a:p>
        </p:txBody>
      </p:sp>
      <p:sp>
        <p:nvSpPr>
          <p:cNvPr id="30"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146852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174" cy="1878529"/>
            <a:chOff x="10546" y="1822523"/>
            <a:chExt cx="5223174" cy="1878529"/>
          </a:xfrm>
        </p:grpSpPr>
        <p:grpSp>
          <p:nvGrpSpPr>
            <p:cNvPr id="66" name="Group 65"/>
            <p:cNvGrpSpPr/>
            <p:nvPr/>
          </p:nvGrpSpPr>
          <p:grpSpPr>
            <a:xfrm>
              <a:off x="10546" y="3084083"/>
              <a:ext cx="5223174" cy="616969"/>
              <a:chOff x="10546" y="3065211"/>
              <a:chExt cx="5223174" cy="616969"/>
            </a:xfrm>
          </p:grpSpPr>
          <p:sp>
            <p:nvSpPr>
              <p:cNvPr id="50" name="Freeform 49"/>
              <p:cNvSpPr/>
              <p:nvPr/>
            </p:nvSpPr>
            <p:spPr>
              <a:xfrm>
                <a:off x="10546" y="3065211"/>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66627"/>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3</a:t>
                </a:r>
              </a:p>
            </p:txBody>
          </p:sp>
          <p:sp>
            <p:nvSpPr>
              <p:cNvPr id="55" name="TextBox 54"/>
              <p:cNvSpPr txBox="1"/>
              <p:nvPr/>
            </p:nvSpPr>
            <p:spPr>
              <a:xfrm>
                <a:off x="746821" y="3215129"/>
                <a:ext cx="3202065" cy="287771"/>
              </a:xfrm>
              <a:prstGeom prst="rect">
                <a:avLst/>
              </a:prstGeom>
              <a:noFill/>
            </p:spPr>
            <p:txBody>
              <a:bodyPr wrap="square" rtlCol="0">
                <a:spAutoFit/>
              </a:bodyPr>
              <a:lstStyle/>
              <a:p>
                <a:pPr marL="0" lvl="1">
                  <a:defRPr/>
                </a:pPr>
                <a:r>
                  <a:rPr lang="en-GB" sz="1270" dirty="0">
                    <a:solidFill>
                      <a:srgbClr val="4CAFCD"/>
                    </a:solidFill>
                    <a:latin typeface="Calibri" pitchFamily="34" charset="0"/>
                  </a:rPr>
                  <a:t>UNIVERSITY AND BRAND PERCEPTION</a:t>
                </a:r>
              </a:p>
            </p:txBody>
          </p:sp>
        </p:grpSp>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sv-SE" sz="1270" dirty="0">
                    <a:solidFill>
                      <a:prstClr val="white">
                        <a:lumMod val="65000"/>
                      </a:prstClr>
                    </a:solidFill>
                    <a:latin typeface="Calibri" pitchFamily="34" charset="0"/>
                  </a:rPr>
                  <a:t>I</a:t>
                </a:r>
                <a:r>
                  <a:rPr lang="en-US" sz="1270" dirty="0">
                    <a:solidFill>
                      <a:prstClr val="white">
                        <a:lumMod val="65000"/>
                      </a:prstClr>
                    </a:solidFill>
                    <a:latin typeface="Calibri" pitchFamily="34" charset="0"/>
                  </a:rPr>
                  <a:t>NTRODUCTION</a:t>
                </a:r>
                <a:endPar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endParaRP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539430"/>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evaluates your university brand perception with regards to four different drivers:</a:t>
            </a:r>
          </a:p>
          <a:p>
            <a:pPr lvl="0" algn="ctr">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Reputation</a:t>
            </a:r>
          </a:p>
          <a:p>
            <a:pPr marL="285750" lvl="0" indent="-285750">
              <a:buFont typeface="Arial" panose="020B0604020202020204" pitchFamily="34" charset="0"/>
              <a:buChar char="•"/>
              <a:defRPr/>
            </a:pPr>
            <a:r>
              <a:rPr lang="en-US" sz="1400" dirty="0">
                <a:solidFill>
                  <a:srgbClr val="414041"/>
                </a:solidFill>
                <a:cs typeface="Calibri" pitchFamily="34" charset="0"/>
              </a:rPr>
              <a:t>Offering</a:t>
            </a:r>
          </a:p>
          <a:p>
            <a:pPr marL="285750" lvl="0" indent="-285750">
              <a:buFont typeface="Arial" panose="020B0604020202020204" pitchFamily="34" charset="0"/>
              <a:buChar char="•"/>
              <a:defRPr/>
            </a:pPr>
            <a:r>
              <a:rPr lang="en-US" sz="1400" dirty="0">
                <a:solidFill>
                  <a:srgbClr val="414041"/>
                </a:solidFill>
                <a:cs typeface="Calibri" pitchFamily="34" charset="0"/>
              </a:rPr>
              <a:t>Culture</a:t>
            </a:r>
          </a:p>
          <a:p>
            <a:pPr marL="285750" lvl="0" indent="-285750">
              <a:buFont typeface="Arial" panose="020B0604020202020204" pitchFamily="34" charset="0"/>
              <a:buChar char="•"/>
              <a:defRPr/>
            </a:pPr>
            <a:r>
              <a:rPr lang="en-US" sz="1400" dirty="0">
                <a:solidFill>
                  <a:srgbClr val="414041"/>
                </a:solidFill>
                <a:cs typeface="Calibri" pitchFamily="34" charset="0"/>
              </a:rPr>
              <a:t>Employability</a:t>
            </a:r>
          </a:p>
          <a:p>
            <a:pPr lvl="0">
              <a:defRPr/>
            </a:pPr>
            <a:endParaRPr lang="en-US" sz="1400" dirty="0">
              <a:solidFill>
                <a:srgbClr val="414041"/>
              </a:solidFill>
              <a:cs typeface="Calibri" pitchFamily="34" charset="0"/>
            </a:endParaRPr>
          </a:p>
          <a:p>
            <a:pPr lvl="0">
              <a:defRPr/>
            </a:pPr>
            <a:r>
              <a:rPr lang="en-US" sz="1400" dirty="0">
                <a:solidFill>
                  <a:srgbClr val="414041"/>
                </a:solidFill>
                <a:cs typeface="Calibri" pitchFamily="34" charset="0"/>
              </a:rPr>
              <a:t>This will help you adjust your </a:t>
            </a:r>
            <a:r>
              <a:rPr lang="en-US" sz="1400" b="1" dirty="0">
                <a:solidFill>
                  <a:srgbClr val="414041"/>
                </a:solidFill>
                <a:cs typeface="Calibri" pitchFamily="34" charset="0"/>
              </a:rPr>
              <a:t>communication towards current students </a:t>
            </a:r>
            <a:r>
              <a:rPr lang="en-US" sz="1400" dirty="0">
                <a:solidFill>
                  <a:srgbClr val="414041"/>
                </a:solidFill>
                <a:cs typeface="Calibri" pitchFamily="34" charset="0"/>
              </a:rPr>
              <a:t>as well as determine which topics are best suited for use when </a:t>
            </a:r>
            <a:r>
              <a:rPr lang="en-US" sz="1400" b="1" dirty="0">
                <a:solidFill>
                  <a:srgbClr val="414041"/>
                </a:solidFill>
                <a:cs typeface="Calibri" pitchFamily="34" charset="0"/>
              </a:rPr>
              <a:t>attracting new students</a:t>
            </a:r>
            <a:r>
              <a:rPr lang="en-US" sz="1400" dirty="0">
                <a:solidFill>
                  <a:srgbClr val="414041"/>
                </a:solidFill>
                <a:cs typeface="Calibri" pitchFamily="34" charset="0"/>
              </a:rPr>
              <a:t>.</a:t>
            </a:r>
          </a:p>
        </p:txBody>
      </p:sp>
    </p:spTree>
    <p:extLst>
      <p:ext uri="{BB962C8B-B14F-4D97-AF65-F5344CB8AC3E}">
        <p14:creationId xmlns:p14="http://schemas.microsoft.com/office/powerpoint/2010/main" val="239437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a:extLst>
              <a:ext uri="{FF2B5EF4-FFF2-40B4-BE49-F238E27FC236}">
                <a16:creationId xmlns:a16="http://schemas.microsoft.com/office/drawing/2014/main" id="{42D45BDE-4D7F-4A01-872A-133E4224C780}"/>
              </a:ext>
            </a:extLst>
          </p:cNvPr>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What do your alumni think about your university?</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sp>
        <p:nvSpPr>
          <p:cNvPr id="1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597" y="1352573"/>
            <a:ext cx="8106907" cy="4296375"/>
          </a:xfrm>
          <a:prstGeom prst="rect">
            <a:avLst/>
          </a:prstGeom>
        </p:spPr>
      </p:pic>
    </p:spTree>
    <p:extLst>
      <p:ext uri="{BB962C8B-B14F-4D97-AF65-F5344CB8AC3E}">
        <p14:creationId xmlns:p14="http://schemas.microsoft.com/office/powerpoint/2010/main" val="55157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a:t>What's the first word that comes to your mind when you think of your college or university?</a:t>
            </a:r>
            <a:endParaRPr lang="en-US" dirty="0"/>
          </a:p>
        </p:txBody>
      </p:sp>
      <p:sp>
        <p:nvSpPr>
          <p:cNvPr id="4" name="Text Placeholder 3"/>
          <p:cNvSpPr>
            <a:spLocks noGrp="1"/>
          </p:cNvSpPr>
          <p:nvPr>
            <p:ph type="body" sz="quarter" idx="13"/>
          </p:nvPr>
        </p:nvSpPr>
        <p:spPr/>
        <p:txBody>
          <a:bodyPr/>
          <a:lstStyle/>
          <a:p>
            <a:r>
              <a:rPr lang="en-US"/>
              <a:t>These are answers were provided by your talent. </a:t>
            </a:r>
          </a:p>
          <a:p>
            <a:r>
              <a:rPr lang="en-US"/>
              <a:t>Spelling mistakes might occur.</a:t>
            </a:r>
          </a:p>
          <a:p>
            <a:r>
              <a:rPr lang="en-US"/>
              <a:t>Different colors have been used for design purposes only &amp; reflect the associations of your talent.</a:t>
            </a:r>
            <a:endParaRPr lang="en-US" dirty="0"/>
          </a:p>
        </p:txBody>
      </p:sp>
      <p:sp>
        <p:nvSpPr>
          <p:cNvPr id="2" name="Rubrik 1"/>
          <p:cNvSpPr>
            <a:spLocks noGrp="1"/>
          </p:cNvSpPr>
          <p:nvPr>
            <p:ph type="title"/>
          </p:nvPr>
        </p:nvSpPr>
        <p:spPr/>
        <p:txBody>
          <a:bodyPr/>
          <a:lstStyle/>
          <a:p>
            <a:r>
              <a:rPr lang="en-US"/>
              <a:t>Is your image distinct?</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cxnSp>
        <p:nvCxnSpPr>
          <p:cNvPr id="13" name="Rak 13">
            <a:extLst>
              <a:ext uri="{FF2B5EF4-FFF2-40B4-BE49-F238E27FC236}">
                <a16:creationId xmlns:a16="http://schemas.microsoft.com/office/drawing/2014/main" id="{58611764-F289-496C-A39E-FABA00641F32}"/>
              </a:ext>
            </a:extLst>
          </p:cNvPr>
          <p:cNvCxnSpPr/>
          <p:nvPr/>
        </p:nvCxnSpPr>
        <p:spPr>
          <a:xfrm>
            <a:off x="1327764" y="3705442"/>
            <a:ext cx="953647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6CAC79-7CA8-48D1-B385-40CFF7455339}"/>
              </a:ext>
            </a:extLst>
          </p:cNvPr>
          <p:cNvSpPr txBox="1"/>
          <p:nvPr/>
        </p:nvSpPr>
        <p:spPr>
          <a:xfrm>
            <a:off x="643121" y="4999912"/>
            <a:ext cx="1550842" cy="136357"/>
          </a:xfrm>
          <a:prstGeom prst="rect">
            <a:avLst/>
          </a:prstGeom>
        </p:spPr>
        <p:txBody>
          <a:bodyPr vert="horz" wrap="square" lIns="99551" tIns="49775" rIns="99551" bIns="49775" rtlCol="0" anchor="ctr">
            <a:noAutofit/>
          </a:bodyPr>
          <a:lstStyle/>
          <a:p>
            <a:pPr lvl="0">
              <a:defRPr/>
            </a:pPr>
            <a:r>
              <a:rPr lang="en-GB" sz="1270">
                <a:solidFill>
                  <a:srgbClr val="074B60"/>
                </a:solidFill>
                <a:latin typeface="Calibri" pitchFamily="34" charset="0"/>
              </a:rPr>
              <a:t>All professionals</a:t>
            </a:r>
            <a:endParaRPr lang="en-GB" sz="1270" dirty="0">
              <a:solidFill>
                <a:srgbClr val="074B60"/>
              </a:solidFill>
              <a:latin typeface="Calibri" pitchFamily="34" charset="0"/>
            </a:endParaRPr>
          </a:p>
        </p:txBody>
      </p:sp>
      <p:sp>
        <p:nvSpPr>
          <p:cNvPr id="16" name="TextBox 15">
            <a:extLst>
              <a:ext uri="{FF2B5EF4-FFF2-40B4-BE49-F238E27FC236}">
                <a16:creationId xmlns:a16="http://schemas.microsoft.com/office/drawing/2014/main" id="{7394A84C-FDED-48C2-9673-ED983AE85A42}"/>
              </a:ext>
            </a:extLst>
          </p:cNvPr>
          <p:cNvSpPr txBox="1"/>
          <p:nvPr/>
        </p:nvSpPr>
        <p:spPr>
          <a:xfrm>
            <a:off x="630421" y="2129433"/>
            <a:ext cx="1800000" cy="144379"/>
          </a:xfrm>
          <a:prstGeom prst="rect">
            <a:avLst/>
          </a:prstGeom>
        </p:spPr>
        <p:txBody>
          <a:bodyPr vert="horz" wrap="square" lIns="99551" tIns="49775" rIns="99551" bIns="49775" rtlCol="0" anchor="ctr">
            <a:noAutofit/>
          </a:bodyPr>
          <a:lstStyle/>
          <a:p>
            <a:pPr lvl="0">
              <a:defRPr/>
            </a:pPr>
            <a:r>
              <a:rPr lang="sv-SE" sz="1270">
                <a:solidFill>
                  <a:srgbClr val="0E97C1"/>
                </a:solidFill>
                <a:latin typeface="Calibri" pitchFamily="34" charset="0"/>
              </a:rPr>
              <a:t>Your alumni</a:t>
            </a:r>
            <a:endParaRPr lang="sv-SE" sz="1270" dirty="0">
              <a:solidFill>
                <a:srgbClr val="0E97C1"/>
              </a:solidFill>
              <a:latin typeface="Calibri"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299" y="3833327"/>
            <a:ext cx="8960800" cy="23165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190" y="1046927"/>
            <a:ext cx="8960804" cy="2316542"/>
          </a:xfrm>
          <a:prstGeom prst="rect">
            <a:avLst/>
          </a:prstGeom>
        </p:spPr>
      </p:pic>
    </p:spTree>
    <p:extLst>
      <p:ext uri="{BB962C8B-B14F-4D97-AF65-F5344CB8AC3E}">
        <p14:creationId xmlns:p14="http://schemas.microsoft.com/office/powerpoint/2010/main" val="183466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What helped you most when choosing your college and university? (Please select a maximum of 3 alternatives.)</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ZA"/>
              <a:t>Influences on decisions where to study</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1" name="Oval 10">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2" name="Oval 11">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20" y="1141200"/>
            <a:ext cx="91646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153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What helped you most when choosing your college and university? (Please select a maximum of 3 alternatives.)</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ZA"/>
              <a:t>Less important influence factors for your school’s selection</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1" name="Oval 10">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2" name="Oval 11">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20" y="1141200"/>
            <a:ext cx="91646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824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a:solidFill>
                  <a:srgbClr val="0E97C1"/>
                </a:solidFill>
                <a:cs typeface="Calibri" pitchFamily="34" charset="0"/>
              </a:rPr>
              <a:t>Your alumni</a:t>
            </a:r>
            <a:endParaRPr lang="en-US" sz="1645" dirty="0">
              <a:solidFill>
                <a:srgbClr val="0E97C1"/>
              </a:solidFill>
              <a:cs typeface="Calibri" pitchFamily="34" charset="0"/>
            </a:endParaRPr>
          </a:p>
        </p:txBody>
      </p:sp>
      <p:sp>
        <p:nvSpPr>
          <p:cNvPr id="30" name="TextBox 29"/>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professionals</a:t>
            </a:r>
            <a:endParaRPr lang="en-US" sz="1645" dirty="0">
              <a:solidFill>
                <a:srgbClr val="074B60"/>
              </a:solidFill>
              <a:cs typeface="Calibri" pitchFamily="34" charset="0"/>
            </a:endParaRPr>
          </a:p>
        </p:txBody>
      </p:sp>
      <p:sp>
        <p:nvSpPr>
          <p:cNvPr id="7" name="Text Placeholder 4"/>
          <p:cNvSpPr>
            <a:spLocks noGrp="1"/>
          </p:cNvSpPr>
          <p:nvPr>
            <p:ph type="body" sz="quarter" idx="12"/>
          </p:nvPr>
        </p:nvSpPr>
        <p:spPr/>
        <p:txBody>
          <a:bodyPr/>
          <a:lstStyle/>
          <a:p>
            <a:r>
              <a:rPr lang="en-US"/>
              <a:t>If you were to restart your studies, what would you do? </a:t>
            </a:r>
            <a:endParaRPr lang="en-US" dirty="0"/>
          </a:p>
        </p:txBody>
      </p:sp>
      <p:sp>
        <p:nvSpPr>
          <p:cNvPr id="3" name="Title 2"/>
          <p:cNvSpPr>
            <a:spLocks noGrp="1"/>
          </p:cNvSpPr>
          <p:nvPr>
            <p:ph type="title"/>
          </p:nvPr>
        </p:nvSpPr>
        <p:spPr/>
        <p:txBody>
          <a:bodyPr/>
          <a:lstStyle/>
          <a:p>
            <a:r>
              <a:rPr lang="en-US"/>
              <a:t>Would talent choose their university again?</a:t>
            </a:r>
            <a:endParaRPr lang="sv-SE" dirty="0"/>
          </a:p>
        </p:txBody>
      </p:sp>
      <p:sp>
        <p:nvSpPr>
          <p:cNvPr id="4" name="Text Placeholder 3"/>
          <p:cNvSpPr>
            <a:spLocks noGrp="1"/>
          </p:cNvSpPr>
          <p:nvPr>
            <p:ph type="body" sz="quarter" idx="10"/>
          </p:nvPr>
        </p:nvSpPr>
        <p:spPr/>
        <p:txBody>
          <a:bodyPr/>
          <a:lstStyle/>
          <a:p>
            <a:r>
              <a:rPr lang="en-US"/>
              <a:t>2021 | South Africa | Professionals | All main fields of study</a:t>
            </a:r>
            <a:endParaRPr lang="en-US" dirty="0"/>
          </a:p>
        </p:txBody>
      </p:sp>
      <p:sp>
        <p:nvSpPr>
          <p:cNvPr id="9" name="TextBox 23"/>
          <p:cNvSpPr txBox="1"/>
          <p:nvPr/>
        </p:nvSpPr>
        <p:spPr>
          <a:xfrm>
            <a:off x="2407968"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10" name="Rektangel 49"/>
          <p:cNvSpPr/>
          <p:nvPr/>
        </p:nvSpPr>
        <p:spPr>
          <a:xfrm>
            <a:off x="2159594"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1" name="Rektangel 51"/>
          <p:cNvSpPr/>
          <p:nvPr/>
        </p:nvSpPr>
        <p:spPr>
          <a:xfrm>
            <a:off x="2159594"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2" name="TextBox 23"/>
          <p:cNvSpPr txBox="1"/>
          <p:nvPr/>
        </p:nvSpPr>
        <p:spPr>
          <a:xfrm>
            <a:off x="2407968"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13" name="TextBox 23"/>
          <p:cNvSpPr txBox="1"/>
          <p:nvPr/>
        </p:nvSpPr>
        <p:spPr>
          <a:xfrm>
            <a:off x="2416601"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14" name="Rektangel 49"/>
          <p:cNvSpPr/>
          <p:nvPr/>
        </p:nvSpPr>
        <p:spPr>
          <a:xfrm>
            <a:off x="2159594"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5" name="Rektangel 51"/>
          <p:cNvSpPr/>
          <p:nvPr/>
        </p:nvSpPr>
        <p:spPr>
          <a:xfrm>
            <a:off x="2149468"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16" name="TextBox 23"/>
          <p:cNvSpPr txBox="1"/>
          <p:nvPr/>
        </p:nvSpPr>
        <p:spPr>
          <a:xfrm>
            <a:off x="2416600"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sp>
        <p:nvSpPr>
          <p:cNvPr id="31" name="TextBox 23">
            <a:extLst>
              <a:ext uri="{FF2B5EF4-FFF2-40B4-BE49-F238E27FC236}">
                <a16:creationId xmlns:a16="http://schemas.microsoft.com/office/drawing/2014/main" id="{CD035AF9-5366-4D76-8B2F-D8D3848998F6}"/>
              </a:ext>
            </a:extLst>
          </p:cNvPr>
          <p:cNvSpPr txBox="1"/>
          <p:nvPr/>
        </p:nvSpPr>
        <p:spPr>
          <a:xfrm>
            <a:off x="7553647" y="4537353"/>
            <a:ext cx="2478759"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different college or university within this country</a:t>
            </a:r>
          </a:p>
        </p:txBody>
      </p:sp>
      <p:sp>
        <p:nvSpPr>
          <p:cNvPr id="32" name="Rektangel 49">
            <a:extLst>
              <a:ext uri="{FF2B5EF4-FFF2-40B4-BE49-F238E27FC236}">
                <a16:creationId xmlns:a16="http://schemas.microsoft.com/office/drawing/2014/main" id="{5184174C-3437-42C5-B1CF-06930F24A36F}"/>
              </a:ext>
            </a:extLst>
          </p:cNvPr>
          <p:cNvSpPr/>
          <p:nvPr/>
        </p:nvSpPr>
        <p:spPr>
          <a:xfrm>
            <a:off x="7305273" y="4622755"/>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3" name="Rektangel 51">
            <a:extLst>
              <a:ext uri="{FF2B5EF4-FFF2-40B4-BE49-F238E27FC236}">
                <a16:creationId xmlns:a16="http://schemas.microsoft.com/office/drawing/2014/main" id="{A9B8370E-1BE0-4E12-9319-0D3F3D5104A0}"/>
              </a:ext>
            </a:extLst>
          </p:cNvPr>
          <p:cNvSpPr/>
          <p:nvPr/>
        </p:nvSpPr>
        <p:spPr>
          <a:xfrm>
            <a:off x="7305273" y="4982172"/>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4" name="TextBox 23">
            <a:extLst>
              <a:ext uri="{FF2B5EF4-FFF2-40B4-BE49-F238E27FC236}">
                <a16:creationId xmlns:a16="http://schemas.microsoft.com/office/drawing/2014/main" id="{F295A30B-30AF-43A2-A860-659F0DA7FFF2}"/>
              </a:ext>
            </a:extLst>
          </p:cNvPr>
          <p:cNvSpPr txBox="1"/>
          <p:nvPr/>
        </p:nvSpPr>
        <p:spPr>
          <a:xfrm>
            <a:off x="7553647" y="4980234"/>
            <a:ext cx="2470126" cy="157864"/>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Attend a college or university abroad</a:t>
            </a:r>
          </a:p>
        </p:txBody>
      </p:sp>
      <p:sp>
        <p:nvSpPr>
          <p:cNvPr id="35" name="TextBox 23">
            <a:extLst>
              <a:ext uri="{FF2B5EF4-FFF2-40B4-BE49-F238E27FC236}">
                <a16:creationId xmlns:a16="http://schemas.microsoft.com/office/drawing/2014/main" id="{E47C2BCE-239D-4B92-AE07-8AFF4FD7D7F8}"/>
              </a:ext>
            </a:extLst>
          </p:cNvPr>
          <p:cNvSpPr txBox="1"/>
          <p:nvPr/>
        </p:nvSpPr>
        <p:spPr>
          <a:xfrm>
            <a:off x="7562280" y="5376386"/>
            <a:ext cx="2123383" cy="157864"/>
          </a:xfrm>
          <a:prstGeom prst="rect">
            <a:avLst/>
          </a:prstGeom>
          <a:noFill/>
        </p:spPr>
        <p:txBody>
          <a:bodyPr wrap="square" lIns="0" tIns="0" rIns="0" bIns="0" rtlCol="0" anchor="ctr" anchorCtr="0">
            <a:spAutoFit/>
          </a:bodyPr>
          <a:lstStyle/>
          <a:p>
            <a:r>
              <a:rPr lang="en-US" sz="1026" b="1" dirty="0">
                <a:solidFill>
                  <a:srgbClr val="202020"/>
                </a:solidFill>
                <a:cs typeface="Calibri" pitchFamily="34" charset="0"/>
              </a:rPr>
              <a:t>Attend the same college or university</a:t>
            </a:r>
          </a:p>
        </p:txBody>
      </p:sp>
      <p:sp>
        <p:nvSpPr>
          <p:cNvPr id="36" name="Rektangel 49">
            <a:extLst>
              <a:ext uri="{FF2B5EF4-FFF2-40B4-BE49-F238E27FC236}">
                <a16:creationId xmlns:a16="http://schemas.microsoft.com/office/drawing/2014/main" id="{D60E656F-BAC5-4DBA-8BF3-BE72F4267827}"/>
              </a:ext>
            </a:extLst>
          </p:cNvPr>
          <p:cNvSpPr/>
          <p:nvPr/>
        </p:nvSpPr>
        <p:spPr>
          <a:xfrm>
            <a:off x="7305273" y="5380262"/>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7" name="Rektangel 51">
            <a:extLst>
              <a:ext uri="{FF2B5EF4-FFF2-40B4-BE49-F238E27FC236}">
                <a16:creationId xmlns:a16="http://schemas.microsoft.com/office/drawing/2014/main" id="{0FDC797E-B434-49FC-A860-740D074D538A}"/>
              </a:ext>
            </a:extLst>
          </p:cNvPr>
          <p:cNvSpPr/>
          <p:nvPr/>
        </p:nvSpPr>
        <p:spPr>
          <a:xfrm>
            <a:off x="7295147" y="5769868"/>
            <a:ext cx="153988" cy="153988"/>
          </a:xfrm>
          <a:prstGeom prst="rect">
            <a:avLst/>
          </a:prstGeom>
          <a:solidFill>
            <a:srgbClr val="8488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5165" tIns="42582" rIns="85165" bIns="42582" numCol="1" spcCol="0" rtlCol="0" fromWordArt="0" anchor="ctr" anchorCtr="0" forceAA="0" compatLnSpc="1">
            <a:prstTxWarp prst="textNoShape">
              <a:avLst/>
            </a:prstTxWarp>
            <a:noAutofit/>
          </a:bodyPr>
          <a:lstStyle/>
          <a:p>
            <a:pPr algn="ctr"/>
            <a:endParaRPr lang="sv-SE" sz="1711" dirty="0">
              <a:solidFill>
                <a:srgbClr val="414041"/>
              </a:solidFill>
              <a:cs typeface="Calibri" pitchFamily="34" charset="0"/>
            </a:endParaRPr>
          </a:p>
        </p:txBody>
      </p:sp>
      <p:sp>
        <p:nvSpPr>
          <p:cNvPr id="38" name="TextBox 23">
            <a:extLst>
              <a:ext uri="{FF2B5EF4-FFF2-40B4-BE49-F238E27FC236}">
                <a16:creationId xmlns:a16="http://schemas.microsoft.com/office/drawing/2014/main" id="{392ECB27-AB4F-4E48-91E3-63F736CF2462}"/>
              </a:ext>
            </a:extLst>
          </p:cNvPr>
          <p:cNvSpPr txBox="1"/>
          <p:nvPr/>
        </p:nvSpPr>
        <p:spPr>
          <a:xfrm>
            <a:off x="7562279" y="5674362"/>
            <a:ext cx="2470126" cy="315727"/>
          </a:xfrm>
          <a:prstGeom prst="rect">
            <a:avLst/>
          </a:prstGeom>
          <a:noFill/>
        </p:spPr>
        <p:txBody>
          <a:bodyPr wrap="square" lIns="0" tIns="0" rIns="0" bIns="0" rtlCol="0" anchor="ctr" anchorCtr="0">
            <a:spAutoFit/>
          </a:bodyPr>
          <a:lstStyle/>
          <a:p>
            <a:r>
              <a:rPr lang="en-US" sz="1026" dirty="0">
                <a:solidFill>
                  <a:srgbClr val="202020"/>
                </a:solidFill>
                <a:cs typeface="Calibri" pitchFamily="34" charset="0"/>
              </a:rPr>
              <a:t>Seek employment instead of going to college or university</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7720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420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1209600" y="1170000"/>
            <a:ext cx="2188403" cy="2188972"/>
            <a:chOff x="1063279" y="1439583"/>
            <a:chExt cx="3735181" cy="3736152"/>
          </a:xfrm>
          <a:solidFill>
            <a:srgbClr val="800404"/>
          </a:solidFill>
        </p:grpSpPr>
        <p:sp>
          <p:nvSpPr>
            <p:cNvPr id="70" name="Oval 5"/>
            <p:cNvSpPr>
              <a:spLocks noChangeArrowheads="1"/>
            </p:cNvSpPr>
            <p:nvPr/>
          </p:nvSpPr>
          <p:spPr bwMode="auto">
            <a:xfrm>
              <a:off x="1410435" y="1786828"/>
              <a:ext cx="3043073" cy="3043866"/>
            </a:xfrm>
            <a:prstGeom prst="ellipse">
              <a:avLst/>
            </a:prstGeom>
            <a:grpFill/>
            <a:ln>
              <a:noFill/>
            </a:ln>
          </p:spPr>
          <p:txBody>
            <a:bodyPr vert="horz" wrap="square" lIns="182843" tIns="91422" rIns="182843" bIns="91422" numCol="1" anchor="t" anchorCtr="0" compatLnSpc="1">
              <a:prstTxWarp prst="textNoShape">
                <a:avLst/>
              </a:prstTxWarp>
            </a:bodyPr>
            <a:lstStyle/>
            <a:p>
              <a:endParaRPr lang="id-ID"/>
            </a:p>
          </p:txBody>
        </p:sp>
        <p:grpSp>
          <p:nvGrpSpPr>
            <p:cNvPr id="72" name="Group 71"/>
            <p:cNvGrpSpPr/>
            <p:nvPr/>
          </p:nvGrpSpPr>
          <p:grpSpPr>
            <a:xfrm>
              <a:off x="1063279" y="1439583"/>
              <a:ext cx="3735181" cy="3736152"/>
              <a:chOff x="1119258" y="2257147"/>
              <a:chExt cx="1868078" cy="1868076"/>
            </a:xfrm>
            <a:grpFill/>
          </p:grpSpPr>
          <p:sp>
            <p:nvSpPr>
              <p:cNvPr id="74" name="Freeform 6"/>
              <p:cNvSpPr>
                <a:spLocks/>
              </p:cNvSpPr>
              <p:nvPr/>
            </p:nvSpPr>
            <p:spPr bwMode="auto">
              <a:xfrm>
                <a:off x="2495042"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7"/>
              <p:cNvSpPr>
                <a:spLocks/>
              </p:cNvSpPr>
              <p:nvPr/>
            </p:nvSpPr>
            <p:spPr bwMode="auto">
              <a:xfrm>
                <a:off x="2075274"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8"/>
              <p:cNvSpPr>
                <a:spLocks/>
              </p:cNvSpPr>
              <p:nvPr/>
            </p:nvSpPr>
            <p:spPr bwMode="auto">
              <a:xfrm>
                <a:off x="2796133"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9"/>
              <p:cNvSpPr>
                <a:spLocks/>
              </p:cNvSpPr>
              <p:nvPr/>
            </p:nvSpPr>
            <p:spPr bwMode="auto">
              <a:xfrm>
                <a:off x="2796133"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10"/>
              <p:cNvSpPr>
                <a:spLocks/>
              </p:cNvSpPr>
              <p:nvPr/>
            </p:nvSpPr>
            <p:spPr bwMode="auto">
              <a:xfrm>
                <a:off x="2495042"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11"/>
              <p:cNvSpPr>
                <a:spLocks/>
              </p:cNvSpPr>
              <p:nvPr/>
            </p:nvSpPr>
            <p:spPr bwMode="auto">
              <a:xfrm>
                <a:off x="2075274"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12"/>
              <p:cNvSpPr>
                <a:spLocks/>
              </p:cNvSpPr>
              <p:nvPr/>
            </p:nvSpPr>
            <p:spPr bwMode="auto">
              <a:xfrm>
                <a:off x="1606058"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13"/>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14"/>
              <p:cNvSpPr>
                <a:spLocks/>
              </p:cNvSpPr>
              <p:nvPr/>
            </p:nvSpPr>
            <p:spPr bwMode="auto">
              <a:xfrm>
                <a:off x="1119259"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85" name="Freeform 15"/>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16"/>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17"/>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5" name="Text Placeholder 4"/>
          <p:cNvSpPr>
            <a:spLocks noGrp="1"/>
          </p:cNvSpPr>
          <p:nvPr>
            <p:ph type="body" sz="quarter" idx="12"/>
          </p:nvPr>
        </p:nvSpPr>
        <p:spPr/>
        <p:txBody>
          <a:bodyPr/>
          <a:lstStyle/>
          <a:p>
            <a:r>
              <a:rPr lang="en-US"/>
              <a:t>If you were to restart your studies, what would you do?</a:t>
            </a:r>
          </a:p>
          <a:p>
            <a:r>
              <a:rPr lang="en-US"/>
              <a:t>Which university or college would you rather have attended?</a:t>
            </a:r>
          </a:p>
          <a:p>
            <a:r>
              <a:rPr lang="en-US"/>
              <a:t>Which of the following attributes do you associate with your college or university? (Please select as many as applicable.)</a:t>
            </a:r>
            <a:endParaRPr lang="en-US" dirty="0"/>
          </a:p>
        </p:txBody>
      </p:sp>
      <p:sp>
        <p:nvSpPr>
          <p:cNvPr id="2" name="Rubrik 1"/>
          <p:cNvSpPr>
            <a:spLocks noGrp="1"/>
          </p:cNvSpPr>
          <p:nvPr>
            <p:ph type="title"/>
          </p:nvPr>
        </p:nvSpPr>
        <p:spPr/>
        <p:txBody>
          <a:bodyPr/>
          <a:lstStyle/>
          <a:p>
            <a:r>
              <a:rPr lang="en-US"/>
              <a:t>Which universities would your alumni choose instead?</a:t>
            </a:r>
            <a:endParaRPr lang="sv-SE"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sp>
        <p:nvSpPr>
          <p:cNvPr id="68"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7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1088" dirty="0">
              <a:solidFill>
                <a:srgbClr val="FF0000"/>
              </a:solidFill>
              <a:latin typeface="Calibri" pitchFamily="34" charset="0"/>
              <a:cs typeface="Calibri" pitchFamily="34" charset="0"/>
            </a:endParaRPr>
          </a:p>
          <a:p>
            <a:endParaRPr lang="en-US" sz="1088" dirty="0">
              <a:solidFill>
                <a:prstClr val="white"/>
              </a:solidFill>
              <a:latin typeface="Calibri" pitchFamily="34" charset="0"/>
              <a:cs typeface="Calibri" pitchFamily="34" charset="0"/>
            </a:endParaRPr>
          </a:p>
        </p:txBody>
      </p:sp>
      <p:sp>
        <p:nvSpPr>
          <p:cNvPr id="65" name="Rektangel 27"/>
          <p:cNvSpPr/>
          <p:nvPr/>
        </p:nvSpPr>
        <p:spPr>
          <a:xfrm>
            <a:off x="7083952" y="4489339"/>
            <a:ext cx="3711329" cy="16163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66" name="Rektangel 30"/>
          <p:cNvSpPr/>
          <p:nvPr/>
        </p:nvSpPr>
        <p:spPr>
          <a:xfrm>
            <a:off x="7083952" y="4399125"/>
            <a:ext cx="3711329" cy="9021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32" name="Group 31"/>
          <p:cNvGrpSpPr/>
          <p:nvPr/>
        </p:nvGrpSpPr>
        <p:grpSpPr>
          <a:xfrm>
            <a:off x="7083952" y="1314889"/>
            <a:ext cx="3711329" cy="2806803"/>
            <a:chOff x="6088627" y="1253942"/>
            <a:chExt cx="4092771" cy="3136519"/>
          </a:xfrm>
        </p:grpSpPr>
        <p:sp>
          <p:nvSpPr>
            <p:cNvPr id="97" name="Rektangel 27"/>
            <p:cNvSpPr/>
            <p:nvPr/>
          </p:nvSpPr>
          <p:spPr>
            <a:xfrm>
              <a:off x="6088627" y="1338735"/>
              <a:ext cx="4092771" cy="305172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98" name="Rektangel 30"/>
            <p:cNvSpPr/>
            <p:nvPr/>
          </p:nvSpPr>
          <p:spPr>
            <a:xfrm>
              <a:off x="6088627" y="1253942"/>
              <a:ext cx="4092771" cy="9802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grpSp>
        <p:nvGrpSpPr>
          <p:cNvPr id="29" name="Group 28"/>
          <p:cNvGrpSpPr/>
          <p:nvPr/>
        </p:nvGrpSpPr>
        <p:grpSpPr>
          <a:xfrm>
            <a:off x="1463326" y="4497645"/>
            <a:ext cx="5455881" cy="1575683"/>
            <a:chOff x="555322" y="4838293"/>
            <a:chExt cx="5351630" cy="1724607"/>
          </a:xfrm>
        </p:grpSpPr>
        <p:sp>
          <p:nvSpPr>
            <p:cNvPr id="14" name="Rectangle 13"/>
            <p:cNvSpPr/>
            <p:nvPr/>
          </p:nvSpPr>
          <p:spPr>
            <a:xfrm>
              <a:off x="555322" y="4838293"/>
              <a:ext cx="5111330" cy="17246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35" name="Pentagon 134"/>
            <p:cNvSpPr/>
            <p:nvPr/>
          </p:nvSpPr>
          <p:spPr>
            <a:xfrm>
              <a:off x="619071" y="5165920"/>
              <a:ext cx="5287881" cy="877276"/>
            </a:xfrm>
            <a:prstGeom prst="homePlate">
              <a:avLst>
                <a:gd name="adj" fmla="val 26865"/>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36" name="Rounded Rectangle 71"/>
            <p:cNvSpPr/>
            <p:nvPr/>
          </p:nvSpPr>
          <p:spPr>
            <a:xfrm flipH="1">
              <a:off x="762975" y="4927201"/>
              <a:ext cx="4709735" cy="923784"/>
            </a:xfrm>
            <a:prstGeom prst="roundRect">
              <a:avLst>
                <a:gd name="adj" fmla="val 2470"/>
              </a:avLst>
            </a:prstGeom>
            <a:noFill/>
            <a:ln>
              <a:noFill/>
            </a:ln>
            <a:effectLst>
              <a:outerShdw blurRad="1270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63224" bIns="163224" rtlCol="0" anchor="t" anchorCtr="0">
              <a:spAutoFit/>
            </a:bodyPr>
            <a:lstStyle/>
            <a:p>
              <a:pPr>
                <a:spcBef>
                  <a:spcPct val="25000"/>
                </a:spcBef>
                <a:buClr>
                  <a:srgbClr val="993D96"/>
                </a:buClr>
              </a:pPr>
              <a:r>
                <a:rPr lang="en-US" sz="1645" i="1" dirty="0">
                  <a:solidFill>
                    <a:srgbClr val="414041"/>
                  </a:solidFill>
                  <a:cs typeface="Calibri" pitchFamily="34" charset="0"/>
                </a:rPr>
                <a:t>They are associated with these important attributes to a higher extent than you are!</a:t>
              </a:r>
            </a:p>
          </p:txBody>
        </p:sp>
      </p:grpSp>
      <p:grpSp>
        <p:nvGrpSpPr>
          <p:cNvPr id="28" name="Group 27"/>
          <p:cNvGrpSpPr/>
          <p:nvPr/>
        </p:nvGrpSpPr>
        <p:grpSpPr>
          <a:xfrm>
            <a:off x="1303612" y="4119712"/>
            <a:ext cx="9647916" cy="353953"/>
            <a:chOff x="411164" y="4485877"/>
            <a:chExt cx="9942540" cy="429365"/>
          </a:xfrm>
        </p:grpSpPr>
        <p:sp>
          <p:nvSpPr>
            <p:cNvPr id="48" name="Rectangle 47"/>
            <p:cNvSpPr/>
            <p:nvPr/>
          </p:nvSpPr>
          <p:spPr>
            <a:xfrm>
              <a:off x="411164" y="4485877"/>
              <a:ext cx="9942540" cy="352416"/>
            </a:xfrm>
            <a:prstGeom prst="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2" name="textruta 63"/>
            <p:cNvSpPr txBox="1"/>
            <p:nvPr/>
          </p:nvSpPr>
          <p:spPr>
            <a:xfrm>
              <a:off x="555321" y="4507490"/>
              <a:ext cx="5736136" cy="349083"/>
            </a:xfrm>
            <a:prstGeom prst="rect">
              <a:avLst/>
            </a:prstGeom>
            <a:noFill/>
          </p:spPr>
          <p:txBody>
            <a:bodyPr wrap="square" rtlCol="0">
              <a:spAutoFit/>
            </a:bodyPr>
            <a:lstStyle/>
            <a:p>
              <a:pPr eaLnBrk="0" hangingPunct="0"/>
              <a:r>
                <a:rPr lang="de-DE" sz="1270" b="1" dirty="0">
                  <a:solidFill>
                    <a:prstClr val="white"/>
                  </a:solidFill>
                  <a:cs typeface="Calibri" pitchFamily="34" charset="0"/>
                </a:rPr>
                <a:t>W</a:t>
              </a:r>
              <a:r>
                <a:rPr lang="en-US" sz="1270" b="1" dirty="0">
                  <a:solidFill>
                    <a:prstClr val="white"/>
                  </a:solidFill>
                  <a:cs typeface="Calibri" pitchFamily="34" charset="0"/>
                </a:rPr>
                <a:t>HERE ARE THESE SCHOOLS STRONGER THAN YOU ARE?</a:t>
              </a:r>
            </a:p>
          </p:txBody>
        </p:sp>
        <p:sp>
          <p:nvSpPr>
            <p:cNvPr id="15" name="Rectangle 14"/>
            <p:cNvSpPr/>
            <p:nvPr/>
          </p:nvSpPr>
          <p:spPr>
            <a:xfrm>
              <a:off x="575755" y="4843913"/>
              <a:ext cx="5370028" cy="71329"/>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grpSp>
        <p:nvGrpSpPr>
          <p:cNvPr id="27" name="Group 26"/>
          <p:cNvGrpSpPr/>
          <p:nvPr/>
        </p:nvGrpSpPr>
        <p:grpSpPr>
          <a:xfrm>
            <a:off x="6817917" y="1098929"/>
            <a:ext cx="4133609" cy="248168"/>
            <a:chOff x="5795252" y="1147459"/>
            <a:chExt cx="4558452" cy="301042"/>
          </a:xfrm>
          <a:solidFill>
            <a:srgbClr val="800404"/>
          </a:solidFill>
        </p:grpSpPr>
        <p:sp>
          <p:nvSpPr>
            <p:cNvPr id="99" name="Rectangle 98"/>
            <p:cNvSpPr/>
            <p:nvPr/>
          </p:nvSpPr>
          <p:spPr>
            <a:xfrm>
              <a:off x="5985992" y="1147460"/>
              <a:ext cx="4367712" cy="30104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3" name="Chevron 22"/>
            <p:cNvSpPr/>
            <p:nvPr/>
          </p:nvSpPr>
          <p:spPr>
            <a:xfrm>
              <a:off x="5795252" y="1147459"/>
              <a:ext cx="3470605" cy="301042"/>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81" name="Rectangle 80"/>
          <p:cNvSpPr/>
          <p:nvPr/>
        </p:nvSpPr>
        <p:spPr>
          <a:xfrm>
            <a:off x="4272064" y="1235385"/>
            <a:ext cx="2336872" cy="25029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0" name="Rectangle 9"/>
          <p:cNvSpPr/>
          <p:nvPr/>
        </p:nvSpPr>
        <p:spPr>
          <a:xfrm>
            <a:off x="4272064" y="1716735"/>
            <a:ext cx="2329426" cy="1169551"/>
          </a:xfrm>
          <a:prstGeom prst="rect">
            <a:avLst/>
          </a:prstGeom>
        </p:spPr>
        <p:txBody>
          <a:bodyPr wrap="square">
            <a:spAutoFit/>
          </a:bodyPr>
          <a:lstStyle/>
          <a:p>
            <a:pPr algn="ctr"/>
            <a:r>
              <a:rPr lang="en-US" sz="1400" dirty="0">
                <a:solidFill>
                  <a:srgbClr val="414041"/>
                </a:solidFill>
                <a:cs typeface="Calibri" pitchFamily="34" charset="0"/>
              </a:rPr>
              <a:t>…</a:t>
            </a:r>
            <a:r>
              <a:rPr lang="en-US" sz="1400">
                <a:solidFill>
                  <a:srgbClr val="414041"/>
                </a:solidFill>
                <a:cs typeface="Calibri" pitchFamily="34" charset="0"/>
              </a:rPr>
              <a:t>of your alumni </a:t>
            </a:r>
            <a:r>
              <a:rPr lang="en-US" sz="1400" dirty="0">
                <a:solidFill>
                  <a:srgbClr val="414041"/>
                </a:solidFill>
                <a:cs typeface="Calibri" pitchFamily="34" charset="0"/>
              </a:rPr>
              <a:t>said they would attend a different college or university in your country if they could choose again</a:t>
            </a:r>
          </a:p>
        </p:txBody>
      </p:sp>
      <p:grpSp>
        <p:nvGrpSpPr>
          <p:cNvPr id="20" name="Group 19"/>
          <p:cNvGrpSpPr/>
          <p:nvPr/>
        </p:nvGrpSpPr>
        <p:grpSpPr>
          <a:xfrm rot="10800000" flipH="1">
            <a:off x="3783686" y="3481173"/>
            <a:ext cx="485730" cy="194513"/>
            <a:chOff x="3194737" y="1686180"/>
            <a:chExt cx="600541" cy="235955"/>
          </a:xfrm>
          <a:solidFill>
            <a:srgbClr val="800404"/>
          </a:solidFill>
        </p:grpSpPr>
        <p:sp>
          <p:nvSpPr>
            <p:cNvPr id="18" name="Chevron 17"/>
            <p:cNvSpPr/>
            <p:nvPr/>
          </p:nvSpPr>
          <p:spPr>
            <a:xfrm>
              <a:off x="3194737" y="1686180"/>
              <a:ext cx="559294" cy="235955"/>
            </a:xfrm>
            <a:prstGeom prst="chevron">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9" name="Rectangle 18"/>
            <p:cNvSpPr/>
            <p:nvPr/>
          </p:nvSpPr>
          <p:spPr>
            <a:xfrm>
              <a:off x="3585019" y="1686180"/>
              <a:ext cx="210259" cy="2359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sp>
        <p:nvSpPr>
          <p:cNvPr id="55" name="Right Triangle 54"/>
          <p:cNvSpPr/>
          <p:nvPr/>
        </p:nvSpPr>
        <p:spPr>
          <a:xfrm flipH="1">
            <a:off x="4102002" y="3508531"/>
            <a:ext cx="170062" cy="157469"/>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90" name="Freeform 89"/>
          <p:cNvSpPr/>
          <p:nvPr/>
        </p:nvSpPr>
        <p:spPr>
          <a:xfrm rot="10800000" flipH="1">
            <a:off x="4038499" y="1092242"/>
            <a:ext cx="2828730" cy="250874"/>
          </a:xfrm>
          <a:custGeom>
            <a:avLst/>
            <a:gdLst>
              <a:gd name="connsiteX0" fmla="*/ 41813 w 2828730"/>
              <a:gd name="connsiteY0" fmla="*/ 250874 h 250874"/>
              <a:gd name="connsiteX1" fmla="*/ 2465124 w 2828730"/>
              <a:gd name="connsiteY1" fmla="*/ 250874 h 250874"/>
              <a:gd name="connsiteX2" fmla="*/ 2465127 w 2828730"/>
              <a:gd name="connsiteY2" fmla="*/ 250873 h 250874"/>
              <a:gd name="connsiteX3" fmla="*/ 2704646 w 2828730"/>
              <a:gd name="connsiteY3" fmla="*/ 250873 h 250874"/>
              <a:gd name="connsiteX4" fmla="*/ 2828730 w 2828730"/>
              <a:gd name="connsiteY4" fmla="*/ 126789 h 250874"/>
              <a:gd name="connsiteX5" fmla="*/ 2704646 w 2828730"/>
              <a:gd name="connsiteY5" fmla="*/ 2705 h 250874"/>
              <a:gd name="connsiteX6" fmla="*/ 2471655 w 2828730"/>
              <a:gd name="connsiteY6" fmla="*/ 2705 h 250874"/>
              <a:gd name="connsiteX7" fmla="*/ 2465124 w 2828730"/>
              <a:gd name="connsiteY7" fmla="*/ 0 h 250874"/>
              <a:gd name="connsiteX8" fmla="*/ 41813 w 2828730"/>
              <a:gd name="connsiteY8" fmla="*/ 0 h 250874"/>
              <a:gd name="connsiteX9" fmla="*/ 0 w 2828730"/>
              <a:gd name="connsiteY9" fmla="*/ 41813 h 250874"/>
              <a:gd name="connsiteX10" fmla="*/ 0 w 2828730"/>
              <a:gd name="connsiteY10" fmla="*/ 209061 h 250874"/>
              <a:gd name="connsiteX11" fmla="*/ 41813 w 2828730"/>
              <a:gd name="connsiteY11" fmla="*/ 250874 h 2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730" h="250874">
                <a:moveTo>
                  <a:pt x="41813" y="250874"/>
                </a:moveTo>
                <a:lnTo>
                  <a:pt x="2465124" y="250874"/>
                </a:lnTo>
                <a:lnTo>
                  <a:pt x="2465127" y="250873"/>
                </a:lnTo>
                <a:lnTo>
                  <a:pt x="2704646" y="250873"/>
                </a:lnTo>
                <a:lnTo>
                  <a:pt x="2828730" y="126789"/>
                </a:lnTo>
                <a:lnTo>
                  <a:pt x="2704646" y="2705"/>
                </a:lnTo>
                <a:lnTo>
                  <a:pt x="2471655" y="2705"/>
                </a:lnTo>
                <a:lnTo>
                  <a:pt x="2465124" y="0"/>
                </a:lnTo>
                <a:lnTo>
                  <a:pt x="41813" y="0"/>
                </a:lnTo>
                <a:cubicBezTo>
                  <a:pt x="18720" y="0"/>
                  <a:pt x="0" y="18720"/>
                  <a:pt x="0" y="41813"/>
                </a:cubicBezTo>
                <a:lnTo>
                  <a:pt x="0" y="209061"/>
                </a:lnTo>
                <a:cubicBezTo>
                  <a:pt x="0" y="232154"/>
                  <a:pt x="18720" y="250874"/>
                  <a:pt x="41813" y="250874"/>
                </a:cubicBezTo>
                <a:close/>
              </a:path>
            </a:pathLst>
          </a:cu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1" name="Right Triangle 70"/>
          <p:cNvSpPr/>
          <p:nvPr/>
        </p:nvSpPr>
        <p:spPr>
          <a:xfrm>
            <a:off x="6602965" y="3510507"/>
            <a:ext cx="208291" cy="129764"/>
          </a:xfrm>
          <a:prstGeom prst="r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24" name="Rectangle 23"/>
          <p:cNvSpPr/>
          <p:nvPr/>
        </p:nvSpPr>
        <p:spPr>
          <a:xfrm>
            <a:off x="4272064" y="1355816"/>
            <a:ext cx="2336874" cy="65070"/>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7" name="Rektangel 12"/>
          <p:cNvSpPr/>
          <p:nvPr/>
        </p:nvSpPr>
        <p:spPr>
          <a:xfrm>
            <a:off x="7215267" y="1417647"/>
            <a:ext cx="3367358" cy="2529923"/>
          </a:xfrm>
          <a:prstGeom prst="rect">
            <a:avLst/>
          </a:prstGeom>
        </p:spPr>
        <p:txBody>
          <a:bodyPr wrap="square">
            <a:spAutoFit/>
          </a:bodyPr>
          <a:lstStyle/>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 University of Pretoria (UP) (19%)</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2. University of Cape Town (UCT)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3. University of Witwatersrand (WITS) (17%)</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4. Stellenbosch University (SUN) (11%)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5. University of Johannesburg (UJ) (9%)</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University of South Africa (UNISA)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7. University of the Free State (UFS) (3%)</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9. University of KwaZulu Natal (UKZN) (2%)</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10. Rhodes University (RU) (1%)</a:t>
            </a:r>
          </a:p>
          <a:p>
            <a:pPr marL="163224" lvl="1" indent="-130579" eaLnBrk="0" hangingPunct="0">
              <a:lnSpc>
                <a:spcPct val="90000"/>
              </a:lnSpc>
              <a:spcBef>
                <a:spcPct val="40000"/>
              </a:spcBef>
              <a:spcAft>
                <a:spcPct val="20000"/>
              </a:spcAft>
              <a:tabLst>
                <a:tab pos="161229" algn="l"/>
                <a:tab pos="3256251" algn="l"/>
              </a:tabLst>
            </a:pPr>
            <a:r>
              <a:rPr lang="en-US" sz="1100">
                <a:solidFill>
                  <a:srgbClr val="414041"/>
                </a:solidFill>
                <a:cs typeface="Calibri" pitchFamily="34" charset="0"/>
              </a:rPr>
              <a:t>10. Sefako Makgatho University (SMU) (1%)</a:t>
            </a:r>
            <a:endParaRPr lang="en-US" sz="1100" dirty="0">
              <a:solidFill>
                <a:srgbClr val="FF0000"/>
              </a:solidFill>
              <a:cs typeface="Calibri" pitchFamily="34" charset="0"/>
            </a:endParaRPr>
          </a:p>
        </p:txBody>
      </p:sp>
      <p:sp>
        <p:nvSpPr>
          <p:cNvPr id="69" name="Rektangel 12"/>
          <p:cNvSpPr/>
          <p:nvPr/>
        </p:nvSpPr>
        <p:spPr>
          <a:xfrm>
            <a:off x="7215267" y="4550258"/>
            <a:ext cx="3580012" cy="1260345"/>
          </a:xfrm>
          <a:prstGeom prst="rect">
            <a:avLst/>
          </a:prstGeom>
        </p:spPr>
        <p:txBody>
          <a:bodyPr wrap="square">
            <a:spAutoFit/>
          </a:bodyPr>
          <a:lstStyle/>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Internationally renowned</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employment opportunities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Good reference for future career and/or education</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Opportunities to network with employers</a:t>
            </a:r>
          </a:p>
          <a:p>
            <a:pPr marL="188116" lvl="1" indent="-155471" eaLnBrk="0" hangingPunct="0">
              <a:lnSpc>
                <a:spcPct val="90000"/>
              </a:lnSpc>
              <a:spcBef>
                <a:spcPct val="40000"/>
              </a:spcBef>
              <a:spcAft>
                <a:spcPct val="20000"/>
              </a:spcAft>
              <a:buFont typeface="Arial" panose="020B0604020202020204" pitchFamily="34" charset="0"/>
              <a:buChar char="•"/>
              <a:tabLst>
                <a:tab pos="161229" algn="l"/>
                <a:tab pos="3256251" algn="l"/>
              </a:tabLst>
            </a:pPr>
            <a:r>
              <a:rPr lang="en-US" sz="1100">
                <a:solidFill>
                  <a:srgbClr val="414041"/>
                </a:solidFill>
                <a:cs typeface="Calibri" pitchFamily="34" charset="0"/>
              </a:rPr>
              <a:t>Research excellence</a:t>
            </a:r>
            <a:endParaRPr lang="en-US" sz="1100" dirty="0">
              <a:solidFill>
                <a:srgbClr val="414041"/>
              </a:solidFill>
              <a:cs typeface="Calibri" pitchFamily="34" charset="0"/>
            </a:endParaRPr>
          </a:p>
        </p:txBody>
      </p:sp>
      <p:sp>
        <p:nvSpPr>
          <p:cNvPr id="75" name="Rectangle 90"/>
          <p:cNvSpPr/>
          <p:nvPr/>
        </p:nvSpPr>
        <p:spPr>
          <a:xfrm>
            <a:off x="7037291" y="1104941"/>
            <a:ext cx="3802263" cy="23360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a:solidFill>
                  <a:srgbClr val="FFFFFF"/>
                </a:solidFill>
                <a:cs typeface="Calibri" pitchFamily="34" charset="0"/>
              </a:rPr>
              <a:t>Universities your alumni </a:t>
            </a:r>
            <a:r>
              <a:rPr lang="en-US" sz="1100" b="1" dirty="0">
                <a:solidFill>
                  <a:srgbClr val="FFFFFF"/>
                </a:solidFill>
                <a:cs typeface="Calibri" pitchFamily="34" charset="0"/>
              </a:rPr>
              <a:t>would have chosen instead (Percent)</a:t>
            </a:r>
            <a:endParaRPr lang="en-US" sz="1100" b="1" baseline="30000" dirty="0">
              <a:solidFill>
                <a:srgbClr val="FFFFFF"/>
              </a:solidFill>
              <a:cs typeface="Calibri" pitchFamily="34" charset="0"/>
            </a:endParaRPr>
          </a:p>
        </p:txBody>
      </p:sp>
      <p:sp>
        <p:nvSpPr>
          <p:cNvPr id="8" name="Rounded Rectangle 7"/>
          <p:cNvSpPr/>
          <p:nvPr/>
        </p:nvSpPr>
        <p:spPr>
          <a:xfrm>
            <a:off x="4102002" y="3627881"/>
            <a:ext cx="2716657" cy="248169"/>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1" name="Rounded Rectangle 10"/>
          <p:cNvSpPr/>
          <p:nvPr/>
        </p:nvSpPr>
        <p:spPr>
          <a:xfrm>
            <a:off x="1187134" y="4119718"/>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91" name="Rounded Rectangle 90"/>
          <p:cNvSpPr/>
          <p:nvPr/>
        </p:nvSpPr>
        <p:spPr>
          <a:xfrm>
            <a:off x="10746893" y="4119753"/>
            <a:ext cx="223071" cy="295153"/>
          </a:xfrm>
          <a:prstGeom prst="roundRect">
            <a:avLst/>
          </a:prstGeom>
          <a:solidFill>
            <a:srgbClr val="80040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56"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
        <p:nvSpPr>
          <p:cNvPr id="58" name="textruta 15"/>
          <p:cNvSpPr txBox="1"/>
          <p:nvPr/>
        </p:nvSpPr>
        <p:spPr>
          <a:xfrm>
            <a:off x="1535969" y="1843181"/>
            <a:ext cx="1672280" cy="830997"/>
          </a:xfrm>
          <a:prstGeom prst="rect">
            <a:avLst/>
          </a:prstGeom>
          <a:noFill/>
        </p:spPr>
        <p:txBody>
          <a:bodyPr wrap="square" rtlCol="0">
            <a:spAutoFit/>
          </a:bodyPr>
          <a:lstStyle/>
          <a:p>
            <a:pPr algn="ctr"/>
            <a:r>
              <a:rPr lang="en-GB" sz="4800">
                <a:solidFill>
                  <a:srgbClr val="E2E3E4"/>
                </a:solidFill>
                <a:cs typeface="Titillium WebSemiBold"/>
              </a:rPr>
              <a:t>18%</a:t>
            </a:r>
            <a:endParaRPr lang="en-GB" sz="4800" dirty="0">
              <a:solidFill>
                <a:srgbClr val="E2E3E4"/>
              </a:solidFill>
              <a:cs typeface="Titillium WebSemiBold"/>
            </a:endParaRPr>
          </a:p>
        </p:txBody>
      </p:sp>
      <p:sp>
        <p:nvSpPr>
          <p:cNvPr id="60"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a:p>
            <a:endParaRPr lang="en-US" dirty="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147220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5">
            <a:extLst>
              <a:ext uri="{FF2B5EF4-FFF2-40B4-BE49-F238E27FC236}">
                <a16:creationId xmlns:a16="http://schemas.microsoft.com/office/drawing/2014/main" id="{2443139F-4F8F-46D8-83D2-447A3A9039E5}"/>
              </a:ext>
            </a:extLst>
          </p:cNvPr>
          <p:cNvSpPr>
            <a:spLocks/>
          </p:cNvSpPr>
          <p:nvPr/>
        </p:nvSpPr>
        <p:spPr>
          <a:xfrm>
            <a:off x="6314287" y="3828976"/>
            <a:ext cx="5183796"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8" name="Rectangle: Rounded Corners 8">
            <a:extLst>
              <a:ext uri="{FF2B5EF4-FFF2-40B4-BE49-F238E27FC236}">
                <a16:creationId xmlns:a16="http://schemas.microsoft.com/office/drawing/2014/main" id="{3B67E3D0-AE3E-4DD5-9F0C-F9AC3CBAFC33}"/>
              </a:ext>
            </a:extLst>
          </p:cNvPr>
          <p:cNvSpPr/>
          <p:nvPr/>
        </p:nvSpPr>
        <p:spPr>
          <a:xfrm>
            <a:off x="710188" y="1283272"/>
            <a:ext cx="5183796"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99" name="Rectangle: Rounded Corners 6">
            <a:extLst>
              <a:ext uri="{FF2B5EF4-FFF2-40B4-BE49-F238E27FC236}">
                <a16:creationId xmlns:a16="http://schemas.microsoft.com/office/drawing/2014/main" id="{6A40AA1F-1698-482F-990D-1B71C655ED27}"/>
              </a:ext>
            </a:extLst>
          </p:cNvPr>
          <p:cNvSpPr>
            <a:spLocks/>
          </p:cNvSpPr>
          <p:nvPr/>
        </p:nvSpPr>
        <p:spPr>
          <a:xfrm>
            <a:off x="710188" y="3828976"/>
            <a:ext cx="5183796"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00" name="Rectangle: Rounded Corners 7">
            <a:extLst>
              <a:ext uri="{FF2B5EF4-FFF2-40B4-BE49-F238E27FC236}">
                <a16:creationId xmlns:a16="http://schemas.microsoft.com/office/drawing/2014/main" id="{E29E3A43-B0C7-48CB-9848-7B2DDA57988F}"/>
              </a:ext>
            </a:extLst>
          </p:cNvPr>
          <p:cNvSpPr>
            <a:spLocks/>
          </p:cNvSpPr>
          <p:nvPr/>
        </p:nvSpPr>
        <p:spPr>
          <a:xfrm>
            <a:off x="6314287" y="1292285"/>
            <a:ext cx="5183796"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 name="Title 4">
            <a:extLst>
              <a:ext uri="{FF2B5EF4-FFF2-40B4-BE49-F238E27FC236}">
                <a16:creationId xmlns:a16="http://schemas.microsoft.com/office/drawing/2014/main" id="{F4A07AA5-F012-4562-AC2F-7839D28CF1D3}"/>
              </a:ext>
            </a:extLst>
          </p:cNvPr>
          <p:cNvSpPr>
            <a:spLocks noGrp="1"/>
          </p:cNvSpPr>
          <p:nvPr>
            <p:ph type="title"/>
          </p:nvPr>
        </p:nvSpPr>
        <p:spPr/>
        <p:txBody>
          <a:bodyPr/>
          <a:lstStyle/>
          <a:p>
            <a:r>
              <a:rPr lang="en-GB" dirty="0"/>
              <a:t>The Universum Drivers of University Attractiveness</a:t>
            </a:r>
            <a:endParaRPr lang="en-ZA" dirty="0"/>
          </a:p>
        </p:txBody>
      </p:sp>
      <p:sp>
        <p:nvSpPr>
          <p:cNvPr id="2" name="Text Placeholder 1">
            <a:extLst>
              <a:ext uri="{FF2B5EF4-FFF2-40B4-BE49-F238E27FC236}">
                <a16:creationId xmlns:a16="http://schemas.microsoft.com/office/drawing/2014/main" id="{E3A1D10B-62A3-49B0-B07E-43B150380DC9}"/>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8" name="TextBox 7">
            <a:extLst>
              <a:ext uri="{FF2B5EF4-FFF2-40B4-BE49-F238E27FC236}">
                <a16:creationId xmlns:a16="http://schemas.microsoft.com/office/drawing/2014/main" id="{C55E59C9-BDCA-47DE-99BC-3016D0C088F5}"/>
              </a:ext>
            </a:extLst>
          </p:cNvPr>
          <p:cNvSpPr txBox="1"/>
          <p:nvPr/>
        </p:nvSpPr>
        <p:spPr>
          <a:xfrm>
            <a:off x="896525" y="1359958"/>
            <a:ext cx="4062156" cy="338554"/>
          </a:xfrm>
          <a:prstGeom prst="rect">
            <a:avLst/>
          </a:prstGeom>
          <a:noFill/>
        </p:spPr>
        <p:txBody>
          <a:bodyPr wrap="square" rtlCol="0">
            <a:spAutoFit/>
          </a:bodyPr>
          <a:lstStyle/>
          <a:p>
            <a:pPr lvl="0" defTabSz="914400">
              <a:defRPr/>
            </a:pPr>
            <a:r>
              <a:rPr lang="en-US" sz="1600" b="1" kern="0" dirty="0">
                <a:cs typeface="Calibri" pitchFamily="34" charset="0"/>
              </a:rPr>
              <a:t>Reputation</a:t>
            </a:r>
          </a:p>
        </p:txBody>
      </p:sp>
      <p:sp>
        <p:nvSpPr>
          <p:cNvPr id="9" name="TextBox 8">
            <a:extLst>
              <a:ext uri="{FF2B5EF4-FFF2-40B4-BE49-F238E27FC236}">
                <a16:creationId xmlns:a16="http://schemas.microsoft.com/office/drawing/2014/main" id="{FBAB0117-6BFA-4DCB-A803-FD03720AA75B}"/>
              </a:ext>
            </a:extLst>
          </p:cNvPr>
          <p:cNvSpPr txBox="1"/>
          <p:nvPr/>
        </p:nvSpPr>
        <p:spPr>
          <a:xfrm>
            <a:off x="896524" y="1686026"/>
            <a:ext cx="4816770" cy="1742974"/>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Alumni hold leadership positions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Drives changes in society</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Drives innovation and/or entrepreneurship</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Educational excellence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Heritage and tradition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Internationally renowned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Research excellence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Studying with the best students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Successful alumni</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Unique programs</a:t>
            </a:r>
          </a:p>
        </p:txBody>
      </p:sp>
      <p:sp>
        <p:nvSpPr>
          <p:cNvPr id="11" name="TextBox 10">
            <a:extLst>
              <a:ext uri="{FF2B5EF4-FFF2-40B4-BE49-F238E27FC236}">
                <a16:creationId xmlns:a16="http://schemas.microsoft.com/office/drawing/2014/main" id="{FBFBD2D8-504D-454A-A9A6-B78E05B3EE96}"/>
              </a:ext>
            </a:extLst>
          </p:cNvPr>
          <p:cNvSpPr txBox="1"/>
          <p:nvPr/>
        </p:nvSpPr>
        <p:spPr>
          <a:xfrm>
            <a:off x="869983" y="3923738"/>
            <a:ext cx="1390637" cy="313932"/>
          </a:xfrm>
          <a:prstGeom prst="rect">
            <a:avLst/>
          </a:prstGeom>
          <a:noFill/>
        </p:spPr>
        <p:txBody>
          <a:bodyPr wrap="none" rtlCol="0">
            <a:spAutoFit/>
          </a:bodyPr>
          <a:lstStyle/>
          <a:p>
            <a:pPr lvl="0" defTabSz="914335">
              <a:lnSpc>
                <a:spcPct val="90000"/>
              </a:lnSpc>
              <a:spcAft>
                <a:spcPts val="600"/>
              </a:spcAft>
              <a:defRPr/>
            </a:pPr>
            <a:r>
              <a:rPr lang="en-GB" sz="1600" b="1" dirty="0">
                <a:solidFill>
                  <a:srgbClr val="414041"/>
                </a:solidFill>
                <a:cs typeface="Calibri" panose="020F0502020204030204" pitchFamily="34" charset="0"/>
              </a:rPr>
              <a:t>Employability</a:t>
            </a:r>
          </a:p>
        </p:txBody>
      </p:sp>
      <p:sp>
        <p:nvSpPr>
          <p:cNvPr id="12" name="TextBox 11">
            <a:extLst>
              <a:ext uri="{FF2B5EF4-FFF2-40B4-BE49-F238E27FC236}">
                <a16:creationId xmlns:a16="http://schemas.microsoft.com/office/drawing/2014/main" id="{10A392A5-CE23-4A5A-A5FA-214E36D246F8}"/>
              </a:ext>
            </a:extLst>
          </p:cNvPr>
          <p:cNvSpPr txBox="1"/>
          <p:nvPr/>
        </p:nvSpPr>
        <p:spPr>
          <a:xfrm>
            <a:off x="896524" y="4243832"/>
            <a:ext cx="4819151" cy="1746504"/>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Focus on professional development</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Good employment opportunities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Good reference for future career and/or education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Launching pad for international career</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Opportunities to network with employers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Strong ties with industry</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Supports and develops entrepreneurialism</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Supports and develops innovation</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Target school for employers in my field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Teaching skills employers are looking for</a:t>
            </a:r>
          </a:p>
        </p:txBody>
      </p:sp>
      <p:sp>
        <p:nvSpPr>
          <p:cNvPr id="14" name="TextBox 13">
            <a:extLst>
              <a:ext uri="{FF2B5EF4-FFF2-40B4-BE49-F238E27FC236}">
                <a16:creationId xmlns:a16="http://schemas.microsoft.com/office/drawing/2014/main" id="{CDC204A9-6E5C-4A13-8E00-C9E75923CBDC}"/>
              </a:ext>
            </a:extLst>
          </p:cNvPr>
          <p:cNvSpPr txBox="1"/>
          <p:nvPr/>
        </p:nvSpPr>
        <p:spPr>
          <a:xfrm>
            <a:off x="6518544" y="1368970"/>
            <a:ext cx="2147641" cy="338554"/>
          </a:xfrm>
          <a:prstGeom prst="rect">
            <a:avLst/>
          </a:prstGeom>
          <a:noFill/>
        </p:spPr>
        <p:txBody>
          <a:bodyPr wrap="square" rtlCol="0">
            <a:spAutoFit/>
          </a:bodyPr>
          <a:lstStyle/>
          <a:p>
            <a:pPr lvl="0" defTabSz="914400">
              <a:defRPr/>
            </a:pPr>
            <a:r>
              <a:rPr lang="en-US" sz="1600" b="1" kern="0" dirty="0">
                <a:cs typeface="Calibri" pitchFamily="34" charset="0"/>
              </a:rPr>
              <a:t>Culture</a:t>
            </a:r>
            <a:endParaRPr lang="en-US" sz="1600" b="1" kern="0" baseline="30000" dirty="0">
              <a:cs typeface="Calibri" pitchFamily="34" charset="0"/>
            </a:endParaRPr>
          </a:p>
        </p:txBody>
      </p:sp>
      <p:sp>
        <p:nvSpPr>
          <p:cNvPr id="15" name="TextBox 14">
            <a:extLst>
              <a:ext uri="{FF2B5EF4-FFF2-40B4-BE49-F238E27FC236}">
                <a16:creationId xmlns:a16="http://schemas.microsoft.com/office/drawing/2014/main" id="{11BB5820-88E5-4DFB-A6CF-F44431BECE60}"/>
              </a:ext>
            </a:extLst>
          </p:cNvPr>
          <p:cNvSpPr txBox="1"/>
          <p:nvPr/>
        </p:nvSpPr>
        <p:spPr>
          <a:xfrm>
            <a:off x="6518543" y="1686026"/>
            <a:ext cx="4818888" cy="1746504"/>
          </a:xfrm>
          <a:prstGeom prst="rect">
            <a:avLst/>
          </a:prstGeom>
          <a:noFill/>
        </p:spPr>
        <p:txBody>
          <a:bodyPr wrap="square" numCol="2" spcCol="216000" rtlCol="0">
            <a:noAutofit/>
          </a:bodyPr>
          <a:lstStyle>
            <a:defPPr>
              <a:defRPr lang="en-US"/>
            </a:defPPr>
            <a:lvl1pPr>
              <a:lnSpc>
                <a:spcPct val="90000"/>
              </a:lnSpc>
              <a:spcAft>
                <a:spcPts val="600"/>
              </a:spcAft>
              <a:defRPr sz="1000">
                <a:solidFill>
                  <a:schemeClr val="bg1"/>
                </a:solidFill>
              </a:defRPr>
            </a:lvl1pPr>
          </a:lstStyle>
          <a:p>
            <a:pPr marL="171450" lvl="0" indent="-171450" defTabSz="914335">
              <a:buFont typeface="Arial" panose="020B0604020202020204" pitchFamily="34" charset="0"/>
              <a:buChar char="•"/>
              <a:defRPr/>
            </a:pPr>
            <a:r>
              <a:rPr lang="en-US" sz="1100" dirty="0">
                <a:solidFill>
                  <a:srgbClr val="414041"/>
                </a:solidFill>
                <a:latin typeface="Calibri Light"/>
              </a:rPr>
              <a:t>Affordability of studies</a:t>
            </a:r>
          </a:p>
          <a:p>
            <a:pPr marL="171450" lvl="0" indent="-171450" defTabSz="914335">
              <a:buFont typeface="Arial" panose="020B0604020202020204" pitchFamily="34" charset="0"/>
              <a:buChar char="•"/>
              <a:defRPr/>
            </a:pPr>
            <a:r>
              <a:rPr lang="en-US" sz="1100" dirty="0">
                <a:solidFill>
                  <a:srgbClr val="414041"/>
                </a:solidFill>
                <a:latin typeface="Calibri Light"/>
              </a:rPr>
              <a:t>Attractive location</a:t>
            </a:r>
          </a:p>
          <a:p>
            <a:pPr marL="171450" lvl="0" indent="-171450" defTabSz="914335">
              <a:buFont typeface="Arial" panose="020B0604020202020204" pitchFamily="34" charset="0"/>
              <a:buChar char="•"/>
              <a:defRPr/>
            </a:pPr>
            <a:r>
              <a:rPr lang="en-US" sz="1100" dirty="0">
                <a:solidFill>
                  <a:srgbClr val="414041"/>
                </a:solidFill>
                <a:latin typeface="Calibri Light"/>
              </a:rPr>
              <a:t>Creative and dynamic atmosphere</a:t>
            </a:r>
          </a:p>
          <a:p>
            <a:pPr marL="171450" lvl="0" indent="-171450" defTabSz="914335">
              <a:buFont typeface="Arial" panose="020B0604020202020204" pitchFamily="34" charset="0"/>
              <a:buChar char="•"/>
              <a:defRPr/>
            </a:pPr>
            <a:r>
              <a:rPr lang="en-US" sz="1100" dirty="0">
                <a:solidFill>
                  <a:srgbClr val="414041"/>
                </a:solidFill>
                <a:latin typeface="Calibri Light"/>
              </a:rPr>
              <a:t>Friendly and open environment</a:t>
            </a:r>
          </a:p>
          <a:p>
            <a:pPr marL="171450" lvl="0" indent="-171450" defTabSz="914335">
              <a:buFont typeface="Arial" panose="020B0604020202020204" pitchFamily="34" charset="0"/>
              <a:buChar char="•"/>
              <a:defRPr/>
            </a:pPr>
            <a:r>
              <a:rPr lang="en-US" sz="1100" dirty="0">
                <a:solidFill>
                  <a:srgbClr val="414041"/>
                </a:solidFill>
                <a:latin typeface="Calibri Light"/>
              </a:rPr>
              <a:t>Good meal plans / cafeterias</a:t>
            </a:r>
          </a:p>
          <a:p>
            <a:pPr marL="171450" lvl="0" indent="-171450" defTabSz="914335">
              <a:buFont typeface="Arial" panose="020B0604020202020204" pitchFamily="34" charset="0"/>
              <a:buChar char="•"/>
              <a:defRPr/>
            </a:pPr>
            <a:r>
              <a:rPr lang="en-US" sz="1100" dirty="0">
                <a:solidFill>
                  <a:srgbClr val="414041"/>
                </a:solidFill>
                <a:latin typeface="Calibri Light"/>
              </a:rPr>
              <a:t>Institutional commitment to diversity and inclusion</a:t>
            </a:r>
          </a:p>
          <a:p>
            <a:pPr marL="171450" lvl="0" indent="-171450" defTabSz="914335">
              <a:buFont typeface="Arial" panose="020B0604020202020204" pitchFamily="34" charset="0"/>
              <a:buChar char="•"/>
              <a:defRPr/>
            </a:pPr>
            <a:r>
              <a:rPr lang="en-US" sz="1100" dirty="0">
                <a:solidFill>
                  <a:srgbClr val="414041"/>
                </a:solidFill>
                <a:latin typeface="Calibri Light"/>
              </a:rPr>
              <a:t>International student body</a:t>
            </a:r>
          </a:p>
          <a:p>
            <a:pPr marL="171450" lvl="0" indent="-171450" defTabSz="914335">
              <a:buFont typeface="Arial" panose="020B0604020202020204" pitchFamily="34" charset="0"/>
              <a:buChar char="•"/>
              <a:defRPr/>
            </a:pPr>
            <a:r>
              <a:rPr lang="en-US" sz="1100" dirty="0">
                <a:solidFill>
                  <a:srgbClr val="414041"/>
                </a:solidFill>
                <a:latin typeface="Calibri Light"/>
              </a:rPr>
              <a:t>Safe campus environment</a:t>
            </a:r>
          </a:p>
          <a:p>
            <a:pPr marL="171450" lvl="0" indent="-171450" defTabSz="914335">
              <a:buFont typeface="Arial" panose="020B0604020202020204" pitchFamily="34" charset="0"/>
              <a:buChar char="•"/>
              <a:defRPr/>
            </a:pPr>
            <a:r>
              <a:rPr lang="en-US" sz="1100" dirty="0">
                <a:solidFill>
                  <a:srgbClr val="414041"/>
                </a:solidFill>
                <a:latin typeface="Calibri Light"/>
              </a:rPr>
              <a:t>Support for gender equality</a:t>
            </a:r>
          </a:p>
          <a:p>
            <a:pPr marL="171450" lvl="0" indent="-171450" defTabSz="914335">
              <a:buFont typeface="Arial" panose="020B0604020202020204" pitchFamily="34" charset="0"/>
              <a:buChar char="•"/>
              <a:defRPr/>
            </a:pPr>
            <a:r>
              <a:rPr lang="en-US" sz="1100" dirty="0">
                <a:solidFill>
                  <a:srgbClr val="414041"/>
                </a:solidFill>
                <a:latin typeface="Calibri Light"/>
              </a:rPr>
              <a:t>Wide range of extracurricular activities</a:t>
            </a:r>
          </a:p>
        </p:txBody>
      </p:sp>
      <p:sp>
        <p:nvSpPr>
          <p:cNvPr id="16" name="TextBox 15">
            <a:extLst>
              <a:ext uri="{FF2B5EF4-FFF2-40B4-BE49-F238E27FC236}">
                <a16:creationId xmlns:a16="http://schemas.microsoft.com/office/drawing/2014/main" id="{6DBF3912-87B5-4695-916D-4AF0E536722A}"/>
              </a:ext>
            </a:extLst>
          </p:cNvPr>
          <p:cNvSpPr txBox="1"/>
          <p:nvPr/>
        </p:nvSpPr>
        <p:spPr>
          <a:xfrm>
            <a:off x="6483090" y="3914725"/>
            <a:ext cx="889987" cy="338554"/>
          </a:xfrm>
          <a:prstGeom prst="rect">
            <a:avLst/>
          </a:prstGeom>
          <a:noFill/>
        </p:spPr>
        <p:txBody>
          <a:bodyPr wrap="none" rtlCol="0">
            <a:spAutoFit/>
          </a:bodyPr>
          <a:lstStyle/>
          <a:p>
            <a:pPr lvl="0" defTabSz="914400">
              <a:defRPr/>
            </a:pPr>
            <a:r>
              <a:rPr lang="en-US" sz="1600" b="1" kern="0" dirty="0">
                <a:cs typeface="Calibri" pitchFamily="34" charset="0"/>
              </a:rPr>
              <a:t>Offering</a:t>
            </a:r>
            <a:endParaRPr lang="en-US" sz="1600" b="1" kern="0" baseline="30000" dirty="0">
              <a:cs typeface="Calibri" pitchFamily="34" charset="0"/>
            </a:endParaRPr>
          </a:p>
        </p:txBody>
      </p:sp>
      <p:sp>
        <p:nvSpPr>
          <p:cNvPr id="17" name="TextBox 16">
            <a:extLst>
              <a:ext uri="{FF2B5EF4-FFF2-40B4-BE49-F238E27FC236}">
                <a16:creationId xmlns:a16="http://schemas.microsoft.com/office/drawing/2014/main" id="{3F5430C2-FEC9-47D1-8E24-90ED9063AAC5}"/>
              </a:ext>
            </a:extLst>
          </p:cNvPr>
          <p:cNvSpPr txBox="1"/>
          <p:nvPr/>
        </p:nvSpPr>
        <p:spPr>
          <a:xfrm>
            <a:off x="6518543" y="4243831"/>
            <a:ext cx="4818888" cy="1815789"/>
          </a:xfrm>
          <a:prstGeom prst="rect">
            <a:avLst/>
          </a:prstGeom>
          <a:noFill/>
        </p:spPr>
        <p:txBody>
          <a:bodyPr wrap="square" numCol="2" spcCol="288000" rtlCol="0">
            <a:noAutofit/>
          </a:bodyPr>
          <a:lstStyle/>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Adequate teacher/student ratio</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Availability of study space</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Easy access to study materials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Excellent professors/lecturers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High quality of programs</a:t>
            </a:r>
            <a:endParaRPr lang="en-ZA" sz="1100" dirty="0">
              <a:solidFill>
                <a:srgbClr val="414041"/>
              </a:solidFill>
              <a:latin typeface="Calibri Light"/>
            </a:endParaRP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Interdisciplinary courses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Programs/opportunities to study abroad</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Stimulating learning environment</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Teaching relevant skills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Variety of courses</a:t>
            </a:r>
          </a:p>
        </p:txBody>
      </p:sp>
      <p:grpSp>
        <p:nvGrpSpPr>
          <p:cNvPr id="66" name="Grupp 12">
            <a:extLst>
              <a:ext uri="{FF2B5EF4-FFF2-40B4-BE49-F238E27FC236}">
                <a16:creationId xmlns:a16="http://schemas.microsoft.com/office/drawing/2014/main" id="{D649CB23-2B47-4874-97D4-F76F058F5A43}"/>
              </a:ext>
            </a:extLst>
          </p:cNvPr>
          <p:cNvGrpSpPr>
            <a:grpSpLocks noChangeAspect="1"/>
          </p:cNvGrpSpPr>
          <p:nvPr/>
        </p:nvGrpSpPr>
        <p:grpSpPr>
          <a:xfrm>
            <a:off x="10739619" y="3684394"/>
            <a:ext cx="644616" cy="563254"/>
            <a:chOff x="2541724" y="3847884"/>
            <a:chExt cx="1907678" cy="1678286"/>
          </a:xfrm>
        </p:grpSpPr>
        <p:sp>
          <p:nvSpPr>
            <p:cNvPr id="67"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68"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69"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0"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1"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2"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3"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74" name="Grupp 1">
            <a:extLst>
              <a:ext uri="{FF2B5EF4-FFF2-40B4-BE49-F238E27FC236}">
                <a16:creationId xmlns:a16="http://schemas.microsoft.com/office/drawing/2014/main" id="{980D0404-0DCB-4491-BAB5-BE501A307EAF}"/>
              </a:ext>
            </a:extLst>
          </p:cNvPr>
          <p:cNvGrpSpPr/>
          <p:nvPr/>
        </p:nvGrpSpPr>
        <p:grpSpPr>
          <a:xfrm>
            <a:off x="10815570" y="1094758"/>
            <a:ext cx="556378" cy="625682"/>
            <a:chOff x="3243006" y="1681720"/>
            <a:chExt cx="1615919" cy="1980844"/>
          </a:xfrm>
        </p:grpSpPr>
        <p:sp>
          <p:nvSpPr>
            <p:cNvPr id="75" name="Freeform 59">
              <a:extLst>
                <a:ext uri="{FF2B5EF4-FFF2-40B4-BE49-F238E27FC236}">
                  <a16:creationId xmlns:a16="http://schemas.microsoft.com/office/drawing/2014/main" id="{1A58D883-F7CE-4C3D-ABA5-BCC51AE78B83}"/>
                </a:ext>
              </a:extLst>
            </p:cNvPr>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76" name="Grupp 62">
              <a:extLst>
                <a:ext uri="{FF2B5EF4-FFF2-40B4-BE49-F238E27FC236}">
                  <a16:creationId xmlns:a16="http://schemas.microsoft.com/office/drawing/2014/main" id="{2BFC2040-95CE-4DEF-8C39-B24A8E1E6A4F}"/>
                </a:ext>
              </a:extLst>
            </p:cNvPr>
            <p:cNvGrpSpPr/>
            <p:nvPr/>
          </p:nvGrpSpPr>
          <p:grpSpPr>
            <a:xfrm>
              <a:off x="3754289" y="2017235"/>
              <a:ext cx="707694" cy="954502"/>
              <a:chOff x="3270824" y="2406480"/>
              <a:chExt cx="855586" cy="1153970"/>
            </a:xfrm>
          </p:grpSpPr>
          <p:sp>
            <p:nvSpPr>
              <p:cNvPr id="77" name="Oval 64">
                <a:extLst>
                  <a:ext uri="{FF2B5EF4-FFF2-40B4-BE49-F238E27FC236}">
                    <a16:creationId xmlns:a16="http://schemas.microsoft.com/office/drawing/2014/main" id="{C9FB0935-55CB-4201-A81C-0D0024FD9600}"/>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8" name="Oval 65">
                <a:extLst>
                  <a:ext uri="{FF2B5EF4-FFF2-40B4-BE49-F238E27FC236}">
                    <a16:creationId xmlns:a16="http://schemas.microsoft.com/office/drawing/2014/main" id="{3FBE9556-8F69-4D30-9E1B-C32FCD1ED865}"/>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79" name="Freeform 66">
                <a:extLst>
                  <a:ext uri="{FF2B5EF4-FFF2-40B4-BE49-F238E27FC236}">
                    <a16:creationId xmlns:a16="http://schemas.microsoft.com/office/drawing/2014/main" id="{D62899FC-F41F-4FF9-B8BE-B58E69593DDC}"/>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0" name="Freeform 67">
                <a:extLst>
                  <a:ext uri="{FF2B5EF4-FFF2-40B4-BE49-F238E27FC236}">
                    <a16:creationId xmlns:a16="http://schemas.microsoft.com/office/drawing/2014/main" id="{4BCD4F76-ADB9-4236-A7C7-F7017074944D}"/>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81" name="Group 80">
            <a:extLst>
              <a:ext uri="{FF2B5EF4-FFF2-40B4-BE49-F238E27FC236}">
                <a16:creationId xmlns:a16="http://schemas.microsoft.com/office/drawing/2014/main" id="{7E87AE70-317A-4272-AA72-DEBBEAB049A6}"/>
              </a:ext>
            </a:extLst>
          </p:cNvPr>
          <p:cNvGrpSpPr/>
          <p:nvPr/>
        </p:nvGrpSpPr>
        <p:grpSpPr>
          <a:xfrm>
            <a:off x="5232709" y="3647850"/>
            <a:ext cx="556379" cy="625681"/>
            <a:chOff x="1873997" y="4293305"/>
            <a:chExt cx="1073211" cy="1317916"/>
          </a:xfrm>
        </p:grpSpPr>
        <p:grpSp>
          <p:nvGrpSpPr>
            <p:cNvPr id="82" name="Group 209">
              <a:extLst>
                <a:ext uri="{FF2B5EF4-FFF2-40B4-BE49-F238E27FC236}">
                  <a16:creationId xmlns:a16="http://schemas.microsoft.com/office/drawing/2014/main" id="{89C0E412-C305-4C69-AD20-D76C07B9CF24}"/>
                </a:ext>
              </a:extLst>
            </p:cNvPr>
            <p:cNvGrpSpPr/>
            <p:nvPr/>
          </p:nvGrpSpPr>
          <p:grpSpPr>
            <a:xfrm>
              <a:off x="2099798" y="4686221"/>
              <a:ext cx="569946" cy="738830"/>
              <a:chOff x="6873880" y="4046538"/>
              <a:chExt cx="1946269" cy="2351089"/>
            </a:xfrm>
            <a:solidFill>
              <a:schemeClr val="bg1"/>
            </a:solidFill>
          </p:grpSpPr>
          <p:sp>
            <p:nvSpPr>
              <p:cNvPr id="88" name="Oval 60">
                <a:extLst>
                  <a:ext uri="{FF2B5EF4-FFF2-40B4-BE49-F238E27FC236}">
                    <a16:creationId xmlns:a16="http://schemas.microsoft.com/office/drawing/2014/main" id="{F9D52971-28C5-440C-B845-0D7609F738FB}"/>
                  </a:ext>
                </a:extLst>
              </p:cNvPr>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9" name="Oval 61">
                <a:extLst>
                  <a:ext uri="{FF2B5EF4-FFF2-40B4-BE49-F238E27FC236}">
                    <a16:creationId xmlns:a16="http://schemas.microsoft.com/office/drawing/2014/main" id="{6CCCDA39-A39A-4A10-8729-2B73CF0B4454}"/>
                  </a:ext>
                </a:extLst>
              </p:cNvPr>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0" name="Freeform 62">
                <a:extLst>
                  <a:ext uri="{FF2B5EF4-FFF2-40B4-BE49-F238E27FC236}">
                    <a16:creationId xmlns:a16="http://schemas.microsoft.com/office/drawing/2014/main" id="{E396A7EB-B495-4819-8294-06371D9E53B7}"/>
                  </a:ext>
                </a:extLst>
              </p:cNvPr>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1" name="Freeform 63">
                <a:extLst>
                  <a:ext uri="{FF2B5EF4-FFF2-40B4-BE49-F238E27FC236}">
                    <a16:creationId xmlns:a16="http://schemas.microsoft.com/office/drawing/2014/main" id="{D916A2D7-AC44-4025-966F-E95EECB45C51}"/>
                  </a:ext>
                </a:extLst>
              </p:cNvPr>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83" name="Grupp 10">
              <a:extLst>
                <a:ext uri="{FF2B5EF4-FFF2-40B4-BE49-F238E27FC236}">
                  <a16:creationId xmlns:a16="http://schemas.microsoft.com/office/drawing/2014/main" id="{26E3F14D-60FD-4B8B-BECD-D305BD67EE1C}"/>
                </a:ext>
              </a:extLst>
            </p:cNvPr>
            <p:cNvGrpSpPr/>
            <p:nvPr/>
          </p:nvGrpSpPr>
          <p:grpSpPr>
            <a:xfrm>
              <a:off x="1873997" y="4293305"/>
              <a:ext cx="1073211" cy="1317916"/>
              <a:chOff x="1873997" y="3546277"/>
              <a:chExt cx="1613044" cy="1980837"/>
            </a:xfrm>
          </p:grpSpPr>
          <p:sp>
            <p:nvSpPr>
              <p:cNvPr id="84" name="Freeform 60">
                <a:extLst>
                  <a:ext uri="{FF2B5EF4-FFF2-40B4-BE49-F238E27FC236}">
                    <a16:creationId xmlns:a16="http://schemas.microsoft.com/office/drawing/2014/main" id="{6C589EA5-C41D-476C-8604-A901A957A43D}"/>
                  </a:ext>
                </a:extLst>
              </p:cNvPr>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85" name="Grupp 75">
                <a:extLst>
                  <a:ext uri="{FF2B5EF4-FFF2-40B4-BE49-F238E27FC236}">
                    <a16:creationId xmlns:a16="http://schemas.microsoft.com/office/drawing/2014/main" id="{CDF850DF-754D-4A04-81A8-8FD68A1C209E}"/>
                  </a:ext>
                </a:extLst>
              </p:cNvPr>
              <p:cNvGrpSpPr/>
              <p:nvPr/>
            </p:nvGrpSpPr>
            <p:grpSpPr>
              <a:xfrm>
                <a:off x="2142879" y="4280411"/>
                <a:ext cx="909434" cy="810832"/>
                <a:chOff x="1412330" y="4262837"/>
                <a:chExt cx="995860" cy="887888"/>
              </a:xfrm>
            </p:grpSpPr>
            <p:sp>
              <p:nvSpPr>
                <p:cNvPr id="86" name="Freeform 68">
                  <a:extLst>
                    <a:ext uri="{FF2B5EF4-FFF2-40B4-BE49-F238E27FC236}">
                      <a16:creationId xmlns:a16="http://schemas.microsoft.com/office/drawing/2014/main" id="{EACFE415-93E6-4720-B2FB-2B6453FAE149}"/>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87" name="Freeform 69">
                  <a:extLst>
                    <a:ext uri="{FF2B5EF4-FFF2-40B4-BE49-F238E27FC236}">
                      <a16:creationId xmlns:a16="http://schemas.microsoft.com/office/drawing/2014/main" id="{C37A9FB2-9F01-4704-8B21-6E61EB222824}"/>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92" name="Group 91">
            <a:extLst>
              <a:ext uri="{FF2B5EF4-FFF2-40B4-BE49-F238E27FC236}">
                <a16:creationId xmlns:a16="http://schemas.microsoft.com/office/drawing/2014/main" id="{72F6BA45-0960-458E-BA93-DE16DB8CBA68}"/>
              </a:ext>
            </a:extLst>
          </p:cNvPr>
          <p:cNvGrpSpPr/>
          <p:nvPr/>
        </p:nvGrpSpPr>
        <p:grpSpPr>
          <a:xfrm>
            <a:off x="5229930" y="1159453"/>
            <a:ext cx="556379" cy="490846"/>
            <a:chOff x="1873997" y="1681719"/>
            <a:chExt cx="1268234" cy="1074525"/>
          </a:xfrm>
        </p:grpSpPr>
        <p:sp>
          <p:nvSpPr>
            <p:cNvPr id="93" name="Freeform 67">
              <a:extLst>
                <a:ext uri="{FF2B5EF4-FFF2-40B4-BE49-F238E27FC236}">
                  <a16:creationId xmlns:a16="http://schemas.microsoft.com/office/drawing/2014/main" id="{4E537029-FFDE-4D38-A558-860FCFD424EA}"/>
                </a:ext>
              </a:extLst>
            </p:cNvPr>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94" name="Group 206">
              <a:extLst>
                <a:ext uri="{FF2B5EF4-FFF2-40B4-BE49-F238E27FC236}">
                  <a16:creationId xmlns:a16="http://schemas.microsoft.com/office/drawing/2014/main" id="{C70B3372-5EC3-4269-BEBB-73B8EC6D738F}"/>
                </a:ext>
              </a:extLst>
            </p:cNvPr>
            <p:cNvGrpSpPr/>
            <p:nvPr/>
          </p:nvGrpSpPr>
          <p:grpSpPr>
            <a:xfrm>
              <a:off x="2109507" y="1897288"/>
              <a:ext cx="593250" cy="482733"/>
              <a:chOff x="4291699" y="2425110"/>
              <a:chExt cx="1925058" cy="1566436"/>
            </a:xfrm>
            <a:solidFill>
              <a:schemeClr val="bg1"/>
            </a:solidFill>
          </p:grpSpPr>
          <p:sp>
            <p:nvSpPr>
              <p:cNvPr id="95" name="Freeform 32">
                <a:extLst>
                  <a:ext uri="{FF2B5EF4-FFF2-40B4-BE49-F238E27FC236}">
                    <a16:creationId xmlns:a16="http://schemas.microsoft.com/office/drawing/2014/main" id="{260426E7-3F9D-451E-B280-B4374698E76A}"/>
                  </a:ext>
                </a:extLst>
              </p:cNvPr>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96" name="Freeform 33">
                <a:extLst>
                  <a:ext uri="{FF2B5EF4-FFF2-40B4-BE49-F238E27FC236}">
                    <a16:creationId xmlns:a16="http://schemas.microsoft.com/office/drawing/2014/main" id="{4BC6FF9D-BA44-4FB9-A5A1-11F07620AD5B}"/>
                  </a:ext>
                </a:extLst>
              </p:cNvPr>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Tree>
    <p:extLst>
      <p:ext uri="{BB962C8B-B14F-4D97-AF65-F5344CB8AC3E}">
        <p14:creationId xmlns:p14="http://schemas.microsoft.com/office/powerpoint/2010/main" val="84877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p:txBody>
          <a:bodyPr/>
          <a:lstStyle/>
          <a:p>
            <a:r>
              <a:rPr lang="en-US"/>
              <a:t>Which of these are most important to you? Please select a maximum of 3 alternatives.</a:t>
            </a:r>
            <a:endParaRPr lang="en-US" dirty="0"/>
          </a:p>
        </p:txBody>
      </p:sp>
      <p:sp>
        <p:nvSpPr>
          <p:cNvPr id="5" name="Title 4"/>
          <p:cNvSpPr>
            <a:spLocks noGrp="1"/>
          </p:cNvSpPr>
          <p:nvPr>
            <p:ph type="title"/>
          </p:nvPr>
        </p:nvSpPr>
        <p:spPr/>
        <p:txBody>
          <a:bodyPr/>
          <a:lstStyle/>
          <a:p>
            <a:r>
              <a:rPr lang="en-US"/>
              <a:t>The most important attributes - Top 10</a:t>
            </a:r>
            <a:endParaRPr lang="sv-SE" dirty="0"/>
          </a:p>
        </p:txBody>
      </p:sp>
      <p:sp>
        <p:nvSpPr>
          <p:cNvPr id="6" name="Text Placeholder 5"/>
          <p:cNvSpPr>
            <a:spLocks noGrp="1"/>
          </p:cNvSpPr>
          <p:nvPr>
            <p:ph type="body" sz="quarter" idx="10"/>
          </p:nvPr>
        </p:nvSpPr>
        <p:spPr/>
        <p:txBody>
          <a:bodyPr/>
          <a:lstStyle/>
          <a:p>
            <a:r>
              <a:rPr lang="sv-SE"/>
              <a:t>2021 | South Africa | </a:t>
            </a:r>
            <a:r>
              <a:rPr lang="en-US"/>
              <a:t>Professionals | All main fields of study</a:t>
            </a:r>
            <a:endParaRPr lang="sv-SE" dirty="0"/>
          </a:p>
        </p:txBody>
      </p:sp>
      <p:sp>
        <p:nvSpPr>
          <p:cNvPr id="9"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10" name="Rektangel 52">
            <a:extLst>
              <a:ext uri="{FF2B5EF4-FFF2-40B4-BE49-F238E27FC236}">
                <a16:creationId xmlns:a16="http://schemas.microsoft.com/office/drawing/2014/main" id="{0BE27164-AADE-4E16-80FB-887E0E88544E}"/>
              </a:ext>
            </a:extLst>
          </p:cNvPr>
          <p:cNvSpPr/>
          <p:nvPr/>
        </p:nvSpPr>
        <p:spPr>
          <a:xfrm>
            <a:off x="6288646" y="1719027"/>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600" y="19476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1" name="Rektangel 28">
            <a:extLst>
              <a:ext uri="{FF2B5EF4-FFF2-40B4-BE49-F238E27FC236}">
                <a16:creationId xmlns:a16="http://schemas.microsoft.com/office/drawing/2014/main" id="{C1A88CDD-17BF-4D70-88D6-BC4F48AB9A45}"/>
              </a:ext>
            </a:extLst>
          </p:cNvPr>
          <p:cNvSpPr/>
          <p:nvPr/>
        </p:nvSpPr>
        <p:spPr>
          <a:xfrm>
            <a:off x="1242933" y="1719119"/>
            <a:ext cx="4658400" cy="378350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3" name="Right Triangle 22">
            <a:extLst>
              <a:ext uri="{FF2B5EF4-FFF2-40B4-BE49-F238E27FC236}">
                <a16:creationId xmlns:a16="http://schemas.microsoft.com/office/drawing/2014/main" id="{2522990B-2C48-4A0F-A463-9D99711E0B4C}"/>
              </a:ext>
            </a:extLst>
          </p:cNvPr>
          <p:cNvSpPr/>
          <p:nvPr/>
        </p:nvSpPr>
        <p:spPr>
          <a:xfrm rot="5400000">
            <a:off x="5872709" y="19297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4" name="Rounded Rectangle 37">
            <a:extLst>
              <a:ext uri="{FF2B5EF4-FFF2-40B4-BE49-F238E27FC236}">
                <a16:creationId xmlns:a16="http://schemas.microsoft.com/office/drawing/2014/main" id="{A7B473B0-6840-4786-BF6C-D07E6D1538FC}"/>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25" name="Rounded Rectangle 37">
            <a:extLst>
              <a:ext uri="{FF2B5EF4-FFF2-40B4-BE49-F238E27FC236}">
                <a16:creationId xmlns:a16="http://schemas.microsoft.com/office/drawing/2014/main" id="{4E35BF85-17D5-4B9F-AB41-88FF4A38F06F}"/>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27" name="textruta 39">
            <a:extLst>
              <a:ext uri="{FF2B5EF4-FFF2-40B4-BE49-F238E27FC236}">
                <a16:creationId xmlns:a16="http://schemas.microsoft.com/office/drawing/2014/main" id="{4455AB39-794E-4624-A0E8-A8DFF5D9CB7E}"/>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dirty="0">
              <a:solidFill>
                <a:srgbClr val="414041"/>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600" y="19296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11EE671-2F64-46B1-98E9-E971DD9E8066}"/>
              </a:ext>
            </a:extLst>
          </p:cNvPr>
          <p:cNvSpPr txBox="1"/>
          <p:nvPr/>
        </p:nvSpPr>
        <p:spPr>
          <a:xfrm>
            <a:off x="11253457" y="3429000"/>
            <a:ext cx="1711105" cy="567765"/>
          </a:xfrm>
          <a:prstGeom prst="rect">
            <a:avLst/>
          </a:prstGeom>
        </p:spPr>
        <p:txBody>
          <a:bodyPr vert="horz" wrap="square" lIns="99551" tIns="49775" rIns="99551" bIns="49775" rtlCol="0" anchor="ctr">
            <a:normAutofit fontScale="97500"/>
          </a:bodyPr>
          <a:lstStyle/>
          <a:p>
            <a:endParaRPr lang="en-GB" sz="2800" dirty="0"/>
          </a:p>
        </p:txBody>
      </p:sp>
    </p:spTree>
    <p:extLst>
      <p:ext uri="{BB962C8B-B14F-4D97-AF65-F5344CB8AC3E}">
        <p14:creationId xmlns:p14="http://schemas.microsoft.com/office/powerpoint/2010/main" val="1464554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282532" y="1709180"/>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1236819" y="1709272"/>
            <a:ext cx="4658400" cy="3783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attributes do you associate with your college or university? Select as many as applicable.</a:t>
            </a:r>
            <a:endParaRPr lang="en-US" dirty="0"/>
          </a:p>
        </p:txBody>
      </p:sp>
      <p:sp>
        <p:nvSpPr>
          <p:cNvPr id="5" name="Title 4"/>
          <p:cNvSpPr>
            <a:spLocks noGrp="1"/>
          </p:cNvSpPr>
          <p:nvPr>
            <p:ph type="title"/>
          </p:nvPr>
        </p:nvSpPr>
        <p:spPr/>
        <p:txBody>
          <a:bodyPr/>
          <a:lstStyle/>
          <a:p>
            <a:r>
              <a:rPr lang="en-US"/>
              <a:t>The top 10 attributes your alumni associate with you</a:t>
            </a:r>
            <a:endParaRPr lang="sv-SE" dirty="0"/>
          </a:p>
        </p:txBody>
      </p:sp>
      <p:sp>
        <p:nvSpPr>
          <p:cNvPr id="6" name="Text Placeholder 5"/>
          <p:cNvSpPr>
            <a:spLocks noGrp="1"/>
          </p:cNvSpPr>
          <p:nvPr>
            <p:ph type="body" sz="quarter" idx="10"/>
          </p:nvPr>
        </p:nvSpPr>
        <p:spPr/>
        <p:txBody>
          <a:bodyPr/>
          <a:lstStyle/>
          <a:p>
            <a:r>
              <a:rPr lang="sv-SE"/>
              <a:t>2021 | South Africa | </a:t>
            </a:r>
            <a:r>
              <a:rPr lang="en-US"/>
              <a:t>Professionals | All main fields of study</a:t>
            </a:r>
            <a:endParaRPr lang="sv-SE"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2" name="Right Triangle 21">
            <a:extLst>
              <a:ext uri="{FF2B5EF4-FFF2-40B4-BE49-F238E27FC236}">
                <a16:creationId xmlns:a16="http://schemas.microsoft.com/office/drawing/2014/main" id="{F57064FB-81F1-4226-AEB3-B4D88E75F01D}"/>
              </a:ext>
            </a:extLst>
          </p:cNvPr>
          <p:cNvSpPr/>
          <p:nvPr/>
        </p:nvSpPr>
        <p:spPr>
          <a:xfrm rot="5400000">
            <a:off x="10921868" y="1902282"/>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dirty="0">
              <a:solidFill>
                <a:srgbClr val="414041"/>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000" y="19224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400" y="19368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ounded Rectangle 37">
            <a:extLst>
              <a:ext uri="{FF2B5EF4-FFF2-40B4-BE49-F238E27FC236}">
                <a16:creationId xmlns:a16="http://schemas.microsoft.com/office/drawing/2014/main" id="{540EBEE8-DEB8-4DD3-9591-B170E9692B15}"/>
              </a:ext>
            </a:extLst>
          </p:cNvPr>
          <p:cNvSpPr/>
          <p:nvPr/>
        </p:nvSpPr>
        <p:spPr>
          <a:xfrm>
            <a:off x="6187351" y="1321911"/>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1138952" y="1329272"/>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dirty="0">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1108650" y="1468301"/>
            <a:ext cx="4896000" cy="323165"/>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7" y="1442505"/>
            <a:ext cx="4896000" cy="32316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90669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Tree>
    <p:extLst>
      <p:ext uri="{BB962C8B-B14F-4D97-AF65-F5344CB8AC3E}">
        <p14:creationId xmlns:p14="http://schemas.microsoft.com/office/powerpoint/2010/main" val="364215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lvl="1">
                <a:defRPr/>
              </a:pPr>
              <a:r>
                <a:rPr lang="en-US" sz="1270" dirty="0">
                  <a:solidFill>
                    <a:srgbClr val="4CAFCD"/>
                  </a:solidFill>
                  <a:latin typeface="Calibri" pitchFamily="34" charset="0"/>
                </a:rPr>
                <a:t>INTRODUCTION</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583323" y="1953172"/>
            <a:ext cx="2476756" cy="1600438"/>
          </a:xfrm>
          <a:prstGeom prst="rect">
            <a:avLst/>
          </a:prstGeom>
          <a:noFill/>
        </p:spPr>
        <p:txBody>
          <a:bodyPr wrap="square" rtlCol="0">
            <a:spAutoFit/>
          </a:bodyPr>
          <a:lstStyle/>
          <a:p>
            <a:pPr lvl="0" algn="ctr">
              <a:defRPr/>
            </a:pPr>
            <a:r>
              <a:rPr lang="en-US" sz="1400" dirty="0">
                <a:solidFill>
                  <a:srgbClr val="414041"/>
                </a:solidFill>
                <a:cs typeface="Calibri" pitchFamily="34" charset="0"/>
              </a:rPr>
              <a:t>In this section you will learn:</a:t>
            </a:r>
          </a:p>
          <a:p>
            <a:pPr lvl="0" algn="ctr">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How Universum works</a:t>
            </a:r>
          </a:p>
          <a:p>
            <a:pPr lvl="0">
              <a:defRPr/>
            </a:pPr>
            <a:endParaRPr lang="en-US" sz="1400" dirty="0">
              <a:solidFill>
                <a:srgbClr val="414041"/>
              </a:solidFill>
              <a:cs typeface="Calibri" pitchFamily="34" charset="0"/>
            </a:endParaRPr>
          </a:p>
          <a:p>
            <a:pPr marL="285750" lvl="0" indent="-285750">
              <a:buFont typeface="Arial" panose="020B0604020202020204" pitchFamily="34" charset="0"/>
              <a:buChar char="•"/>
              <a:defRPr/>
            </a:pPr>
            <a:r>
              <a:rPr lang="en-US" sz="1400" dirty="0">
                <a:solidFill>
                  <a:srgbClr val="414041"/>
                </a:solidFill>
                <a:cs typeface="Calibri" pitchFamily="34" charset="0"/>
              </a:rPr>
              <a:t>How you can use this report</a:t>
            </a:r>
          </a:p>
          <a:p>
            <a:pPr lvl="0">
              <a:defRPr/>
            </a:pPr>
            <a:endParaRPr lang="en-US" sz="1400" dirty="0">
              <a:solidFill>
                <a:srgbClr val="414041"/>
              </a:solidFill>
              <a:cs typeface="Calibri" pitchFamily="34" charset="0"/>
            </a:endParaRPr>
          </a:p>
        </p:txBody>
      </p:sp>
    </p:spTree>
    <p:extLst>
      <p:ext uri="{BB962C8B-B14F-4D97-AF65-F5344CB8AC3E}">
        <p14:creationId xmlns:p14="http://schemas.microsoft.com/office/powerpoint/2010/main" val="1447300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185547" y="2105007"/>
            <a:ext cx="4946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59719" y="2105099"/>
            <a:ext cx="4946400"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these aspects are most important to you? (Please select a maximum of 3 alternatives.)</a:t>
            </a:r>
            <a:endParaRPr lang="en-US" dirty="0"/>
          </a:p>
        </p:txBody>
      </p:sp>
      <p:sp>
        <p:nvSpPr>
          <p:cNvPr id="5" name="Title 4"/>
          <p:cNvSpPr>
            <a:spLocks noGrp="1"/>
          </p:cNvSpPr>
          <p:nvPr>
            <p:ph type="title"/>
          </p:nvPr>
        </p:nvSpPr>
        <p:spPr/>
        <p:txBody>
          <a:bodyPr/>
          <a:lstStyle/>
          <a:p>
            <a:r>
              <a:rPr lang="en-US"/>
              <a:t>The biggest changes from 2020 to 2021 - Importance</a:t>
            </a:r>
            <a:endParaRPr lang="sv-SE" dirty="0"/>
          </a:p>
        </p:txBody>
      </p:sp>
      <p:sp>
        <p:nvSpPr>
          <p:cNvPr id="6" name="Text Placeholder 5"/>
          <p:cNvSpPr>
            <a:spLocks noGrp="1"/>
          </p:cNvSpPr>
          <p:nvPr>
            <p:ph type="body" sz="quarter" idx="10"/>
          </p:nvPr>
        </p:nvSpPr>
        <p:spPr/>
        <p:txBody>
          <a:bodyPr/>
          <a:lstStyle/>
          <a:p>
            <a:r>
              <a:rPr lang="en-US"/>
              <a:t>2021 | South Africa | Professionals | All main fields of study</a:t>
            </a:r>
            <a:endParaRPr lang="en-US"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2" name="Right Triangle 21">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sp>
        <p:nvSpPr>
          <p:cNvPr id="32"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3"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4"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35"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31" name="Rektangel 52">
            <a:extLst>
              <a:ext uri="{FF2B5EF4-FFF2-40B4-BE49-F238E27FC236}">
                <a16:creationId xmlns:a16="http://schemas.microsoft.com/office/drawing/2014/main" id="{49882E61-EA94-C74E-93D4-FC34FB3DE600}"/>
              </a:ext>
            </a:extLst>
          </p:cNvPr>
          <p:cNvSpPr/>
          <p:nvPr/>
        </p:nvSpPr>
        <p:spPr>
          <a:xfrm>
            <a:off x="6198188" y="4038929"/>
            <a:ext cx="4946400" cy="1616508"/>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58504" y="4039021"/>
            <a:ext cx="4933759" cy="161650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00" y="1922400"/>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0" y="3854830"/>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072" y="1933131"/>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072" y="3865561"/>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48" name="TextBox 47"/>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49" name="TextBox 48"/>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0" name="TextBox 49"/>
          <p:cNvSpPr txBox="1"/>
          <p:nvPr/>
        </p:nvSpPr>
        <p:spPr>
          <a:xfrm>
            <a:off x="10153319"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51" name="TextBox 50"/>
          <p:cNvSpPr txBox="1"/>
          <p:nvPr/>
        </p:nvSpPr>
        <p:spPr>
          <a:xfrm>
            <a:off x="10157802"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2" name="TextBox 51"/>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3" name="TextBox 52"/>
          <p:cNvSpPr txBox="1"/>
          <p:nvPr/>
        </p:nvSpPr>
        <p:spPr>
          <a:xfrm>
            <a:off x="531525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4" name="TextBox 53"/>
          <p:cNvSpPr txBox="1"/>
          <p:nvPr/>
        </p:nvSpPr>
        <p:spPr>
          <a:xfrm>
            <a:off x="10566295"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5" name="TextBox 54"/>
          <p:cNvSpPr txBox="1"/>
          <p:nvPr/>
        </p:nvSpPr>
        <p:spPr>
          <a:xfrm>
            <a:off x="1056629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6" name="TextBox 55"/>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7" name="TextBox 56"/>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8" name="TextBox 57"/>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9" name="TextBox 58"/>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45" name="Group 44">
            <a:extLst>
              <a:ext uri="{FF2B5EF4-FFF2-40B4-BE49-F238E27FC236}">
                <a16:creationId xmlns:a16="http://schemas.microsoft.com/office/drawing/2014/main" id="{1F3E6603-08BB-4EEB-B46D-84A15B137310}"/>
              </a:ext>
            </a:extLst>
          </p:cNvPr>
          <p:cNvGrpSpPr/>
          <p:nvPr/>
        </p:nvGrpSpPr>
        <p:grpSpPr>
          <a:xfrm>
            <a:off x="129954" y="1708306"/>
            <a:ext cx="691931" cy="2024955"/>
            <a:chOff x="68559" y="1597698"/>
            <a:chExt cx="821714" cy="1971667"/>
          </a:xfrm>
        </p:grpSpPr>
        <p:sp>
          <p:nvSpPr>
            <p:cNvPr id="60" name="Down Arrow 2">
              <a:extLst>
                <a:ext uri="{FF2B5EF4-FFF2-40B4-BE49-F238E27FC236}">
                  <a16:creationId xmlns:a16="http://schemas.microsoft.com/office/drawing/2014/main" id="{7A8192BE-5EBC-4041-A55F-873962CD099B}"/>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61" name="TextBox 60">
              <a:extLst>
                <a:ext uri="{FF2B5EF4-FFF2-40B4-BE49-F238E27FC236}">
                  <a16:creationId xmlns:a16="http://schemas.microsoft.com/office/drawing/2014/main" id="{CCB122A7-938E-4191-B9E4-7E3514CB64FD}"/>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importance</a:t>
              </a:r>
              <a:endParaRPr lang="en-GB" sz="1100" dirty="0"/>
            </a:p>
          </p:txBody>
        </p:sp>
      </p:grpSp>
      <p:grpSp>
        <p:nvGrpSpPr>
          <p:cNvPr id="62" name="Group 61">
            <a:extLst>
              <a:ext uri="{FF2B5EF4-FFF2-40B4-BE49-F238E27FC236}">
                <a16:creationId xmlns:a16="http://schemas.microsoft.com/office/drawing/2014/main" id="{2CC40358-D5F9-4DA5-A9DC-AD8DA896A5E1}"/>
              </a:ext>
            </a:extLst>
          </p:cNvPr>
          <p:cNvGrpSpPr/>
          <p:nvPr/>
        </p:nvGrpSpPr>
        <p:grpSpPr>
          <a:xfrm>
            <a:off x="127777" y="3847322"/>
            <a:ext cx="686930" cy="2122989"/>
            <a:chOff x="-767605" y="1502244"/>
            <a:chExt cx="827928" cy="2067120"/>
          </a:xfrm>
        </p:grpSpPr>
        <p:sp>
          <p:nvSpPr>
            <p:cNvPr id="63" name="Down Arrow 41">
              <a:extLst>
                <a:ext uri="{FF2B5EF4-FFF2-40B4-BE49-F238E27FC236}">
                  <a16:creationId xmlns:a16="http://schemas.microsoft.com/office/drawing/2014/main" id="{6372EB9F-D8B3-4255-AC57-2DF707EE98A6}"/>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64" name="TextBox 63">
              <a:extLst>
                <a:ext uri="{FF2B5EF4-FFF2-40B4-BE49-F238E27FC236}">
                  <a16:creationId xmlns:a16="http://schemas.microsoft.com/office/drawing/2014/main" id="{E93D679B-ACBC-4EB3-A77C-5D740ACADFCA}"/>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importance</a:t>
              </a:r>
              <a:endParaRPr lang="en-GB" sz="1100" dirty="0"/>
            </a:p>
          </p:txBody>
        </p:sp>
      </p:grpSp>
    </p:spTree>
    <p:extLst>
      <p:ext uri="{BB962C8B-B14F-4D97-AF65-F5344CB8AC3E}">
        <p14:creationId xmlns:p14="http://schemas.microsoft.com/office/powerpoint/2010/main" val="1255579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52">
            <a:extLst>
              <a:ext uri="{FF2B5EF4-FFF2-40B4-BE49-F238E27FC236}">
                <a16:creationId xmlns:a16="http://schemas.microsoft.com/office/drawing/2014/main" id="{7B72E926-835E-4790-89C7-326CA36F1C94}"/>
              </a:ext>
            </a:extLst>
          </p:cNvPr>
          <p:cNvSpPr/>
          <p:nvPr/>
        </p:nvSpPr>
        <p:spPr>
          <a:xfrm>
            <a:off x="6185547" y="2105007"/>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59719" y="2105099"/>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attributes do you associate with your college or university? Select as many as applicable.</a:t>
            </a:r>
          </a:p>
        </p:txBody>
      </p:sp>
      <p:sp>
        <p:nvSpPr>
          <p:cNvPr id="5" name="Title 4"/>
          <p:cNvSpPr>
            <a:spLocks noGrp="1"/>
          </p:cNvSpPr>
          <p:nvPr>
            <p:ph type="title"/>
          </p:nvPr>
        </p:nvSpPr>
        <p:spPr/>
        <p:txBody>
          <a:bodyPr/>
          <a:lstStyle/>
          <a:p>
            <a:r>
              <a:rPr lang="en-US"/>
              <a:t>The biggest changes from 2020 to 2021 - Association</a:t>
            </a:r>
            <a:endParaRPr lang="sv-SE" dirty="0"/>
          </a:p>
        </p:txBody>
      </p:sp>
      <p:sp>
        <p:nvSpPr>
          <p:cNvPr id="6" name="Text Placeholder 5"/>
          <p:cNvSpPr>
            <a:spLocks noGrp="1"/>
          </p:cNvSpPr>
          <p:nvPr>
            <p:ph type="body" sz="quarter" idx="10"/>
          </p:nvPr>
        </p:nvSpPr>
        <p:spPr/>
        <p:txBody>
          <a:bodyPr/>
          <a:lstStyle/>
          <a:p>
            <a:r>
              <a:rPr lang="en-US"/>
              <a:t>2021 | South Africa | Professionals | All main fields of study</a:t>
            </a:r>
            <a:endParaRPr lang="en-US" dirty="0"/>
          </a:p>
        </p:txBody>
      </p:sp>
      <p:grpSp>
        <p:nvGrpSpPr>
          <p:cNvPr id="12" name="Group 11">
            <a:extLst>
              <a:ext uri="{FF2B5EF4-FFF2-40B4-BE49-F238E27FC236}">
                <a16:creationId xmlns:a16="http://schemas.microsoft.com/office/drawing/2014/main" id="{3CF01261-8630-4499-94B8-1E0FC1900AE5}"/>
              </a:ext>
            </a:extLst>
          </p:cNvPr>
          <p:cNvGrpSpPr/>
          <p:nvPr/>
        </p:nvGrpSpPr>
        <p:grpSpPr>
          <a:xfrm>
            <a:off x="3319689" y="5643794"/>
            <a:ext cx="5552622" cy="549476"/>
            <a:chOff x="2722238" y="5643794"/>
            <a:chExt cx="5552622" cy="549476"/>
          </a:xfrm>
        </p:grpSpPr>
        <p:sp>
          <p:nvSpPr>
            <p:cNvPr id="13" name="Rektangel 49">
              <a:extLst>
                <a:ext uri="{FF2B5EF4-FFF2-40B4-BE49-F238E27FC236}">
                  <a16:creationId xmlns:a16="http://schemas.microsoft.com/office/drawing/2014/main" id="{8A9172F4-BD2A-44C5-83E3-6976D7D2A834}"/>
                </a:ext>
              </a:extLst>
            </p:cNvPr>
            <p:cNvSpPr/>
            <p:nvPr/>
          </p:nvSpPr>
          <p:spPr>
            <a:xfrm>
              <a:off x="2722238" y="5734489"/>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4" name="Rektangel 50">
              <a:extLst>
                <a:ext uri="{FF2B5EF4-FFF2-40B4-BE49-F238E27FC236}">
                  <a16:creationId xmlns:a16="http://schemas.microsoft.com/office/drawing/2014/main" id="{3B3FEEBF-C8DC-417E-B1BC-E1AEA8E977D7}"/>
                </a:ext>
              </a:extLst>
            </p:cNvPr>
            <p:cNvSpPr/>
            <p:nvPr/>
          </p:nvSpPr>
          <p:spPr>
            <a:xfrm>
              <a:off x="2722238" y="6005536"/>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5" name="Rektangel 51">
              <a:extLst>
                <a:ext uri="{FF2B5EF4-FFF2-40B4-BE49-F238E27FC236}">
                  <a16:creationId xmlns:a16="http://schemas.microsoft.com/office/drawing/2014/main" id="{2CD1E98A-593A-42AB-9E22-948FD87110F4}"/>
                </a:ext>
              </a:extLst>
            </p:cNvPr>
            <p:cNvSpPr/>
            <p:nvPr/>
          </p:nvSpPr>
          <p:spPr>
            <a:xfrm>
              <a:off x="6353174" y="5734489"/>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6" name="Rektangel 55">
              <a:extLst>
                <a:ext uri="{FF2B5EF4-FFF2-40B4-BE49-F238E27FC236}">
                  <a16:creationId xmlns:a16="http://schemas.microsoft.com/office/drawing/2014/main" id="{4B9DD829-7E70-4A13-8395-CA7219538899}"/>
                </a:ext>
              </a:extLst>
            </p:cNvPr>
            <p:cNvSpPr/>
            <p:nvPr/>
          </p:nvSpPr>
          <p:spPr>
            <a:xfrm>
              <a:off x="6353174" y="6005536"/>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rgbClr val="414041"/>
                </a:solidFill>
                <a:cs typeface="Calibri" pitchFamily="34" charset="0"/>
              </a:endParaRPr>
            </a:p>
          </p:txBody>
        </p:sp>
        <p:sp>
          <p:nvSpPr>
            <p:cNvPr id="17" name="TextBox 15">
              <a:extLst>
                <a:ext uri="{FF2B5EF4-FFF2-40B4-BE49-F238E27FC236}">
                  <a16:creationId xmlns:a16="http://schemas.microsoft.com/office/drawing/2014/main" id="{88F79562-8F63-4EFF-B7D3-291F2099FA26}"/>
                </a:ext>
              </a:extLst>
            </p:cNvPr>
            <p:cNvSpPr txBox="1">
              <a:spLocks noChangeArrowheads="1"/>
            </p:cNvSpPr>
            <p:nvPr/>
          </p:nvSpPr>
          <p:spPr bwMode="auto">
            <a:xfrm>
              <a:off x="2866238" y="5643794"/>
              <a:ext cx="2267738"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Reputation</a:t>
              </a:r>
            </a:p>
          </p:txBody>
        </p:sp>
        <p:sp>
          <p:nvSpPr>
            <p:cNvPr id="18" name="TextBox 15">
              <a:extLst>
                <a:ext uri="{FF2B5EF4-FFF2-40B4-BE49-F238E27FC236}">
                  <a16:creationId xmlns:a16="http://schemas.microsoft.com/office/drawing/2014/main" id="{3575CA8C-D222-476B-B83B-D43CF29B323C}"/>
                </a:ext>
              </a:extLst>
            </p:cNvPr>
            <p:cNvSpPr txBox="1">
              <a:spLocks noChangeArrowheads="1"/>
            </p:cNvSpPr>
            <p:nvPr/>
          </p:nvSpPr>
          <p:spPr bwMode="auto">
            <a:xfrm>
              <a:off x="6497173" y="5655623"/>
              <a:ext cx="1777687"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Culture</a:t>
              </a:r>
            </a:p>
          </p:txBody>
        </p:sp>
        <p:sp>
          <p:nvSpPr>
            <p:cNvPr id="19" name="TextBox 15">
              <a:extLst>
                <a:ext uri="{FF2B5EF4-FFF2-40B4-BE49-F238E27FC236}">
                  <a16:creationId xmlns:a16="http://schemas.microsoft.com/office/drawing/2014/main" id="{2B13ADA0-C92E-4569-B0F2-D0C14084A3A5}"/>
                </a:ext>
              </a:extLst>
            </p:cNvPr>
            <p:cNvSpPr txBox="1">
              <a:spLocks noChangeArrowheads="1"/>
            </p:cNvSpPr>
            <p:nvPr/>
          </p:nvSpPr>
          <p:spPr bwMode="auto">
            <a:xfrm>
              <a:off x="2866238" y="5931660"/>
              <a:ext cx="2741866"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Employability</a:t>
              </a:r>
            </a:p>
          </p:txBody>
        </p:sp>
        <p:sp>
          <p:nvSpPr>
            <p:cNvPr id="20" name="TextBox 15">
              <a:extLst>
                <a:ext uri="{FF2B5EF4-FFF2-40B4-BE49-F238E27FC236}">
                  <a16:creationId xmlns:a16="http://schemas.microsoft.com/office/drawing/2014/main" id="{1F5156F2-B9B3-4666-A04F-01831DD9E09A}"/>
                </a:ext>
              </a:extLst>
            </p:cNvPr>
            <p:cNvSpPr txBox="1">
              <a:spLocks noChangeArrowheads="1"/>
            </p:cNvSpPr>
            <p:nvPr/>
          </p:nvSpPr>
          <p:spPr bwMode="auto">
            <a:xfrm>
              <a:off x="6497173" y="5929472"/>
              <a:ext cx="1608875" cy="261610"/>
            </a:xfrm>
            <a:prstGeom prst="rect">
              <a:avLst/>
            </a:prstGeom>
            <a:noFill/>
            <a:ln>
              <a:noFill/>
            </a:ln>
          </p:spPr>
          <p:txBody>
            <a:bodyPr wrap="square">
              <a:spAutoFit/>
            </a:bodyPr>
            <a:lstStyle>
              <a:lvl1pPr marL="88900" indent="-88900" eaLnBrk="0" hangingPunct="0">
                <a:defRPr sz="2000" b="1">
                  <a:solidFill>
                    <a:srgbClr val="EE7F00"/>
                  </a:solidFill>
                  <a:latin typeface="Arial" charset="0"/>
                  <a:cs typeface="Arial" charset="0"/>
                </a:defRPr>
              </a:lvl1pPr>
              <a:lvl2pPr marL="742950" indent="-285750" eaLnBrk="0" hangingPunct="0">
                <a:defRPr sz="2000" b="1">
                  <a:solidFill>
                    <a:srgbClr val="EE7F00"/>
                  </a:solidFill>
                  <a:latin typeface="Arial" charset="0"/>
                  <a:cs typeface="Arial" charset="0"/>
                </a:defRPr>
              </a:lvl2pPr>
              <a:lvl3pPr marL="1143000" indent="-228600" eaLnBrk="0" hangingPunct="0">
                <a:defRPr sz="2000" b="1">
                  <a:solidFill>
                    <a:srgbClr val="EE7F00"/>
                  </a:solidFill>
                  <a:latin typeface="Arial" charset="0"/>
                  <a:cs typeface="Arial" charset="0"/>
                </a:defRPr>
              </a:lvl3pPr>
              <a:lvl4pPr marL="1600200" indent="-228600" eaLnBrk="0" hangingPunct="0">
                <a:defRPr sz="2000" b="1">
                  <a:solidFill>
                    <a:srgbClr val="EE7F00"/>
                  </a:solidFill>
                  <a:latin typeface="Arial" charset="0"/>
                  <a:cs typeface="Arial" charset="0"/>
                </a:defRPr>
              </a:lvl4pPr>
              <a:lvl5pPr marL="2057400" indent="-228600" eaLnBrk="0" hangingPunct="0">
                <a:defRPr sz="2000" b="1">
                  <a:solidFill>
                    <a:srgbClr val="EE7F00"/>
                  </a:solidFill>
                  <a:latin typeface="Arial" charset="0"/>
                  <a:cs typeface="Arial" charset="0"/>
                </a:defRPr>
              </a:lvl5pPr>
              <a:lvl6pPr marL="2514600" indent="-228600" eaLnBrk="0" fontAlgn="base" hangingPunct="0">
                <a:spcBef>
                  <a:spcPct val="0"/>
                </a:spcBef>
                <a:spcAft>
                  <a:spcPct val="0"/>
                </a:spcAft>
                <a:defRPr sz="2000" b="1">
                  <a:solidFill>
                    <a:srgbClr val="EE7F00"/>
                  </a:solidFill>
                  <a:latin typeface="Arial" charset="0"/>
                  <a:cs typeface="Arial" charset="0"/>
                </a:defRPr>
              </a:lvl6pPr>
              <a:lvl7pPr marL="2971800" indent="-228600" eaLnBrk="0" fontAlgn="base" hangingPunct="0">
                <a:spcBef>
                  <a:spcPct val="0"/>
                </a:spcBef>
                <a:spcAft>
                  <a:spcPct val="0"/>
                </a:spcAft>
                <a:defRPr sz="2000" b="1">
                  <a:solidFill>
                    <a:srgbClr val="EE7F00"/>
                  </a:solidFill>
                  <a:latin typeface="Arial" charset="0"/>
                  <a:cs typeface="Arial" charset="0"/>
                </a:defRPr>
              </a:lvl7pPr>
              <a:lvl8pPr marL="3429000" indent="-228600" eaLnBrk="0" fontAlgn="base" hangingPunct="0">
                <a:spcBef>
                  <a:spcPct val="0"/>
                </a:spcBef>
                <a:spcAft>
                  <a:spcPct val="0"/>
                </a:spcAft>
                <a:defRPr sz="2000" b="1">
                  <a:solidFill>
                    <a:srgbClr val="EE7F00"/>
                  </a:solidFill>
                  <a:latin typeface="Arial" charset="0"/>
                  <a:cs typeface="Arial" charset="0"/>
                </a:defRPr>
              </a:lvl8pPr>
              <a:lvl9pPr marL="3886200" indent="-228600" eaLnBrk="0" fontAlgn="base" hangingPunct="0">
                <a:spcBef>
                  <a:spcPct val="0"/>
                </a:spcBef>
                <a:spcAft>
                  <a:spcPct val="0"/>
                </a:spcAft>
                <a:defRPr sz="2000" b="1">
                  <a:solidFill>
                    <a:srgbClr val="EE7F00"/>
                  </a:solidFill>
                  <a:latin typeface="Arial" charset="0"/>
                  <a:cs typeface="Arial" charset="0"/>
                </a:defRPr>
              </a:lvl9pPr>
            </a:lstStyle>
            <a:p>
              <a:pPr defTabSz="1008400" eaLnBrk="1" hangingPunct="1"/>
              <a:r>
                <a:rPr lang="en-US" sz="1100" b="0" dirty="0">
                  <a:solidFill>
                    <a:srgbClr val="464646"/>
                  </a:solidFill>
                  <a:latin typeface="+mn-lt"/>
                  <a:cs typeface="Calibri" pitchFamily="34" charset="0"/>
                </a:rPr>
                <a:t>Offering</a:t>
              </a:r>
            </a:p>
          </p:txBody>
        </p:sp>
      </p:gr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sp>
        <p:nvSpPr>
          <p:cNvPr id="31" name="Rektangel 52">
            <a:extLst>
              <a:ext uri="{FF2B5EF4-FFF2-40B4-BE49-F238E27FC236}">
                <a16:creationId xmlns:a16="http://schemas.microsoft.com/office/drawing/2014/main" id="{49882E61-EA94-C74E-93D4-FC34FB3DE600}"/>
              </a:ext>
            </a:extLst>
          </p:cNvPr>
          <p:cNvSpPr/>
          <p:nvPr/>
        </p:nvSpPr>
        <p:spPr>
          <a:xfrm>
            <a:off x="6198188" y="4038929"/>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72360" y="4039021"/>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00" y="1922400"/>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900" y="3854830"/>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072" y="1933131"/>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072" y="3865561"/>
            <a:ext cx="4834843"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54" name="TextBox 53"/>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5" name="TextBox 54"/>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6" name="TextBox 55"/>
          <p:cNvSpPr txBox="1"/>
          <p:nvPr/>
        </p:nvSpPr>
        <p:spPr>
          <a:xfrm>
            <a:off x="10153319"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57" name="TextBox 56"/>
          <p:cNvSpPr txBox="1"/>
          <p:nvPr/>
        </p:nvSpPr>
        <p:spPr>
          <a:xfrm>
            <a:off x="10157802"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58" name="TextBox 57"/>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9" name="TextBox 58"/>
          <p:cNvSpPr txBox="1"/>
          <p:nvPr/>
        </p:nvSpPr>
        <p:spPr>
          <a:xfrm>
            <a:off x="531525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0" name="TextBox 59"/>
          <p:cNvSpPr txBox="1"/>
          <p:nvPr/>
        </p:nvSpPr>
        <p:spPr>
          <a:xfrm>
            <a:off x="10566295"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1" name="TextBox 60"/>
          <p:cNvSpPr txBox="1"/>
          <p:nvPr/>
        </p:nvSpPr>
        <p:spPr>
          <a:xfrm>
            <a:off x="10566290"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62"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3"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64" name="Right Triangle 63">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5" name="Right Triangle 64">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6"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7"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45" name="TextBox 44"/>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49" name="TextBox 48"/>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0" name="TextBox 49"/>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1" name="TextBox 50"/>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68" name="Group 67">
            <a:extLst>
              <a:ext uri="{FF2B5EF4-FFF2-40B4-BE49-F238E27FC236}">
                <a16:creationId xmlns:a16="http://schemas.microsoft.com/office/drawing/2014/main" id="{6AD827CA-C8A9-4934-8257-6C93F8B0EDE4}"/>
              </a:ext>
            </a:extLst>
          </p:cNvPr>
          <p:cNvGrpSpPr/>
          <p:nvPr/>
        </p:nvGrpSpPr>
        <p:grpSpPr>
          <a:xfrm>
            <a:off x="129954" y="1708306"/>
            <a:ext cx="691931" cy="2024955"/>
            <a:chOff x="68559" y="1597698"/>
            <a:chExt cx="821714" cy="1971667"/>
          </a:xfrm>
        </p:grpSpPr>
        <p:sp>
          <p:nvSpPr>
            <p:cNvPr id="69" name="Down Arrow 2">
              <a:extLst>
                <a:ext uri="{FF2B5EF4-FFF2-40B4-BE49-F238E27FC236}">
                  <a16:creationId xmlns:a16="http://schemas.microsoft.com/office/drawing/2014/main" id="{4EF0268F-9734-4697-B254-952F12F1B92D}"/>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70" name="TextBox 69">
              <a:extLst>
                <a:ext uri="{FF2B5EF4-FFF2-40B4-BE49-F238E27FC236}">
                  <a16:creationId xmlns:a16="http://schemas.microsoft.com/office/drawing/2014/main" id="{0637F774-BA31-4F23-B4EC-F3F172FC2D75}"/>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association</a:t>
              </a:r>
              <a:endParaRPr lang="en-GB" sz="1100" dirty="0"/>
            </a:p>
          </p:txBody>
        </p:sp>
      </p:grpSp>
      <p:grpSp>
        <p:nvGrpSpPr>
          <p:cNvPr id="71" name="Group 70">
            <a:extLst>
              <a:ext uri="{FF2B5EF4-FFF2-40B4-BE49-F238E27FC236}">
                <a16:creationId xmlns:a16="http://schemas.microsoft.com/office/drawing/2014/main" id="{0AC4E0E9-AFCD-4D68-B251-95E4FD0F402A}"/>
              </a:ext>
            </a:extLst>
          </p:cNvPr>
          <p:cNvGrpSpPr/>
          <p:nvPr/>
        </p:nvGrpSpPr>
        <p:grpSpPr>
          <a:xfrm>
            <a:off x="127777" y="3847322"/>
            <a:ext cx="686930" cy="2122989"/>
            <a:chOff x="-767605" y="1502244"/>
            <a:chExt cx="827928" cy="2067120"/>
          </a:xfrm>
        </p:grpSpPr>
        <p:sp>
          <p:nvSpPr>
            <p:cNvPr id="72" name="Down Arrow 41">
              <a:extLst>
                <a:ext uri="{FF2B5EF4-FFF2-40B4-BE49-F238E27FC236}">
                  <a16:creationId xmlns:a16="http://schemas.microsoft.com/office/drawing/2014/main" id="{EEC1EC85-D793-4DFA-B943-6242C2DBD00E}"/>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73" name="TextBox 72">
              <a:extLst>
                <a:ext uri="{FF2B5EF4-FFF2-40B4-BE49-F238E27FC236}">
                  <a16:creationId xmlns:a16="http://schemas.microsoft.com/office/drawing/2014/main" id="{509FE936-F0EA-48D5-81C2-05838DC61023}"/>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association</a:t>
              </a:r>
              <a:endParaRPr lang="en-GB" sz="1100" dirty="0"/>
            </a:p>
          </p:txBody>
        </p:sp>
      </p:grpSp>
    </p:spTree>
    <p:extLst>
      <p:ext uri="{BB962C8B-B14F-4D97-AF65-F5344CB8AC3E}">
        <p14:creationId xmlns:p14="http://schemas.microsoft.com/office/powerpoint/2010/main" val="3603745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sv-SE">
                <a:solidFill>
                  <a:srgbClr val="0E97C1"/>
                </a:solidFill>
              </a:rPr>
              <a:t>Your alumni</a:t>
            </a:r>
            <a:endParaRPr lang="sv-SE" dirty="0">
              <a:solidFill>
                <a:srgbClr val="0E97C1"/>
              </a:solidFill>
            </a:endParaRPr>
          </a:p>
        </p:txBody>
      </p:sp>
      <p:sp>
        <p:nvSpPr>
          <p:cNvPr id="3" name="Text Placeholder 2">
            <a:extLst>
              <a:ext uri="{FF2B5EF4-FFF2-40B4-BE49-F238E27FC236}">
                <a16:creationId xmlns:a16="http://schemas.microsoft.com/office/drawing/2014/main" id="{FD7004EE-D1C1-4FC0-8B07-61E0CFD9C443}"/>
              </a:ext>
            </a:extLst>
          </p:cNvPr>
          <p:cNvSpPr>
            <a:spLocks noGrp="1"/>
          </p:cNvSpPr>
          <p:nvPr>
            <p:ph type="body" sz="quarter" idx="12"/>
          </p:nvPr>
        </p:nvSpPr>
        <p:spPr/>
        <p:txBody>
          <a:bodyPr/>
          <a:lstStyle/>
          <a:p>
            <a:r>
              <a:rPr lang="en-US"/>
              <a:t>Which of these are most important to you? (Please select a maximum of 3 alternatives.)</a:t>
            </a:r>
            <a:endParaRPr lang="en-ZA" dirty="0"/>
          </a:p>
        </p:txBody>
      </p:sp>
      <p:sp>
        <p:nvSpPr>
          <p:cNvPr id="5" name="Title 4">
            <a:extLst>
              <a:ext uri="{FF2B5EF4-FFF2-40B4-BE49-F238E27FC236}">
                <a16:creationId xmlns:a16="http://schemas.microsoft.com/office/drawing/2014/main" id="{2D723C3F-1107-4DDB-B01A-39E59225184E}"/>
              </a:ext>
            </a:extLst>
          </p:cNvPr>
          <p:cNvSpPr>
            <a:spLocks noGrp="1"/>
          </p:cNvSpPr>
          <p:nvPr>
            <p:ph type="title"/>
          </p:nvPr>
        </p:nvSpPr>
        <p:spPr/>
        <p:txBody>
          <a:bodyPr/>
          <a:lstStyle/>
          <a:p>
            <a:r>
              <a:rPr lang="en-US"/>
              <a:t>The most important attributes per Driver of University Attractiveness</a:t>
            </a:r>
            <a:endParaRPr lang="en-ZA" dirty="0"/>
          </a:p>
        </p:txBody>
      </p:sp>
      <p:sp>
        <p:nvSpPr>
          <p:cNvPr id="2" name="Text Placeholder 1">
            <a:extLst>
              <a:ext uri="{FF2B5EF4-FFF2-40B4-BE49-F238E27FC236}">
                <a16:creationId xmlns:a16="http://schemas.microsoft.com/office/drawing/2014/main" id="{703004C1-11BB-4849-AB18-4E4F7E9F354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9" name="Rectangle 108">
            <a:extLst>
              <a:ext uri="{FF2B5EF4-FFF2-40B4-BE49-F238E27FC236}">
                <a16:creationId xmlns:a16="http://schemas.microsoft.com/office/drawing/2014/main" id="{5B739386-9337-4182-B4B8-3D6F1BEA6B93}"/>
              </a:ext>
            </a:extLst>
          </p:cNvPr>
          <p:cNvSpPr/>
          <p:nvPr/>
        </p:nvSpPr>
        <p:spPr>
          <a:xfrm>
            <a:off x="9065902" y="2010968"/>
            <a:ext cx="2652000" cy="317014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8" name="Rectangle 107">
            <a:extLst>
              <a:ext uri="{FF2B5EF4-FFF2-40B4-BE49-F238E27FC236}">
                <a16:creationId xmlns:a16="http://schemas.microsoft.com/office/drawing/2014/main" id="{78F45876-54C1-4507-8B07-B5E820FC664C}"/>
              </a:ext>
            </a:extLst>
          </p:cNvPr>
          <p:cNvSpPr/>
          <p:nvPr/>
        </p:nvSpPr>
        <p:spPr>
          <a:xfrm>
            <a:off x="6176436" y="1998705"/>
            <a:ext cx="2652000" cy="31824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7" name="Rectangle 106">
            <a:extLst>
              <a:ext uri="{FF2B5EF4-FFF2-40B4-BE49-F238E27FC236}">
                <a16:creationId xmlns:a16="http://schemas.microsoft.com/office/drawing/2014/main" id="{3635D18D-CB3F-4F30-A1B1-865F6670E1EC}"/>
              </a:ext>
            </a:extLst>
          </p:cNvPr>
          <p:cNvSpPr/>
          <p:nvPr/>
        </p:nvSpPr>
        <p:spPr>
          <a:xfrm>
            <a:off x="3299727" y="1991943"/>
            <a:ext cx="2652000" cy="31891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6" name="Rectangle 105">
            <a:extLst>
              <a:ext uri="{FF2B5EF4-FFF2-40B4-BE49-F238E27FC236}">
                <a16:creationId xmlns:a16="http://schemas.microsoft.com/office/drawing/2014/main" id="{84F5E4B2-824B-498B-8237-E6DC349906A5}"/>
              </a:ext>
            </a:extLst>
          </p:cNvPr>
          <p:cNvSpPr/>
          <p:nvPr/>
        </p:nvSpPr>
        <p:spPr>
          <a:xfrm>
            <a:off x="460668" y="1983404"/>
            <a:ext cx="2652000" cy="31977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grpSp>
        <p:nvGrpSpPr>
          <p:cNvPr id="31" name="Group 30">
            <a:extLst>
              <a:ext uri="{FF2B5EF4-FFF2-40B4-BE49-F238E27FC236}">
                <a16:creationId xmlns:a16="http://schemas.microsoft.com/office/drawing/2014/main" id="{8EA65D17-1E74-4C2C-87C1-DE1E3D7586FC}"/>
              </a:ext>
            </a:extLst>
          </p:cNvPr>
          <p:cNvGrpSpPr/>
          <p:nvPr/>
        </p:nvGrpSpPr>
        <p:grpSpPr>
          <a:xfrm>
            <a:off x="456555" y="1458320"/>
            <a:ext cx="11278890" cy="561545"/>
            <a:chOff x="471289" y="1362623"/>
            <a:chExt cx="11278890" cy="561545"/>
          </a:xfrm>
        </p:grpSpPr>
        <p:sp>
          <p:nvSpPr>
            <p:cNvPr id="99" name="Rounded Rectangle 37">
              <a:extLst>
                <a:ext uri="{FF2B5EF4-FFF2-40B4-BE49-F238E27FC236}">
                  <a16:creationId xmlns:a16="http://schemas.microsoft.com/office/drawing/2014/main" id="{D684AEBF-0362-45FF-85EE-C2539778D999}"/>
                </a:ext>
              </a:extLst>
            </p:cNvPr>
            <p:cNvSpPr/>
            <p:nvPr/>
          </p:nvSpPr>
          <p:spPr>
            <a:xfrm>
              <a:off x="9079087" y="1383783"/>
              <a:ext cx="2655257" cy="540385"/>
            </a:xfrm>
            <a:prstGeom prst="roundRect">
              <a:avLst>
                <a:gd name="adj" fmla="val 427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0" name="Rounded Rectangle 37">
              <a:extLst>
                <a:ext uri="{FF2B5EF4-FFF2-40B4-BE49-F238E27FC236}">
                  <a16:creationId xmlns:a16="http://schemas.microsoft.com/office/drawing/2014/main" id="{BFDFF036-9DF7-4AB9-8204-467A1F84280C}"/>
                </a:ext>
              </a:extLst>
            </p:cNvPr>
            <p:cNvSpPr/>
            <p:nvPr/>
          </p:nvSpPr>
          <p:spPr>
            <a:xfrm>
              <a:off x="6197275" y="1374886"/>
              <a:ext cx="2651826" cy="540385"/>
            </a:xfrm>
            <a:prstGeom prst="roundRect">
              <a:avLst>
                <a:gd name="adj" fmla="val 427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1" name="Rounded Rectangle 37">
              <a:extLst>
                <a:ext uri="{FF2B5EF4-FFF2-40B4-BE49-F238E27FC236}">
                  <a16:creationId xmlns:a16="http://schemas.microsoft.com/office/drawing/2014/main" id="{73AE5612-A64B-4695-B72E-41D71B450450}"/>
                </a:ext>
              </a:extLst>
            </p:cNvPr>
            <p:cNvSpPr/>
            <p:nvPr/>
          </p:nvSpPr>
          <p:spPr>
            <a:xfrm>
              <a:off x="3316054" y="1362623"/>
              <a:ext cx="2651236" cy="540385"/>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102" name="Rounded Rectangle 37">
              <a:extLst>
                <a:ext uri="{FF2B5EF4-FFF2-40B4-BE49-F238E27FC236}">
                  <a16:creationId xmlns:a16="http://schemas.microsoft.com/office/drawing/2014/main" id="{37354F94-16EF-450A-A45C-7D3BE48C143A}"/>
                </a:ext>
              </a:extLst>
            </p:cNvPr>
            <p:cNvSpPr/>
            <p:nvPr/>
          </p:nvSpPr>
          <p:spPr>
            <a:xfrm>
              <a:off x="471289" y="1382275"/>
              <a:ext cx="2654667" cy="540385"/>
            </a:xfrm>
            <a:prstGeom prst="roundRect">
              <a:avLst>
                <a:gd name="adj" fmla="val 42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21" name="Rectangle 260">
              <a:extLst>
                <a:ext uri="{FF2B5EF4-FFF2-40B4-BE49-F238E27FC236}">
                  <a16:creationId xmlns:a16="http://schemas.microsoft.com/office/drawing/2014/main" id="{13D5826B-CC4B-4F98-B6F0-D60BC59AEF19}"/>
                </a:ext>
              </a:extLst>
            </p:cNvPr>
            <p:cNvSpPr/>
            <p:nvPr/>
          </p:nvSpPr>
          <p:spPr>
            <a:xfrm>
              <a:off x="483320" y="1495588"/>
              <a:ext cx="2650554" cy="276999"/>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REPUTATION</a:t>
              </a:r>
            </a:p>
          </p:txBody>
        </p:sp>
        <p:sp>
          <p:nvSpPr>
            <p:cNvPr id="22" name="Rectangle 281">
              <a:extLst>
                <a:ext uri="{FF2B5EF4-FFF2-40B4-BE49-F238E27FC236}">
                  <a16:creationId xmlns:a16="http://schemas.microsoft.com/office/drawing/2014/main" id="{BBD1C47D-4DF9-4C02-AB51-A0A89AD66C47}"/>
                </a:ext>
              </a:extLst>
            </p:cNvPr>
            <p:cNvSpPr/>
            <p:nvPr/>
          </p:nvSpPr>
          <p:spPr>
            <a:xfrm>
              <a:off x="9094922" y="1499999"/>
              <a:ext cx="2655257"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Offering</a:t>
              </a:r>
            </a:p>
          </p:txBody>
        </p:sp>
        <p:sp>
          <p:nvSpPr>
            <p:cNvPr id="23" name="Rectangle 286">
              <a:extLst>
                <a:ext uri="{FF2B5EF4-FFF2-40B4-BE49-F238E27FC236}">
                  <a16:creationId xmlns:a16="http://schemas.microsoft.com/office/drawing/2014/main" id="{3F29A5D3-CE96-477F-82FE-12AE727B4F23}"/>
                </a:ext>
              </a:extLst>
            </p:cNvPr>
            <p:cNvSpPr/>
            <p:nvPr/>
          </p:nvSpPr>
          <p:spPr>
            <a:xfrm>
              <a:off x="3314461" y="1498333"/>
              <a:ext cx="2650406"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Culture</a:t>
              </a:r>
            </a:p>
          </p:txBody>
        </p:sp>
        <p:sp>
          <p:nvSpPr>
            <p:cNvPr id="24" name="Rectangle 291">
              <a:extLst>
                <a:ext uri="{FF2B5EF4-FFF2-40B4-BE49-F238E27FC236}">
                  <a16:creationId xmlns:a16="http://schemas.microsoft.com/office/drawing/2014/main" id="{EB72593B-F92D-4163-A63A-20762C758318}"/>
                </a:ext>
              </a:extLst>
            </p:cNvPr>
            <p:cNvSpPr/>
            <p:nvPr/>
          </p:nvSpPr>
          <p:spPr>
            <a:xfrm>
              <a:off x="6191170" y="1498333"/>
              <a:ext cx="2646723"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Employability</a:t>
              </a:r>
            </a:p>
          </p:txBody>
        </p:sp>
      </p:grpSp>
      <p:sp>
        <p:nvSpPr>
          <p:cNvPr id="17" name="Rectangle 16">
            <a:extLst>
              <a:ext uri="{FF2B5EF4-FFF2-40B4-BE49-F238E27FC236}">
                <a16:creationId xmlns:a16="http://schemas.microsoft.com/office/drawing/2014/main" id="{BB3C17B1-707E-4F97-B334-3A89F0766785}"/>
              </a:ext>
            </a:extLst>
          </p:cNvPr>
          <p:cNvSpPr/>
          <p:nvPr/>
        </p:nvSpPr>
        <p:spPr>
          <a:xfrm>
            <a:off x="574731" y="2126481"/>
            <a:ext cx="2324014" cy="276999"/>
          </a:xfrm>
          <a:prstGeom prst="rect">
            <a:avLst/>
          </a:prstGeom>
        </p:spPr>
        <p:txBody>
          <a:bodyPr wrap="square">
            <a:spAutoFit/>
          </a:bodyPr>
          <a:lstStyle/>
          <a:p>
            <a:pPr marL="158400" indent="-180000"/>
            <a:r>
              <a:rPr lang="en-US" sz="1200" b="1" dirty="0">
                <a:latin typeface="Calibri" pitchFamily="34" charset="0"/>
              </a:rPr>
              <a:t>2021:</a:t>
            </a:r>
          </a:p>
        </p:txBody>
      </p:sp>
      <p:sp>
        <p:nvSpPr>
          <p:cNvPr id="18" name="Rectangle 17">
            <a:extLst>
              <a:ext uri="{FF2B5EF4-FFF2-40B4-BE49-F238E27FC236}">
                <a16:creationId xmlns:a16="http://schemas.microsoft.com/office/drawing/2014/main" id="{3656721D-6468-4C47-AD1F-707A390E42B7}"/>
              </a:ext>
            </a:extLst>
          </p:cNvPr>
          <p:cNvSpPr/>
          <p:nvPr/>
        </p:nvSpPr>
        <p:spPr>
          <a:xfrm>
            <a:off x="3390746" y="2126811"/>
            <a:ext cx="2479806" cy="276999"/>
          </a:xfrm>
          <a:prstGeom prst="rect">
            <a:avLst/>
          </a:prstGeom>
        </p:spPr>
        <p:txBody>
          <a:bodyPr wrap="square">
            <a:spAutoFit/>
          </a:bodyPr>
          <a:lstStyle/>
          <a:p>
            <a:pPr marL="158400" indent="-180000"/>
            <a:r>
              <a:rPr lang="en-US" sz="1200" b="1" dirty="0">
                <a:latin typeface="Calibri" pitchFamily="34" charset="0"/>
              </a:rPr>
              <a:t>2021:</a:t>
            </a:r>
          </a:p>
        </p:txBody>
      </p:sp>
      <p:sp>
        <p:nvSpPr>
          <p:cNvPr id="19" name="TextBox 15">
            <a:extLst>
              <a:ext uri="{FF2B5EF4-FFF2-40B4-BE49-F238E27FC236}">
                <a16:creationId xmlns:a16="http://schemas.microsoft.com/office/drawing/2014/main" id="{490ED445-A9BF-439F-BFC1-13F3B4A6E54E}"/>
              </a:ext>
            </a:extLst>
          </p:cNvPr>
          <p:cNvSpPr txBox="1">
            <a:spLocks noChangeArrowheads="1"/>
          </p:cNvSpPr>
          <p:nvPr/>
        </p:nvSpPr>
        <p:spPr bwMode="auto">
          <a:xfrm>
            <a:off x="6284115" y="2129907"/>
            <a:ext cx="2089441"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20" name="TextBox 15">
            <a:extLst>
              <a:ext uri="{FF2B5EF4-FFF2-40B4-BE49-F238E27FC236}">
                <a16:creationId xmlns:a16="http://schemas.microsoft.com/office/drawing/2014/main" id="{AC99E212-966D-4D7B-A438-03C6CBF76CDE}"/>
              </a:ext>
            </a:extLst>
          </p:cNvPr>
          <p:cNvSpPr txBox="1">
            <a:spLocks noChangeArrowheads="1"/>
          </p:cNvSpPr>
          <p:nvPr/>
        </p:nvSpPr>
        <p:spPr bwMode="auto">
          <a:xfrm>
            <a:off x="9179296" y="2129907"/>
            <a:ext cx="2309917"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56" name="Rectangle 24">
            <a:extLst>
              <a:ext uri="{FF2B5EF4-FFF2-40B4-BE49-F238E27FC236}">
                <a16:creationId xmlns:a16="http://schemas.microsoft.com/office/drawing/2014/main" id="{06E897B5-337A-49B5-8BA3-AB7569A51510}"/>
              </a:ext>
            </a:extLst>
          </p:cNvPr>
          <p:cNvSpPr/>
          <p:nvPr/>
        </p:nvSpPr>
        <p:spPr>
          <a:xfrm>
            <a:off x="599478" y="2439620"/>
            <a:ext cx="2365706" cy="530915"/>
          </a:xfrm>
          <a:prstGeom prst="rect">
            <a:avLst/>
          </a:prstGeom>
        </p:spPr>
        <p:txBody>
          <a:bodyPr wrap="square" lIns="0" tIns="0" rIns="0" bIns="0">
            <a:spAutoFit/>
          </a:bodyPr>
          <a:lstStyle/>
          <a:p>
            <a:pPr marL="144000" indent="-144000"/>
            <a:r>
              <a:rPr lang="en-US" sz="1150">
                <a:cs typeface="Calibri" pitchFamily="34" charset="0"/>
              </a:rPr>
              <a:t>1. Educational excellence</a:t>
            </a:r>
          </a:p>
          <a:p>
            <a:pPr marL="144000" indent="-144000"/>
            <a:r>
              <a:rPr lang="en-US" sz="1150">
                <a:cs typeface="Calibri" pitchFamily="34" charset="0"/>
              </a:rPr>
              <a:t>2. Research excellence</a:t>
            </a:r>
          </a:p>
          <a:p>
            <a:pPr marL="144000" indent="-144000"/>
            <a:r>
              <a:rPr lang="en-US" sz="1150">
                <a:cs typeface="Calibri" pitchFamily="34" charset="0"/>
              </a:rPr>
              <a:t>3. Internationally renowned</a:t>
            </a:r>
            <a:endParaRPr lang="en-US" sz="1150" dirty="0">
              <a:cs typeface="Calibri" pitchFamily="34" charset="0"/>
            </a:endParaRPr>
          </a:p>
        </p:txBody>
      </p:sp>
      <p:sp>
        <p:nvSpPr>
          <p:cNvPr id="57" name="Rectangle 290">
            <a:extLst>
              <a:ext uri="{FF2B5EF4-FFF2-40B4-BE49-F238E27FC236}">
                <a16:creationId xmlns:a16="http://schemas.microsoft.com/office/drawing/2014/main" id="{EDA67583-13C2-4642-9EE1-5962D3F132DF}"/>
              </a:ext>
            </a:extLst>
          </p:cNvPr>
          <p:cNvSpPr/>
          <p:nvPr/>
        </p:nvSpPr>
        <p:spPr>
          <a:xfrm>
            <a:off x="9179297" y="2407903"/>
            <a:ext cx="2365706" cy="530915"/>
          </a:xfrm>
          <a:prstGeom prst="rect">
            <a:avLst/>
          </a:prstGeom>
        </p:spPr>
        <p:txBody>
          <a:bodyPr wrap="square" lIns="0" tIns="0" rIns="0" bIns="0">
            <a:spAutoFit/>
          </a:bodyPr>
          <a:lstStyle/>
          <a:p>
            <a:pPr marL="144000" indent="-144000"/>
            <a:r>
              <a:rPr lang="en-US" sz="1150">
                <a:cs typeface="Calibri" pitchFamily="34" charset="0"/>
              </a:rPr>
              <a:t>1. High quality of programs</a:t>
            </a:r>
          </a:p>
          <a:p>
            <a:pPr marL="144000" indent="-144000"/>
            <a:r>
              <a:rPr lang="en-US" sz="1150">
                <a:cs typeface="Calibri" pitchFamily="34" charset="0"/>
              </a:rPr>
              <a:t>2. Excellent professors/lecturers</a:t>
            </a:r>
          </a:p>
          <a:p>
            <a:pPr marL="144000" indent="-144000"/>
            <a:r>
              <a:rPr lang="en-US" sz="1150">
                <a:cs typeface="Calibri" pitchFamily="34" charset="0"/>
              </a:rPr>
              <a:t>3. Teaching relevant skills</a:t>
            </a:r>
            <a:endParaRPr lang="en-US" sz="1150" dirty="0">
              <a:cs typeface="Calibri" pitchFamily="34" charset="0"/>
            </a:endParaRPr>
          </a:p>
        </p:txBody>
      </p:sp>
      <p:sp>
        <p:nvSpPr>
          <p:cNvPr id="58" name="Rectangle 287">
            <a:extLst>
              <a:ext uri="{FF2B5EF4-FFF2-40B4-BE49-F238E27FC236}">
                <a16:creationId xmlns:a16="http://schemas.microsoft.com/office/drawing/2014/main" id="{4A9763AA-1C1F-49BF-9D77-0F0EB10ADC57}"/>
              </a:ext>
            </a:extLst>
          </p:cNvPr>
          <p:cNvSpPr/>
          <p:nvPr/>
        </p:nvSpPr>
        <p:spPr>
          <a:xfrm>
            <a:off x="3390746" y="2410636"/>
            <a:ext cx="2365706" cy="530915"/>
          </a:xfrm>
          <a:prstGeom prst="rect">
            <a:avLst/>
          </a:prstGeom>
        </p:spPr>
        <p:txBody>
          <a:bodyPr wrap="square" lIns="0" tIns="0" rIns="0" bIns="0">
            <a:spAutoFit/>
          </a:bodyPr>
          <a:lstStyle/>
          <a:p>
            <a:pPr marL="144000" indent="-144000"/>
            <a:r>
              <a:rPr lang="en-US" sz="1150">
                <a:cs typeface="Calibri" pitchFamily="34" charset="0"/>
              </a:rPr>
              <a:t>1. Safe campus environment</a:t>
            </a:r>
          </a:p>
          <a:p>
            <a:pPr marL="144000" indent="-144000"/>
            <a:r>
              <a:rPr lang="en-US" sz="1150">
                <a:cs typeface="Calibri" pitchFamily="34" charset="0"/>
              </a:rPr>
              <a:t>2. Affordability of studies</a:t>
            </a:r>
          </a:p>
          <a:p>
            <a:pPr marL="144000" indent="-144000"/>
            <a:r>
              <a:rPr lang="en-US" sz="1150">
                <a:cs typeface="Calibri" pitchFamily="34" charset="0"/>
              </a:rPr>
              <a:t>3. Friendly and open environment</a:t>
            </a:r>
            <a:endParaRPr lang="en-US" sz="1150" dirty="0">
              <a:cs typeface="Calibri" pitchFamily="34" charset="0"/>
            </a:endParaRPr>
          </a:p>
        </p:txBody>
      </p:sp>
      <p:sp>
        <p:nvSpPr>
          <p:cNvPr id="59" name="Rectangle 292">
            <a:extLst>
              <a:ext uri="{FF2B5EF4-FFF2-40B4-BE49-F238E27FC236}">
                <a16:creationId xmlns:a16="http://schemas.microsoft.com/office/drawing/2014/main" id="{BC6CE789-57D2-4A40-8560-6A060E3DA550}"/>
              </a:ext>
            </a:extLst>
          </p:cNvPr>
          <p:cNvSpPr/>
          <p:nvPr/>
        </p:nvSpPr>
        <p:spPr>
          <a:xfrm>
            <a:off x="6290262" y="2406906"/>
            <a:ext cx="2365706" cy="707886"/>
          </a:xfrm>
          <a:prstGeom prst="rect">
            <a:avLst/>
          </a:prstGeom>
        </p:spPr>
        <p:txBody>
          <a:bodyPr wrap="square" lIns="0" tIns="0" rIns="0" bIns="0">
            <a:spAutoFit/>
          </a:bodyPr>
          <a:lstStyle/>
          <a:p>
            <a:pPr marL="144000" indent="-144000"/>
            <a:r>
              <a:rPr lang="en-US" sz="1150">
                <a:cs typeface="Calibri" pitchFamily="34" charset="0"/>
              </a:rPr>
              <a:t>1. Good employment opportunities</a:t>
            </a:r>
          </a:p>
          <a:p>
            <a:pPr marL="144000" indent="-144000"/>
            <a:r>
              <a:rPr lang="en-US" sz="1150">
                <a:cs typeface="Calibri" pitchFamily="34" charset="0"/>
              </a:rPr>
              <a:t>2. Focus on professional development</a:t>
            </a:r>
          </a:p>
          <a:p>
            <a:pPr marL="144000" indent="-144000"/>
            <a:r>
              <a:rPr lang="en-US" sz="1150">
                <a:cs typeface="Calibri" pitchFamily="34" charset="0"/>
              </a:rPr>
              <a:t>3. Good reference for future career and/or education</a:t>
            </a:r>
            <a:endParaRPr lang="en-US" sz="1150" dirty="0">
              <a:cs typeface="Calibri" pitchFamily="34" charset="0"/>
            </a:endParaRPr>
          </a:p>
        </p:txBody>
      </p:sp>
      <p:sp>
        <p:nvSpPr>
          <p:cNvPr id="9" name="Rectangle 24">
            <a:extLst>
              <a:ext uri="{FF2B5EF4-FFF2-40B4-BE49-F238E27FC236}">
                <a16:creationId xmlns:a16="http://schemas.microsoft.com/office/drawing/2014/main" id="{00BB0E05-23EF-441E-88AB-F4492E135F55}"/>
              </a:ext>
            </a:extLst>
          </p:cNvPr>
          <p:cNvSpPr/>
          <p:nvPr/>
        </p:nvSpPr>
        <p:spPr>
          <a:xfrm>
            <a:off x="568741" y="3480013"/>
            <a:ext cx="2481524"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0" name="Rectangle 290">
            <a:extLst>
              <a:ext uri="{FF2B5EF4-FFF2-40B4-BE49-F238E27FC236}">
                <a16:creationId xmlns:a16="http://schemas.microsoft.com/office/drawing/2014/main" id="{5B7086A9-475B-4CB6-AFEF-8B09518FA508}"/>
              </a:ext>
            </a:extLst>
          </p:cNvPr>
          <p:cNvSpPr/>
          <p:nvPr/>
        </p:nvSpPr>
        <p:spPr>
          <a:xfrm>
            <a:off x="9245766" y="3486056"/>
            <a:ext cx="2341852"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1" name="Rectangle 287">
            <a:extLst>
              <a:ext uri="{FF2B5EF4-FFF2-40B4-BE49-F238E27FC236}">
                <a16:creationId xmlns:a16="http://schemas.microsoft.com/office/drawing/2014/main" id="{CDA549F4-363D-45D1-8A58-631AEBA9F378}"/>
              </a:ext>
            </a:extLst>
          </p:cNvPr>
          <p:cNvSpPr/>
          <p:nvPr/>
        </p:nvSpPr>
        <p:spPr>
          <a:xfrm>
            <a:off x="3448536" y="3476052"/>
            <a:ext cx="2307915"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2" name="Rectangle 292">
            <a:extLst>
              <a:ext uri="{FF2B5EF4-FFF2-40B4-BE49-F238E27FC236}">
                <a16:creationId xmlns:a16="http://schemas.microsoft.com/office/drawing/2014/main" id="{B91FC999-A959-4CE4-B261-CDCA784872A0}"/>
              </a:ext>
            </a:extLst>
          </p:cNvPr>
          <p:cNvSpPr/>
          <p:nvPr/>
        </p:nvSpPr>
        <p:spPr>
          <a:xfrm>
            <a:off x="6284115" y="3471452"/>
            <a:ext cx="2396283"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60" name="Rectangle 24">
            <a:extLst>
              <a:ext uri="{FF2B5EF4-FFF2-40B4-BE49-F238E27FC236}">
                <a16:creationId xmlns:a16="http://schemas.microsoft.com/office/drawing/2014/main" id="{198D2266-DA46-40A4-9E0B-6E18B2A8304B}"/>
              </a:ext>
            </a:extLst>
          </p:cNvPr>
          <p:cNvSpPr/>
          <p:nvPr/>
        </p:nvSpPr>
        <p:spPr>
          <a:xfrm>
            <a:off x="565825" y="3753051"/>
            <a:ext cx="2365706" cy="600164"/>
          </a:xfrm>
          <a:prstGeom prst="rect">
            <a:avLst/>
          </a:prstGeom>
        </p:spPr>
        <p:txBody>
          <a:bodyPr wrap="square" lIns="0" tIns="0" rIns="0" bIns="0">
            <a:spAutoFit/>
          </a:bodyPr>
          <a:lstStyle/>
          <a:p>
            <a:pPr marL="144000" indent="-144000"/>
            <a:r>
              <a:rPr lang="en-US" sz="1300">
                <a:solidFill>
                  <a:schemeClr val="bg1">
                    <a:lumMod val="50000"/>
                  </a:schemeClr>
                </a:solidFill>
                <a:cs typeface="Calibri" pitchFamily="34" charset="0"/>
              </a:rPr>
              <a:t>1. Educational excellence</a:t>
            </a:r>
          </a:p>
          <a:p>
            <a:pPr marL="144000" indent="-144000"/>
            <a:r>
              <a:rPr lang="en-US" sz="1300">
                <a:solidFill>
                  <a:schemeClr val="bg1">
                    <a:lumMod val="50000"/>
                  </a:schemeClr>
                </a:solidFill>
                <a:cs typeface="Calibri" pitchFamily="34" charset="0"/>
              </a:rPr>
              <a:t>2. Research excellence</a:t>
            </a:r>
          </a:p>
          <a:p>
            <a:pPr marL="144000" indent="-144000"/>
            <a:r>
              <a:rPr lang="en-US" sz="1300">
                <a:solidFill>
                  <a:schemeClr val="bg1">
                    <a:lumMod val="50000"/>
                  </a:schemeClr>
                </a:solidFill>
                <a:cs typeface="Calibri" pitchFamily="34" charset="0"/>
              </a:rPr>
              <a:t>3. Internationally renowned</a:t>
            </a:r>
            <a:endParaRPr lang="en-US" sz="1300" dirty="0">
              <a:solidFill>
                <a:schemeClr val="bg1">
                  <a:lumMod val="50000"/>
                </a:schemeClr>
              </a:solidFill>
              <a:cs typeface="Calibri" pitchFamily="34" charset="0"/>
            </a:endParaRPr>
          </a:p>
        </p:txBody>
      </p:sp>
      <p:sp>
        <p:nvSpPr>
          <p:cNvPr id="61" name="Rectangle 290">
            <a:extLst>
              <a:ext uri="{FF2B5EF4-FFF2-40B4-BE49-F238E27FC236}">
                <a16:creationId xmlns:a16="http://schemas.microsoft.com/office/drawing/2014/main" id="{854C8C40-F876-4E6E-B236-8A7650C060C7}"/>
              </a:ext>
            </a:extLst>
          </p:cNvPr>
          <p:cNvSpPr/>
          <p:nvPr/>
        </p:nvSpPr>
        <p:spPr>
          <a:xfrm>
            <a:off x="9179296" y="376305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High quality of programs</a:t>
            </a:r>
          </a:p>
          <a:p>
            <a:pPr marL="144000" indent="-144000"/>
            <a:r>
              <a:rPr lang="en-US" sz="1150">
                <a:solidFill>
                  <a:schemeClr val="bg1">
                    <a:lumMod val="50000"/>
                  </a:schemeClr>
                </a:solidFill>
                <a:cs typeface="Calibri" pitchFamily="34" charset="0"/>
              </a:rPr>
              <a:t>2. Excellent professors/lecturers</a:t>
            </a:r>
          </a:p>
          <a:p>
            <a:pPr marL="144000" indent="-144000"/>
            <a:r>
              <a:rPr lang="en-US" sz="1150">
                <a:solidFill>
                  <a:schemeClr val="bg1">
                    <a:lumMod val="50000"/>
                  </a:schemeClr>
                </a:solidFill>
                <a:cs typeface="Calibri" pitchFamily="34" charset="0"/>
              </a:rPr>
              <a:t>3. Teaching relevant skills</a:t>
            </a:r>
            <a:endParaRPr lang="en-US" sz="1150" dirty="0">
              <a:solidFill>
                <a:schemeClr val="bg1">
                  <a:lumMod val="50000"/>
                </a:schemeClr>
              </a:solidFill>
              <a:cs typeface="Calibri" pitchFamily="34" charset="0"/>
            </a:endParaRPr>
          </a:p>
        </p:txBody>
      </p:sp>
      <p:sp>
        <p:nvSpPr>
          <p:cNvPr id="62" name="Rectangle 287">
            <a:extLst>
              <a:ext uri="{FF2B5EF4-FFF2-40B4-BE49-F238E27FC236}">
                <a16:creationId xmlns:a16="http://schemas.microsoft.com/office/drawing/2014/main" id="{A380EE07-AE8A-464C-BF4F-76F65C2CD131}"/>
              </a:ext>
            </a:extLst>
          </p:cNvPr>
          <p:cNvSpPr/>
          <p:nvPr/>
        </p:nvSpPr>
        <p:spPr>
          <a:xfrm>
            <a:off x="3419640" y="375860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Safe campus environment</a:t>
            </a:r>
          </a:p>
          <a:p>
            <a:pPr marL="144000" indent="-144000"/>
            <a:r>
              <a:rPr lang="en-US" sz="1150">
                <a:solidFill>
                  <a:schemeClr val="bg1">
                    <a:lumMod val="50000"/>
                  </a:schemeClr>
                </a:solidFill>
                <a:cs typeface="Calibri" pitchFamily="34" charset="0"/>
              </a:rPr>
              <a:t>2. Affordability of studies</a:t>
            </a:r>
          </a:p>
          <a:p>
            <a:pPr marL="144000" indent="-144000"/>
            <a:r>
              <a:rPr lang="en-US" sz="1150">
                <a:solidFill>
                  <a:schemeClr val="bg1">
                    <a:lumMod val="50000"/>
                  </a:schemeClr>
                </a:solidFill>
                <a:cs typeface="Calibri" pitchFamily="34" charset="0"/>
              </a:rPr>
              <a:t>3. Friendly and open environment</a:t>
            </a:r>
            <a:endParaRPr lang="en-US" sz="1150" dirty="0">
              <a:solidFill>
                <a:schemeClr val="bg1">
                  <a:lumMod val="50000"/>
                </a:schemeClr>
              </a:solidFill>
              <a:cs typeface="Calibri" pitchFamily="34" charset="0"/>
            </a:endParaRPr>
          </a:p>
        </p:txBody>
      </p:sp>
      <p:sp>
        <p:nvSpPr>
          <p:cNvPr id="63" name="Rectangle 292">
            <a:extLst>
              <a:ext uri="{FF2B5EF4-FFF2-40B4-BE49-F238E27FC236}">
                <a16:creationId xmlns:a16="http://schemas.microsoft.com/office/drawing/2014/main" id="{07B86053-B22A-4633-AA7A-FA1FB8AC106A}"/>
              </a:ext>
            </a:extLst>
          </p:cNvPr>
          <p:cNvSpPr/>
          <p:nvPr/>
        </p:nvSpPr>
        <p:spPr>
          <a:xfrm>
            <a:off x="6297326" y="3753051"/>
            <a:ext cx="2365706" cy="707886"/>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Good employment opportunities</a:t>
            </a:r>
          </a:p>
          <a:p>
            <a:pPr marL="144000" indent="-144000"/>
            <a:r>
              <a:rPr lang="en-US" sz="1150">
                <a:solidFill>
                  <a:schemeClr val="bg1">
                    <a:lumMod val="50000"/>
                  </a:schemeClr>
                </a:solidFill>
                <a:cs typeface="Calibri" pitchFamily="34" charset="0"/>
              </a:rPr>
              <a:t>2. Focus on professional development</a:t>
            </a:r>
          </a:p>
          <a:p>
            <a:pPr marL="144000" indent="-144000"/>
            <a:r>
              <a:rPr lang="en-US" sz="1150">
                <a:solidFill>
                  <a:schemeClr val="bg1">
                    <a:lumMod val="50000"/>
                  </a:schemeClr>
                </a:solidFill>
                <a:cs typeface="Calibri" pitchFamily="34" charset="0"/>
              </a:rPr>
              <a:t>3. Good reference for future career and/or education</a:t>
            </a:r>
            <a:endParaRPr lang="en-US" sz="1150" dirty="0">
              <a:solidFill>
                <a:schemeClr val="bg1">
                  <a:lumMod val="50000"/>
                </a:schemeClr>
              </a:solidFill>
              <a:cs typeface="Calibri" pitchFamily="34" charset="0"/>
            </a:endParaRPr>
          </a:p>
        </p:txBody>
      </p:sp>
      <p:sp>
        <p:nvSpPr>
          <p:cNvPr id="46" name="Rectangle 24"/>
          <p:cNvSpPr/>
          <p:nvPr/>
        </p:nvSpPr>
        <p:spPr>
          <a:xfrm>
            <a:off x="4469131" y="124512"/>
            <a:ext cx="5863148" cy="494302"/>
          </a:xfrm>
          <a:prstGeom prst="rect">
            <a:avLst/>
          </a:prstGeom>
        </p:spPr>
        <p:txBody>
          <a:bodyPr wrap="square">
            <a:normAutofit/>
          </a:bodyPr>
          <a:lstStyle/>
          <a:p>
            <a:pPr marL="144000" indent="-144000"/>
            <a:r>
              <a:rPr lang="en-US" sz="1200" dirty="0">
                <a:solidFill>
                  <a:srgbClr val="FF0000"/>
                </a:solidFill>
                <a:cs typeface="Calibri" pitchFamily="34" charset="0"/>
              </a:rPr>
              <a:t>      </a:t>
            </a:r>
          </a:p>
          <a:p>
            <a:pPr marL="144000" indent="-144000"/>
            <a:r>
              <a:rPr lang="en-US" sz="1200" dirty="0">
                <a:solidFill>
                  <a:srgbClr val="FF0000"/>
                </a:solidFill>
                <a:cs typeface="Calibri" pitchFamily="34" charset="0"/>
              </a:rPr>
              <a:t>     </a:t>
            </a:r>
          </a:p>
          <a:p>
            <a:pPr marL="144000" indent="-144000"/>
            <a:endParaRPr lang="en-US" sz="1200" dirty="0">
              <a:solidFill>
                <a:srgbClr val="FF0000"/>
              </a:solidFill>
              <a:cs typeface="Calibri" pitchFamily="34" charset="0"/>
            </a:endParaRPr>
          </a:p>
        </p:txBody>
      </p:sp>
      <p:sp>
        <p:nvSpPr>
          <p:cNvPr id="37" name="Rectangle 24"/>
          <p:cNvSpPr/>
          <p:nvPr/>
        </p:nvSpPr>
        <p:spPr>
          <a:xfrm>
            <a:off x="4621531" y="276912"/>
            <a:ext cx="5863148" cy="494302"/>
          </a:xfrm>
          <a:prstGeom prst="rect">
            <a:avLst/>
          </a:prstGeom>
        </p:spPr>
        <p:txBody>
          <a:bodyPr wrap="square">
            <a:normAutofit/>
          </a:bodyPr>
          <a:lstStyle/>
          <a:p>
            <a:pPr marL="144000" indent="-144000"/>
            <a:r>
              <a:rPr lang="en-US" sz="1200">
                <a:solidFill>
                  <a:srgbClr val="FF0000"/>
                </a:solidFill>
                <a:cs typeface="Calibri" pitchFamily="34" charset="0"/>
              </a:rPr>
              <a:t>     </a:t>
            </a:r>
            <a:endParaRPr lang="en-US" sz="1200" dirty="0">
              <a:solidFill>
                <a:srgbClr val="FF0000"/>
              </a:solidFill>
              <a:cs typeface="Calibri" pitchFamily="34" charset="0"/>
            </a:endParaRPr>
          </a:p>
          <a:p>
            <a:pPr marL="144000" indent="-144000"/>
            <a:r>
              <a:rPr lang="en-US" sz="1200">
                <a:solidFill>
                  <a:srgbClr val="FF0000"/>
                </a:solidFill>
                <a:cs typeface="Calibri" pitchFamily="34" charset="0"/>
              </a:rPr>
              <a:t>   </a:t>
            </a:r>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p:txBody>
      </p:sp>
    </p:spTree>
    <p:extLst>
      <p:ext uri="{BB962C8B-B14F-4D97-AF65-F5344CB8AC3E}">
        <p14:creationId xmlns:p14="http://schemas.microsoft.com/office/powerpoint/2010/main" val="3973597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sv-SE">
                <a:solidFill>
                  <a:srgbClr val="0E97C1"/>
                </a:solidFill>
              </a:rPr>
              <a:t>Your alumni</a:t>
            </a:r>
            <a:endParaRPr lang="sv-SE" dirty="0">
              <a:solidFill>
                <a:srgbClr val="0E97C1"/>
              </a:solidFill>
            </a:endParaRPr>
          </a:p>
        </p:txBody>
      </p:sp>
      <p:sp>
        <p:nvSpPr>
          <p:cNvPr id="3" name="Text Placeholder 2">
            <a:extLst>
              <a:ext uri="{FF2B5EF4-FFF2-40B4-BE49-F238E27FC236}">
                <a16:creationId xmlns:a16="http://schemas.microsoft.com/office/drawing/2014/main" id="{FD7004EE-D1C1-4FC0-8B07-61E0CFD9C443}"/>
              </a:ext>
            </a:extLst>
          </p:cNvPr>
          <p:cNvSpPr>
            <a:spLocks noGrp="1"/>
          </p:cNvSpPr>
          <p:nvPr>
            <p:ph type="body" sz="quarter" idx="12"/>
          </p:nvPr>
        </p:nvSpPr>
        <p:spPr/>
        <p:txBody>
          <a:bodyPr/>
          <a:lstStyle/>
          <a:p>
            <a:r>
              <a:rPr lang="en-US"/>
              <a:t>Which of the following attributes do you associate with your college or university? (Please select as many as applicable.)</a:t>
            </a:r>
            <a:endParaRPr lang="en-ZA" dirty="0"/>
          </a:p>
        </p:txBody>
      </p:sp>
      <p:sp>
        <p:nvSpPr>
          <p:cNvPr id="5" name="Title 4">
            <a:extLst>
              <a:ext uri="{FF2B5EF4-FFF2-40B4-BE49-F238E27FC236}">
                <a16:creationId xmlns:a16="http://schemas.microsoft.com/office/drawing/2014/main" id="{2D723C3F-1107-4DDB-B01A-39E59225184E}"/>
              </a:ext>
            </a:extLst>
          </p:cNvPr>
          <p:cNvSpPr>
            <a:spLocks noGrp="1"/>
          </p:cNvSpPr>
          <p:nvPr>
            <p:ph type="title"/>
          </p:nvPr>
        </p:nvSpPr>
        <p:spPr/>
        <p:txBody>
          <a:bodyPr/>
          <a:lstStyle/>
          <a:p>
            <a:r>
              <a:rPr lang="en-US"/>
              <a:t>The most associated attributes per Driver of University Attractiveness</a:t>
            </a:r>
            <a:endParaRPr lang="en-ZA"/>
          </a:p>
        </p:txBody>
      </p:sp>
      <p:sp>
        <p:nvSpPr>
          <p:cNvPr id="2" name="Text Placeholder 1">
            <a:extLst>
              <a:ext uri="{FF2B5EF4-FFF2-40B4-BE49-F238E27FC236}">
                <a16:creationId xmlns:a16="http://schemas.microsoft.com/office/drawing/2014/main" id="{703004C1-11BB-4849-AB18-4E4F7E9F354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9" name="Rectangle 108">
            <a:extLst>
              <a:ext uri="{FF2B5EF4-FFF2-40B4-BE49-F238E27FC236}">
                <a16:creationId xmlns:a16="http://schemas.microsoft.com/office/drawing/2014/main" id="{5B739386-9337-4182-B4B8-3D6F1BEA6B93}"/>
              </a:ext>
            </a:extLst>
          </p:cNvPr>
          <p:cNvSpPr/>
          <p:nvPr/>
        </p:nvSpPr>
        <p:spPr>
          <a:xfrm>
            <a:off x="9065902" y="2010968"/>
            <a:ext cx="2652000" cy="317014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8" name="Rectangle 107">
            <a:extLst>
              <a:ext uri="{FF2B5EF4-FFF2-40B4-BE49-F238E27FC236}">
                <a16:creationId xmlns:a16="http://schemas.microsoft.com/office/drawing/2014/main" id="{78F45876-54C1-4507-8B07-B5E820FC664C}"/>
              </a:ext>
            </a:extLst>
          </p:cNvPr>
          <p:cNvSpPr/>
          <p:nvPr/>
        </p:nvSpPr>
        <p:spPr>
          <a:xfrm>
            <a:off x="6176436" y="1998705"/>
            <a:ext cx="2652000" cy="31824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7" name="Rectangle 106">
            <a:extLst>
              <a:ext uri="{FF2B5EF4-FFF2-40B4-BE49-F238E27FC236}">
                <a16:creationId xmlns:a16="http://schemas.microsoft.com/office/drawing/2014/main" id="{3635D18D-CB3F-4F30-A1B1-865F6670E1EC}"/>
              </a:ext>
            </a:extLst>
          </p:cNvPr>
          <p:cNvSpPr/>
          <p:nvPr/>
        </p:nvSpPr>
        <p:spPr>
          <a:xfrm>
            <a:off x="3299727" y="1991943"/>
            <a:ext cx="2652000" cy="31891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6" name="Rectangle 105">
            <a:extLst>
              <a:ext uri="{FF2B5EF4-FFF2-40B4-BE49-F238E27FC236}">
                <a16:creationId xmlns:a16="http://schemas.microsoft.com/office/drawing/2014/main" id="{84F5E4B2-824B-498B-8237-E6DC349906A5}"/>
              </a:ext>
            </a:extLst>
          </p:cNvPr>
          <p:cNvSpPr/>
          <p:nvPr/>
        </p:nvSpPr>
        <p:spPr>
          <a:xfrm>
            <a:off x="460668" y="1983404"/>
            <a:ext cx="2652000" cy="31977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grpSp>
        <p:nvGrpSpPr>
          <p:cNvPr id="31" name="Group 30">
            <a:extLst>
              <a:ext uri="{FF2B5EF4-FFF2-40B4-BE49-F238E27FC236}">
                <a16:creationId xmlns:a16="http://schemas.microsoft.com/office/drawing/2014/main" id="{8EA65D17-1E74-4C2C-87C1-DE1E3D7586FC}"/>
              </a:ext>
            </a:extLst>
          </p:cNvPr>
          <p:cNvGrpSpPr/>
          <p:nvPr/>
        </p:nvGrpSpPr>
        <p:grpSpPr>
          <a:xfrm>
            <a:off x="456555" y="1458320"/>
            <a:ext cx="11278890" cy="561545"/>
            <a:chOff x="471289" y="1362623"/>
            <a:chExt cx="11278890" cy="561545"/>
          </a:xfrm>
        </p:grpSpPr>
        <p:sp>
          <p:nvSpPr>
            <p:cNvPr id="99" name="Rounded Rectangle 37">
              <a:extLst>
                <a:ext uri="{FF2B5EF4-FFF2-40B4-BE49-F238E27FC236}">
                  <a16:creationId xmlns:a16="http://schemas.microsoft.com/office/drawing/2014/main" id="{D684AEBF-0362-45FF-85EE-C2539778D999}"/>
                </a:ext>
              </a:extLst>
            </p:cNvPr>
            <p:cNvSpPr/>
            <p:nvPr/>
          </p:nvSpPr>
          <p:spPr>
            <a:xfrm>
              <a:off x="9079087" y="1383783"/>
              <a:ext cx="2655257" cy="540385"/>
            </a:xfrm>
            <a:prstGeom prst="roundRect">
              <a:avLst>
                <a:gd name="adj" fmla="val 427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0" name="Rounded Rectangle 37">
              <a:extLst>
                <a:ext uri="{FF2B5EF4-FFF2-40B4-BE49-F238E27FC236}">
                  <a16:creationId xmlns:a16="http://schemas.microsoft.com/office/drawing/2014/main" id="{BFDFF036-9DF7-4AB9-8204-467A1F84280C}"/>
                </a:ext>
              </a:extLst>
            </p:cNvPr>
            <p:cNvSpPr/>
            <p:nvPr/>
          </p:nvSpPr>
          <p:spPr>
            <a:xfrm>
              <a:off x="6197275" y="1374886"/>
              <a:ext cx="2651826" cy="540385"/>
            </a:xfrm>
            <a:prstGeom prst="roundRect">
              <a:avLst>
                <a:gd name="adj" fmla="val 427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1" name="Rounded Rectangle 37">
              <a:extLst>
                <a:ext uri="{FF2B5EF4-FFF2-40B4-BE49-F238E27FC236}">
                  <a16:creationId xmlns:a16="http://schemas.microsoft.com/office/drawing/2014/main" id="{73AE5612-A64B-4695-B72E-41D71B450450}"/>
                </a:ext>
              </a:extLst>
            </p:cNvPr>
            <p:cNvSpPr/>
            <p:nvPr/>
          </p:nvSpPr>
          <p:spPr>
            <a:xfrm>
              <a:off x="3316054" y="1362623"/>
              <a:ext cx="2651236" cy="540385"/>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102" name="Rounded Rectangle 37">
              <a:extLst>
                <a:ext uri="{FF2B5EF4-FFF2-40B4-BE49-F238E27FC236}">
                  <a16:creationId xmlns:a16="http://schemas.microsoft.com/office/drawing/2014/main" id="{37354F94-16EF-450A-A45C-7D3BE48C143A}"/>
                </a:ext>
              </a:extLst>
            </p:cNvPr>
            <p:cNvSpPr/>
            <p:nvPr/>
          </p:nvSpPr>
          <p:spPr>
            <a:xfrm>
              <a:off x="471289" y="1382275"/>
              <a:ext cx="2654667" cy="540385"/>
            </a:xfrm>
            <a:prstGeom prst="roundRect">
              <a:avLst>
                <a:gd name="adj" fmla="val 42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21" name="Rectangle 260">
              <a:extLst>
                <a:ext uri="{FF2B5EF4-FFF2-40B4-BE49-F238E27FC236}">
                  <a16:creationId xmlns:a16="http://schemas.microsoft.com/office/drawing/2014/main" id="{13D5826B-CC4B-4F98-B6F0-D60BC59AEF19}"/>
                </a:ext>
              </a:extLst>
            </p:cNvPr>
            <p:cNvSpPr/>
            <p:nvPr/>
          </p:nvSpPr>
          <p:spPr>
            <a:xfrm>
              <a:off x="483320" y="1495588"/>
              <a:ext cx="2650554" cy="276999"/>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REPUTATION</a:t>
              </a:r>
            </a:p>
          </p:txBody>
        </p:sp>
        <p:sp>
          <p:nvSpPr>
            <p:cNvPr id="22" name="Rectangle 281">
              <a:extLst>
                <a:ext uri="{FF2B5EF4-FFF2-40B4-BE49-F238E27FC236}">
                  <a16:creationId xmlns:a16="http://schemas.microsoft.com/office/drawing/2014/main" id="{BBD1C47D-4DF9-4C02-AB51-A0A89AD66C47}"/>
                </a:ext>
              </a:extLst>
            </p:cNvPr>
            <p:cNvSpPr/>
            <p:nvPr/>
          </p:nvSpPr>
          <p:spPr>
            <a:xfrm>
              <a:off x="9094922" y="1499999"/>
              <a:ext cx="2655257"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Offering</a:t>
              </a:r>
            </a:p>
          </p:txBody>
        </p:sp>
        <p:sp>
          <p:nvSpPr>
            <p:cNvPr id="23" name="Rectangle 286">
              <a:extLst>
                <a:ext uri="{FF2B5EF4-FFF2-40B4-BE49-F238E27FC236}">
                  <a16:creationId xmlns:a16="http://schemas.microsoft.com/office/drawing/2014/main" id="{3F29A5D3-CE96-477F-82FE-12AE727B4F23}"/>
                </a:ext>
              </a:extLst>
            </p:cNvPr>
            <p:cNvSpPr/>
            <p:nvPr/>
          </p:nvSpPr>
          <p:spPr>
            <a:xfrm>
              <a:off x="3314461" y="1498333"/>
              <a:ext cx="2650406"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Culture</a:t>
              </a:r>
            </a:p>
          </p:txBody>
        </p:sp>
        <p:sp>
          <p:nvSpPr>
            <p:cNvPr id="24" name="Rectangle 291">
              <a:extLst>
                <a:ext uri="{FF2B5EF4-FFF2-40B4-BE49-F238E27FC236}">
                  <a16:creationId xmlns:a16="http://schemas.microsoft.com/office/drawing/2014/main" id="{EB72593B-F92D-4163-A63A-20762C758318}"/>
                </a:ext>
              </a:extLst>
            </p:cNvPr>
            <p:cNvSpPr/>
            <p:nvPr/>
          </p:nvSpPr>
          <p:spPr>
            <a:xfrm>
              <a:off x="6191170" y="1498333"/>
              <a:ext cx="2646723"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Employability</a:t>
              </a:r>
            </a:p>
          </p:txBody>
        </p:sp>
      </p:grpSp>
      <p:sp>
        <p:nvSpPr>
          <p:cNvPr id="46" name="Rectangle 24"/>
          <p:cNvSpPr/>
          <p:nvPr/>
        </p:nvSpPr>
        <p:spPr>
          <a:xfrm>
            <a:off x="4469131" y="124512"/>
            <a:ext cx="5863148" cy="494302"/>
          </a:xfrm>
          <a:prstGeom prst="rect">
            <a:avLst/>
          </a:prstGeom>
        </p:spPr>
        <p:txBody>
          <a:bodyPr wrap="square">
            <a:normAutofit/>
          </a:bodyPr>
          <a:lstStyle/>
          <a:p>
            <a:pPr marL="144000" indent="-144000"/>
            <a:r>
              <a:rPr lang="en-US" sz="1200" dirty="0">
                <a:solidFill>
                  <a:srgbClr val="FF0000"/>
                </a:solidFill>
                <a:cs typeface="Calibri" pitchFamily="34" charset="0"/>
              </a:rPr>
              <a:t>      </a:t>
            </a:r>
          </a:p>
          <a:p>
            <a:pPr marL="144000" indent="-144000"/>
            <a:r>
              <a:rPr lang="en-US" sz="1200" dirty="0">
                <a:solidFill>
                  <a:srgbClr val="FF0000"/>
                </a:solidFill>
                <a:cs typeface="Calibri" pitchFamily="34" charset="0"/>
              </a:rPr>
              <a:t>     </a:t>
            </a:r>
          </a:p>
          <a:p>
            <a:pPr marL="144000" indent="-144000"/>
            <a:endParaRPr lang="en-US" sz="1200" dirty="0">
              <a:solidFill>
                <a:srgbClr val="FF0000"/>
              </a:solidFill>
              <a:cs typeface="Calibri" pitchFamily="34" charset="0"/>
            </a:endParaRPr>
          </a:p>
        </p:txBody>
      </p:sp>
      <p:sp>
        <p:nvSpPr>
          <p:cNvPr id="40" name="Rectangle 39">
            <a:extLst>
              <a:ext uri="{FF2B5EF4-FFF2-40B4-BE49-F238E27FC236}">
                <a16:creationId xmlns:a16="http://schemas.microsoft.com/office/drawing/2014/main" id="{BB3C17B1-707E-4F97-B334-3A89F0766785}"/>
              </a:ext>
            </a:extLst>
          </p:cNvPr>
          <p:cNvSpPr/>
          <p:nvPr/>
        </p:nvSpPr>
        <p:spPr>
          <a:xfrm>
            <a:off x="574731" y="2126481"/>
            <a:ext cx="2324014" cy="276999"/>
          </a:xfrm>
          <a:prstGeom prst="rect">
            <a:avLst/>
          </a:prstGeom>
        </p:spPr>
        <p:txBody>
          <a:bodyPr wrap="square">
            <a:spAutoFit/>
          </a:bodyPr>
          <a:lstStyle/>
          <a:p>
            <a:pPr marL="158400" indent="-180000"/>
            <a:r>
              <a:rPr lang="en-US" sz="1200" b="1" dirty="0">
                <a:latin typeface="Calibri" pitchFamily="34" charset="0"/>
              </a:rPr>
              <a:t>2021:</a:t>
            </a:r>
          </a:p>
        </p:txBody>
      </p:sp>
      <p:sp>
        <p:nvSpPr>
          <p:cNvPr id="41" name="Rectangle 40">
            <a:extLst>
              <a:ext uri="{FF2B5EF4-FFF2-40B4-BE49-F238E27FC236}">
                <a16:creationId xmlns:a16="http://schemas.microsoft.com/office/drawing/2014/main" id="{3656721D-6468-4C47-AD1F-707A390E42B7}"/>
              </a:ext>
            </a:extLst>
          </p:cNvPr>
          <p:cNvSpPr/>
          <p:nvPr/>
        </p:nvSpPr>
        <p:spPr>
          <a:xfrm>
            <a:off x="3390746" y="2126811"/>
            <a:ext cx="2479806" cy="276999"/>
          </a:xfrm>
          <a:prstGeom prst="rect">
            <a:avLst/>
          </a:prstGeom>
        </p:spPr>
        <p:txBody>
          <a:bodyPr wrap="square">
            <a:spAutoFit/>
          </a:bodyPr>
          <a:lstStyle/>
          <a:p>
            <a:pPr marL="158400" indent="-180000"/>
            <a:r>
              <a:rPr lang="en-US" sz="1200" b="1" dirty="0">
                <a:latin typeface="Calibri" pitchFamily="34" charset="0"/>
              </a:rPr>
              <a:t>2021:</a:t>
            </a:r>
          </a:p>
        </p:txBody>
      </p:sp>
      <p:sp>
        <p:nvSpPr>
          <p:cNvPr id="42" name="TextBox 15">
            <a:extLst>
              <a:ext uri="{FF2B5EF4-FFF2-40B4-BE49-F238E27FC236}">
                <a16:creationId xmlns:a16="http://schemas.microsoft.com/office/drawing/2014/main" id="{490ED445-A9BF-439F-BFC1-13F3B4A6E54E}"/>
              </a:ext>
            </a:extLst>
          </p:cNvPr>
          <p:cNvSpPr txBox="1">
            <a:spLocks noChangeArrowheads="1"/>
          </p:cNvSpPr>
          <p:nvPr/>
        </p:nvSpPr>
        <p:spPr bwMode="auto">
          <a:xfrm>
            <a:off x="6284115" y="2129907"/>
            <a:ext cx="2089441"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43" name="TextBox 15">
            <a:extLst>
              <a:ext uri="{FF2B5EF4-FFF2-40B4-BE49-F238E27FC236}">
                <a16:creationId xmlns:a16="http://schemas.microsoft.com/office/drawing/2014/main" id="{AC99E212-966D-4D7B-A438-03C6CBF76CDE}"/>
              </a:ext>
            </a:extLst>
          </p:cNvPr>
          <p:cNvSpPr txBox="1">
            <a:spLocks noChangeArrowheads="1"/>
          </p:cNvSpPr>
          <p:nvPr/>
        </p:nvSpPr>
        <p:spPr bwMode="auto">
          <a:xfrm>
            <a:off x="9179296" y="2129907"/>
            <a:ext cx="2309917"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44" name="Rectangle 24">
            <a:extLst>
              <a:ext uri="{FF2B5EF4-FFF2-40B4-BE49-F238E27FC236}">
                <a16:creationId xmlns:a16="http://schemas.microsoft.com/office/drawing/2014/main" id="{00BB0E05-23EF-441E-88AB-F4492E135F55}"/>
              </a:ext>
            </a:extLst>
          </p:cNvPr>
          <p:cNvSpPr/>
          <p:nvPr/>
        </p:nvSpPr>
        <p:spPr>
          <a:xfrm>
            <a:off x="568741" y="3480013"/>
            <a:ext cx="2481524"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5" name="Rectangle 290">
            <a:extLst>
              <a:ext uri="{FF2B5EF4-FFF2-40B4-BE49-F238E27FC236}">
                <a16:creationId xmlns:a16="http://schemas.microsoft.com/office/drawing/2014/main" id="{5B7086A9-475B-4CB6-AFEF-8B09518FA508}"/>
              </a:ext>
            </a:extLst>
          </p:cNvPr>
          <p:cNvSpPr/>
          <p:nvPr/>
        </p:nvSpPr>
        <p:spPr>
          <a:xfrm>
            <a:off x="9245766" y="3486056"/>
            <a:ext cx="2341852"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7" name="Rectangle 287">
            <a:extLst>
              <a:ext uri="{FF2B5EF4-FFF2-40B4-BE49-F238E27FC236}">
                <a16:creationId xmlns:a16="http://schemas.microsoft.com/office/drawing/2014/main" id="{CDA549F4-363D-45D1-8A58-631AEBA9F378}"/>
              </a:ext>
            </a:extLst>
          </p:cNvPr>
          <p:cNvSpPr/>
          <p:nvPr/>
        </p:nvSpPr>
        <p:spPr>
          <a:xfrm>
            <a:off x="3448536" y="3476052"/>
            <a:ext cx="2307915"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8" name="Rectangle 292">
            <a:extLst>
              <a:ext uri="{FF2B5EF4-FFF2-40B4-BE49-F238E27FC236}">
                <a16:creationId xmlns:a16="http://schemas.microsoft.com/office/drawing/2014/main" id="{B91FC999-A959-4CE4-B261-CDCA784872A0}"/>
              </a:ext>
            </a:extLst>
          </p:cNvPr>
          <p:cNvSpPr/>
          <p:nvPr/>
        </p:nvSpPr>
        <p:spPr>
          <a:xfrm>
            <a:off x="6284115" y="3471452"/>
            <a:ext cx="2396283"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9" name="Rectangle 24">
            <a:extLst>
              <a:ext uri="{FF2B5EF4-FFF2-40B4-BE49-F238E27FC236}">
                <a16:creationId xmlns:a16="http://schemas.microsoft.com/office/drawing/2014/main" id="{06E897B5-337A-49B5-8BA3-AB7569A51510}"/>
              </a:ext>
            </a:extLst>
          </p:cNvPr>
          <p:cNvSpPr/>
          <p:nvPr/>
        </p:nvSpPr>
        <p:spPr>
          <a:xfrm>
            <a:off x="599478" y="2439620"/>
            <a:ext cx="2365706" cy="530915"/>
          </a:xfrm>
          <a:prstGeom prst="rect">
            <a:avLst/>
          </a:prstGeom>
        </p:spPr>
        <p:txBody>
          <a:bodyPr wrap="square" lIns="0" tIns="0" rIns="0" bIns="0">
            <a:spAutoFit/>
          </a:bodyPr>
          <a:lstStyle/>
          <a:p>
            <a:pPr marL="144000" indent="-144000"/>
            <a:r>
              <a:rPr lang="en-US" sz="1150">
                <a:cs typeface="Calibri" pitchFamily="34" charset="0"/>
              </a:rPr>
              <a:t>1. Educational excellence</a:t>
            </a:r>
          </a:p>
          <a:p>
            <a:pPr marL="144000" indent="-144000"/>
            <a:r>
              <a:rPr lang="en-US" sz="1150">
                <a:cs typeface="Calibri" pitchFamily="34" charset="0"/>
              </a:rPr>
              <a:t>2. Research excellence</a:t>
            </a:r>
          </a:p>
          <a:p>
            <a:pPr marL="144000" indent="-144000"/>
            <a:r>
              <a:rPr lang="en-US" sz="1150">
                <a:cs typeface="Calibri" pitchFamily="34" charset="0"/>
              </a:rPr>
              <a:t>3. Successful alumni</a:t>
            </a:r>
            <a:endParaRPr lang="en-US" sz="1150" dirty="0">
              <a:cs typeface="Calibri" pitchFamily="34" charset="0"/>
            </a:endParaRPr>
          </a:p>
        </p:txBody>
      </p:sp>
      <p:sp>
        <p:nvSpPr>
          <p:cNvPr id="50" name="Rectangle 290">
            <a:extLst>
              <a:ext uri="{FF2B5EF4-FFF2-40B4-BE49-F238E27FC236}">
                <a16:creationId xmlns:a16="http://schemas.microsoft.com/office/drawing/2014/main" id="{EDA67583-13C2-4642-9EE1-5962D3F132DF}"/>
              </a:ext>
            </a:extLst>
          </p:cNvPr>
          <p:cNvSpPr/>
          <p:nvPr/>
        </p:nvSpPr>
        <p:spPr>
          <a:xfrm>
            <a:off x="9179297" y="2407903"/>
            <a:ext cx="2365706" cy="530915"/>
          </a:xfrm>
          <a:prstGeom prst="rect">
            <a:avLst/>
          </a:prstGeom>
        </p:spPr>
        <p:txBody>
          <a:bodyPr wrap="square" lIns="0" tIns="0" rIns="0" bIns="0">
            <a:spAutoFit/>
          </a:bodyPr>
          <a:lstStyle/>
          <a:p>
            <a:pPr marL="144000" indent="-144000"/>
            <a:r>
              <a:rPr lang="en-US" sz="1150">
                <a:cs typeface="Calibri" pitchFamily="34" charset="0"/>
              </a:rPr>
              <a:t>1. Excellent professors/lecturers</a:t>
            </a:r>
          </a:p>
          <a:p>
            <a:pPr marL="144000" indent="-144000"/>
            <a:r>
              <a:rPr lang="en-US" sz="1150">
                <a:cs typeface="Calibri" pitchFamily="34" charset="0"/>
              </a:rPr>
              <a:t>2. High quality of programs</a:t>
            </a:r>
          </a:p>
          <a:p>
            <a:pPr marL="144000" indent="-144000"/>
            <a:r>
              <a:rPr lang="en-US" sz="1150">
                <a:cs typeface="Calibri" pitchFamily="34" charset="0"/>
              </a:rPr>
              <a:t>3. Easy access to study materials</a:t>
            </a:r>
            <a:endParaRPr lang="en-US" sz="1150" dirty="0">
              <a:cs typeface="Calibri" pitchFamily="34" charset="0"/>
            </a:endParaRPr>
          </a:p>
        </p:txBody>
      </p:sp>
      <p:sp>
        <p:nvSpPr>
          <p:cNvPr id="51" name="Rectangle 287">
            <a:extLst>
              <a:ext uri="{FF2B5EF4-FFF2-40B4-BE49-F238E27FC236}">
                <a16:creationId xmlns:a16="http://schemas.microsoft.com/office/drawing/2014/main" id="{4A9763AA-1C1F-49BF-9D77-0F0EB10ADC57}"/>
              </a:ext>
            </a:extLst>
          </p:cNvPr>
          <p:cNvSpPr/>
          <p:nvPr/>
        </p:nvSpPr>
        <p:spPr>
          <a:xfrm>
            <a:off x="3390746" y="2410636"/>
            <a:ext cx="2365706" cy="530915"/>
          </a:xfrm>
          <a:prstGeom prst="rect">
            <a:avLst/>
          </a:prstGeom>
        </p:spPr>
        <p:txBody>
          <a:bodyPr wrap="square" lIns="0" tIns="0" rIns="0" bIns="0">
            <a:spAutoFit/>
          </a:bodyPr>
          <a:lstStyle/>
          <a:p>
            <a:pPr marL="144000" indent="-144000"/>
            <a:r>
              <a:rPr lang="en-US" sz="1150">
                <a:cs typeface="Calibri" pitchFamily="34" charset="0"/>
              </a:rPr>
              <a:t>1. Safe campus environment</a:t>
            </a:r>
          </a:p>
          <a:p>
            <a:pPr marL="144000" indent="-144000"/>
            <a:r>
              <a:rPr lang="en-US" sz="1150">
                <a:cs typeface="Calibri" pitchFamily="34" charset="0"/>
              </a:rPr>
              <a:t>2. Friendly and open environment</a:t>
            </a:r>
          </a:p>
          <a:p>
            <a:pPr marL="144000" indent="-144000"/>
            <a:r>
              <a:rPr lang="en-US" sz="1150">
                <a:cs typeface="Calibri" pitchFamily="34" charset="0"/>
              </a:rPr>
              <a:t>3. Affordability of studies</a:t>
            </a:r>
            <a:endParaRPr lang="en-US" sz="1150" dirty="0">
              <a:cs typeface="Calibri" pitchFamily="34" charset="0"/>
            </a:endParaRPr>
          </a:p>
        </p:txBody>
      </p:sp>
      <p:sp>
        <p:nvSpPr>
          <p:cNvPr id="52" name="Rectangle 292">
            <a:extLst>
              <a:ext uri="{FF2B5EF4-FFF2-40B4-BE49-F238E27FC236}">
                <a16:creationId xmlns:a16="http://schemas.microsoft.com/office/drawing/2014/main" id="{BC6CE789-57D2-4A40-8560-6A060E3DA550}"/>
              </a:ext>
            </a:extLst>
          </p:cNvPr>
          <p:cNvSpPr/>
          <p:nvPr/>
        </p:nvSpPr>
        <p:spPr>
          <a:xfrm>
            <a:off x="6290262" y="2406906"/>
            <a:ext cx="2365706" cy="884858"/>
          </a:xfrm>
          <a:prstGeom prst="rect">
            <a:avLst/>
          </a:prstGeom>
        </p:spPr>
        <p:txBody>
          <a:bodyPr wrap="square" lIns="0" tIns="0" rIns="0" bIns="0">
            <a:spAutoFit/>
          </a:bodyPr>
          <a:lstStyle/>
          <a:p>
            <a:pPr marL="144000" indent="-144000"/>
            <a:r>
              <a:rPr lang="en-US" sz="1150">
                <a:cs typeface="Calibri" pitchFamily="34" charset="0"/>
              </a:rPr>
              <a:t>1. Good reference for future career and/or education</a:t>
            </a:r>
          </a:p>
          <a:p>
            <a:pPr marL="144000" indent="-144000"/>
            <a:r>
              <a:rPr lang="en-US" sz="1150">
                <a:cs typeface="Calibri" pitchFamily="34" charset="0"/>
              </a:rPr>
              <a:t>2. Focus on professional development</a:t>
            </a:r>
          </a:p>
          <a:p>
            <a:pPr marL="144000" indent="-144000"/>
            <a:r>
              <a:rPr lang="en-US" sz="1150">
                <a:cs typeface="Calibri" pitchFamily="34" charset="0"/>
              </a:rPr>
              <a:t>3. Teaching skills employers are looking for</a:t>
            </a:r>
            <a:endParaRPr lang="en-US" sz="1150" dirty="0">
              <a:cs typeface="Calibri" pitchFamily="34" charset="0"/>
            </a:endParaRPr>
          </a:p>
        </p:txBody>
      </p:sp>
      <p:sp>
        <p:nvSpPr>
          <p:cNvPr id="53" name="Rectangle 24">
            <a:extLst>
              <a:ext uri="{FF2B5EF4-FFF2-40B4-BE49-F238E27FC236}">
                <a16:creationId xmlns:a16="http://schemas.microsoft.com/office/drawing/2014/main" id="{198D2266-DA46-40A4-9E0B-6E18B2A8304B}"/>
              </a:ext>
            </a:extLst>
          </p:cNvPr>
          <p:cNvSpPr/>
          <p:nvPr/>
        </p:nvSpPr>
        <p:spPr>
          <a:xfrm>
            <a:off x="565825" y="3753051"/>
            <a:ext cx="2365706" cy="600164"/>
          </a:xfrm>
          <a:prstGeom prst="rect">
            <a:avLst/>
          </a:prstGeom>
        </p:spPr>
        <p:txBody>
          <a:bodyPr wrap="square" lIns="0" tIns="0" rIns="0" bIns="0">
            <a:spAutoFit/>
          </a:bodyPr>
          <a:lstStyle/>
          <a:p>
            <a:pPr marL="144000" indent="-144000"/>
            <a:r>
              <a:rPr lang="en-US" sz="1300">
                <a:solidFill>
                  <a:schemeClr val="bg1">
                    <a:lumMod val="50000"/>
                  </a:schemeClr>
                </a:solidFill>
                <a:cs typeface="Calibri" pitchFamily="34" charset="0"/>
              </a:rPr>
              <a:t>1. Educational excellence</a:t>
            </a:r>
          </a:p>
          <a:p>
            <a:pPr marL="144000" indent="-144000"/>
            <a:r>
              <a:rPr lang="en-US" sz="1300">
                <a:solidFill>
                  <a:schemeClr val="bg1">
                    <a:lumMod val="50000"/>
                  </a:schemeClr>
                </a:solidFill>
                <a:cs typeface="Calibri" pitchFamily="34" charset="0"/>
              </a:rPr>
              <a:t>2. Successful alumni</a:t>
            </a:r>
          </a:p>
          <a:p>
            <a:pPr marL="144000" indent="-144000"/>
            <a:r>
              <a:rPr lang="en-US" sz="1300">
                <a:solidFill>
                  <a:schemeClr val="bg1">
                    <a:lumMod val="50000"/>
                  </a:schemeClr>
                </a:solidFill>
                <a:cs typeface="Calibri" pitchFamily="34" charset="0"/>
              </a:rPr>
              <a:t>3. Research excellence</a:t>
            </a:r>
            <a:endParaRPr lang="en-US" sz="1300" dirty="0">
              <a:solidFill>
                <a:schemeClr val="bg1">
                  <a:lumMod val="50000"/>
                </a:schemeClr>
              </a:solidFill>
              <a:cs typeface="Calibri" pitchFamily="34" charset="0"/>
            </a:endParaRPr>
          </a:p>
        </p:txBody>
      </p:sp>
      <p:sp>
        <p:nvSpPr>
          <p:cNvPr id="54" name="Rectangle 290">
            <a:extLst>
              <a:ext uri="{FF2B5EF4-FFF2-40B4-BE49-F238E27FC236}">
                <a16:creationId xmlns:a16="http://schemas.microsoft.com/office/drawing/2014/main" id="{854C8C40-F876-4E6E-B236-8A7650C060C7}"/>
              </a:ext>
            </a:extLst>
          </p:cNvPr>
          <p:cNvSpPr/>
          <p:nvPr/>
        </p:nvSpPr>
        <p:spPr>
          <a:xfrm>
            <a:off x="9179296" y="376305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High quality of programs</a:t>
            </a:r>
          </a:p>
          <a:p>
            <a:pPr marL="144000" indent="-144000"/>
            <a:r>
              <a:rPr lang="en-US" sz="1150">
                <a:solidFill>
                  <a:schemeClr val="bg1">
                    <a:lumMod val="50000"/>
                  </a:schemeClr>
                </a:solidFill>
                <a:cs typeface="Calibri" pitchFamily="34" charset="0"/>
              </a:rPr>
              <a:t>2. Excellent professors/lecturers</a:t>
            </a:r>
          </a:p>
          <a:p>
            <a:pPr marL="144000" indent="-144000"/>
            <a:r>
              <a:rPr lang="en-US" sz="1150">
                <a:solidFill>
                  <a:schemeClr val="bg1">
                    <a:lumMod val="50000"/>
                  </a:schemeClr>
                </a:solidFill>
                <a:cs typeface="Calibri" pitchFamily="34" charset="0"/>
              </a:rPr>
              <a:t>3. Easy access to study materials</a:t>
            </a:r>
            <a:endParaRPr lang="en-US" sz="1150" dirty="0">
              <a:solidFill>
                <a:schemeClr val="bg1">
                  <a:lumMod val="50000"/>
                </a:schemeClr>
              </a:solidFill>
              <a:cs typeface="Calibri" pitchFamily="34" charset="0"/>
            </a:endParaRPr>
          </a:p>
        </p:txBody>
      </p:sp>
      <p:sp>
        <p:nvSpPr>
          <p:cNvPr id="55" name="Rectangle 287">
            <a:extLst>
              <a:ext uri="{FF2B5EF4-FFF2-40B4-BE49-F238E27FC236}">
                <a16:creationId xmlns:a16="http://schemas.microsoft.com/office/drawing/2014/main" id="{A380EE07-AE8A-464C-BF4F-76F65C2CD131}"/>
              </a:ext>
            </a:extLst>
          </p:cNvPr>
          <p:cNvSpPr/>
          <p:nvPr/>
        </p:nvSpPr>
        <p:spPr>
          <a:xfrm>
            <a:off x="3419640" y="375860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Safe campus environment</a:t>
            </a:r>
          </a:p>
          <a:p>
            <a:pPr marL="144000" indent="-144000"/>
            <a:r>
              <a:rPr lang="en-US" sz="1150">
                <a:solidFill>
                  <a:schemeClr val="bg1">
                    <a:lumMod val="50000"/>
                  </a:schemeClr>
                </a:solidFill>
                <a:cs typeface="Calibri" pitchFamily="34" charset="0"/>
              </a:rPr>
              <a:t>2. Friendly and open environment</a:t>
            </a:r>
          </a:p>
          <a:p>
            <a:pPr marL="144000" indent="-144000"/>
            <a:r>
              <a:rPr lang="en-US" sz="1150">
                <a:solidFill>
                  <a:schemeClr val="bg1">
                    <a:lumMod val="50000"/>
                  </a:schemeClr>
                </a:solidFill>
                <a:cs typeface="Calibri" pitchFamily="34" charset="0"/>
              </a:rPr>
              <a:t>3. Attractive location</a:t>
            </a:r>
            <a:endParaRPr lang="en-US" sz="1150" dirty="0">
              <a:solidFill>
                <a:schemeClr val="bg1">
                  <a:lumMod val="50000"/>
                </a:schemeClr>
              </a:solidFill>
              <a:cs typeface="Calibri" pitchFamily="34" charset="0"/>
            </a:endParaRPr>
          </a:p>
        </p:txBody>
      </p:sp>
      <p:sp>
        <p:nvSpPr>
          <p:cNvPr id="64" name="Rectangle 292">
            <a:extLst>
              <a:ext uri="{FF2B5EF4-FFF2-40B4-BE49-F238E27FC236}">
                <a16:creationId xmlns:a16="http://schemas.microsoft.com/office/drawing/2014/main" id="{07B86053-B22A-4633-AA7A-FA1FB8AC106A}"/>
              </a:ext>
            </a:extLst>
          </p:cNvPr>
          <p:cNvSpPr/>
          <p:nvPr/>
        </p:nvSpPr>
        <p:spPr>
          <a:xfrm>
            <a:off x="6297326" y="3753051"/>
            <a:ext cx="2365706" cy="884858"/>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Good reference for future career and/or education</a:t>
            </a:r>
          </a:p>
          <a:p>
            <a:pPr marL="144000" indent="-144000"/>
            <a:r>
              <a:rPr lang="en-US" sz="1150">
                <a:solidFill>
                  <a:schemeClr val="bg1">
                    <a:lumMod val="50000"/>
                  </a:schemeClr>
                </a:solidFill>
                <a:cs typeface="Calibri" pitchFamily="34" charset="0"/>
              </a:rPr>
              <a:t>2. Focus on professional development</a:t>
            </a:r>
          </a:p>
          <a:p>
            <a:pPr marL="144000" indent="-144000"/>
            <a:r>
              <a:rPr lang="en-US" sz="1150">
                <a:solidFill>
                  <a:schemeClr val="bg1">
                    <a:lumMod val="50000"/>
                  </a:schemeClr>
                </a:solidFill>
                <a:cs typeface="Calibri" pitchFamily="34" charset="0"/>
              </a:rPr>
              <a:t>3. Teaching skills employers are looking for</a:t>
            </a:r>
            <a:endParaRPr lang="en-US" sz="1150" dirty="0">
              <a:solidFill>
                <a:schemeClr val="bg1">
                  <a:lumMod val="50000"/>
                </a:schemeClr>
              </a:solidFill>
              <a:cs typeface="Calibri" pitchFamily="34" charset="0"/>
            </a:endParaRPr>
          </a:p>
        </p:txBody>
      </p:sp>
      <p:sp>
        <p:nvSpPr>
          <p:cNvPr id="65" name="Rectangle 24"/>
          <p:cNvSpPr/>
          <p:nvPr/>
        </p:nvSpPr>
        <p:spPr>
          <a:xfrm>
            <a:off x="4621531" y="276912"/>
            <a:ext cx="5863148" cy="494302"/>
          </a:xfrm>
          <a:prstGeom prst="rect">
            <a:avLst/>
          </a:prstGeom>
        </p:spPr>
        <p:txBody>
          <a:bodyPr wrap="square">
            <a:normAutofit/>
          </a:bodyPr>
          <a:lstStyle/>
          <a:p>
            <a:pPr marL="144000" indent="-144000"/>
            <a:r>
              <a:rPr lang="en-US" sz="1200">
                <a:solidFill>
                  <a:srgbClr val="FF0000"/>
                </a:solidFill>
                <a:cs typeface="Calibri" pitchFamily="34" charset="0"/>
              </a:rPr>
              <a:t> </a:t>
            </a:r>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p:txBody>
      </p:sp>
    </p:spTree>
    <p:extLst>
      <p:ext uri="{BB962C8B-B14F-4D97-AF65-F5344CB8AC3E}">
        <p14:creationId xmlns:p14="http://schemas.microsoft.com/office/powerpoint/2010/main" val="29400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en-US">
                <a:solidFill>
                  <a:srgbClr val="074B60"/>
                </a:solidFill>
              </a:rPr>
              <a:t>All professionals</a:t>
            </a:r>
            <a:endParaRPr lang="en-US" dirty="0">
              <a:solidFill>
                <a:srgbClr val="074B60"/>
              </a:solidFill>
            </a:endParaRPr>
          </a:p>
        </p:txBody>
      </p:sp>
      <p:sp>
        <p:nvSpPr>
          <p:cNvPr id="3" name="Text Placeholder 2">
            <a:extLst>
              <a:ext uri="{FF2B5EF4-FFF2-40B4-BE49-F238E27FC236}">
                <a16:creationId xmlns:a16="http://schemas.microsoft.com/office/drawing/2014/main" id="{FD7004EE-D1C1-4FC0-8B07-61E0CFD9C443}"/>
              </a:ext>
            </a:extLst>
          </p:cNvPr>
          <p:cNvSpPr>
            <a:spLocks noGrp="1"/>
          </p:cNvSpPr>
          <p:nvPr>
            <p:ph type="body" sz="quarter" idx="12"/>
          </p:nvPr>
        </p:nvSpPr>
        <p:spPr/>
        <p:txBody>
          <a:bodyPr/>
          <a:lstStyle/>
          <a:p>
            <a:r>
              <a:rPr lang="en-US"/>
              <a:t>Which of these are most important to you? (Please select a maximum of 3 alternatives.)</a:t>
            </a:r>
            <a:endParaRPr lang="en-ZA" dirty="0"/>
          </a:p>
        </p:txBody>
      </p:sp>
      <p:sp>
        <p:nvSpPr>
          <p:cNvPr id="5" name="Title 4">
            <a:extLst>
              <a:ext uri="{FF2B5EF4-FFF2-40B4-BE49-F238E27FC236}">
                <a16:creationId xmlns:a16="http://schemas.microsoft.com/office/drawing/2014/main" id="{2D723C3F-1107-4DDB-B01A-39E59225184E}"/>
              </a:ext>
            </a:extLst>
          </p:cNvPr>
          <p:cNvSpPr>
            <a:spLocks noGrp="1"/>
          </p:cNvSpPr>
          <p:nvPr>
            <p:ph type="title"/>
          </p:nvPr>
        </p:nvSpPr>
        <p:spPr/>
        <p:txBody>
          <a:bodyPr/>
          <a:lstStyle/>
          <a:p>
            <a:r>
              <a:rPr lang="en-US"/>
              <a:t>The most important attributes per Driver of University Attractiveness</a:t>
            </a:r>
            <a:endParaRPr lang="en-ZA" dirty="0"/>
          </a:p>
        </p:txBody>
      </p:sp>
      <p:sp>
        <p:nvSpPr>
          <p:cNvPr id="2" name="Text Placeholder 1">
            <a:extLst>
              <a:ext uri="{FF2B5EF4-FFF2-40B4-BE49-F238E27FC236}">
                <a16:creationId xmlns:a16="http://schemas.microsoft.com/office/drawing/2014/main" id="{703004C1-11BB-4849-AB18-4E4F7E9F354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9" name="Rectangle 108">
            <a:extLst>
              <a:ext uri="{FF2B5EF4-FFF2-40B4-BE49-F238E27FC236}">
                <a16:creationId xmlns:a16="http://schemas.microsoft.com/office/drawing/2014/main" id="{5B739386-9337-4182-B4B8-3D6F1BEA6B93}"/>
              </a:ext>
            </a:extLst>
          </p:cNvPr>
          <p:cNvSpPr/>
          <p:nvPr/>
        </p:nvSpPr>
        <p:spPr>
          <a:xfrm>
            <a:off x="9065902" y="2010968"/>
            <a:ext cx="2652000" cy="317014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8" name="Rectangle 107">
            <a:extLst>
              <a:ext uri="{FF2B5EF4-FFF2-40B4-BE49-F238E27FC236}">
                <a16:creationId xmlns:a16="http://schemas.microsoft.com/office/drawing/2014/main" id="{78F45876-54C1-4507-8B07-B5E820FC664C}"/>
              </a:ext>
            </a:extLst>
          </p:cNvPr>
          <p:cNvSpPr/>
          <p:nvPr/>
        </p:nvSpPr>
        <p:spPr>
          <a:xfrm>
            <a:off x="6176436" y="1998705"/>
            <a:ext cx="2652000" cy="31824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7" name="Rectangle 106">
            <a:extLst>
              <a:ext uri="{FF2B5EF4-FFF2-40B4-BE49-F238E27FC236}">
                <a16:creationId xmlns:a16="http://schemas.microsoft.com/office/drawing/2014/main" id="{3635D18D-CB3F-4F30-A1B1-865F6670E1EC}"/>
              </a:ext>
            </a:extLst>
          </p:cNvPr>
          <p:cNvSpPr/>
          <p:nvPr/>
        </p:nvSpPr>
        <p:spPr>
          <a:xfrm>
            <a:off x="3299727" y="1991943"/>
            <a:ext cx="2652000" cy="31891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6" name="Rectangle 105">
            <a:extLst>
              <a:ext uri="{FF2B5EF4-FFF2-40B4-BE49-F238E27FC236}">
                <a16:creationId xmlns:a16="http://schemas.microsoft.com/office/drawing/2014/main" id="{84F5E4B2-824B-498B-8237-E6DC349906A5}"/>
              </a:ext>
            </a:extLst>
          </p:cNvPr>
          <p:cNvSpPr/>
          <p:nvPr/>
        </p:nvSpPr>
        <p:spPr>
          <a:xfrm>
            <a:off x="460668" y="1983404"/>
            <a:ext cx="2652000" cy="31977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grpSp>
        <p:nvGrpSpPr>
          <p:cNvPr id="31" name="Group 30">
            <a:extLst>
              <a:ext uri="{FF2B5EF4-FFF2-40B4-BE49-F238E27FC236}">
                <a16:creationId xmlns:a16="http://schemas.microsoft.com/office/drawing/2014/main" id="{8EA65D17-1E74-4C2C-87C1-DE1E3D7586FC}"/>
              </a:ext>
            </a:extLst>
          </p:cNvPr>
          <p:cNvGrpSpPr/>
          <p:nvPr/>
        </p:nvGrpSpPr>
        <p:grpSpPr>
          <a:xfrm>
            <a:off x="456555" y="1458320"/>
            <a:ext cx="11278890" cy="561545"/>
            <a:chOff x="471289" y="1362623"/>
            <a:chExt cx="11278890" cy="561545"/>
          </a:xfrm>
        </p:grpSpPr>
        <p:sp>
          <p:nvSpPr>
            <p:cNvPr id="99" name="Rounded Rectangle 37">
              <a:extLst>
                <a:ext uri="{FF2B5EF4-FFF2-40B4-BE49-F238E27FC236}">
                  <a16:creationId xmlns:a16="http://schemas.microsoft.com/office/drawing/2014/main" id="{D684AEBF-0362-45FF-85EE-C2539778D999}"/>
                </a:ext>
              </a:extLst>
            </p:cNvPr>
            <p:cNvSpPr/>
            <p:nvPr/>
          </p:nvSpPr>
          <p:spPr>
            <a:xfrm>
              <a:off x="9079087" y="1383783"/>
              <a:ext cx="2655257" cy="540385"/>
            </a:xfrm>
            <a:prstGeom prst="roundRect">
              <a:avLst>
                <a:gd name="adj" fmla="val 427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0" name="Rounded Rectangle 37">
              <a:extLst>
                <a:ext uri="{FF2B5EF4-FFF2-40B4-BE49-F238E27FC236}">
                  <a16:creationId xmlns:a16="http://schemas.microsoft.com/office/drawing/2014/main" id="{BFDFF036-9DF7-4AB9-8204-467A1F84280C}"/>
                </a:ext>
              </a:extLst>
            </p:cNvPr>
            <p:cNvSpPr/>
            <p:nvPr/>
          </p:nvSpPr>
          <p:spPr>
            <a:xfrm>
              <a:off x="6197275" y="1374886"/>
              <a:ext cx="2651826" cy="540385"/>
            </a:xfrm>
            <a:prstGeom prst="roundRect">
              <a:avLst>
                <a:gd name="adj" fmla="val 427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1" name="Rounded Rectangle 37">
              <a:extLst>
                <a:ext uri="{FF2B5EF4-FFF2-40B4-BE49-F238E27FC236}">
                  <a16:creationId xmlns:a16="http://schemas.microsoft.com/office/drawing/2014/main" id="{73AE5612-A64B-4695-B72E-41D71B450450}"/>
                </a:ext>
              </a:extLst>
            </p:cNvPr>
            <p:cNvSpPr/>
            <p:nvPr/>
          </p:nvSpPr>
          <p:spPr>
            <a:xfrm>
              <a:off x="3316054" y="1362623"/>
              <a:ext cx="2651236" cy="540385"/>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102" name="Rounded Rectangle 37">
              <a:extLst>
                <a:ext uri="{FF2B5EF4-FFF2-40B4-BE49-F238E27FC236}">
                  <a16:creationId xmlns:a16="http://schemas.microsoft.com/office/drawing/2014/main" id="{37354F94-16EF-450A-A45C-7D3BE48C143A}"/>
                </a:ext>
              </a:extLst>
            </p:cNvPr>
            <p:cNvSpPr/>
            <p:nvPr/>
          </p:nvSpPr>
          <p:spPr>
            <a:xfrm>
              <a:off x="471289" y="1382275"/>
              <a:ext cx="2654667" cy="540385"/>
            </a:xfrm>
            <a:prstGeom prst="roundRect">
              <a:avLst>
                <a:gd name="adj" fmla="val 42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21" name="Rectangle 260">
              <a:extLst>
                <a:ext uri="{FF2B5EF4-FFF2-40B4-BE49-F238E27FC236}">
                  <a16:creationId xmlns:a16="http://schemas.microsoft.com/office/drawing/2014/main" id="{13D5826B-CC4B-4F98-B6F0-D60BC59AEF19}"/>
                </a:ext>
              </a:extLst>
            </p:cNvPr>
            <p:cNvSpPr/>
            <p:nvPr/>
          </p:nvSpPr>
          <p:spPr>
            <a:xfrm>
              <a:off x="483320" y="1495588"/>
              <a:ext cx="2650554" cy="276999"/>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REPUTATION</a:t>
              </a:r>
            </a:p>
          </p:txBody>
        </p:sp>
        <p:sp>
          <p:nvSpPr>
            <p:cNvPr id="22" name="Rectangle 281">
              <a:extLst>
                <a:ext uri="{FF2B5EF4-FFF2-40B4-BE49-F238E27FC236}">
                  <a16:creationId xmlns:a16="http://schemas.microsoft.com/office/drawing/2014/main" id="{BBD1C47D-4DF9-4C02-AB51-A0A89AD66C47}"/>
                </a:ext>
              </a:extLst>
            </p:cNvPr>
            <p:cNvSpPr/>
            <p:nvPr/>
          </p:nvSpPr>
          <p:spPr>
            <a:xfrm>
              <a:off x="9094922" y="1499999"/>
              <a:ext cx="2655257"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Offering</a:t>
              </a:r>
            </a:p>
          </p:txBody>
        </p:sp>
        <p:sp>
          <p:nvSpPr>
            <p:cNvPr id="23" name="Rectangle 286">
              <a:extLst>
                <a:ext uri="{FF2B5EF4-FFF2-40B4-BE49-F238E27FC236}">
                  <a16:creationId xmlns:a16="http://schemas.microsoft.com/office/drawing/2014/main" id="{3F29A5D3-CE96-477F-82FE-12AE727B4F23}"/>
                </a:ext>
              </a:extLst>
            </p:cNvPr>
            <p:cNvSpPr/>
            <p:nvPr/>
          </p:nvSpPr>
          <p:spPr>
            <a:xfrm>
              <a:off x="3314461" y="1498333"/>
              <a:ext cx="2650406"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Culture</a:t>
              </a:r>
            </a:p>
          </p:txBody>
        </p:sp>
        <p:sp>
          <p:nvSpPr>
            <p:cNvPr id="24" name="Rectangle 291">
              <a:extLst>
                <a:ext uri="{FF2B5EF4-FFF2-40B4-BE49-F238E27FC236}">
                  <a16:creationId xmlns:a16="http://schemas.microsoft.com/office/drawing/2014/main" id="{EB72593B-F92D-4163-A63A-20762C758318}"/>
                </a:ext>
              </a:extLst>
            </p:cNvPr>
            <p:cNvSpPr/>
            <p:nvPr/>
          </p:nvSpPr>
          <p:spPr>
            <a:xfrm>
              <a:off x="6191170" y="1498333"/>
              <a:ext cx="2646723"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Employability</a:t>
              </a:r>
            </a:p>
          </p:txBody>
        </p:sp>
      </p:grpSp>
      <p:sp>
        <p:nvSpPr>
          <p:cNvPr id="17" name="Rectangle 16">
            <a:extLst>
              <a:ext uri="{FF2B5EF4-FFF2-40B4-BE49-F238E27FC236}">
                <a16:creationId xmlns:a16="http://schemas.microsoft.com/office/drawing/2014/main" id="{BB3C17B1-707E-4F97-B334-3A89F0766785}"/>
              </a:ext>
            </a:extLst>
          </p:cNvPr>
          <p:cNvSpPr/>
          <p:nvPr/>
        </p:nvSpPr>
        <p:spPr>
          <a:xfrm>
            <a:off x="574731" y="2126481"/>
            <a:ext cx="2324014" cy="276999"/>
          </a:xfrm>
          <a:prstGeom prst="rect">
            <a:avLst/>
          </a:prstGeom>
        </p:spPr>
        <p:txBody>
          <a:bodyPr wrap="square">
            <a:spAutoFit/>
          </a:bodyPr>
          <a:lstStyle/>
          <a:p>
            <a:pPr marL="158400" indent="-180000"/>
            <a:r>
              <a:rPr lang="en-US" sz="1200" b="1" dirty="0">
                <a:latin typeface="Calibri" pitchFamily="34" charset="0"/>
              </a:rPr>
              <a:t>2021:</a:t>
            </a:r>
          </a:p>
        </p:txBody>
      </p:sp>
      <p:sp>
        <p:nvSpPr>
          <p:cNvPr id="18" name="Rectangle 17">
            <a:extLst>
              <a:ext uri="{FF2B5EF4-FFF2-40B4-BE49-F238E27FC236}">
                <a16:creationId xmlns:a16="http://schemas.microsoft.com/office/drawing/2014/main" id="{3656721D-6468-4C47-AD1F-707A390E42B7}"/>
              </a:ext>
            </a:extLst>
          </p:cNvPr>
          <p:cNvSpPr/>
          <p:nvPr/>
        </p:nvSpPr>
        <p:spPr>
          <a:xfrm>
            <a:off x="3390746" y="2126811"/>
            <a:ext cx="2479806" cy="276999"/>
          </a:xfrm>
          <a:prstGeom prst="rect">
            <a:avLst/>
          </a:prstGeom>
        </p:spPr>
        <p:txBody>
          <a:bodyPr wrap="square">
            <a:spAutoFit/>
          </a:bodyPr>
          <a:lstStyle/>
          <a:p>
            <a:pPr marL="158400" indent="-180000"/>
            <a:r>
              <a:rPr lang="en-US" sz="1200" b="1" dirty="0">
                <a:latin typeface="Calibri" pitchFamily="34" charset="0"/>
              </a:rPr>
              <a:t>2021:</a:t>
            </a:r>
          </a:p>
        </p:txBody>
      </p:sp>
      <p:sp>
        <p:nvSpPr>
          <p:cNvPr id="19" name="TextBox 15">
            <a:extLst>
              <a:ext uri="{FF2B5EF4-FFF2-40B4-BE49-F238E27FC236}">
                <a16:creationId xmlns:a16="http://schemas.microsoft.com/office/drawing/2014/main" id="{490ED445-A9BF-439F-BFC1-13F3B4A6E54E}"/>
              </a:ext>
            </a:extLst>
          </p:cNvPr>
          <p:cNvSpPr txBox="1">
            <a:spLocks noChangeArrowheads="1"/>
          </p:cNvSpPr>
          <p:nvPr/>
        </p:nvSpPr>
        <p:spPr bwMode="auto">
          <a:xfrm>
            <a:off x="6284115" y="2129907"/>
            <a:ext cx="2089441"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20" name="TextBox 15">
            <a:extLst>
              <a:ext uri="{FF2B5EF4-FFF2-40B4-BE49-F238E27FC236}">
                <a16:creationId xmlns:a16="http://schemas.microsoft.com/office/drawing/2014/main" id="{AC99E212-966D-4D7B-A438-03C6CBF76CDE}"/>
              </a:ext>
            </a:extLst>
          </p:cNvPr>
          <p:cNvSpPr txBox="1">
            <a:spLocks noChangeArrowheads="1"/>
          </p:cNvSpPr>
          <p:nvPr/>
        </p:nvSpPr>
        <p:spPr bwMode="auto">
          <a:xfrm>
            <a:off x="9179296" y="2129907"/>
            <a:ext cx="2309917"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56" name="Rectangle 24">
            <a:extLst>
              <a:ext uri="{FF2B5EF4-FFF2-40B4-BE49-F238E27FC236}">
                <a16:creationId xmlns:a16="http://schemas.microsoft.com/office/drawing/2014/main" id="{06E897B5-337A-49B5-8BA3-AB7569A51510}"/>
              </a:ext>
            </a:extLst>
          </p:cNvPr>
          <p:cNvSpPr/>
          <p:nvPr/>
        </p:nvSpPr>
        <p:spPr>
          <a:xfrm>
            <a:off x="599478" y="2439620"/>
            <a:ext cx="2365706" cy="530915"/>
          </a:xfrm>
          <a:prstGeom prst="rect">
            <a:avLst/>
          </a:prstGeom>
        </p:spPr>
        <p:txBody>
          <a:bodyPr wrap="square" lIns="0" tIns="0" rIns="0" bIns="0">
            <a:spAutoFit/>
          </a:bodyPr>
          <a:lstStyle/>
          <a:p>
            <a:pPr marL="144000" indent="-144000"/>
            <a:r>
              <a:rPr lang="en-US" sz="1150">
                <a:cs typeface="Calibri" pitchFamily="34" charset="0"/>
              </a:rPr>
              <a:t>1. Educational excellence</a:t>
            </a:r>
          </a:p>
          <a:p>
            <a:pPr marL="144000" indent="-144000"/>
            <a:r>
              <a:rPr lang="en-US" sz="1150">
                <a:cs typeface="Calibri" pitchFamily="34" charset="0"/>
              </a:rPr>
              <a:t>2. Research excellence</a:t>
            </a:r>
          </a:p>
          <a:p>
            <a:pPr marL="144000" indent="-144000"/>
            <a:r>
              <a:rPr lang="en-US" sz="1150">
                <a:cs typeface="Calibri" pitchFamily="34" charset="0"/>
              </a:rPr>
              <a:t>3. Internationally renowned</a:t>
            </a:r>
            <a:endParaRPr lang="en-US" sz="1150" dirty="0">
              <a:cs typeface="Calibri" pitchFamily="34" charset="0"/>
            </a:endParaRPr>
          </a:p>
        </p:txBody>
      </p:sp>
      <p:sp>
        <p:nvSpPr>
          <p:cNvPr id="57" name="Rectangle 290">
            <a:extLst>
              <a:ext uri="{FF2B5EF4-FFF2-40B4-BE49-F238E27FC236}">
                <a16:creationId xmlns:a16="http://schemas.microsoft.com/office/drawing/2014/main" id="{EDA67583-13C2-4642-9EE1-5962D3F132DF}"/>
              </a:ext>
            </a:extLst>
          </p:cNvPr>
          <p:cNvSpPr/>
          <p:nvPr/>
        </p:nvSpPr>
        <p:spPr>
          <a:xfrm>
            <a:off x="9179297" y="2407903"/>
            <a:ext cx="2365706" cy="530915"/>
          </a:xfrm>
          <a:prstGeom prst="rect">
            <a:avLst/>
          </a:prstGeom>
        </p:spPr>
        <p:txBody>
          <a:bodyPr wrap="square" lIns="0" tIns="0" rIns="0" bIns="0">
            <a:spAutoFit/>
          </a:bodyPr>
          <a:lstStyle/>
          <a:p>
            <a:pPr marL="144000" indent="-144000"/>
            <a:r>
              <a:rPr lang="en-US" sz="1150">
                <a:cs typeface="Calibri" pitchFamily="34" charset="0"/>
              </a:rPr>
              <a:t>1. High quality of programs</a:t>
            </a:r>
          </a:p>
          <a:p>
            <a:pPr marL="144000" indent="-144000"/>
            <a:r>
              <a:rPr lang="en-US" sz="1150">
                <a:cs typeface="Calibri" pitchFamily="34" charset="0"/>
              </a:rPr>
              <a:t>2. Excellent professors/lecturers</a:t>
            </a:r>
          </a:p>
          <a:p>
            <a:pPr marL="144000" indent="-144000"/>
            <a:r>
              <a:rPr lang="en-US" sz="1150">
                <a:cs typeface="Calibri" pitchFamily="34" charset="0"/>
              </a:rPr>
              <a:t>3. Teaching relevant skills</a:t>
            </a:r>
            <a:endParaRPr lang="en-US" sz="1150" dirty="0">
              <a:cs typeface="Calibri" pitchFamily="34" charset="0"/>
            </a:endParaRPr>
          </a:p>
        </p:txBody>
      </p:sp>
      <p:sp>
        <p:nvSpPr>
          <p:cNvPr id="58" name="Rectangle 287">
            <a:extLst>
              <a:ext uri="{FF2B5EF4-FFF2-40B4-BE49-F238E27FC236}">
                <a16:creationId xmlns:a16="http://schemas.microsoft.com/office/drawing/2014/main" id="{4A9763AA-1C1F-49BF-9D77-0F0EB10ADC57}"/>
              </a:ext>
            </a:extLst>
          </p:cNvPr>
          <p:cNvSpPr/>
          <p:nvPr/>
        </p:nvSpPr>
        <p:spPr>
          <a:xfrm>
            <a:off x="3390746" y="2410636"/>
            <a:ext cx="2365706" cy="530915"/>
          </a:xfrm>
          <a:prstGeom prst="rect">
            <a:avLst/>
          </a:prstGeom>
        </p:spPr>
        <p:txBody>
          <a:bodyPr wrap="square" lIns="0" tIns="0" rIns="0" bIns="0">
            <a:spAutoFit/>
          </a:bodyPr>
          <a:lstStyle/>
          <a:p>
            <a:pPr marL="144000" indent="-144000"/>
            <a:r>
              <a:rPr lang="en-US" sz="1150">
                <a:cs typeface="Calibri" pitchFamily="34" charset="0"/>
              </a:rPr>
              <a:t>1. Affordability of studies</a:t>
            </a:r>
          </a:p>
          <a:p>
            <a:pPr marL="144000" indent="-144000"/>
            <a:r>
              <a:rPr lang="en-US" sz="1150">
                <a:cs typeface="Calibri" pitchFamily="34" charset="0"/>
              </a:rPr>
              <a:t>2. Safe campus environment</a:t>
            </a:r>
          </a:p>
          <a:p>
            <a:pPr marL="144000" indent="-144000"/>
            <a:r>
              <a:rPr lang="en-US" sz="1150">
                <a:cs typeface="Calibri" pitchFamily="34" charset="0"/>
              </a:rPr>
              <a:t>3. Friendly and open environment</a:t>
            </a:r>
            <a:endParaRPr lang="en-US" sz="1150" dirty="0">
              <a:cs typeface="Calibri" pitchFamily="34" charset="0"/>
            </a:endParaRPr>
          </a:p>
        </p:txBody>
      </p:sp>
      <p:sp>
        <p:nvSpPr>
          <p:cNvPr id="59" name="Rectangle 292">
            <a:extLst>
              <a:ext uri="{FF2B5EF4-FFF2-40B4-BE49-F238E27FC236}">
                <a16:creationId xmlns:a16="http://schemas.microsoft.com/office/drawing/2014/main" id="{BC6CE789-57D2-4A40-8560-6A060E3DA550}"/>
              </a:ext>
            </a:extLst>
          </p:cNvPr>
          <p:cNvSpPr/>
          <p:nvPr/>
        </p:nvSpPr>
        <p:spPr>
          <a:xfrm>
            <a:off x="6290262" y="2406906"/>
            <a:ext cx="2365706" cy="707886"/>
          </a:xfrm>
          <a:prstGeom prst="rect">
            <a:avLst/>
          </a:prstGeom>
        </p:spPr>
        <p:txBody>
          <a:bodyPr wrap="square" lIns="0" tIns="0" rIns="0" bIns="0">
            <a:spAutoFit/>
          </a:bodyPr>
          <a:lstStyle/>
          <a:p>
            <a:pPr marL="144000" indent="-144000"/>
            <a:r>
              <a:rPr lang="en-US" sz="1150">
                <a:cs typeface="Calibri" pitchFamily="34" charset="0"/>
              </a:rPr>
              <a:t>1. Good employment opportunities</a:t>
            </a:r>
          </a:p>
          <a:p>
            <a:pPr marL="144000" indent="-144000"/>
            <a:r>
              <a:rPr lang="en-US" sz="1150">
                <a:cs typeface="Calibri" pitchFamily="34" charset="0"/>
              </a:rPr>
              <a:t>2. Focus on professional development</a:t>
            </a:r>
          </a:p>
          <a:p>
            <a:pPr marL="144000" indent="-144000"/>
            <a:r>
              <a:rPr lang="en-US" sz="1150">
                <a:cs typeface="Calibri" pitchFamily="34" charset="0"/>
              </a:rPr>
              <a:t>3. Good reference for future career and/or education</a:t>
            </a:r>
            <a:endParaRPr lang="en-US" sz="1150" dirty="0">
              <a:cs typeface="Calibri" pitchFamily="34" charset="0"/>
            </a:endParaRPr>
          </a:p>
        </p:txBody>
      </p:sp>
      <p:sp>
        <p:nvSpPr>
          <p:cNvPr id="9" name="Rectangle 24">
            <a:extLst>
              <a:ext uri="{FF2B5EF4-FFF2-40B4-BE49-F238E27FC236}">
                <a16:creationId xmlns:a16="http://schemas.microsoft.com/office/drawing/2014/main" id="{00BB0E05-23EF-441E-88AB-F4492E135F55}"/>
              </a:ext>
            </a:extLst>
          </p:cNvPr>
          <p:cNvSpPr/>
          <p:nvPr/>
        </p:nvSpPr>
        <p:spPr>
          <a:xfrm>
            <a:off x="568741" y="3480013"/>
            <a:ext cx="2481524"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0" name="Rectangle 290">
            <a:extLst>
              <a:ext uri="{FF2B5EF4-FFF2-40B4-BE49-F238E27FC236}">
                <a16:creationId xmlns:a16="http://schemas.microsoft.com/office/drawing/2014/main" id="{5B7086A9-475B-4CB6-AFEF-8B09518FA508}"/>
              </a:ext>
            </a:extLst>
          </p:cNvPr>
          <p:cNvSpPr/>
          <p:nvPr/>
        </p:nvSpPr>
        <p:spPr>
          <a:xfrm>
            <a:off x="9245766" y="3486056"/>
            <a:ext cx="2341852"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1" name="Rectangle 287">
            <a:extLst>
              <a:ext uri="{FF2B5EF4-FFF2-40B4-BE49-F238E27FC236}">
                <a16:creationId xmlns:a16="http://schemas.microsoft.com/office/drawing/2014/main" id="{CDA549F4-363D-45D1-8A58-631AEBA9F378}"/>
              </a:ext>
            </a:extLst>
          </p:cNvPr>
          <p:cNvSpPr/>
          <p:nvPr/>
        </p:nvSpPr>
        <p:spPr>
          <a:xfrm>
            <a:off x="3448536" y="3476052"/>
            <a:ext cx="2307915"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12" name="Rectangle 292">
            <a:extLst>
              <a:ext uri="{FF2B5EF4-FFF2-40B4-BE49-F238E27FC236}">
                <a16:creationId xmlns:a16="http://schemas.microsoft.com/office/drawing/2014/main" id="{B91FC999-A959-4CE4-B261-CDCA784872A0}"/>
              </a:ext>
            </a:extLst>
          </p:cNvPr>
          <p:cNvSpPr/>
          <p:nvPr/>
        </p:nvSpPr>
        <p:spPr>
          <a:xfrm>
            <a:off x="6284115" y="3471452"/>
            <a:ext cx="2396283"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60" name="Rectangle 24">
            <a:extLst>
              <a:ext uri="{FF2B5EF4-FFF2-40B4-BE49-F238E27FC236}">
                <a16:creationId xmlns:a16="http://schemas.microsoft.com/office/drawing/2014/main" id="{198D2266-DA46-40A4-9E0B-6E18B2A8304B}"/>
              </a:ext>
            </a:extLst>
          </p:cNvPr>
          <p:cNvSpPr/>
          <p:nvPr/>
        </p:nvSpPr>
        <p:spPr>
          <a:xfrm>
            <a:off x="565825" y="3753051"/>
            <a:ext cx="2365706" cy="600164"/>
          </a:xfrm>
          <a:prstGeom prst="rect">
            <a:avLst/>
          </a:prstGeom>
        </p:spPr>
        <p:txBody>
          <a:bodyPr wrap="square" lIns="0" tIns="0" rIns="0" bIns="0">
            <a:spAutoFit/>
          </a:bodyPr>
          <a:lstStyle/>
          <a:p>
            <a:pPr marL="144000" indent="-144000"/>
            <a:r>
              <a:rPr lang="en-US" sz="1300">
                <a:solidFill>
                  <a:schemeClr val="bg1">
                    <a:lumMod val="50000"/>
                  </a:schemeClr>
                </a:solidFill>
                <a:cs typeface="Calibri" pitchFamily="34" charset="0"/>
              </a:rPr>
              <a:t>1. Educational excellence</a:t>
            </a:r>
          </a:p>
          <a:p>
            <a:pPr marL="144000" indent="-144000"/>
            <a:r>
              <a:rPr lang="en-US" sz="1300">
                <a:solidFill>
                  <a:schemeClr val="bg1">
                    <a:lumMod val="50000"/>
                  </a:schemeClr>
                </a:solidFill>
                <a:cs typeface="Calibri" pitchFamily="34" charset="0"/>
              </a:rPr>
              <a:t>2. Research excellence</a:t>
            </a:r>
          </a:p>
          <a:p>
            <a:pPr marL="144000" indent="-144000"/>
            <a:r>
              <a:rPr lang="en-US" sz="1300">
                <a:solidFill>
                  <a:schemeClr val="bg1">
                    <a:lumMod val="50000"/>
                  </a:schemeClr>
                </a:solidFill>
                <a:cs typeface="Calibri" pitchFamily="34" charset="0"/>
              </a:rPr>
              <a:t>3. Internationally renowned</a:t>
            </a:r>
            <a:endParaRPr lang="en-US" sz="1300" dirty="0">
              <a:solidFill>
                <a:schemeClr val="bg1">
                  <a:lumMod val="50000"/>
                </a:schemeClr>
              </a:solidFill>
              <a:cs typeface="Calibri" pitchFamily="34" charset="0"/>
            </a:endParaRPr>
          </a:p>
        </p:txBody>
      </p:sp>
      <p:sp>
        <p:nvSpPr>
          <p:cNvPr id="61" name="Rectangle 290">
            <a:extLst>
              <a:ext uri="{FF2B5EF4-FFF2-40B4-BE49-F238E27FC236}">
                <a16:creationId xmlns:a16="http://schemas.microsoft.com/office/drawing/2014/main" id="{854C8C40-F876-4E6E-B236-8A7650C060C7}"/>
              </a:ext>
            </a:extLst>
          </p:cNvPr>
          <p:cNvSpPr/>
          <p:nvPr/>
        </p:nvSpPr>
        <p:spPr>
          <a:xfrm>
            <a:off x="9179296" y="376305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High quality of programs</a:t>
            </a:r>
          </a:p>
          <a:p>
            <a:pPr marL="144000" indent="-144000"/>
            <a:r>
              <a:rPr lang="en-US" sz="1150">
                <a:solidFill>
                  <a:schemeClr val="bg1">
                    <a:lumMod val="50000"/>
                  </a:schemeClr>
                </a:solidFill>
                <a:cs typeface="Calibri" pitchFamily="34" charset="0"/>
              </a:rPr>
              <a:t>2. Excellent professors/lecturers</a:t>
            </a:r>
          </a:p>
          <a:p>
            <a:pPr marL="144000" indent="-144000"/>
            <a:r>
              <a:rPr lang="en-US" sz="1150">
                <a:solidFill>
                  <a:schemeClr val="bg1">
                    <a:lumMod val="50000"/>
                  </a:schemeClr>
                </a:solidFill>
                <a:cs typeface="Calibri" pitchFamily="34" charset="0"/>
              </a:rPr>
              <a:t>3. Easy access to study materials</a:t>
            </a:r>
            <a:endParaRPr lang="en-US" sz="1150" dirty="0">
              <a:solidFill>
                <a:schemeClr val="bg1">
                  <a:lumMod val="50000"/>
                </a:schemeClr>
              </a:solidFill>
              <a:cs typeface="Calibri" pitchFamily="34" charset="0"/>
            </a:endParaRPr>
          </a:p>
        </p:txBody>
      </p:sp>
      <p:sp>
        <p:nvSpPr>
          <p:cNvPr id="62" name="Rectangle 287">
            <a:extLst>
              <a:ext uri="{FF2B5EF4-FFF2-40B4-BE49-F238E27FC236}">
                <a16:creationId xmlns:a16="http://schemas.microsoft.com/office/drawing/2014/main" id="{A380EE07-AE8A-464C-BF4F-76F65C2CD131}"/>
              </a:ext>
            </a:extLst>
          </p:cNvPr>
          <p:cNvSpPr/>
          <p:nvPr/>
        </p:nvSpPr>
        <p:spPr>
          <a:xfrm>
            <a:off x="3419640" y="375860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Affordability of studies</a:t>
            </a:r>
          </a:p>
          <a:p>
            <a:pPr marL="144000" indent="-144000"/>
            <a:r>
              <a:rPr lang="en-US" sz="1150">
                <a:solidFill>
                  <a:schemeClr val="bg1">
                    <a:lumMod val="50000"/>
                  </a:schemeClr>
                </a:solidFill>
                <a:cs typeface="Calibri" pitchFamily="34" charset="0"/>
              </a:rPr>
              <a:t>2. Safe campus environment</a:t>
            </a:r>
          </a:p>
          <a:p>
            <a:pPr marL="144000" indent="-144000"/>
            <a:r>
              <a:rPr lang="en-US" sz="1150">
                <a:solidFill>
                  <a:schemeClr val="bg1">
                    <a:lumMod val="50000"/>
                  </a:schemeClr>
                </a:solidFill>
                <a:cs typeface="Calibri" pitchFamily="34" charset="0"/>
              </a:rPr>
              <a:t>3. Friendly and open environment</a:t>
            </a:r>
            <a:endParaRPr lang="en-US" sz="1150" dirty="0">
              <a:solidFill>
                <a:schemeClr val="bg1">
                  <a:lumMod val="50000"/>
                </a:schemeClr>
              </a:solidFill>
              <a:cs typeface="Calibri" pitchFamily="34" charset="0"/>
            </a:endParaRPr>
          </a:p>
        </p:txBody>
      </p:sp>
      <p:sp>
        <p:nvSpPr>
          <p:cNvPr id="63" name="Rectangle 292">
            <a:extLst>
              <a:ext uri="{FF2B5EF4-FFF2-40B4-BE49-F238E27FC236}">
                <a16:creationId xmlns:a16="http://schemas.microsoft.com/office/drawing/2014/main" id="{07B86053-B22A-4633-AA7A-FA1FB8AC106A}"/>
              </a:ext>
            </a:extLst>
          </p:cNvPr>
          <p:cNvSpPr/>
          <p:nvPr/>
        </p:nvSpPr>
        <p:spPr>
          <a:xfrm>
            <a:off x="6297326" y="3753051"/>
            <a:ext cx="2365706" cy="707886"/>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Good employment opportunities</a:t>
            </a:r>
          </a:p>
          <a:p>
            <a:pPr marL="144000" indent="-144000"/>
            <a:r>
              <a:rPr lang="en-US" sz="1150">
                <a:solidFill>
                  <a:schemeClr val="bg1">
                    <a:lumMod val="50000"/>
                  </a:schemeClr>
                </a:solidFill>
                <a:cs typeface="Calibri" pitchFamily="34" charset="0"/>
              </a:rPr>
              <a:t>2. Focus on professional development</a:t>
            </a:r>
          </a:p>
          <a:p>
            <a:pPr marL="144000" indent="-144000"/>
            <a:r>
              <a:rPr lang="en-US" sz="1150">
                <a:solidFill>
                  <a:schemeClr val="bg1">
                    <a:lumMod val="50000"/>
                  </a:schemeClr>
                </a:solidFill>
                <a:cs typeface="Calibri" pitchFamily="34" charset="0"/>
              </a:rPr>
              <a:t>3. Good reference for future career and/or education</a:t>
            </a:r>
            <a:endParaRPr lang="en-US" sz="1150" dirty="0">
              <a:solidFill>
                <a:schemeClr val="bg1">
                  <a:lumMod val="50000"/>
                </a:schemeClr>
              </a:solidFill>
              <a:cs typeface="Calibri" pitchFamily="34" charset="0"/>
            </a:endParaRPr>
          </a:p>
        </p:txBody>
      </p:sp>
      <p:sp>
        <p:nvSpPr>
          <p:cNvPr id="46" name="Rectangle 24"/>
          <p:cNvSpPr/>
          <p:nvPr/>
        </p:nvSpPr>
        <p:spPr>
          <a:xfrm>
            <a:off x="4469131" y="124512"/>
            <a:ext cx="5863148" cy="494302"/>
          </a:xfrm>
          <a:prstGeom prst="rect">
            <a:avLst/>
          </a:prstGeom>
        </p:spPr>
        <p:txBody>
          <a:bodyPr wrap="square">
            <a:normAutofit/>
          </a:bodyPr>
          <a:lstStyle/>
          <a:p>
            <a:pPr marL="144000" indent="-144000"/>
            <a:r>
              <a:rPr lang="en-US" sz="1200" dirty="0">
                <a:solidFill>
                  <a:srgbClr val="FF0000"/>
                </a:solidFill>
                <a:cs typeface="Calibri" pitchFamily="34" charset="0"/>
              </a:rPr>
              <a:t>      </a:t>
            </a:r>
          </a:p>
          <a:p>
            <a:pPr marL="144000" indent="-144000"/>
            <a:r>
              <a:rPr lang="en-US" sz="1200" dirty="0">
                <a:solidFill>
                  <a:srgbClr val="FF0000"/>
                </a:solidFill>
                <a:cs typeface="Calibri" pitchFamily="34" charset="0"/>
              </a:rPr>
              <a:t>     </a:t>
            </a:r>
          </a:p>
          <a:p>
            <a:pPr marL="144000" indent="-144000"/>
            <a:endParaRPr lang="en-US" sz="1200" dirty="0">
              <a:solidFill>
                <a:srgbClr val="FF0000"/>
              </a:solidFill>
              <a:cs typeface="Calibri" pitchFamily="34" charset="0"/>
            </a:endParaRPr>
          </a:p>
        </p:txBody>
      </p:sp>
      <p:sp>
        <p:nvSpPr>
          <p:cNvPr id="37" name="Rectangle 24"/>
          <p:cNvSpPr/>
          <p:nvPr/>
        </p:nvSpPr>
        <p:spPr>
          <a:xfrm>
            <a:off x="4621531" y="276912"/>
            <a:ext cx="5863148" cy="494302"/>
          </a:xfrm>
          <a:prstGeom prst="rect">
            <a:avLst/>
          </a:prstGeom>
        </p:spPr>
        <p:txBody>
          <a:bodyPr wrap="square">
            <a:normAutofit/>
          </a:bodyPr>
          <a:lstStyle/>
          <a:p>
            <a:pPr marL="144000" indent="-144000"/>
            <a:r>
              <a:rPr lang="en-US" sz="1200">
                <a:solidFill>
                  <a:srgbClr val="FF0000"/>
                </a:solidFill>
                <a:cs typeface="Calibri" pitchFamily="34" charset="0"/>
              </a:rPr>
              <a:t> </a:t>
            </a:r>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p:txBody>
      </p:sp>
    </p:spTree>
    <p:extLst>
      <p:ext uri="{BB962C8B-B14F-4D97-AF65-F5344CB8AC3E}">
        <p14:creationId xmlns:p14="http://schemas.microsoft.com/office/powerpoint/2010/main" val="3842384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p:txBody>
          <a:bodyPr/>
          <a:lstStyle/>
          <a:p>
            <a:r>
              <a:rPr lang="en-US">
                <a:solidFill>
                  <a:srgbClr val="074B60"/>
                </a:solidFill>
              </a:rPr>
              <a:t>All professionals</a:t>
            </a:r>
            <a:endParaRPr lang="en-US" dirty="0">
              <a:solidFill>
                <a:srgbClr val="074B60"/>
              </a:solidFill>
            </a:endParaRPr>
          </a:p>
        </p:txBody>
      </p:sp>
      <p:sp>
        <p:nvSpPr>
          <p:cNvPr id="3" name="Text Placeholder 2">
            <a:extLst>
              <a:ext uri="{FF2B5EF4-FFF2-40B4-BE49-F238E27FC236}">
                <a16:creationId xmlns:a16="http://schemas.microsoft.com/office/drawing/2014/main" id="{FD7004EE-D1C1-4FC0-8B07-61E0CFD9C443}"/>
              </a:ext>
            </a:extLst>
          </p:cNvPr>
          <p:cNvSpPr>
            <a:spLocks noGrp="1"/>
          </p:cNvSpPr>
          <p:nvPr>
            <p:ph type="body" sz="quarter" idx="12"/>
          </p:nvPr>
        </p:nvSpPr>
        <p:spPr/>
        <p:txBody>
          <a:bodyPr/>
          <a:lstStyle/>
          <a:p>
            <a:r>
              <a:rPr lang="en-US"/>
              <a:t>Which of the following attributes do you associate with your college or university? (Please select as many as applicable.)</a:t>
            </a:r>
            <a:endParaRPr lang="en-ZA" dirty="0"/>
          </a:p>
        </p:txBody>
      </p:sp>
      <p:sp>
        <p:nvSpPr>
          <p:cNvPr id="5" name="Title 4">
            <a:extLst>
              <a:ext uri="{FF2B5EF4-FFF2-40B4-BE49-F238E27FC236}">
                <a16:creationId xmlns:a16="http://schemas.microsoft.com/office/drawing/2014/main" id="{2D723C3F-1107-4DDB-B01A-39E59225184E}"/>
              </a:ext>
            </a:extLst>
          </p:cNvPr>
          <p:cNvSpPr>
            <a:spLocks noGrp="1"/>
          </p:cNvSpPr>
          <p:nvPr>
            <p:ph type="title"/>
          </p:nvPr>
        </p:nvSpPr>
        <p:spPr/>
        <p:txBody>
          <a:bodyPr/>
          <a:lstStyle/>
          <a:p>
            <a:r>
              <a:rPr lang="en-US"/>
              <a:t>The most associated attributes per Driver of University Attractiveness</a:t>
            </a:r>
            <a:endParaRPr lang="en-ZA"/>
          </a:p>
        </p:txBody>
      </p:sp>
      <p:sp>
        <p:nvSpPr>
          <p:cNvPr id="2" name="Text Placeholder 1">
            <a:extLst>
              <a:ext uri="{FF2B5EF4-FFF2-40B4-BE49-F238E27FC236}">
                <a16:creationId xmlns:a16="http://schemas.microsoft.com/office/drawing/2014/main" id="{703004C1-11BB-4849-AB18-4E4F7E9F354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9" name="Rectangle 108">
            <a:extLst>
              <a:ext uri="{FF2B5EF4-FFF2-40B4-BE49-F238E27FC236}">
                <a16:creationId xmlns:a16="http://schemas.microsoft.com/office/drawing/2014/main" id="{5B739386-9337-4182-B4B8-3D6F1BEA6B93}"/>
              </a:ext>
            </a:extLst>
          </p:cNvPr>
          <p:cNvSpPr/>
          <p:nvPr/>
        </p:nvSpPr>
        <p:spPr>
          <a:xfrm>
            <a:off x="9065902" y="2010968"/>
            <a:ext cx="2652000" cy="317014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8" name="Rectangle 107">
            <a:extLst>
              <a:ext uri="{FF2B5EF4-FFF2-40B4-BE49-F238E27FC236}">
                <a16:creationId xmlns:a16="http://schemas.microsoft.com/office/drawing/2014/main" id="{78F45876-54C1-4507-8B07-B5E820FC664C}"/>
              </a:ext>
            </a:extLst>
          </p:cNvPr>
          <p:cNvSpPr/>
          <p:nvPr/>
        </p:nvSpPr>
        <p:spPr>
          <a:xfrm>
            <a:off x="6176436" y="1998705"/>
            <a:ext cx="2652000" cy="31824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7" name="Rectangle 106">
            <a:extLst>
              <a:ext uri="{FF2B5EF4-FFF2-40B4-BE49-F238E27FC236}">
                <a16:creationId xmlns:a16="http://schemas.microsoft.com/office/drawing/2014/main" id="{3635D18D-CB3F-4F30-A1B1-865F6670E1EC}"/>
              </a:ext>
            </a:extLst>
          </p:cNvPr>
          <p:cNvSpPr/>
          <p:nvPr/>
        </p:nvSpPr>
        <p:spPr>
          <a:xfrm>
            <a:off x="3299727" y="1991943"/>
            <a:ext cx="2652000" cy="31891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6" name="Rectangle 105">
            <a:extLst>
              <a:ext uri="{FF2B5EF4-FFF2-40B4-BE49-F238E27FC236}">
                <a16:creationId xmlns:a16="http://schemas.microsoft.com/office/drawing/2014/main" id="{84F5E4B2-824B-498B-8237-E6DC349906A5}"/>
              </a:ext>
            </a:extLst>
          </p:cNvPr>
          <p:cNvSpPr/>
          <p:nvPr/>
        </p:nvSpPr>
        <p:spPr>
          <a:xfrm>
            <a:off x="460668" y="1983404"/>
            <a:ext cx="2652000" cy="319770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grpSp>
        <p:nvGrpSpPr>
          <p:cNvPr id="31" name="Group 30">
            <a:extLst>
              <a:ext uri="{FF2B5EF4-FFF2-40B4-BE49-F238E27FC236}">
                <a16:creationId xmlns:a16="http://schemas.microsoft.com/office/drawing/2014/main" id="{8EA65D17-1E74-4C2C-87C1-DE1E3D7586FC}"/>
              </a:ext>
            </a:extLst>
          </p:cNvPr>
          <p:cNvGrpSpPr/>
          <p:nvPr/>
        </p:nvGrpSpPr>
        <p:grpSpPr>
          <a:xfrm>
            <a:off x="456555" y="1458320"/>
            <a:ext cx="11278890" cy="561545"/>
            <a:chOff x="471289" y="1362623"/>
            <a:chExt cx="11278890" cy="561545"/>
          </a:xfrm>
        </p:grpSpPr>
        <p:sp>
          <p:nvSpPr>
            <p:cNvPr id="99" name="Rounded Rectangle 37">
              <a:extLst>
                <a:ext uri="{FF2B5EF4-FFF2-40B4-BE49-F238E27FC236}">
                  <a16:creationId xmlns:a16="http://schemas.microsoft.com/office/drawing/2014/main" id="{D684AEBF-0362-45FF-85EE-C2539778D999}"/>
                </a:ext>
              </a:extLst>
            </p:cNvPr>
            <p:cNvSpPr/>
            <p:nvPr/>
          </p:nvSpPr>
          <p:spPr>
            <a:xfrm>
              <a:off x="9079087" y="1383783"/>
              <a:ext cx="2655257" cy="540385"/>
            </a:xfrm>
            <a:prstGeom prst="roundRect">
              <a:avLst>
                <a:gd name="adj" fmla="val 427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0" name="Rounded Rectangle 37">
              <a:extLst>
                <a:ext uri="{FF2B5EF4-FFF2-40B4-BE49-F238E27FC236}">
                  <a16:creationId xmlns:a16="http://schemas.microsoft.com/office/drawing/2014/main" id="{BFDFF036-9DF7-4AB9-8204-467A1F84280C}"/>
                </a:ext>
              </a:extLst>
            </p:cNvPr>
            <p:cNvSpPr/>
            <p:nvPr/>
          </p:nvSpPr>
          <p:spPr>
            <a:xfrm>
              <a:off x="6197275" y="1374886"/>
              <a:ext cx="2651826" cy="540385"/>
            </a:xfrm>
            <a:prstGeom prst="roundRect">
              <a:avLst>
                <a:gd name="adj" fmla="val 427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1" name="Rounded Rectangle 37">
              <a:extLst>
                <a:ext uri="{FF2B5EF4-FFF2-40B4-BE49-F238E27FC236}">
                  <a16:creationId xmlns:a16="http://schemas.microsoft.com/office/drawing/2014/main" id="{73AE5612-A64B-4695-B72E-41D71B450450}"/>
                </a:ext>
              </a:extLst>
            </p:cNvPr>
            <p:cNvSpPr/>
            <p:nvPr/>
          </p:nvSpPr>
          <p:spPr>
            <a:xfrm>
              <a:off x="3316054" y="1362623"/>
              <a:ext cx="2651236" cy="540385"/>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102" name="Rounded Rectangle 37">
              <a:extLst>
                <a:ext uri="{FF2B5EF4-FFF2-40B4-BE49-F238E27FC236}">
                  <a16:creationId xmlns:a16="http://schemas.microsoft.com/office/drawing/2014/main" id="{37354F94-16EF-450A-A45C-7D3BE48C143A}"/>
                </a:ext>
              </a:extLst>
            </p:cNvPr>
            <p:cNvSpPr/>
            <p:nvPr/>
          </p:nvSpPr>
          <p:spPr>
            <a:xfrm>
              <a:off x="471289" y="1382275"/>
              <a:ext cx="2654667" cy="540385"/>
            </a:xfrm>
            <a:prstGeom prst="roundRect">
              <a:avLst>
                <a:gd name="adj" fmla="val 42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b="1">
                <a:solidFill>
                  <a:schemeClr val="bg1"/>
                </a:solidFill>
                <a:latin typeface="Calibri"/>
              </a:endParaRPr>
            </a:p>
          </p:txBody>
        </p:sp>
        <p:sp>
          <p:nvSpPr>
            <p:cNvPr id="21" name="Rectangle 260">
              <a:extLst>
                <a:ext uri="{FF2B5EF4-FFF2-40B4-BE49-F238E27FC236}">
                  <a16:creationId xmlns:a16="http://schemas.microsoft.com/office/drawing/2014/main" id="{13D5826B-CC4B-4F98-B6F0-D60BC59AEF19}"/>
                </a:ext>
              </a:extLst>
            </p:cNvPr>
            <p:cNvSpPr/>
            <p:nvPr/>
          </p:nvSpPr>
          <p:spPr>
            <a:xfrm>
              <a:off x="483320" y="1495588"/>
              <a:ext cx="2650554" cy="276999"/>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REPUTATION</a:t>
              </a:r>
            </a:p>
          </p:txBody>
        </p:sp>
        <p:sp>
          <p:nvSpPr>
            <p:cNvPr id="22" name="Rectangle 281">
              <a:extLst>
                <a:ext uri="{FF2B5EF4-FFF2-40B4-BE49-F238E27FC236}">
                  <a16:creationId xmlns:a16="http://schemas.microsoft.com/office/drawing/2014/main" id="{BBD1C47D-4DF9-4C02-AB51-A0A89AD66C47}"/>
                </a:ext>
              </a:extLst>
            </p:cNvPr>
            <p:cNvSpPr/>
            <p:nvPr/>
          </p:nvSpPr>
          <p:spPr>
            <a:xfrm>
              <a:off x="9094922" y="1499999"/>
              <a:ext cx="2655257"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Offering</a:t>
              </a:r>
            </a:p>
          </p:txBody>
        </p:sp>
        <p:sp>
          <p:nvSpPr>
            <p:cNvPr id="23" name="Rectangle 286">
              <a:extLst>
                <a:ext uri="{FF2B5EF4-FFF2-40B4-BE49-F238E27FC236}">
                  <a16:creationId xmlns:a16="http://schemas.microsoft.com/office/drawing/2014/main" id="{3F29A5D3-CE96-477F-82FE-12AE727B4F23}"/>
                </a:ext>
              </a:extLst>
            </p:cNvPr>
            <p:cNvSpPr/>
            <p:nvPr/>
          </p:nvSpPr>
          <p:spPr>
            <a:xfrm>
              <a:off x="3314461" y="1498333"/>
              <a:ext cx="2650406"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Culture</a:t>
              </a:r>
            </a:p>
          </p:txBody>
        </p:sp>
        <p:sp>
          <p:nvSpPr>
            <p:cNvPr id="24" name="Rectangle 291">
              <a:extLst>
                <a:ext uri="{FF2B5EF4-FFF2-40B4-BE49-F238E27FC236}">
                  <a16:creationId xmlns:a16="http://schemas.microsoft.com/office/drawing/2014/main" id="{EB72593B-F92D-4163-A63A-20762C758318}"/>
                </a:ext>
              </a:extLst>
            </p:cNvPr>
            <p:cNvSpPr/>
            <p:nvPr/>
          </p:nvSpPr>
          <p:spPr>
            <a:xfrm>
              <a:off x="6191170" y="1498333"/>
              <a:ext cx="2646723" cy="269304"/>
            </a:xfrm>
            <a:prstGeom prst="rect">
              <a:avLst/>
            </a:prstGeom>
          </p:spPr>
          <p:txBody>
            <a:bodyPr wrap="square">
              <a:spAutoFit/>
            </a:bodyPr>
            <a:lstStyle/>
            <a:p>
              <a:pPr algn="ctr" defTabSz="914400">
                <a:defRPr/>
              </a:pPr>
              <a:r>
                <a:rPr lang="en-US" sz="1150" b="1" kern="0" cap="all" dirty="0">
                  <a:solidFill>
                    <a:schemeClr val="bg1"/>
                  </a:solidFill>
                  <a:latin typeface="Calibri" pitchFamily="34" charset="0"/>
                  <a:cs typeface="Calibri" pitchFamily="34" charset="0"/>
                </a:rPr>
                <a:t>Employability</a:t>
              </a:r>
            </a:p>
          </p:txBody>
        </p:sp>
      </p:grpSp>
      <p:sp>
        <p:nvSpPr>
          <p:cNvPr id="46" name="Rectangle 24"/>
          <p:cNvSpPr/>
          <p:nvPr/>
        </p:nvSpPr>
        <p:spPr>
          <a:xfrm>
            <a:off x="4469131" y="124512"/>
            <a:ext cx="5863148" cy="494302"/>
          </a:xfrm>
          <a:prstGeom prst="rect">
            <a:avLst/>
          </a:prstGeom>
        </p:spPr>
        <p:txBody>
          <a:bodyPr wrap="square">
            <a:normAutofit/>
          </a:bodyPr>
          <a:lstStyle/>
          <a:p>
            <a:pPr marL="144000" indent="-144000"/>
            <a:r>
              <a:rPr lang="en-US" sz="1200" dirty="0">
                <a:solidFill>
                  <a:srgbClr val="FF0000"/>
                </a:solidFill>
                <a:cs typeface="Calibri" pitchFamily="34" charset="0"/>
              </a:rPr>
              <a:t>      </a:t>
            </a:r>
          </a:p>
          <a:p>
            <a:pPr marL="144000" indent="-144000"/>
            <a:r>
              <a:rPr lang="en-US" sz="1200" dirty="0">
                <a:solidFill>
                  <a:srgbClr val="FF0000"/>
                </a:solidFill>
                <a:cs typeface="Calibri" pitchFamily="34" charset="0"/>
              </a:rPr>
              <a:t>     </a:t>
            </a:r>
          </a:p>
          <a:p>
            <a:pPr marL="144000" indent="-144000"/>
            <a:endParaRPr lang="en-US" sz="1200" dirty="0">
              <a:solidFill>
                <a:srgbClr val="FF0000"/>
              </a:solidFill>
              <a:cs typeface="Calibri" pitchFamily="34" charset="0"/>
            </a:endParaRPr>
          </a:p>
        </p:txBody>
      </p:sp>
      <p:sp>
        <p:nvSpPr>
          <p:cNvPr id="40" name="Rectangle 39">
            <a:extLst>
              <a:ext uri="{FF2B5EF4-FFF2-40B4-BE49-F238E27FC236}">
                <a16:creationId xmlns:a16="http://schemas.microsoft.com/office/drawing/2014/main" id="{BB3C17B1-707E-4F97-B334-3A89F0766785}"/>
              </a:ext>
            </a:extLst>
          </p:cNvPr>
          <p:cNvSpPr/>
          <p:nvPr/>
        </p:nvSpPr>
        <p:spPr>
          <a:xfrm>
            <a:off x="574731" y="2126481"/>
            <a:ext cx="2324014" cy="276999"/>
          </a:xfrm>
          <a:prstGeom prst="rect">
            <a:avLst/>
          </a:prstGeom>
        </p:spPr>
        <p:txBody>
          <a:bodyPr wrap="square">
            <a:spAutoFit/>
          </a:bodyPr>
          <a:lstStyle/>
          <a:p>
            <a:pPr marL="158400" indent="-180000"/>
            <a:r>
              <a:rPr lang="en-US" sz="1200" b="1" dirty="0">
                <a:latin typeface="Calibri" pitchFamily="34" charset="0"/>
              </a:rPr>
              <a:t>2021:</a:t>
            </a:r>
          </a:p>
        </p:txBody>
      </p:sp>
      <p:sp>
        <p:nvSpPr>
          <p:cNvPr id="41" name="Rectangle 40">
            <a:extLst>
              <a:ext uri="{FF2B5EF4-FFF2-40B4-BE49-F238E27FC236}">
                <a16:creationId xmlns:a16="http://schemas.microsoft.com/office/drawing/2014/main" id="{3656721D-6468-4C47-AD1F-707A390E42B7}"/>
              </a:ext>
            </a:extLst>
          </p:cNvPr>
          <p:cNvSpPr/>
          <p:nvPr/>
        </p:nvSpPr>
        <p:spPr>
          <a:xfrm>
            <a:off x="3390746" y="2126811"/>
            <a:ext cx="2479806" cy="276999"/>
          </a:xfrm>
          <a:prstGeom prst="rect">
            <a:avLst/>
          </a:prstGeom>
        </p:spPr>
        <p:txBody>
          <a:bodyPr wrap="square">
            <a:spAutoFit/>
          </a:bodyPr>
          <a:lstStyle/>
          <a:p>
            <a:pPr marL="158400" indent="-180000"/>
            <a:r>
              <a:rPr lang="en-US" sz="1200" b="1" dirty="0">
                <a:latin typeface="Calibri" pitchFamily="34" charset="0"/>
              </a:rPr>
              <a:t>2021:</a:t>
            </a:r>
          </a:p>
        </p:txBody>
      </p:sp>
      <p:sp>
        <p:nvSpPr>
          <p:cNvPr id="42" name="TextBox 15">
            <a:extLst>
              <a:ext uri="{FF2B5EF4-FFF2-40B4-BE49-F238E27FC236}">
                <a16:creationId xmlns:a16="http://schemas.microsoft.com/office/drawing/2014/main" id="{490ED445-A9BF-439F-BFC1-13F3B4A6E54E}"/>
              </a:ext>
            </a:extLst>
          </p:cNvPr>
          <p:cNvSpPr txBox="1">
            <a:spLocks noChangeArrowheads="1"/>
          </p:cNvSpPr>
          <p:nvPr/>
        </p:nvSpPr>
        <p:spPr bwMode="auto">
          <a:xfrm>
            <a:off x="6284115" y="2129907"/>
            <a:ext cx="2089441"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43" name="TextBox 15">
            <a:extLst>
              <a:ext uri="{FF2B5EF4-FFF2-40B4-BE49-F238E27FC236}">
                <a16:creationId xmlns:a16="http://schemas.microsoft.com/office/drawing/2014/main" id="{AC99E212-966D-4D7B-A438-03C6CBF76CDE}"/>
              </a:ext>
            </a:extLst>
          </p:cNvPr>
          <p:cNvSpPr txBox="1">
            <a:spLocks noChangeArrowheads="1"/>
          </p:cNvSpPr>
          <p:nvPr/>
        </p:nvSpPr>
        <p:spPr bwMode="auto">
          <a:xfrm>
            <a:off x="9179296" y="2129907"/>
            <a:ext cx="2309917" cy="276999"/>
          </a:xfrm>
          <a:prstGeom prst="rect">
            <a:avLst/>
          </a:prstGeom>
          <a:noFill/>
          <a:ln>
            <a:noFill/>
          </a:ln>
        </p:spPr>
        <p:txBody>
          <a:bodyPr wrap="square">
            <a:spAutoFit/>
          </a:bodyPr>
          <a:lstStyle>
            <a:defPPr>
              <a:defRPr lang="en-US"/>
            </a:defPPr>
            <a:lvl1pPr marL="228600" indent="-228600" defTabSz="1008400">
              <a:buFont typeface="+mj-lt"/>
              <a:buAutoNum type="arabicPeriod"/>
              <a:defRPr sz="1103" b="0">
                <a:solidFill>
                  <a:srgbClr val="464646"/>
                </a:solidFill>
                <a:latin typeface="Arial" pitchFamily="34" charset="0"/>
                <a:cs typeface="Arial" pitchFamily="34" charset="0"/>
              </a:defRPr>
            </a:lvl1pPr>
            <a:lvl2pPr marL="742950" indent="-285750" eaLnBrk="0" hangingPunct="0">
              <a:defRPr b="1">
                <a:solidFill>
                  <a:srgbClr val="EE7F00"/>
                </a:solidFill>
                <a:latin typeface="Arial" charset="0"/>
                <a:cs typeface="Arial" charset="0"/>
              </a:defRPr>
            </a:lvl2pPr>
            <a:lvl3pPr marL="1143000" indent="-228600" eaLnBrk="0" hangingPunct="0">
              <a:defRPr b="1">
                <a:solidFill>
                  <a:srgbClr val="EE7F00"/>
                </a:solidFill>
                <a:latin typeface="Arial" charset="0"/>
                <a:cs typeface="Arial" charset="0"/>
              </a:defRPr>
            </a:lvl3pPr>
            <a:lvl4pPr marL="1600200" indent="-228600" eaLnBrk="0" hangingPunct="0">
              <a:defRPr b="1">
                <a:solidFill>
                  <a:srgbClr val="EE7F00"/>
                </a:solidFill>
                <a:latin typeface="Arial" charset="0"/>
                <a:cs typeface="Arial" charset="0"/>
              </a:defRPr>
            </a:lvl4pPr>
            <a:lvl5pPr marL="2057400" indent="-228600" eaLnBrk="0" hangingPunct="0">
              <a:defRPr b="1">
                <a:solidFill>
                  <a:srgbClr val="EE7F00"/>
                </a:solidFill>
                <a:latin typeface="Arial" charset="0"/>
                <a:cs typeface="Arial" charset="0"/>
              </a:defRPr>
            </a:lvl5pPr>
            <a:lvl6pPr marL="2514600" indent="-228600" eaLnBrk="0" fontAlgn="base" hangingPunct="0">
              <a:spcBef>
                <a:spcPct val="0"/>
              </a:spcBef>
              <a:spcAft>
                <a:spcPct val="0"/>
              </a:spcAft>
              <a:defRPr b="1">
                <a:solidFill>
                  <a:srgbClr val="EE7F00"/>
                </a:solidFill>
                <a:latin typeface="Arial" charset="0"/>
                <a:cs typeface="Arial" charset="0"/>
              </a:defRPr>
            </a:lvl6pPr>
            <a:lvl7pPr marL="2971800" indent="-228600" eaLnBrk="0" fontAlgn="base" hangingPunct="0">
              <a:spcBef>
                <a:spcPct val="0"/>
              </a:spcBef>
              <a:spcAft>
                <a:spcPct val="0"/>
              </a:spcAft>
              <a:defRPr b="1">
                <a:solidFill>
                  <a:srgbClr val="EE7F00"/>
                </a:solidFill>
                <a:latin typeface="Arial" charset="0"/>
                <a:cs typeface="Arial" charset="0"/>
              </a:defRPr>
            </a:lvl7pPr>
            <a:lvl8pPr marL="3429000" indent="-228600" eaLnBrk="0" fontAlgn="base" hangingPunct="0">
              <a:spcBef>
                <a:spcPct val="0"/>
              </a:spcBef>
              <a:spcAft>
                <a:spcPct val="0"/>
              </a:spcAft>
              <a:defRPr b="1">
                <a:solidFill>
                  <a:srgbClr val="EE7F00"/>
                </a:solidFill>
                <a:latin typeface="Arial" charset="0"/>
                <a:cs typeface="Arial" charset="0"/>
              </a:defRPr>
            </a:lvl8pPr>
            <a:lvl9pPr marL="3886200" indent="-228600" eaLnBrk="0" fontAlgn="base" hangingPunct="0">
              <a:spcBef>
                <a:spcPct val="0"/>
              </a:spcBef>
              <a:spcAft>
                <a:spcPct val="0"/>
              </a:spcAft>
              <a:defRPr b="1">
                <a:solidFill>
                  <a:srgbClr val="EE7F00"/>
                </a:solidFill>
                <a:latin typeface="Arial" charset="0"/>
                <a:cs typeface="Arial" charset="0"/>
              </a:defRPr>
            </a:lvl9pPr>
          </a:lstStyle>
          <a:p>
            <a:pPr marL="158400" indent="-180000">
              <a:buFont typeface="+mj-lt"/>
              <a:buNone/>
            </a:pPr>
            <a:r>
              <a:rPr lang="en-US" sz="1200" b="1" dirty="0">
                <a:solidFill>
                  <a:schemeClr val="tx1"/>
                </a:solidFill>
                <a:latin typeface="Calibri" pitchFamily="34" charset="0"/>
                <a:cs typeface="Calibri" pitchFamily="34" charset="0"/>
              </a:rPr>
              <a:t>2021:</a:t>
            </a:r>
          </a:p>
        </p:txBody>
      </p:sp>
      <p:sp>
        <p:nvSpPr>
          <p:cNvPr id="44" name="Rectangle 24">
            <a:extLst>
              <a:ext uri="{FF2B5EF4-FFF2-40B4-BE49-F238E27FC236}">
                <a16:creationId xmlns:a16="http://schemas.microsoft.com/office/drawing/2014/main" id="{00BB0E05-23EF-441E-88AB-F4492E135F55}"/>
              </a:ext>
            </a:extLst>
          </p:cNvPr>
          <p:cNvSpPr/>
          <p:nvPr/>
        </p:nvSpPr>
        <p:spPr>
          <a:xfrm>
            <a:off x="568741" y="3480013"/>
            <a:ext cx="2481524"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5" name="Rectangle 290">
            <a:extLst>
              <a:ext uri="{FF2B5EF4-FFF2-40B4-BE49-F238E27FC236}">
                <a16:creationId xmlns:a16="http://schemas.microsoft.com/office/drawing/2014/main" id="{5B7086A9-475B-4CB6-AFEF-8B09518FA508}"/>
              </a:ext>
            </a:extLst>
          </p:cNvPr>
          <p:cNvSpPr/>
          <p:nvPr/>
        </p:nvSpPr>
        <p:spPr>
          <a:xfrm>
            <a:off x="9245766" y="3486056"/>
            <a:ext cx="2341852"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7" name="Rectangle 287">
            <a:extLst>
              <a:ext uri="{FF2B5EF4-FFF2-40B4-BE49-F238E27FC236}">
                <a16:creationId xmlns:a16="http://schemas.microsoft.com/office/drawing/2014/main" id="{CDA549F4-363D-45D1-8A58-631AEBA9F378}"/>
              </a:ext>
            </a:extLst>
          </p:cNvPr>
          <p:cNvSpPr/>
          <p:nvPr/>
        </p:nvSpPr>
        <p:spPr>
          <a:xfrm>
            <a:off x="3448536" y="3476052"/>
            <a:ext cx="2307915"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8" name="Rectangle 292">
            <a:extLst>
              <a:ext uri="{FF2B5EF4-FFF2-40B4-BE49-F238E27FC236}">
                <a16:creationId xmlns:a16="http://schemas.microsoft.com/office/drawing/2014/main" id="{B91FC999-A959-4CE4-B261-CDCA784872A0}"/>
              </a:ext>
            </a:extLst>
          </p:cNvPr>
          <p:cNvSpPr/>
          <p:nvPr/>
        </p:nvSpPr>
        <p:spPr>
          <a:xfrm>
            <a:off x="6284115" y="3471452"/>
            <a:ext cx="2396283" cy="276999"/>
          </a:xfrm>
          <a:prstGeom prst="rect">
            <a:avLst/>
          </a:prstGeom>
        </p:spPr>
        <p:txBody>
          <a:bodyPr wrap="square">
            <a:spAutoFit/>
          </a:bodyPr>
          <a:lstStyle/>
          <a:p>
            <a:pPr marL="144000" indent="-144000"/>
            <a:r>
              <a:rPr lang="de-DE" sz="1200" b="1" dirty="0">
                <a:solidFill>
                  <a:schemeClr val="bg1">
                    <a:lumMod val="50000"/>
                  </a:schemeClr>
                </a:solidFill>
                <a:latin typeface="Calibri" pitchFamily="34" charset="0"/>
                <a:cs typeface="Calibri" pitchFamily="34" charset="0"/>
              </a:rPr>
              <a:t>2020:</a:t>
            </a:r>
          </a:p>
        </p:txBody>
      </p:sp>
      <p:sp>
        <p:nvSpPr>
          <p:cNvPr id="49" name="Rectangle 24">
            <a:extLst>
              <a:ext uri="{FF2B5EF4-FFF2-40B4-BE49-F238E27FC236}">
                <a16:creationId xmlns:a16="http://schemas.microsoft.com/office/drawing/2014/main" id="{06E897B5-337A-49B5-8BA3-AB7569A51510}"/>
              </a:ext>
            </a:extLst>
          </p:cNvPr>
          <p:cNvSpPr/>
          <p:nvPr/>
        </p:nvSpPr>
        <p:spPr>
          <a:xfrm>
            <a:off x="599478" y="2439620"/>
            <a:ext cx="2365706" cy="530915"/>
          </a:xfrm>
          <a:prstGeom prst="rect">
            <a:avLst/>
          </a:prstGeom>
        </p:spPr>
        <p:txBody>
          <a:bodyPr wrap="square" lIns="0" tIns="0" rIns="0" bIns="0">
            <a:spAutoFit/>
          </a:bodyPr>
          <a:lstStyle/>
          <a:p>
            <a:pPr marL="144000" indent="-144000"/>
            <a:r>
              <a:rPr lang="en-US" sz="1150">
                <a:cs typeface="Calibri" pitchFamily="34" charset="0"/>
              </a:rPr>
              <a:t>1. Educational excellence</a:t>
            </a:r>
          </a:p>
          <a:p>
            <a:pPr marL="144000" indent="-144000"/>
            <a:r>
              <a:rPr lang="en-US" sz="1150">
                <a:cs typeface="Calibri" pitchFamily="34" charset="0"/>
              </a:rPr>
              <a:t>2. Research excellence</a:t>
            </a:r>
          </a:p>
          <a:p>
            <a:pPr marL="144000" indent="-144000"/>
            <a:r>
              <a:rPr lang="en-US" sz="1150">
                <a:cs typeface="Calibri" pitchFamily="34" charset="0"/>
              </a:rPr>
              <a:t>3. Successful alumni</a:t>
            </a:r>
            <a:endParaRPr lang="en-US" sz="1150" dirty="0">
              <a:cs typeface="Calibri" pitchFamily="34" charset="0"/>
            </a:endParaRPr>
          </a:p>
        </p:txBody>
      </p:sp>
      <p:sp>
        <p:nvSpPr>
          <p:cNvPr id="50" name="Rectangle 290">
            <a:extLst>
              <a:ext uri="{FF2B5EF4-FFF2-40B4-BE49-F238E27FC236}">
                <a16:creationId xmlns:a16="http://schemas.microsoft.com/office/drawing/2014/main" id="{EDA67583-13C2-4642-9EE1-5962D3F132DF}"/>
              </a:ext>
            </a:extLst>
          </p:cNvPr>
          <p:cNvSpPr/>
          <p:nvPr/>
        </p:nvSpPr>
        <p:spPr>
          <a:xfrm>
            <a:off x="9179297" y="2407903"/>
            <a:ext cx="2365706" cy="530915"/>
          </a:xfrm>
          <a:prstGeom prst="rect">
            <a:avLst/>
          </a:prstGeom>
        </p:spPr>
        <p:txBody>
          <a:bodyPr wrap="square" lIns="0" tIns="0" rIns="0" bIns="0">
            <a:spAutoFit/>
          </a:bodyPr>
          <a:lstStyle/>
          <a:p>
            <a:pPr marL="144000" indent="-144000"/>
            <a:r>
              <a:rPr lang="en-US" sz="1150">
                <a:cs typeface="Calibri" pitchFamily="34" charset="0"/>
              </a:rPr>
              <a:t>1. Easy access to study materials</a:t>
            </a:r>
          </a:p>
          <a:p>
            <a:pPr marL="144000" indent="-144000"/>
            <a:r>
              <a:rPr lang="en-US" sz="1150">
                <a:cs typeface="Calibri" pitchFamily="34" charset="0"/>
              </a:rPr>
              <a:t>2. Variety of courses</a:t>
            </a:r>
          </a:p>
          <a:p>
            <a:pPr marL="144000" indent="-144000"/>
            <a:r>
              <a:rPr lang="en-US" sz="1150">
                <a:cs typeface="Calibri" pitchFamily="34" charset="0"/>
              </a:rPr>
              <a:t>3. High quality of programs</a:t>
            </a:r>
            <a:endParaRPr lang="en-US" sz="1150" dirty="0">
              <a:cs typeface="Calibri" pitchFamily="34" charset="0"/>
            </a:endParaRPr>
          </a:p>
        </p:txBody>
      </p:sp>
      <p:sp>
        <p:nvSpPr>
          <p:cNvPr id="51" name="Rectangle 287">
            <a:extLst>
              <a:ext uri="{FF2B5EF4-FFF2-40B4-BE49-F238E27FC236}">
                <a16:creationId xmlns:a16="http://schemas.microsoft.com/office/drawing/2014/main" id="{4A9763AA-1C1F-49BF-9D77-0F0EB10ADC57}"/>
              </a:ext>
            </a:extLst>
          </p:cNvPr>
          <p:cNvSpPr/>
          <p:nvPr/>
        </p:nvSpPr>
        <p:spPr>
          <a:xfrm>
            <a:off x="3390746" y="2410636"/>
            <a:ext cx="2365706" cy="530915"/>
          </a:xfrm>
          <a:prstGeom prst="rect">
            <a:avLst/>
          </a:prstGeom>
        </p:spPr>
        <p:txBody>
          <a:bodyPr wrap="square" lIns="0" tIns="0" rIns="0" bIns="0">
            <a:spAutoFit/>
          </a:bodyPr>
          <a:lstStyle/>
          <a:p>
            <a:pPr marL="144000" indent="-144000"/>
            <a:r>
              <a:rPr lang="en-US" sz="1150">
                <a:cs typeface="Calibri" pitchFamily="34" charset="0"/>
              </a:rPr>
              <a:t>1. Affordability of studies</a:t>
            </a:r>
          </a:p>
          <a:p>
            <a:pPr marL="144000" indent="-144000"/>
            <a:r>
              <a:rPr lang="en-US" sz="1150">
                <a:cs typeface="Calibri" pitchFamily="34" charset="0"/>
              </a:rPr>
              <a:t>2. Friendly and open environment</a:t>
            </a:r>
          </a:p>
          <a:p>
            <a:pPr marL="144000" indent="-144000"/>
            <a:r>
              <a:rPr lang="en-US" sz="1150">
                <a:cs typeface="Calibri" pitchFamily="34" charset="0"/>
              </a:rPr>
              <a:t>3. Safe campus environment</a:t>
            </a:r>
            <a:endParaRPr lang="en-US" sz="1150" dirty="0">
              <a:cs typeface="Calibri" pitchFamily="34" charset="0"/>
            </a:endParaRPr>
          </a:p>
        </p:txBody>
      </p:sp>
      <p:sp>
        <p:nvSpPr>
          <p:cNvPr id="52" name="Rectangle 292">
            <a:extLst>
              <a:ext uri="{FF2B5EF4-FFF2-40B4-BE49-F238E27FC236}">
                <a16:creationId xmlns:a16="http://schemas.microsoft.com/office/drawing/2014/main" id="{BC6CE789-57D2-4A40-8560-6A060E3DA550}"/>
              </a:ext>
            </a:extLst>
          </p:cNvPr>
          <p:cNvSpPr/>
          <p:nvPr/>
        </p:nvSpPr>
        <p:spPr>
          <a:xfrm>
            <a:off x="6290262" y="2406906"/>
            <a:ext cx="2365706" cy="707886"/>
          </a:xfrm>
          <a:prstGeom prst="rect">
            <a:avLst/>
          </a:prstGeom>
        </p:spPr>
        <p:txBody>
          <a:bodyPr wrap="square" lIns="0" tIns="0" rIns="0" bIns="0">
            <a:spAutoFit/>
          </a:bodyPr>
          <a:lstStyle/>
          <a:p>
            <a:pPr marL="144000" indent="-144000"/>
            <a:r>
              <a:rPr lang="en-US" sz="1150">
                <a:cs typeface="Calibri" pitchFamily="34" charset="0"/>
              </a:rPr>
              <a:t>1. Good reference for future career and/or education</a:t>
            </a:r>
          </a:p>
          <a:p>
            <a:pPr marL="144000" indent="-144000"/>
            <a:r>
              <a:rPr lang="en-US" sz="1150">
                <a:cs typeface="Calibri" pitchFamily="34" charset="0"/>
              </a:rPr>
              <a:t>2. Focus on professional development</a:t>
            </a:r>
          </a:p>
          <a:p>
            <a:pPr marL="144000" indent="-144000"/>
            <a:r>
              <a:rPr lang="en-US" sz="1150">
                <a:cs typeface="Calibri" pitchFamily="34" charset="0"/>
              </a:rPr>
              <a:t>3. Good employment opportunities</a:t>
            </a:r>
            <a:endParaRPr lang="en-US" sz="1150" dirty="0">
              <a:cs typeface="Calibri" pitchFamily="34" charset="0"/>
            </a:endParaRPr>
          </a:p>
        </p:txBody>
      </p:sp>
      <p:sp>
        <p:nvSpPr>
          <p:cNvPr id="53" name="Rectangle 24">
            <a:extLst>
              <a:ext uri="{FF2B5EF4-FFF2-40B4-BE49-F238E27FC236}">
                <a16:creationId xmlns:a16="http://schemas.microsoft.com/office/drawing/2014/main" id="{198D2266-DA46-40A4-9E0B-6E18B2A8304B}"/>
              </a:ext>
            </a:extLst>
          </p:cNvPr>
          <p:cNvSpPr/>
          <p:nvPr/>
        </p:nvSpPr>
        <p:spPr>
          <a:xfrm>
            <a:off x="565825" y="3753051"/>
            <a:ext cx="2365706" cy="600164"/>
          </a:xfrm>
          <a:prstGeom prst="rect">
            <a:avLst/>
          </a:prstGeom>
        </p:spPr>
        <p:txBody>
          <a:bodyPr wrap="square" lIns="0" tIns="0" rIns="0" bIns="0">
            <a:spAutoFit/>
          </a:bodyPr>
          <a:lstStyle/>
          <a:p>
            <a:pPr marL="144000" indent="-144000"/>
            <a:r>
              <a:rPr lang="en-US" sz="1300">
                <a:solidFill>
                  <a:schemeClr val="bg1">
                    <a:lumMod val="50000"/>
                  </a:schemeClr>
                </a:solidFill>
                <a:cs typeface="Calibri" pitchFamily="34" charset="0"/>
              </a:rPr>
              <a:t>1. Educational excellence</a:t>
            </a:r>
          </a:p>
          <a:p>
            <a:pPr marL="144000" indent="-144000"/>
            <a:r>
              <a:rPr lang="en-US" sz="1300">
                <a:solidFill>
                  <a:schemeClr val="bg1">
                    <a:lumMod val="50000"/>
                  </a:schemeClr>
                </a:solidFill>
                <a:cs typeface="Calibri" pitchFamily="34" charset="0"/>
              </a:rPr>
              <a:t>2. Research excellence</a:t>
            </a:r>
          </a:p>
          <a:p>
            <a:pPr marL="144000" indent="-144000"/>
            <a:r>
              <a:rPr lang="en-US" sz="1300">
                <a:solidFill>
                  <a:schemeClr val="bg1">
                    <a:lumMod val="50000"/>
                  </a:schemeClr>
                </a:solidFill>
                <a:cs typeface="Calibri" pitchFamily="34" charset="0"/>
              </a:rPr>
              <a:t>3. Successful alumni</a:t>
            </a:r>
            <a:endParaRPr lang="en-US" sz="1300" dirty="0">
              <a:solidFill>
                <a:schemeClr val="bg1">
                  <a:lumMod val="50000"/>
                </a:schemeClr>
              </a:solidFill>
              <a:cs typeface="Calibri" pitchFamily="34" charset="0"/>
            </a:endParaRPr>
          </a:p>
        </p:txBody>
      </p:sp>
      <p:sp>
        <p:nvSpPr>
          <p:cNvPr id="54" name="Rectangle 290">
            <a:extLst>
              <a:ext uri="{FF2B5EF4-FFF2-40B4-BE49-F238E27FC236}">
                <a16:creationId xmlns:a16="http://schemas.microsoft.com/office/drawing/2014/main" id="{854C8C40-F876-4E6E-B236-8A7650C060C7}"/>
              </a:ext>
            </a:extLst>
          </p:cNvPr>
          <p:cNvSpPr/>
          <p:nvPr/>
        </p:nvSpPr>
        <p:spPr>
          <a:xfrm>
            <a:off x="9179296" y="376305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Easy access to study materials</a:t>
            </a:r>
          </a:p>
          <a:p>
            <a:pPr marL="144000" indent="-144000"/>
            <a:r>
              <a:rPr lang="en-US" sz="1150">
                <a:solidFill>
                  <a:schemeClr val="bg1">
                    <a:lumMod val="50000"/>
                  </a:schemeClr>
                </a:solidFill>
                <a:cs typeface="Calibri" pitchFamily="34" charset="0"/>
              </a:rPr>
              <a:t>2. Variety of courses</a:t>
            </a:r>
          </a:p>
          <a:p>
            <a:pPr marL="144000" indent="-144000"/>
            <a:r>
              <a:rPr lang="en-US" sz="1150">
                <a:solidFill>
                  <a:schemeClr val="bg1">
                    <a:lumMod val="50000"/>
                  </a:schemeClr>
                </a:solidFill>
                <a:cs typeface="Calibri" pitchFamily="34" charset="0"/>
              </a:rPr>
              <a:t>3. High quality of programs</a:t>
            </a:r>
            <a:endParaRPr lang="en-US" sz="1150" dirty="0">
              <a:solidFill>
                <a:schemeClr val="bg1">
                  <a:lumMod val="50000"/>
                </a:schemeClr>
              </a:solidFill>
              <a:cs typeface="Calibri" pitchFamily="34" charset="0"/>
            </a:endParaRPr>
          </a:p>
        </p:txBody>
      </p:sp>
      <p:sp>
        <p:nvSpPr>
          <p:cNvPr id="55" name="Rectangle 287">
            <a:extLst>
              <a:ext uri="{FF2B5EF4-FFF2-40B4-BE49-F238E27FC236}">
                <a16:creationId xmlns:a16="http://schemas.microsoft.com/office/drawing/2014/main" id="{A380EE07-AE8A-464C-BF4F-76F65C2CD131}"/>
              </a:ext>
            </a:extLst>
          </p:cNvPr>
          <p:cNvSpPr/>
          <p:nvPr/>
        </p:nvSpPr>
        <p:spPr>
          <a:xfrm>
            <a:off x="3419640" y="3758605"/>
            <a:ext cx="2365706" cy="530915"/>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Affordability of studies</a:t>
            </a:r>
          </a:p>
          <a:p>
            <a:pPr marL="144000" indent="-144000"/>
            <a:r>
              <a:rPr lang="en-US" sz="1150">
                <a:solidFill>
                  <a:schemeClr val="bg1">
                    <a:lumMod val="50000"/>
                  </a:schemeClr>
                </a:solidFill>
                <a:cs typeface="Calibri" pitchFamily="34" charset="0"/>
              </a:rPr>
              <a:t>2. Friendly and open environment</a:t>
            </a:r>
          </a:p>
          <a:p>
            <a:pPr marL="144000" indent="-144000"/>
            <a:r>
              <a:rPr lang="en-US" sz="1150">
                <a:solidFill>
                  <a:schemeClr val="bg1">
                    <a:lumMod val="50000"/>
                  </a:schemeClr>
                </a:solidFill>
                <a:cs typeface="Calibri" pitchFamily="34" charset="0"/>
              </a:rPr>
              <a:t>3. Safe campus environment</a:t>
            </a:r>
            <a:endParaRPr lang="en-US" sz="1150" dirty="0">
              <a:solidFill>
                <a:schemeClr val="bg1">
                  <a:lumMod val="50000"/>
                </a:schemeClr>
              </a:solidFill>
              <a:cs typeface="Calibri" pitchFamily="34" charset="0"/>
            </a:endParaRPr>
          </a:p>
        </p:txBody>
      </p:sp>
      <p:sp>
        <p:nvSpPr>
          <p:cNvPr id="64" name="Rectangle 292">
            <a:extLst>
              <a:ext uri="{FF2B5EF4-FFF2-40B4-BE49-F238E27FC236}">
                <a16:creationId xmlns:a16="http://schemas.microsoft.com/office/drawing/2014/main" id="{07B86053-B22A-4633-AA7A-FA1FB8AC106A}"/>
              </a:ext>
            </a:extLst>
          </p:cNvPr>
          <p:cNvSpPr/>
          <p:nvPr/>
        </p:nvSpPr>
        <p:spPr>
          <a:xfrm>
            <a:off x="6297326" y="3753051"/>
            <a:ext cx="2365706" cy="707886"/>
          </a:xfrm>
          <a:prstGeom prst="rect">
            <a:avLst/>
          </a:prstGeom>
        </p:spPr>
        <p:txBody>
          <a:bodyPr wrap="square" lIns="0" tIns="0" rIns="0" bIns="0">
            <a:spAutoFit/>
          </a:bodyPr>
          <a:lstStyle/>
          <a:p>
            <a:pPr marL="144000" indent="-144000"/>
            <a:r>
              <a:rPr lang="en-US" sz="1150">
                <a:solidFill>
                  <a:schemeClr val="bg1">
                    <a:lumMod val="50000"/>
                  </a:schemeClr>
                </a:solidFill>
                <a:cs typeface="Calibri" pitchFamily="34" charset="0"/>
              </a:rPr>
              <a:t>1. Good reference for future career and/or education</a:t>
            </a:r>
          </a:p>
          <a:p>
            <a:pPr marL="144000" indent="-144000"/>
            <a:r>
              <a:rPr lang="en-US" sz="1150">
                <a:solidFill>
                  <a:schemeClr val="bg1">
                    <a:lumMod val="50000"/>
                  </a:schemeClr>
                </a:solidFill>
                <a:cs typeface="Calibri" pitchFamily="34" charset="0"/>
              </a:rPr>
              <a:t>2. Focus on professional development</a:t>
            </a:r>
          </a:p>
          <a:p>
            <a:pPr marL="144000" indent="-144000"/>
            <a:r>
              <a:rPr lang="en-US" sz="1150">
                <a:solidFill>
                  <a:schemeClr val="bg1">
                    <a:lumMod val="50000"/>
                  </a:schemeClr>
                </a:solidFill>
                <a:cs typeface="Calibri" pitchFamily="34" charset="0"/>
              </a:rPr>
              <a:t>3. Good employment opportunities</a:t>
            </a:r>
            <a:endParaRPr lang="en-US" sz="1150" dirty="0">
              <a:solidFill>
                <a:schemeClr val="bg1">
                  <a:lumMod val="50000"/>
                </a:schemeClr>
              </a:solidFill>
              <a:cs typeface="Calibri" pitchFamily="34" charset="0"/>
            </a:endParaRPr>
          </a:p>
        </p:txBody>
      </p:sp>
      <p:sp>
        <p:nvSpPr>
          <p:cNvPr id="65" name="Rectangle 24"/>
          <p:cNvSpPr/>
          <p:nvPr/>
        </p:nvSpPr>
        <p:spPr>
          <a:xfrm>
            <a:off x="4621531" y="276912"/>
            <a:ext cx="5863148" cy="494302"/>
          </a:xfrm>
          <a:prstGeom prst="rect">
            <a:avLst/>
          </a:prstGeom>
        </p:spPr>
        <p:txBody>
          <a:bodyPr wrap="square">
            <a:normAutofit/>
          </a:bodyPr>
          <a:lstStyle/>
          <a:p>
            <a:pPr marL="144000" indent="-144000"/>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a:p>
            <a:pPr marL="144000" indent="-144000"/>
            <a:endParaRPr lang="en-US" sz="1200" dirty="0">
              <a:solidFill>
                <a:srgbClr val="FF0000"/>
              </a:solidFill>
              <a:cs typeface="Calibri" pitchFamily="34" charset="0"/>
            </a:endParaRPr>
          </a:p>
        </p:txBody>
      </p:sp>
    </p:spTree>
    <p:extLst>
      <p:ext uri="{BB962C8B-B14F-4D97-AF65-F5344CB8AC3E}">
        <p14:creationId xmlns:p14="http://schemas.microsoft.com/office/powerpoint/2010/main" val="246700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cxnSpLocks/>
          </p:cNvCxnSpPr>
          <p:nvPr/>
        </p:nvCxnSpPr>
        <p:spPr>
          <a:xfrm rot="16200000" flipH="1">
            <a:off x="5641624" y="4163249"/>
            <a:ext cx="762427" cy="1"/>
          </a:xfrm>
          <a:prstGeom prst="bentConnector3">
            <a:avLst>
              <a:gd name="adj1" fmla="val 50000"/>
            </a:avLst>
          </a:prstGeom>
          <a:ln w="28575">
            <a:solidFill>
              <a:srgbClr val="C5C0B4"/>
            </a:solidFill>
          </a:ln>
        </p:spPr>
        <p:style>
          <a:lnRef idx="1">
            <a:schemeClr val="accent1"/>
          </a:lnRef>
          <a:fillRef idx="0">
            <a:schemeClr val="accent1"/>
          </a:fillRef>
          <a:effectRef idx="0">
            <a:schemeClr val="accent1"/>
          </a:effectRef>
          <a:fontRef idx="minor">
            <a:schemeClr val="tx1"/>
          </a:fontRef>
        </p:style>
      </p:cxnSp>
      <p:sp>
        <p:nvSpPr>
          <p:cNvPr id="42" name="Freeform 87">
            <a:extLst>
              <a:ext uri="{FF2B5EF4-FFF2-40B4-BE49-F238E27FC236}">
                <a16:creationId xmlns:a16="http://schemas.microsoft.com/office/drawing/2014/main" id="{98056B8A-F785-46A0-902A-985E44DDC6AF}"/>
              </a:ext>
            </a:extLst>
          </p:cNvPr>
          <p:cNvSpPr/>
          <p:nvPr/>
        </p:nvSpPr>
        <p:spPr>
          <a:xfrm>
            <a:off x="4394982" y="4196485"/>
            <a:ext cx="3263711" cy="61536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C5C0B4"/>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13" name="Flowchart: Connector 12">
            <a:extLst>
              <a:ext uri="{FF2B5EF4-FFF2-40B4-BE49-F238E27FC236}">
                <a16:creationId xmlns:a16="http://schemas.microsoft.com/office/drawing/2014/main" id="{195E1C5D-48AA-4E9D-91F7-FE425CA2064D}"/>
              </a:ext>
            </a:extLst>
          </p:cNvPr>
          <p:cNvSpPr/>
          <p:nvPr/>
        </p:nvSpPr>
        <p:spPr>
          <a:xfrm>
            <a:off x="4324495" y="1736114"/>
            <a:ext cx="2192178" cy="2237780"/>
          </a:xfrm>
          <a:prstGeom prst="flowChartConnector">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9" name="Flowchart: Connector 38">
            <a:extLst>
              <a:ext uri="{FF2B5EF4-FFF2-40B4-BE49-F238E27FC236}">
                <a16:creationId xmlns:a16="http://schemas.microsoft.com/office/drawing/2014/main" id="{2B08C0B2-2DC8-4DEE-9372-356ECE703CE1}"/>
              </a:ext>
            </a:extLst>
          </p:cNvPr>
          <p:cNvSpPr/>
          <p:nvPr/>
        </p:nvSpPr>
        <p:spPr>
          <a:xfrm>
            <a:off x="5543846" y="1744622"/>
            <a:ext cx="2221412" cy="2267622"/>
          </a:xfrm>
          <a:prstGeom prst="flowChartConnector">
            <a:avLst/>
          </a:prstGeom>
          <a:solidFill>
            <a:srgbClr val="BB8DB9">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0" name="Freeform 87">
            <a:extLst>
              <a:ext uri="{FF2B5EF4-FFF2-40B4-BE49-F238E27FC236}">
                <a16:creationId xmlns:a16="http://schemas.microsoft.com/office/drawing/2014/main" id="{2F3497FD-E6F1-46EE-B731-B31B2A137C55}"/>
              </a:ext>
            </a:extLst>
          </p:cNvPr>
          <p:cNvSpPr/>
          <p:nvPr/>
        </p:nvSpPr>
        <p:spPr>
          <a:xfrm>
            <a:off x="8336745" y="1799064"/>
            <a:ext cx="2573195" cy="61536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B8DB9"/>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9" name="Freeform 87">
            <a:extLst>
              <a:ext uri="{FF2B5EF4-FFF2-40B4-BE49-F238E27FC236}">
                <a16:creationId xmlns:a16="http://schemas.microsoft.com/office/drawing/2014/main" id="{9735583D-EA84-4E2C-A1D7-8D6B113264DD}"/>
              </a:ext>
            </a:extLst>
          </p:cNvPr>
          <p:cNvSpPr/>
          <p:nvPr/>
        </p:nvSpPr>
        <p:spPr>
          <a:xfrm>
            <a:off x="1385501" y="1786817"/>
            <a:ext cx="2589567" cy="61536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7D79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7" name="Title 6"/>
          <p:cNvSpPr>
            <a:spLocks noGrp="1"/>
          </p:cNvSpPr>
          <p:nvPr>
            <p:ph type="title"/>
          </p:nvPr>
        </p:nvSpPr>
        <p:spPr/>
        <p:txBody>
          <a:bodyPr vert="horz" lIns="90273" tIns="45136" rIns="90273" bIns="45136" rtlCol="0" anchor="t">
            <a:noAutofit/>
          </a:bodyPr>
          <a:lstStyle/>
          <a:p>
            <a:r>
              <a:rPr lang="en-US" dirty="0"/>
              <a:t>The following slides present an aggregated analysis of all 40 attributes from the Drivers of University Attractiveness</a:t>
            </a:r>
            <a:endParaRPr lang="en-GB" dirty="0"/>
          </a:p>
        </p:txBody>
      </p:sp>
      <p:sp>
        <p:nvSpPr>
          <p:cNvPr id="3" name="Text Placeholder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cxnSp>
        <p:nvCxnSpPr>
          <p:cNvPr id="44" name="Elbow Connector 43"/>
          <p:cNvCxnSpPr>
            <a:cxnSpLocks/>
          </p:cNvCxnSpPr>
          <p:nvPr/>
        </p:nvCxnSpPr>
        <p:spPr>
          <a:xfrm>
            <a:off x="3975071" y="1931495"/>
            <a:ext cx="508952" cy="441279"/>
          </a:xfrm>
          <a:prstGeom prst="bentConnector3">
            <a:avLst>
              <a:gd name="adj1" fmla="val 50000"/>
            </a:avLst>
          </a:prstGeom>
          <a:ln w="28575" cmpd="sng">
            <a:solidFill>
              <a:srgbClr val="B4D58F"/>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385501" y="1956573"/>
            <a:ext cx="2589570" cy="287771"/>
          </a:xfrm>
          <a:prstGeom prst="rect">
            <a:avLst/>
          </a:prstGeom>
        </p:spPr>
        <p:txBody>
          <a:bodyPr wrap="square">
            <a:spAutoFit/>
          </a:bodyPr>
          <a:lstStyle/>
          <a:p>
            <a:pPr lvl="0" algn="ctr"/>
            <a:r>
              <a:rPr lang="en-GB" sz="1270" b="1" dirty="0">
                <a:solidFill>
                  <a:srgbClr val="FFFFFF"/>
                </a:solidFill>
                <a:cs typeface="Calibri" pitchFamily="34" charset="0"/>
              </a:rPr>
              <a:t>Association</a:t>
            </a:r>
          </a:p>
        </p:txBody>
      </p:sp>
      <p:sp>
        <p:nvSpPr>
          <p:cNvPr id="48" name="Rectangle 47"/>
          <p:cNvSpPr/>
          <p:nvPr/>
        </p:nvSpPr>
        <p:spPr>
          <a:xfrm>
            <a:off x="1385501" y="2328849"/>
            <a:ext cx="2589567" cy="168815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6" name="TextBox 65"/>
          <p:cNvSpPr txBox="1"/>
          <p:nvPr/>
        </p:nvSpPr>
        <p:spPr>
          <a:xfrm>
            <a:off x="1440782" y="2424001"/>
            <a:ext cx="2480666" cy="1077218"/>
          </a:xfrm>
          <a:prstGeom prst="rect">
            <a:avLst/>
          </a:prstGeom>
          <a:noFill/>
        </p:spPr>
        <p:txBody>
          <a:bodyPr wrap="square" rtlCol="0">
            <a:spAutoFit/>
          </a:bodyPr>
          <a:lstStyle/>
          <a:p>
            <a:pPr algn="ctr"/>
            <a:r>
              <a:rPr lang="en-US" sz="1600" dirty="0">
                <a:solidFill>
                  <a:srgbClr val="414041"/>
                </a:solidFill>
              </a:rPr>
              <a:t>The attributes most strongly associated with you among alumni, regardless of the driver.</a:t>
            </a:r>
          </a:p>
        </p:txBody>
      </p:sp>
      <p:cxnSp>
        <p:nvCxnSpPr>
          <p:cNvPr id="67" name="Elbow Connector 66"/>
          <p:cNvCxnSpPr>
            <a:cxnSpLocks/>
          </p:cNvCxnSpPr>
          <p:nvPr/>
        </p:nvCxnSpPr>
        <p:spPr>
          <a:xfrm flipV="1">
            <a:off x="7639643" y="1946526"/>
            <a:ext cx="687577" cy="426248"/>
          </a:xfrm>
          <a:prstGeom prst="bentConnector3">
            <a:avLst>
              <a:gd name="adj1" fmla="val 50000"/>
            </a:avLst>
          </a:prstGeom>
          <a:ln w="28575">
            <a:solidFill>
              <a:srgbClr val="BB8DB9"/>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8328560" y="2323008"/>
            <a:ext cx="2581380" cy="216949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5" name="TextBox 74"/>
          <p:cNvSpPr txBox="1"/>
          <p:nvPr/>
        </p:nvSpPr>
        <p:spPr>
          <a:xfrm>
            <a:off x="8374646" y="2417481"/>
            <a:ext cx="2489208" cy="1077218"/>
          </a:xfrm>
          <a:prstGeom prst="rect">
            <a:avLst/>
          </a:prstGeom>
          <a:noFill/>
        </p:spPr>
        <p:txBody>
          <a:bodyPr wrap="square" rtlCol="0">
            <a:spAutoFit/>
          </a:bodyPr>
          <a:lstStyle>
            <a:defPPr>
              <a:defRPr lang="en-US"/>
            </a:defPPr>
            <a:lvl1pPr algn="ctr">
              <a:defRPr sz="1400">
                <a:solidFill>
                  <a:srgbClr val="414041"/>
                </a:solidFill>
                <a:latin typeface="+mj-lt"/>
              </a:defRPr>
            </a:lvl1pPr>
          </a:lstStyle>
          <a:p>
            <a:r>
              <a:rPr lang="en-US" sz="1600" dirty="0">
                <a:latin typeface="+mn-lt"/>
              </a:rPr>
              <a:t>The overall most attractive attributes among your alumni, regardless of the driver.</a:t>
            </a:r>
          </a:p>
        </p:txBody>
      </p:sp>
      <p:sp>
        <p:nvSpPr>
          <p:cNvPr id="77" name="AutoShape 25"/>
          <p:cNvSpPr>
            <a:spLocks noChangeAspect="1" noChangeArrowheads="1" noTextEdit="1"/>
          </p:cNvSpPr>
          <p:nvPr/>
        </p:nvSpPr>
        <p:spPr bwMode="auto">
          <a:xfrm>
            <a:off x="4324498" y="1751092"/>
            <a:ext cx="3397591" cy="223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86" name="Rectangle 85"/>
          <p:cNvSpPr/>
          <p:nvPr/>
        </p:nvSpPr>
        <p:spPr>
          <a:xfrm>
            <a:off x="4399370" y="4803338"/>
            <a:ext cx="3259323" cy="16382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87" name="TextBox 86"/>
          <p:cNvSpPr txBox="1"/>
          <p:nvPr/>
        </p:nvSpPr>
        <p:spPr>
          <a:xfrm>
            <a:off x="4484024" y="4871882"/>
            <a:ext cx="3090014" cy="1323439"/>
          </a:xfrm>
          <a:prstGeom prst="rect">
            <a:avLst/>
          </a:prstGeom>
          <a:noFill/>
        </p:spPr>
        <p:txBody>
          <a:bodyPr wrap="square" rtlCol="0">
            <a:spAutoFit/>
          </a:bodyPr>
          <a:lstStyle>
            <a:defPPr>
              <a:defRPr lang="en-US"/>
            </a:defPPr>
            <a:lvl1pPr algn="ctr">
              <a:defRPr sz="1400">
                <a:solidFill>
                  <a:srgbClr val="414041"/>
                </a:solidFill>
                <a:latin typeface="+mj-lt"/>
              </a:defRPr>
            </a:lvl1pPr>
          </a:lstStyle>
          <a:p>
            <a:r>
              <a:rPr lang="en-US" sz="1600" dirty="0">
                <a:latin typeface="+mn-lt"/>
              </a:rPr>
              <a:t>Attributes that are both among the most attractive and most strongly associated.</a:t>
            </a:r>
          </a:p>
          <a:p>
            <a:r>
              <a:rPr lang="en-US" sz="1600" dirty="0">
                <a:latin typeface="+mn-lt"/>
              </a:rPr>
              <a:t>These attributes show what made your alumni happy to be at school.</a:t>
            </a:r>
          </a:p>
        </p:txBody>
      </p:sp>
      <p:sp>
        <p:nvSpPr>
          <p:cNvPr id="25" name="Rectangle 24"/>
          <p:cNvSpPr/>
          <p:nvPr/>
        </p:nvSpPr>
        <p:spPr>
          <a:xfrm>
            <a:off x="8609274" y="1915087"/>
            <a:ext cx="2107601"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70" b="1" i="0" u="none" strike="noStrike" kern="1200" cap="none" spc="0" normalizeH="0" baseline="0" noProof="0" dirty="0">
                <a:ln>
                  <a:noFill/>
                </a:ln>
                <a:solidFill>
                  <a:srgbClr val="FFFFFF"/>
                </a:solidFill>
                <a:effectLst/>
                <a:uLnTx/>
                <a:uFillTx/>
                <a:latin typeface="Calibri"/>
                <a:ea typeface="+mn-ea"/>
                <a:cs typeface="Calibri" pitchFamily="34" charset="0"/>
              </a:rPr>
              <a:t>Attractive</a:t>
            </a:r>
          </a:p>
        </p:txBody>
      </p:sp>
      <p:sp>
        <p:nvSpPr>
          <p:cNvPr id="26" name="TextBox 25"/>
          <p:cNvSpPr txBox="1"/>
          <p:nvPr/>
        </p:nvSpPr>
        <p:spPr>
          <a:xfrm>
            <a:off x="4365662" y="2367408"/>
            <a:ext cx="1178184" cy="287771"/>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70" b="1" i="0" u="none" strike="noStrike" kern="1200" cap="none" spc="0" normalizeH="0" baseline="0" noProof="0" dirty="0">
                <a:ln>
                  <a:noFill/>
                </a:ln>
                <a:solidFill>
                  <a:prstClr val="white"/>
                </a:solidFill>
                <a:effectLst/>
                <a:uLnTx/>
                <a:uFillTx/>
                <a:latin typeface="Calibri"/>
                <a:ea typeface="+mn-ea"/>
                <a:cs typeface="+mn-cs"/>
              </a:rPr>
              <a:t>Your image</a:t>
            </a:r>
          </a:p>
        </p:txBody>
      </p:sp>
      <p:sp>
        <p:nvSpPr>
          <p:cNvPr id="27" name="TextBox 26"/>
          <p:cNvSpPr txBox="1"/>
          <p:nvPr/>
        </p:nvSpPr>
        <p:spPr>
          <a:xfrm>
            <a:off x="6521052" y="2367408"/>
            <a:ext cx="1051879" cy="483209"/>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GB" sz="1270" b="1" i="0" u="none" strike="noStrike" kern="1200" cap="none" spc="0" normalizeH="0" baseline="0" noProof="0">
                <a:ln>
                  <a:noFill/>
                </a:ln>
                <a:solidFill>
                  <a:prstClr val="white"/>
                </a:solidFill>
                <a:effectLst/>
                <a:uLnTx/>
                <a:uFillTx/>
                <a:latin typeface="Calibri"/>
                <a:ea typeface="+mn-ea"/>
                <a:cs typeface="+mn-cs"/>
              </a:rPr>
              <a:t>What talent wants</a:t>
            </a:r>
          </a:p>
        </p:txBody>
      </p:sp>
      <p:sp>
        <p:nvSpPr>
          <p:cNvPr id="31" name="Rectangle 30"/>
          <p:cNvSpPr/>
          <p:nvPr/>
        </p:nvSpPr>
        <p:spPr>
          <a:xfrm>
            <a:off x="4741648" y="4351207"/>
            <a:ext cx="2708704"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70" b="1" i="0" u="none" strike="noStrike" kern="1200" cap="none" spc="0" normalizeH="0" baseline="0" noProof="0">
                <a:ln>
                  <a:noFill/>
                </a:ln>
                <a:solidFill>
                  <a:prstClr val="white"/>
                </a:solidFill>
                <a:effectLst/>
                <a:uLnTx/>
                <a:uFillTx/>
                <a:latin typeface="Calibri"/>
                <a:ea typeface="+mn-ea"/>
                <a:cs typeface="+mn-cs"/>
              </a:rPr>
              <a:t>Attractive and credible attributes</a:t>
            </a:r>
          </a:p>
        </p:txBody>
      </p:sp>
      <p:sp>
        <p:nvSpPr>
          <p:cNvPr id="2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128202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8" name="Elbow Connector 147"/>
          <p:cNvCxnSpPr/>
          <p:nvPr/>
        </p:nvCxnSpPr>
        <p:spPr>
          <a:xfrm rot="10800000" flipV="1">
            <a:off x="5526150" y="1491470"/>
            <a:ext cx="2023980" cy="587607"/>
          </a:xfrm>
          <a:prstGeom prst="bentConnector3">
            <a:avLst>
              <a:gd name="adj1" fmla="val 100000"/>
            </a:avLst>
          </a:prstGeom>
          <a:ln w="57150">
            <a:solidFill>
              <a:srgbClr val="7F856E"/>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16505" y="1881254"/>
            <a:ext cx="3440763" cy="2276130"/>
            <a:chOff x="3816505" y="1881254"/>
            <a:chExt cx="3440763" cy="2276130"/>
          </a:xfrm>
        </p:grpSpPr>
        <p:sp>
          <p:nvSpPr>
            <p:cNvPr id="37" name="Flowchart: Connector 36">
              <a:extLst>
                <a:ext uri="{FF2B5EF4-FFF2-40B4-BE49-F238E27FC236}">
                  <a16:creationId xmlns:a16="http://schemas.microsoft.com/office/drawing/2014/main" id="{195E1C5D-48AA-4E9D-91F7-FE425CA2064D}"/>
                </a:ext>
              </a:extLst>
            </p:cNvPr>
            <p:cNvSpPr/>
            <p:nvPr/>
          </p:nvSpPr>
          <p:spPr>
            <a:xfrm>
              <a:off x="3816505" y="1881254"/>
              <a:ext cx="2192178" cy="2237780"/>
            </a:xfrm>
            <a:prstGeom prst="flowChartConnector">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lowchart: Connector 37">
              <a:extLst>
                <a:ext uri="{FF2B5EF4-FFF2-40B4-BE49-F238E27FC236}">
                  <a16:creationId xmlns:a16="http://schemas.microsoft.com/office/drawing/2014/main" id="{2B08C0B2-2DC8-4DEE-9372-356ECE703CE1}"/>
                </a:ext>
              </a:extLst>
            </p:cNvPr>
            <p:cNvSpPr/>
            <p:nvPr/>
          </p:nvSpPr>
          <p:spPr>
            <a:xfrm>
              <a:off x="5035856" y="1889762"/>
              <a:ext cx="2221412" cy="2267622"/>
            </a:xfrm>
            <a:prstGeom prst="flowChartConnector">
              <a:avLst/>
            </a:prstGeom>
            <a:solidFill>
              <a:srgbClr val="BB8DB9">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88" name="Elbow Connector 87"/>
          <p:cNvCxnSpPr>
            <a:cxnSpLocks/>
            <a:endCxn id="38" idx="4"/>
          </p:cNvCxnSpPr>
          <p:nvPr/>
        </p:nvCxnSpPr>
        <p:spPr>
          <a:xfrm flipV="1">
            <a:off x="3514824" y="4157384"/>
            <a:ext cx="2631738" cy="253930"/>
          </a:xfrm>
          <a:prstGeom prst="bentConnector2">
            <a:avLst/>
          </a:prstGeom>
          <a:ln w="28575">
            <a:solidFill>
              <a:srgbClr val="BB8DB9"/>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7539668" y="1172150"/>
            <a:ext cx="3485871" cy="48687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33" name="Freeform 87">
            <a:extLst>
              <a:ext uri="{FF2B5EF4-FFF2-40B4-BE49-F238E27FC236}">
                <a16:creationId xmlns:a16="http://schemas.microsoft.com/office/drawing/2014/main" id="{1E7C5B44-C5EC-4946-A8B3-345282120DBA}"/>
              </a:ext>
            </a:extLst>
          </p:cNvPr>
          <p:cNvSpPr/>
          <p:nvPr/>
        </p:nvSpPr>
        <p:spPr>
          <a:xfrm>
            <a:off x="7545681" y="1151654"/>
            <a:ext cx="3487168" cy="956320"/>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7F856E"/>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 name="Text Placeholder 1"/>
          <p:cNvSpPr>
            <a:spLocks noGrp="1"/>
          </p:cNvSpPr>
          <p:nvPr>
            <p:ph type="body" sz="quarter" idx="12"/>
          </p:nvPr>
        </p:nvSpPr>
        <p:spPr/>
        <p:txBody>
          <a:bodyPr/>
          <a:lstStyle/>
          <a:p>
            <a:r>
              <a:rPr lang="en-US"/>
              <a:t>Which of the following attributes do you associate with your college or university? (Please select as many as applicable.)</a:t>
            </a:r>
          </a:p>
          <a:p>
            <a:r>
              <a:rPr lang="en-US"/>
              <a:t>Which of these are most important to you? (Please select a maximum of 3 alternatives.)</a:t>
            </a:r>
            <a:endParaRPr lang="en-US" dirty="0"/>
          </a:p>
        </p:txBody>
      </p:sp>
      <p:sp>
        <p:nvSpPr>
          <p:cNvPr id="7" name="Title 6"/>
          <p:cNvSpPr>
            <a:spLocks noGrp="1"/>
          </p:cNvSpPr>
          <p:nvPr>
            <p:ph type="title"/>
          </p:nvPr>
        </p:nvSpPr>
        <p:spPr/>
        <p:txBody>
          <a:bodyPr/>
          <a:lstStyle/>
          <a:p>
            <a:r>
              <a:rPr lang="de-DE"/>
              <a:t>What is attractive and associated with you?</a:t>
            </a:r>
            <a:endParaRPr lang="en-US" dirty="0"/>
          </a:p>
        </p:txBody>
      </p:sp>
      <p:sp>
        <p:nvSpPr>
          <p:cNvPr id="3" name="Text Placeholder 2"/>
          <p:cNvSpPr>
            <a:spLocks noGrp="1"/>
          </p:cNvSpPr>
          <p:nvPr>
            <p:ph type="body" sz="quarter" idx="10"/>
          </p:nvPr>
        </p:nvSpPr>
        <p:spPr/>
        <p:txBody>
          <a:bodyPr/>
          <a:lstStyle/>
          <a:p>
            <a:r>
              <a:rPr lang="en-US"/>
              <a:t>2021 | South Africa | Professionals | All main fields of study</a:t>
            </a:r>
            <a:endParaRPr lang="en-US" dirty="0"/>
          </a:p>
        </p:txBody>
      </p:sp>
      <p:cxnSp>
        <p:nvCxnSpPr>
          <p:cNvPr id="152" name="Elbow Connector 151"/>
          <p:cNvCxnSpPr>
            <a:cxnSpLocks/>
          </p:cNvCxnSpPr>
          <p:nvPr/>
        </p:nvCxnSpPr>
        <p:spPr>
          <a:xfrm>
            <a:off x="3514826" y="1827306"/>
            <a:ext cx="837731" cy="489673"/>
          </a:xfrm>
          <a:prstGeom prst="bentConnector3">
            <a:avLst>
              <a:gd name="adj1" fmla="val 102703"/>
            </a:avLst>
          </a:prstGeom>
          <a:ln w="28575" cmpd="sng">
            <a:solidFill>
              <a:srgbClr val="B4D58F"/>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rot="2700000">
            <a:off x="8766256" y="1939096"/>
            <a:ext cx="284876" cy="284876"/>
          </a:xfrm>
          <a:prstGeom prst="rect">
            <a:avLst/>
          </a:prstGeom>
          <a:solidFill>
            <a:srgbClr val="7F85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34" name="Rectangle 33">
            <a:extLst>
              <a:ext uri="{FF2B5EF4-FFF2-40B4-BE49-F238E27FC236}">
                <a16:creationId xmlns:a16="http://schemas.microsoft.com/office/drawing/2014/main" id="{E4D24DE7-5D4E-4737-91F8-5DE570C18EEA}"/>
              </a:ext>
            </a:extLst>
          </p:cNvPr>
          <p:cNvSpPr/>
          <p:nvPr/>
        </p:nvSpPr>
        <p:spPr>
          <a:xfrm>
            <a:off x="2178977" y="1675236"/>
            <a:ext cx="915315" cy="287771"/>
          </a:xfrm>
          <a:prstGeom prst="rect">
            <a:avLst/>
          </a:prstGeom>
        </p:spPr>
        <p:txBody>
          <a:bodyPr wrap="none">
            <a:spAutoFit/>
          </a:bodyPr>
          <a:lstStyle/>
          <a:p>
            <a:pPr algn="ctr"/>
            <a:r>
              <a:rPr lang="en-GB" sz="1270" b="1" dirty="0">
                <a:solidFill>
                  <a:srgbClr val="FFFFFF"/>
                </a:solidFill>
                <a:cs typeface="Calibri" pitchFamily="34" charset="0"/>
              </a:rPr>
              <a:t>Associated</a:t>
            </a:r>
          </a:p>
        </p:txBody>
      </p:sp>
      <p:sp>
        <p:nvSpPr>
          <p:cNvPr id="35" name="Freeform 87">
            <a:extLst>
              <a:ext uri="{FF2B5EF4-FFF2-40B4-BE49-F238E27FC236}">
                <a16:creationId xmlns:a16="http://schemas.microsoft.com/office/drawing/2014/main" id="{78CE2837-EF8E-4F93-AB5B-F83B1075FBB6}"/>
              </a:ext>
            </a:extLst>
          </p:cNvPr>
          <p:cNvSpPr/>
          <p:nvPr/>
        </p:nvSpPr>
        <p:spPr>
          <a:xfrm>
            <a:off x="1868346" y="4159598"/>
            <a:ext cx="1721680" cy="510977"/>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B8DB9"/>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36" name="Freeform 87">
            <a:extLst>
              <a:ext uri="{FF2B5EF4-FFF2-40B4-BE49-F238E27FC236}">
                <a16:creationId xmlns:a16="http://schemas.microsoft.com/office/drawing/2014/main" id="{BBCEA92E-1AC7-48FB-A3E5-ED66A8888653}"/>
              </a:ext>
            </a:extLst>
          </p:cNvPr>
          <p:cNvSpPr/>
          <p:nvPr/>
        </p:nvSpPr>
        <p:spPr>
          <a:xfrm>
            <a:off x="1879683" y="1590756"/>
            <a:ext cx="1714370" cy="523582"/>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B4D58F"/>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30" name="Rectangle 29"/>
          <p:cNvSpPr/>
          <p:nvPr/>
        </p:nvSpPr>
        <p:spPr>
          <a:xfrm>
            <a:off x="7627593" y="1433521"/>
            <a:ext cx="3397945"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70" b="1" i="0" u="none" strike="noStrike" kern="1200" cap="none" spc="0" normalizeH="0" baseline="0" noProof="0">
                <a:ln>
                  <a:noFill/>
                </a:ln>
                <a:solidFill>
                  <a:prstClr val="white"/>
                </a:solidFill>
                <a:effectLst/>
                <a:uLnTx/>
                <a:uFillTx/>
                <a:latin typeface="Calibri"/>
                <a:ea typeface="+mn-ea"/>
                <a:cs typeface="+mn-cs"/>
              </a:rPr>
              <a:t>Attractive and associated attributes</a:t>
            </a:r>
          </a:p>
        </p:txBody>
      </p:sp>
      <p:sp>
        <p:nvSpPr>
          <p:cNvPr id="31" name="Rectangle 30">
            <a:extLst>
              <a:ext uri="{FF2B5EF4-FFF2-40B4-BE49-F238E27FC236}">
                <a16:creationId xmlns:a16="http://schemas.microsoft.com/office/drawing/2014/main" id="{061CC210-F917-4F67-A94F-44422ACE1141}"/>
              </a:ext>
            </a:extLst>
          </p:cNvPr>
          <p:cNvSpPr/>
          <p:nvPr/>
        </p:nvSpPr>
        <p:spPr>
          <a:xfrm>
            <a:off x="1857009" y="4242297"/>
            <a:ext cx="1745586" cy="287771"/>
          </a:xfrm>
          <a:prstGeom prst="rect">
            <a:avLst/>
          </a:prstGeom>
        </p:spPr>
        <p:txBody>
          <a:bodyPr wrap="square">
            <a:spAutoFit/>
          </a:bodyPr>
          <a:lstStyle/>
          <a:p>
            <a:pPr algn="ctr">
              <a:defRPr/>
            </a:pPr>
            <a:r>
              <a:rPr lang="en-GB" sz="1270" b="1">
                <a:solidFill>
                  <a:prstClr val="white"/>
                </a:solidFill>
                <a:latin typeface="Calibri"/>
              </a:rPr>
              <a:t>Attractive</a:t>
            </a:r>
          </a:p>
        </p:txBody>
      </p:sp>
      <p:sp>
        <p:nvSpPr>
          <p:cNvPr id="32" name="Rectangle 31">
            <a:extLst>
              <a:ext uri="{FF2B5EF4-FFF2-40B4-BE49-F238E27FC236}">
                <a16:creationId xmlns:a16="http://schemas.microsoft.com/office/drawing/2014/main" id="{7FB02DC3-9D32-4377-AB61-C8CB2AEB41C6}"/>
              </a:ext>
            </a:extLst>
          </p:cNvPr>
          <p:cNvSpPr/>
          <p:nvPr/>
        </p:nvSpPr>
        <p:spPr>
          <a:xfrm>
            <a:off x="1854237" y="1683331"/>
            <a:ext cx="1720449" cy="287771"/>
          </a:xfrm>
          <a:prstGeom prst="rect">
            <a:avLst/>
          </a:prstGeom>
        </p:spPr>
        <p:txBody>
          <a:bodyPr wrap="square">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lang="en-GB" sz="1270" b="1">
                <a:solidFill>
                  <a:prstClr val="white"/>
                </a:solidFill>
                <a:latin typeface="Calibri"/>
              </a:rPr>
              <a:t>Associated</a:t>
            </a:r>
          </a:p>
        </p:txBody>
      </p:sp>
      <p:grpSp>
        <p:nvGrpSpPr>
          <p:cNvPr id="40" name="Group 39">
            <a:extLst>
              <a:ext uri="{FF2B5EF4-FFF2-40B4-BE49-F238E27FC236}">
                <a16:creationId xmlns:a16="http://schemas.microsoft.com/office/drawing/2014/main" id="{B54F9B75-19DF-4F5B-9F1F-08CE6AE7184F}"/>
              </a:ext>
            </a:extLst>
          </p:cNvPr>
          <p:cNvGrpSpPr/>
          <p:nvPr/>
        </p:nvGrpSpPr>
        <p:grpSpPr>
          <a:xfrm>
            <a:off x="2140172" y="5564665"/>
            <a:ext cx="5416581" cy="231923"/>
            <a:chOff x="1845027" y="5715995"/>
            <a:chExt cx="5416581" cy="231923"/>
          </a:xfrm>
        </p:grpSpPr>
        <p:sp>
          <p:nvSpPr>
            <p:cNvPr id="41" name="TextBox 40">
              <a:extLst>
                <a:ext uri="{FF2B5EF4-FFF2-40B4-BE49-F238E27FC236}">
                  <a16:creationId xmlns:a16="http://schemas.microsoft.com/office/drawing/2014/main" id="{3FC7AE93-30A1-4C99-AE3C-F39B55DE9BD6}"/>
                </a:ext>
              </a:extLst>
            </p:cNvPr>
            <p:cNvSpPr txBox="1"/>
            <p:nvPr/>
          </p:nvSpPr>
          <p:spPr>
            <a:xfrm>
              <a:off x="2005102" y="5715995"/>
              <a:ext cx="1466293" cy="231923"/>
            </a:xfrm>
            <a:prstGeom prst="rect">
              <a:avLst/>
            </a:prstGeom>
            <a:ln>
              <a:noFill/>
            </a:ln>
          </p:spPr>
          <p:txBody>
            <a:bodyPr wrap="square">
              <a:spAutoFit/>
            </a:bodyPr>
            <a:lstStyle>
              <a:defPPr>
                <a:defRPr lang="en-US"/>
              </a:defPPr>
              <a:lvl1pPr>
                <a:defRPr sz="1200" b="1"/>
              </a:lvl1pPr>
            </a:lstStyle>
            <a:p>
              <a:r>
                <a:rPr lang="en-GB" sz="907" b="0" dirty="0">
                  <a:solidFill>
                    <a:srgbClr val="414041"/>
                  </a:solidFill>
                </a:rPr>
                <a:t>Reputation</a:t>
              </a:r>
            </a:p>
          </p:txBody>
        </p:sp>
        <p:sp>
          <p:nvSpPr>
            <p:cNvPr id="42" name="TextBox 41">
              <a:extLst>
                <a:ext uri="{FF2B5EF4-FFF2-40B4-BE49-F238E27FC236}">
                  <a16:creationId xmlns:a16="http://schemas.microsoft.com/office/drawing/2014/main" id="{3F04EE60-F6BE-4B4A-966C-FC89D0B9DD7A}"/>
                </a:ext>
              </a:extLst>
            </p:cNvPr>
            <p:cNvSpPr txBox="1"/>
            <p:nvPr/>
          </p:nvSpPr>
          <p:spPr>
            <a:xfrm>
              <a:off x="4937311" y="5715995"/>
              <a:ext cx="1004028"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Employability</a:t>
              </a:r>
            </a:p>
          </p:txBody>
        </p:sp>
        <p:sp>
          <p:nvSpPr>
            <p:cNvPr id="43" name="TextBox 42">
              <a:extLst>
                <a:ext uri="{FF2B5EF4-FFF2-40B4-BE49-F238E27FC236}">
                  <a16:creationId xmlns:a16="http://schemas.microsoft.com/office/drawing/2014/main" id="{1B4009B3-5A9E-44C9-8A76-BF5A2690880D}"/>
                </a:ext>
              </a:extLst>
            </p:cNvPr>
            <p:cNvSpPr txBox="1"/>
            <p:nvPr/>
          </p:nvSpPr>
          <p:spPr>
            <a:xfrm>
              <a:off x="3604222" y="5715995"/>
              <a:ext cx="1178455"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Culture</a:t>
              </a:r>
            </a:p>
          </p:txBody>
        </p:sp>
        <p:sp>
          <p:nvSpPr>
            <p:cNvPr id="44" name="TextBox 43">
              <a:extLst>
                <a:ext uri="{FF2B5EF4-FFF2-40B4-BE49-F238E27FC236}">
                  <a16:creationId xmlns:a16="http://schemas.microsoft.com/office/drawing/2014/main" id="{F23251CB-F046-4DA4-982A-3A7082BDB842}"/>
                </a:ext>
              </a:extLst>
            </p:cNvPr>
            <p:cNvSpPr txBox="1"/>
            <p:nvPr/>
          </p:nvSpPr>
          <p:spPr>
            <a:xfrm>
              <a:off x="6111766" y="5715995"/>
              <a:ext cx="1149842"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Offering</a:t>
              </a:r>
            </a:p>
          </p:txBody>
        </p:sp>
        <p:sp>
          <p:nvSpPr>
            <p:cNvPr id="45" name="Oval 44">
              <a:extLst>
                <a:ext uri="{FF2B5EF4-FFF2-40B4-BE49-F238E27FC236}">
                  <a16:creationId xmlns:a16="http://schemas.microsoft.com/office/drawing/2014/main" id="{AAD1FEEE-0AF3-49B7-897E-A0F4732F9584}"/>
                </a:ext>
              </a:extLst>
            </p:cNvPr>
            <p:cNvSpPr/>
            <p:nvPr/>
          </p:nvSpPr>
          <p:spPr>
            <a:xfrm>
              <a:off x="1845027" y="5766947"/>
              <a:ext cx="132878" cy="13287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6" name="Oval 45">
              <a:extLst>
                <a:ext uri="{FF2B5EF4-FFF2-40B4-BE49-F238E27FC236}">
                  <a16:creationId xmlns:a16="http://schemas.microsoft.com/office/drawing/2014/main" id="{60EDC137-7A89-484C-987B-DB5012104C41}"/>
                </a:ext>
              </a:extLst>
            </p:cNvPr>
            <p:cNvSpPr/>
            <p:nvPr/>
          </p:nvSpPr>
          <p:spPr>
            <a:xfrm>
              <a:off x="3421708" y="5770758"/>
              <a:ext cx="132878" cy="1328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7" name="Oval 46">
              <a:extLst>
                <a:ext uri="{FF2B5EF4-FFF2-40B4-BE49-F238E27FC236}">
                  <a16:creationId xmlns:a16="http://schemas.microsoft.com/office/drawing/2014/main" id="{3E82F907-FBD5-4618-B3D4-899480EEF4FB}"/>
                </a:ext>
              </a:extLst>
            </p:cNvPr>
            <p:cNvSpPr/>
            <p:nvPr/>
          </p:nvSpPr>
          <p:spPr>
            <a:xfrm>
              <a:off x="4692973" y="5766947"/>
              <a:ext cx="132878" cy="132878"/>
            </a:xfrm>
            <a:prstGeom prst="ellipse">
              <a:avLst/>
            </a:prstGeom>
            <a:solidFill>
              <a:srgbClr val="86BC4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8" name="Oval 47">
              <a:extLst>
                <a:ext uri="{FF2B5EF4-FFF2-40B4-BE49-F238E27FC236}">
                  <a16:creationId xmlns:a16="http://schemas.microsoft.com/office/drawing/2014/main" id="{F8116D08-8AE6-448C-B9FF-A1B86A3311C2}"/>
                </a:ext>
              </a:extLst>
            </p:cNvPr>
            <p:cNvSpPr/>
            <p:nvPr/>
          </p:nvSpPr>
          <p:spPr>
            <a:xfrm>
              <a:off x="5982274" y="5765231"/>
              <a:ext cx="132878" cy="1328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8174" y="2348254"/>
            <a:ext cx="3048426" cy="4105848"/>
          </a:xfrm>
          <a:prstGeom prst="rect">
            <a:avLst/>
          </a:prstGeom>
        </p:spPr>
      </p:pic>
    </p:spTree>
    <p:extLst>
      <p:ext uri="{BB962C8B-B14F-4D97-AF65-F5344CB8AC3E}">
        <p14:creationId xmlns:p14="http://schemas.microsoft.com/office/powerpoint/2010/main" val="1288542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entagon 91"/>
          <p:cNvSpPr/>
          <p:nvPr/>
        </p:nvSpPr>
        <p:spPr>
          <a:xfrm>
            <a:off x="7474887" y="1301114"/>
            <a:ext cx="3461444" cy="4709322"/>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 name="Title 6"/>
          <p:cNvSpPr>
            <a:spLocks noGrp="1"/>
          </p:cNvSpPr>
          <p:nvPr>
            <p:ph type="title"/>
          </p:nvPr>
        </p:nvSpPr>
        <p:spPr/>
        <p:txBody>
          <a:bodyPr vert="horz" lIns="90273" tIns="45136" rIns="90273" bIns="45136" rtlCol="0" anchor="t">
            <a:noAutofit/>
          </a:bodyPr>
          <a:lstStyle/>
          <a:p>
            <a:r>
              <a:rPr lang="en-US" dirty="0"/>
              <a:t>Are these attributes differentiating for you?</a:t>
            </a:r>
          </a:p>
        </p:txBody>
      </p:sp>
      <p:sp>
        <p:nvSpPr>
          <p:cNvPr id="3" name="Text Placeholder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72" name="Rectangle 71"/>
          <p:cNvSpPr/>
          <p:nvPr/>
        </p:nvSpPr>
        <p:spPr>
          <a:xfrm>
            <a:off x="3439381" y="1300831"/>
            <a:ext cx="3726699" cy="470963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3" name="Rectangle 72"/>
          <p:cNvSpPr/>
          <p:nvPr/>
        </p:nvSpPr>
        <p:spPr>
          <a:xfrm>
            <a:off x="3445708" y="1295583"/>
            <a:ext cx="3681286" cy="946700"/>
          </a:xfrm>
          <a:prstGeom prst="rect">
            <a:avLst/>
          </a:prstGeom>
          <a:solidFill>
            <a:srgbClr val="7F85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cxnSp>
        <p:nvCxnSpPr>
          <p:cNvPr id="90" name="Elbow Connector 89"/>
          <p:cNvCxnSpPr>
            <a:stCxn id="73" idx="1"/>
          </p:cNvCxnSpPr>
          <p:nvPr/>
        </p:nvCxnSpPr>
        <p:spPr>
          <a:xfrm rot="10800000" flipV="1">
            <a:off x="2169988" y="1768933"/>
            <a:ext cx="1275721" cy="1521942"/>
          </a:xfrm>
          <a:prstGeom prst="bentConnector2">
            <a:avLst/>
          </a:prstGeom>
          <a:ln w="28575">
            <a:solidFill>
              <a:srgbClr val="7F856E"/>
            </a:solidFill>
          </a:ln>
        </p:spPr>
        <p:style>
          <a:lnRef idx="1">
            <a:schemeClr val="accent1"/>
          </a:lnRef>
          <a:fillRef idx="0">
            <a:schemeClr val="accent1"/>
          </a:fillRef>
          <a:effectRef idx="0">
            <a:schemeClr val="accent1"/>
          </a:effectRef>
          <a:fontRef idx="minor">
            <a:schemeClr val="tx1"/>
          </a:fontRef>
        </p:style>
      </p:cxnSp>
      <p:sp>
        <p:nvSpPr>
          <p:cNvPr id="169" name="AutoShape 25"/>
          <p:cNvSpPr>
            <a:spLocks noChangeAspect="1" noChangeArrowheads="1" noTextEdit="1"/>
          </p:cNvSpPr>
          <p:nvPr/>
        </p:nvSpPr>
        <p:spPr bwMode="auto">
          <a:xfrm>
            <a:off x="1139785" y="3077489"/>
            <a:ext cx="2068322" cy="13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170" name="Freeform 28"/>
          <p:cNvSpPr>
            <a:spLocks/>
          </p:cNvSpPr>
          <p:nvPr/>
        </p:nvSpPr>
        <p:spPr bwMode="auto">
          <a:xfrm>
            <a:off x="1142632" y="3082471"/>
            <a:ext cx="1031314" cy="1352311"/>
          </a:xfrm>
          <a:custGeom>
            <a:avLst/>
            <a:gdLst>
              <a:gd name="T0" fmla="*/ 134 w 204"/>
              <a:gd name="T1" fmla="*/ 0 h 267"/>
              <a:gd name="T2" fmla="*/ 0 w 204"/>
              <a:gd name="T3" fmla="*/ 133 h 267"/>
              <a:gd name="T4" fmla="*/ 134 w 204"/>
              <a:gd name="T5" fmla="*/ 267 h 267"/>
              <a:gd name="T6" fmla="*/ 204 w 204"/>
              <a:gd name="T7" fmla="*/ 247 h 267"/>
              <a:gd name="T8" fmla="*/ 141 w 204"/>
              <a:gd name="T9" fmla="*/ 133 h 267"/>
              <a:gd name="T10" fmla="*/ 141 w 204"/>
              <a:gd name="T11" fmla="*/ 133 h 267"/>
              <a:gd name="T12" fmla="*/ 141 w 204"/>
              <a:gd name="T13" fmla="*/ 133 h 267"/>
              <a:gd name="T14" fmla="*/ 141 w 204"/>
              <a:gd name="T15" fmla="*/ 133 h 267"/>
              <a:gd name="T16" fmla="*/ 141 w 204"/>
              <a:gd name="T17" fmla="*/ 133 h 267"/>
              <a:gd name="T18" fmla="*/ 141 w 204"/>
              <a:gd name="T19" fmla="*/ 133 h 267"/>
              <a:gd name="T20" fmla="*/ 141 w 204"/>
              <a:gd name="T21" fmla="*/ 133 h 267"/>
              <a:gd name="T22" fmla="*/ 141 w 204"/>
              <a:gd name="T23" fmla="*/ 133 h 267"/>
              <a:gd name="T24" fmla="*/ 141 w 204"/>
              <a:gd name="T25" fmla="*/ 133 h 267"/>
              <a:gd name="T26" fmla="*/ 204 w 204"/>
              <a:gd name="T27" fmla="*/ 20 h 267"/>
              <a:gd name="T28" fmla="*/ 134 w 204"/>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67">
                <a:moveTo>
                  <a:pt x="134" y="0"/>
                </a:moveTo>
                <a:cubicBezTo>
                  <a:pt x="60" y="0"/>
                  <a:pt x="0" y="60"/>
                  <a:pt x="0" y="133"/>
                </a:cubicBezTo>
                <a:cubicBezTo>
                  <a:pt x="0" y="207"/>
                  <a:pt x="60" y="267"/>
                  <a:pt x="134" y="267"/>
                </a:cubicBezTo>
                <a:cubicBezTo>
                  <a:pt x="160" y="267"/>
                  <a:pt x="184" y="260"/>
                  <a:pt x="204" y="247"/>
                </a:cubicBezTo>
                <a:cubicBezTo>
                  <a:pt x="166" y="223"/>
                  <a:pt x="141" y="181"/>
                  <a:pt x="141" y="133"/>
                </a:cubicBezTo>
                <a:cubicBezTo>
                  <a:pt x="141" y="133"/>
                  <a:pt x="141" y="133"/>
                  <a:pt x="141" y="133"/>
                </a:cubicBezTo>
                <a:cubicBezTo>
                  <a:pt x="141" y="133"/>
                  <a:pt x="141" y="133"/>
                  <a:pt x="141" y="133"/>
                </a:cubicBezTo>
                <a:cubicBezTo>
                  <a:pt x="141" y="133"/>
                  <a:pt x="141" y="133"/>
                  <a:pt x="141" y="133"/>
                </a:cubicBezTo>
                <a:cubicBezTo>
                  <a:pt x="141" y="133"/>
                  <a:pt x="141" y="133"/>
                  <a:pt x="141" y="133"/>
                </a:cubicBezTo>
                <a:cubicBezTo>
                  <a:pt x="141" y="133"/>
                  <a:pt x="141" y="133"/>
                  <a:pt x="141" y="133"/>
                </a:cubicBezTo>
                <a:cubicBezTo>
                  <a:pt x="141" y="133"/>
                  <a:pt x="141" y="133"/>
                  <a:pt x="141" y="133"/>
                </a:cubicBezTo>
                <a:cubicBezTo>
                  <a:pt x="141" y="133"/>
                  <a:pt x="141" y="133"/>
                  <a:pt x="141" y="133"/>
                </a:cubicBezTo>
                <a:cubicBezTo>
                  <a:pt x="141" y="133"/>
                  <a:pt x="141" y="133"/>
                  <a:pt x="141" y="133"/>
                </a:cubicBezTo>
                <a:cubicBezTo>
                  <a:pt x="141" y="85"/>
                  <a:pt x="166" y="43"/>
                  <a:pt x="204" y="20"/>
                </a:cubicBezTo>
                <a:cubicBezTo>
                  <a:pt x="184" y="7"/>
                  <a:pt x="160" y="0"/>
                  <a:pt x="134" y="0"/>
                </a:cubicBezTo>
              </a:path>
            </a:pathLst>
          </a:custGeom>
          <a:solidFill>
            <a:srgbClr val="B7D791">
              <a:alpha val="61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171" name="Freeform 29"/>
          <p:cNvSpPr>
            <a:spLocks/>
          </p:cNvSpPr>
          <p:nvPr/>
        </p:nvSpPr>
        <p:spPr bwMode="auto">
          <a:xfrm>
            <a:off x="2171099" y="3082471"/>
            <a:ext cx="1032026" cy="1352311"/>
          </a:xfrm>
          <a:custGeom>
            <a:avLst/>
            <a:gdLst>
              <a:gd name="T0" fmla="*/ 71 w 204"/>
              <a:gd name="T1" fmla="*/ 0 h 267"/>
              <a:gd name="T2" fmla="*/ 0 w 204"/>
              <a:gd name="T3" fmla="*/ 20 h 267"/>
              <a:gd name="T4" fmla="*/ 64 w 204"/>
              <a:gd name="T5" fmla="*/ 133 h 267"/>
              <a:gd name="T6" fmla="*/ 64 w 204"/>
              <a:gd name="T7" fmla="*/ 133 h 267"/>
              <a:gd name="T8" fmla="*/ 64 w 204"/>
              <a:gd name="T9" fmla="*/ 133 h 267"/>
              <a:gd name="T10" fmla="*/ 64 w 204"/>
              <a:gd name="T11" fmla="*/ 133 h 267"/>
              <a:gd name="T12" fmla="*/ 64 w 204"/>
              <a:gd name="T13" fmla="*/ 133 h 267"/>
              <a:gd name="T14" fmla="*/ 64 w 204"/>
              <a:gd name="T15" fmla="*/ 133 h 267"/>
              <a:gd name="T16" fmla="*/ 64 w 204"/>
              <a:gd name="T17" fmla="*/ 133 h 267"/>
              <a:gd name="T18" fmla="*/ 64 w 204"/>
              <a:gd name="T19" fmla="*/ 133 h 267"/>
              <a:gd name="T20" fmla="*/ 64 w 204"/>
              <a:gd name="T21" fmla="*/ 133 h 267"/>
              <a:gd name="T22" fmla="*/ 0 w 204"/>
              <a:gd name="T23" fmla="*/ 247 h 267"/>
              <a:gd name="T24" fmla="*/ 71 w 204"/>
              <a:gd name="T25" fmla="*/ 267 h 267"/>
              <a:gd name="T26" fmla="*/ 204 w 204"/>
              <a:gd name="T27" fmla="*/ 133 h 267"/>
              <a:gd name="T28" fmla="*/ 71 w 204"/>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4" h="267">
                <a:moveTo>
                  <a:pt x="71" y="0"/>
                </a:moveTo>
                <a:cubicBezTo>
                  <a:pt x="45" y="0"/>
                  <a:pt x="21" y="7"/>
                  <a:pt x="0" y="20"/>
                </a:cubicBezTo>
                <a:cubicBezTo>
                  <a:pt x="38" y="43"/>
                  <a:pt x="64" y="85"/>
                  <a:pt x="64" y="133"/>
                </a:cubicBezTo>
                <a:cubicBezTo>
                  <a:pt x="64" y="133"/>
                  <a:pt x="64" y="133"/>
                  <a:pt x="64" y="133"/>
                </a:cubicBezTo>
                <a:cubicBezTo>
                  <a:pt x="64" y="133"/>
                  <a:pt x="64" y="133"/>
                  <a:pt x="64" y="133"/>
                </a:cubicBezTo>
                <a:cubicBezTo>
                  <a:pt x="64" y="133"/>
                  <a:pt x="64" y="133"/>
                  <a:pt x="64" y="133"/>
                </a:cubicBezTo>
                <a:cubicBezTo>
                  <a:pt x="64" y="133"/>
                  <a:pt x="64" y="133"/>
                  <a:pt x="64" y="133"/>
                </a:cubicBezTo>
                <a:cubicBezTo>
                  <a:pt x="64" y="133"/>
                  <a:pt x="64" y="133"/>
                  <a:pt x="64" y="133"/>
                </a:cubicBezTo>
                <a:cubicBezTo>
                  <a:pt x="64" y="133"/>
                  <a:pt x="64" y="133"/>
                  <a:pt x="64" y="133"/>
                </a:cubicBezTo>
                <a:cubicBezTo>
                  <a:pt x="64" y="133"/>
                  <a:pt x="64" y="133"/>
                  <a:pt x="64" y="133"/>
                </a:cubicBezTo>
                <a:cubicBezTo>
                  <a:pt x="64" y="133"/>
                  <a:pt x="64" y="133"/>
                  <a:pt x="64" y="133"/>
                </a:cubicBezTo>
                <a:cubicBezTo>
                  <a:pt x="64" y="181"/>
                  <a:pt x="38" y="223"/>
                  <a:pt x="0" y="247"/>
                </a:cubicBezTo>
                <a:cubicBezTo>
                  <a:pt x="21" y="260"/>
                  <a:pt x="45" y="267"/>
                  <a:pt x="71" y="267"/>
                </a:cubicBezTo>
                <a:cubicBezTo>
                  <a:pt x="145" y="267"/>
                  <a:pt x="204" y="207"/>
                  <a:pt x="204" y="133"/>
                </a:cubicBezTo>
                <a:cubicBezTo>
                  <a:pt x="204" y="60"/>
                  <a:pt x="145" y="0"/>
                  <a:pt x="71" y="0"/>
                </a:cubicBezTo>
              </a:path>
            </a:pathLst>
          </a:custGeom>
          <a:solidFill>
            <a:srgbClr val="BB8DB9">
              <a:alpha val="61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172" name="Freeform 30"/>
          <p:cNvSpPr>
            <a:spLocks/>
          </p:cNvSpPr>
          <p:nvPr/>
        </p:nvSpPr>
        <p:spPr bwMode="auto">
          <a:xfrm>
            <a:off x="1852950" y="3183539"/>
            <a:ext cx="641991" cy="1150176"/>
          </a:xfrm>
          <a:custGeom>
            <a:avLst/>
            <a:gdLst>
              <a:gd name="T0" fmla="*/ 63 w 127"/>
              <a:gd name="T1" fmla="*/ 0 h 227"/>
              <a:gd name="T2" fmla="*/ 63 w 127"/>
              <a:gd name="T3" fmla="*/ 0 h 227"/>
              <a:gd name="T4" fmla="*/ 63 w 127"/>
              <a:gd name="T5" fmla="*/ 0 h 227"/>
              <a:gd name="T6" fmla="*/ 0 w 127"/>
              <a:gd name="T7" fmla="*/ 113 h 227"/>
              <a:gd name="T8" fmla="*/ 63 w 127"/>
              <a:gd name="T9" fmla="*/ 227 h 227"/>
              <a:gd name="T10" fmla="*/ 127 w 127"/>
              <a:gd name="T11" fmla="*/ 113 h 227"/>
              <a:gd name="T12" fmla="*/ 63 w 127"/>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127" h="227">
                <a:moveTo>
                  <a:pt x="63" y="0"/>
                </a:moveTo>
                <a:cubicBezTo>
                  <a:pt x="63" y="0"/>
                  <a:pt x="63" y="0"/>
                  <a:pt x="63" y="0"/>
                </a:cubicBezTo>
                <a:cubicBezTo>
                  <a:pt x="63" y="0"/>
                  <a:pt x="63" y="0"/>
                  <a:pt x="63" y="0"/>
                </a:cubicBezTo>
                <a:cubicBezTo>
                  <a:pt x="25" y="23"/>
                  <a:pt x="0" y="65"/>
                  <a:pt x="0" y="113"/>
                </a:cubicBezTo>
                <a:cubicBezTo>
                  <a:pt x="0" y="161"/>
                  <a:pt x="25" y="203"/>
                  <a:pt x="63" y="227"/>
                </a:cubicBezTo>
                <a:cubicBezTo>
                  <a:pt x="101" y="203"/>
                  <a:pt x="127" y="161"/>
                  <a:pt x="127" y="113"/>
                </a:cubicBezTo>
                <a:cubicBezTo>
                  <a:pt x="127" y="65"/>
                  <a:pt x="101" y="23"/>
                  <a:pt x="63" y="0"/>
                </a:cubicBezTo>
              </a:path>
            </a:pathLst>
          </a:custGeom>
          <a:solidFill>
            <a:srgbClr val="7F85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173" name="Pentagon 172"/>
          <p:cNvSpPr/>
          <p:nvPr/>
        </p:nvSpPr>
        <p:spPr>
          <a:xfrm>
            <a:off x="7080588" y="1295583"/>
            <a:ext cx="220864" cy="946700"/>
          </a:xfrm>
          <a:prstGeom prst="homePlate">
            <a:avLst/>
          </a:prstGeom>
          <a:solidFill>
            <a:srgbClr val="7F85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74" name="Down Arrow 173"/>
          <p:cNvSpPr/>
          <p:nvPr/>
        </p:nvSpPr>
        <p:spPr>
          <a:xfrm rot="16200000">
            <a:off x="7009354" y="3349886"/>
            <a:ext cx="899446" cy="331701"/>
          </a:xfrm>
          <a:prstGeom prst="downArrow">
            <a:avLst>
              <a:gd name="adj1" fmla="val 50000"/>
              <a:gd name="adj2" fmla="val 758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175" name="Down Arrow 174"/>
          <p:cNvSpPr/>
          <p:nvPr/>
        </p:nvSpPr>
        <p:spPr>
          <a:xfrm rot="16200000">
            <a:off x="6729150" y="3270400"/>
            <a:ext cx="876121" cy="490670"/>
          </a:xfrm>
          <a:prstGeom prst="downArrow">
            <a:avLst>
              <a:gd name="adj1" fmla="val 100000"/>
              <a:gd name="adj2" fmla="val 5000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grpSp>
        <p:nvGrpSpPr>
          <p:cNvPr id="188" name="Group 187"/>
          <p:cNvGrpSpPr/>
          <p:nvPr/>
        </p:nvGrpSpPr>
        <p:grpSpPr>
          <a:xfrm>
            <a:off x="5801387" y="1602551"/>
            <a:ext cx="510064" cy="332766"/>
            <a:chOff x="3673297" y="2920205"/>
            <a:chExt cx="3449212" cy="2296106"/>
          </a:xfrm>
        </p:grpSpPr>
        <p:sp>
          <p:nvSpPr>
            <p:cNvPr id="192" name="Oval 191"/>
            <p:cNvSpPr/>
            <p:nvPr/>
          </p:nvSpPr>
          <p:spPr>
            <a:xfrm>
              <a:off x="4826403" y="2920205"/>
              <a:ext cx="2296106" cy="2296106"/>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prstClr val="white"/>
                </a:solidFill>
              </a:endParaRPr>
            </a:p>
          </p:txBody>
        </p:sp>
        <p:sp>
          <p:nvSpPr>
            <p:cNvPr id="193" name="Oval 192"/>
            <p:cNvSpPr/>
            <p:nvPr/>
          </p:nvSpPr>
          <p:spPr>
            <a:xfrm>
              <a:off x="3673297" y="2920205"/>
              <a:ext cx="2296106" cy="2296106"/>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prstClr val="white"/>
                </a:solidFill>
              </a:endParaRPr>
            </a:p>
          </p:txBody>
        </p:sp>
      </p:grpSp>
      <p:sp>
        <p:nvSpPr>
          <p:cNvPr id="190" name="Freeform 19"/>
          <p:cNvSpPr>
            <a:spLocks/>
          </p:cNvSpPr>
          <p:nvPr/>
        </p:nvSpPr>
        <p:spPr bwMode="auto">
          <a:xfrm>
            <a:off x="5973816" y="1625639"/>
            <a:ext cx="169025" cy="167261"/>
          </a:xfrm>
          <a:custGeom>
            <a:avLst/>
            <a:gdLst>
              <a:gd name="T0" fmla="*/ 64 w 128"/>
              <a:gd name="T1" fmla="*/ 0 h 129"/>
              <a:gd name="T2" fmla="*/ 0 w 128"/>
              <a:gd name="T3" fmla="*/ 112 h 129"/>
              <a:gd name="T4" fmla="*/ 0 w 128"/>
              <a:gd name="T5" fmla="*/ 112 h 129"/>
              <a:gd name="T6" fmla="*/ 63 w 128"/>
              <a:gd name="T7" fmla="*/ 129 h 129"/>
              <a:gd name="T8" fmla="*/ 128 w 128"/>
              <a:gd name="T9" fmla="*/ 112 h 129"/>
              <a:gd name="T10" fmla="*/ 64 w 128"/>
              <a:gd name="T11" fmla="*/ 0 h 129"/>
              <a:gd name="T12" fmla="*/ 64 w 128"/>
              <a:gd name="T13" fmla="*/ 0 h 129"/>
              <a:gd name="T14" fmla="*/ 64 w 128"/>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129">
                <a:moveTo>
                  <a:pt x="64" y="0"/>
                </a:moveTo>
                <a:cubicBezTo>
                  <a:pt x="26" y="23"/>
                  <a:pt x="0" y="64"/>
                  <a:pt x="0" y="112"/>
                </a:cubicBezTo>
                <a:cubicBezTo>
                  <a:pt x="0" y="112"/>
                  <a:pt x="0" y="112"/>
                  <a:pt x="0" y="112"/>
                </a:cubicBezTo>
                <a:cubicBezTo>
                  <a:pt x="18" y="123"/>
                  <a:pt x="40" y="129"/>
                  <a:pt x="63" y="129"/>
                </a:cubicBezTo>
                <a:cubicBezTo>
                  <a:pt x="87" y="129"/>
                  <a:pt x="109" y="123"/>
                  <a:pt x="128" y="112"/>
                </a:cubicBezTo>
                <a:cubicBezTo>
                  <a:pt x="128" y="64"/>
                  <a:pt x="102" y="23"/>
                  <a:pt x="64" y="0"/>
                </a:cubicBezTo>
                <a:cubicBezTo>
                  <a:pt x="64" y="0"/>
                  <a:pt x="64" y="0"/>
                  <a:pt x="64" y="0"/>
                </a:cubicBezTo>
                <a:cubicBezTo>
                  <a:pt x="64" y="0"/>
                  <a:pt x="64" y="0"/>
                  <a:pt x="64" y="0"/>
                </a:cubicBezTo>
              </a:path>
            </a:pathLst>
          </a:custGeom>
          <a:solidFill>
            <a:schemeClr val="bg1"/>
          </a:solidFill>
          <a:ln w="22225">
            <a:noFill/>
          </a:ln>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191" name="Freeform 18"/>
          <p:cNvSpPr>
            <a:spLocks/>
          </p:cNvSpPr>
          <p:nvPr/>
        </p:nvSpPr>
        <p:spPr bwMode="auto">
          <a:xfrm>
            <a:off x="5974063" y="1766828"/>
            <a:ext cx="169025" cy="143794"/>
          </a:xfrm>
          <a:custGeom>
            <a:avLst/>
            <a:gdLst>
              <a:gd name="T0" fmla="*/ 128 w 128"/>
              <a:gd name="T1" fmla="*/ 0 h 111"/>
              <a:gd name="T2" fmla="*/ 128 w 128"/>
              <a:gd name="T3" fmla="*/ 0 h 111"/>
              <a:gd name="T4" fmla="*/ 128 w 128"/>
              <a:gd name="T5" fmla="*/ 0 h 111"/>
              <a:gd name="T6" fmla="*/ 63 w 128"/>
              <a:gd name="T7" fmla="*/ 17 h 111"/>
              <a:gd name="T8" fmla="*/ 0 w 128"/>
              <a:gd name="T9" fmla="*/ 0 h 111"/>
              <a:gd name="T10" fmla="*/ 64 w 128"/>
              <a:gd name="T11" fmla="*/ 111 h 111"/>
              <a:gd name="T12" fmla="*/ 128 w 128"/>
              <a:gd name="T13" fmla="*/ 0 h 111"/>
              <a:gd name="T14" fmla="*/ 128 w 128"/>
              <a:gd name="T15" fmla="*/ 0 h 111"/>
              <a:gd name="T16" fmla="*/ 128 w 128"/>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11">
                <a:moveTo>
                  <a:pt x="128" y="0"/>
                </a:moveTo>
                <a:cubicBezTo>
                  <a:pt x="128" y="0"/>
                  <a:pt x="128" y="0"/>
                  <a:pt x="128" y="0"/>
                </a:cubicBezTo>
                <a:cubicBezTo>
                  <a:pt x="128" y="0"/>
                  <a:pt x="128" y="0"/>
                  <a:pt x="128" y="0"/>
                </a:cubicBezTo>
                <a:cubicBezTo>
                  <a:pt x="109" y="11"/>
                  <a:pt x="87" y="17"/>
                  <a:pt x="63" y="17"/>
                </a:cubicBezTo>
                <a:cubicBezTo>
                  <a:pt x="40" y="17"/>
                  <a:pt x="18" y="11"/>
                  <a:pt x="0" y="0"/>
                </a:cubicBezTo>
                <a:cubicBezTo>
                  <a:pt x="0" y="48"/>
                  <a:pt x="26" y="89"/>
                  <a:pt x="64" y="111"/>
                </a:cubicBezTo>
                <a:cubicBezTo>
                  <a:pt x="102" y="89"/>
                  <a:pt x="128" y="47"/>
                  <a:pt x="128" y="0"/>
                </a:cubicBezTo>
                <a:cubicBezTo>
                  <a:pt x="128" y="0"/>
                  <a:pt x="128" y="0"/>
                  <a:pt x="128" y="0"/>
                </a:cubicBezTo>
                <a:cubicBezTo>
                  <a:pt x="128" y="0"/>
                  <a:pt x="128" y="0"/>
                  <a:pt x="128" y="0"/>
                </a:cubicBezTo>
              </a:path>
            </a:pathLst>
          </a:custGeom>
          <a:solidFill>
            <a:schemeClr val="bg1"/>
          </a:solidFill>
          <a:ln>
            <a:noFill/>
          </a:ln>
        </p:spPr>
        <p:txBody>
          <a:bodyPr vert="horz" wrap="square" lIns="82918" tIns="41459" rIns="82918" bIns="41459" numCol="1" anchor="t" anchorCtr="0" compatLnSpc="1">
            <a:prstTxWarp prst="textNoShape">
              <a:avLst/>
            </a:prstTxWarp>
          </a:bodyPr>
          <a:lstStyle/>
          <a:p>
            <a:endParaRPr lang="en-US" sz="1645">
              <a:solidFill>
                <a:srgbClr val="414041"/>
              </a:solidFill>
            </a:endParaRPr>
          </a:p>
        </p:txBody>
      </p:sp>
      <p:sp>
        <p:nvSpPr>
          <p:cNvPr id="6" name="Rectangle: Rounded Corners 5">
            <a:extLst>
              <a:ext uri="{FF2B5EF4-FFF2-40B4-BE49-F238E27FC236}">
                <a16:creationId xmlns:a16="http://schemas.microsoft.com/office/drawing/2014/main" id="{386E5A55-A440-4D10-961E-9FF3641BEA8E}"/>
              </a:ext>
            </a:extLst>
          </p:cNvPr>
          <p:cNvSpPr/>
          <p:nvPr/>
        </p:nvSpPr>
        <p:spPr>
          <a:xfrm>
            <a:off x="3378709" y="1295583"/>
            <a:ext cx="197396" cy="940189"/>
          </a:xfrm>
          <a:prstGeom prst="roundRect">
            <a:avLst/>
          </a:prstGeom>
          <a:solidFill>
            <a:srgbClr val="7F856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5" name="Rectangle 64"/>
          <p:cNvSpPr/>
          <p:nvPr/>
        </p:nvSpPr>
        <p:spPr>
          <a:xfrm>
            <a:off x="3578261" y="1525280"/>
            <a:ext cx="2087331" cy="483209"/>
          </a:xfrm>
          <a:prstGeom prst="rect">
            <a:avLst/>
          </a:prstGeom>
        </p:spPr>
        <p:txBody>
          <a:bodyPr wrap="square">
            <a:spAutoFit/>
          </a:bodyPr>
          <a:lstStyle/>
          <a:p>
            <a:pPr lvl="0">
              <a:defRPr/>
            </a:pPr>
            <a:r>
              <a:rPr lang="en-US" sz="1270" b="1" dirty="0">
                <a:solidFill>
                  <a:prstClr val="white"/>
                </a:solidFill>
              </a:rPr>
              <a:t>Attractive and associated attributes 2021</a:t>
            </a:r>
            <a:endParaRPr kumimoji="0" lang="en-US" sz="1270" b="1" i="0" u="none" strike="noStrike" kern="1200" cap="none" spc="0" normalizeH="0" baseline="0" noProof="0" dirty="0">
              <a:ln>
                <a:noFill/>
              </a:ln>
              <a:solidFill>
                <a:prstClr val="white"/>
              </a:solidFill>
              <a:effectLst/>
              <a:uLnTx/>
              <a:uFillTx/>
              <a:latin typeface="Calibri"/>
              <a:ea typeface="+mn-ea"/>
              <a:cs typeface="+mn-cs"/>
            </a:endParaRPr>
          </a:p>
        </p:txBody>
      </p:sp>
      <p:sp>
        <p:nvSpPr>
          <p:cNvPr id="79" name="TextBox 78"/>
          <p:cNvSpPr txBox="1"/>
          <p:nvPr/>
        </p:nvSpPr>
        <p:spPr>
          <a:xfrm>
            <a:off x="3173502" y="6350995"/>
            <a:ext cx="1466293" cy="231923"/>
          </a:xfrm>
          <a:prstGeom prst="rect">
            <a:avLst/>
          </a:prstGeom>
          <a:ln>
            <a:noFill/>
          </a:ln>
        </p:spPr>
        <p:txBody>
          <a:bodyPr wrap="square">
            <a:spAutoFit/>
          </a:bodyPr>
          <a:lstStyle>
            <a:defPPr>
              <a:defRPr lang="en-US"/>
            </a:defPPr>
            <a:lvl1pPr>
              <a:defRPr sz="1200" b="1"/>
            </a:lvl1pPr>
          </a:lstStyle>
          <a:p>
            <a:r>
              <a:rPr lang="en-GB" sz="907" b="0" dirty="0">
                <a:solidFill>
                  <a:srgbClr val="414041"/>
                </a:solidFill>
              </a:rPr>
              <a:t>Reputation</a:t>
            </a:r>
          </a:p>
        </p:txBody>
      </p:sp>
      <p:sp>
        <p:nvSpPr>
          <p:cNvPr id="80" name="TextBox 79"/>
          <p:cNvSpPr txBox="1"/>
          <p:nvPr/>
        </p:nvSpPr>
        <p:spPr>
          <a:xfrm>
            <a:off x="6105711" y="6350995"/>
            <a:ext cx="1004028"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Employability</a:t>
            </a:r>
          </a:p>
        </p:txBody>
      </p:sp>
      <p:sp>
        <p:nvSpPr>
          <p:cNvPr id="81" name="TextBox 80"/>
          <p:cNvSpPr txBox="1"/>
          <p:nvPr/>
        </p:nvSpPr>
        <p:spPr>
          <a:xfrm>
            <a:off x="4772622" y="6350995"/>
            <a:ext cx="1178455"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Culture</a:t>
            </a:r>
          </a:p>
        </p:txBody>
      </p:sp>
      <p:sp>
        <p:nvSpPr>
          <p:cNvPr id="82" name="TextBox 81"/>
          <p:cNvSpPr txBox="1"/>
          <p:nvPr/>
        </p:nvSpPr>
        <p:spPr>
          <a:xfrm>
            <a:off x="7280166" y="6350995"/>
            <a:ext cx="1149842"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dirty="0">
                <a:solidFill>
                  <a:srgbClr val="414041"/>
                </a:solidFill>
                <a:latin typeface="+mn-lt"/>
              </a:rPr>
              <a:t>Offering</a:t>
            </a:r>
          </a:p>
        </p:txBody>
      </p:sp>
      <p:sp>
        <p:nvSpPr>
          <p:cNvPr id="83" name="Oval 82"/>
          <p:cNvSpPr/>
          <p:nvPr/>
        </p:nvSpPr>
        <p:spPr>
          <a:xfrm>
            <a:off x="3013427" y="6401947"/>
            <a:ext cx="132878" cy="13287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84" name="Oval 83"/>
          <p:cNvSpPr/>
          <p:nvPr/>
        </p:nvSpPr>
        <p:spPr>
          <a:xfrm>
            <a:off x="4590108" y="6405758"/>
            <a:ext cx="132878" cy="1328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85" name="Oval 84"/>
          <p:cNvSpPr/>
          <p:nvPr/>
        </p:nvSpPr>
        <p:spPr>
          <a:xfrm>
            <a:off x="5861373" y="6401947"/>
            <a:ext cx="132878" cy="132878"/>
          </a:xfrm>
          <a:prstGeom prst="ellipse">
            <a:avLst/>
          </a:prstGeom>
          <a:solidFill>
            <a:srgbClr val="86BC4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86" name="Oval 85"/>
          <p:cNvSpPr/>
          <p:nvPr/>
        </p:nvSpPr>
        <p:spPr>
          <a:xfrm>
            <a:off x="7150674" y="6400231"/>
            <a:ext cx="132878" cy="1328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6"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74" name="Pentagon 73"/>
          <p:cNvSpPr/>
          <p:nvPr/>
        </p:nvSpPr>
        <p:spPr>
          <a:xfrm>
            <a:off x="7647829" y="1295583"/>
            <a:ext cx="3404387" cy="946700"/>
          </a:xfrm>
          <a:prstGeom prst="homePlate">
            <a:avLst>
              <a:gd name="adj" fmla="val 0"/>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5" name="Chevron 74"/>
          <p:cNvSpPr/>
          <p:nvPr/>
        </p:nvSpPr>
        <p:spPr>
          <a:xfrm>
            <a:off x="7370931" y="1295583"/>
            <a:ext cx="817774" cy="946700"/>
          </a:xfrm>
          <a:prstGeom prst="chevron">
            <a:avLst>
              <a:gd name="adj" fmla="val 12107"/>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6" name="Down Arrow 75"/>
          <p:cNvSpPr/>
          <p:nvPr/>
        </p:nvSpPr>
        <p:spPr>
          <a:xfrm rot="16200000">
            <a:off x="7009354" y="3349886"/>
            <a:ext cx="899446" cy="331701"/>
          </a:xfrm>
          <a:prstGeom prst="downArrow">
            <a:avLst>
              <a:gd name="adj1" fmla="val 50000"/>
              <a:gd name="adj2" fmla="val 758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sv-SE" sz="1645">
              <a:solidFill>
                <a:srgbClr val="414041"/>
              </a:solidFill>
            </a:endParaRPr>
          </a:p>
        </p:txBody>
      </p:sp>
      <p:sp>
        <p:nvSpPr>
          <p:cNvPr id="87" name="Right Triangle 86"/>
          <p:cNvSpPr/>
          <p:nvPr/>
        </p:nvSpPr>
        <p:spPr>
          <a:xfrm rot="5400000">
            <a:off x="10909669" y="2249696"/>
            <a:ext cx="145600" cy="117753"/>
          </a:xfrm>
          <a:prstGeom prst="rtTriangl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88" name="Rectangle 87"/>
          <p:cNvSpPr/>
          <p:nvPr/>
        </p:nvSpPr>
        <p:spPr>
          <a:xfrm>
            <a:off x="7612707" y="1460889"/>
            <a:ext cx="2693008" cy="483209"/>
          </a:xfrm>
          <a:prstGeom prst="rect">
            <a:avLst/>
          </a:prstGeom>
        </p:spPr>
        <p:txBody>
          <a:bodyPr wrap="square">
            <a:spAutoFit/>
          </a:bodyPr>
          <a:lstStyle/>
          <a:p>
            <a:pPr lvl="0">
              <a:defRPr/>
            </a:pPr>
            <a:r>
              <a:rPr lang="en-US" sz="1270" b="1">
                <a:solidFill>
                  <a:prstClr val="white"/>
                </a:solidFill>
              </a:rPr>
              <a:t>Attractive and associated attributes 2020</a:t>
            </a:r>
          </a:p>
        </p:txBody>
      </p:sp>
      <p:sp>
        <p:nvSpPr>
          <p:cNvPr id="101"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98" y="2348254"/>
            <a:ext cx="3048426" cy="41058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453" y="2362104"/>
            <a:ext cx="3048426" cy="4105848"/>
          </a:xfrm>
          <a:prstGeom prst="rect">
            <a:avLst/>
          </a:prstGeom>
        </p:spPr>
      </p:pic>
    </p:spTree>
    <p:extLst>
      <p:ext uri="{BB962C8B-B14F-4D97-AF65-F5344CB8AC3E}">
        <p14:creationId xmlns:p14="http://schemas.microsoft.com/office/powerpoint/2010/main" val="1747969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entagon 68"/>
          <p:cNvSpPr/>
          <p:nvPr/>
        </p:nvSpPr>
        <p:spPr>
          <a:xfrm>
            <a:off x="7989094" y="1648633"/>
            <a:ext cx="3607176" cy="4181272"/>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5" name="Rectangle 74">
            <a:extLst>
              <a:ext uri="{FF2B5EF4-FFF2-40B4-BE49-F238E27FC236}">
                <a16:creationId xmlns:a16="http://schemas.microsoft.com/office/drawing/2014/main" id="{91668CF6-CBC0-4E80-95C7-770F962B90A5}"/>
              </a:ext>
            </a:extLst>
          </p:cNvPr>
          <p:cNvSpPr/>
          <p:nvPr/>
        </p:nvSpPr>
        <p:spPr>
          <a:xfrm rot="10800000">
            <a:off x="8038467" y="1511052"/>
            <a:ext cx="3504031" cy="946700"/>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6" name="Pentagon 172">
            <a:extLst>
              <a:ext uri="{FF2B5EF4-FFF2-40B4-BE49-F238E27FC236}">
                <a16:creationId xmlns:a16="http://schemas.microsoft.com/office/drawing/2014/main" id="{10B86D1C-986D-4F12-BAA5-DB6E0763DF92}"/>
              </a:ext>
            </a:extLst>
          </p:cNvPr>
          <p:cNvSpPr/>
          <p:nvPr/>
        </p:nvSpPr>
        <p:spPr>
          <a:xfrm rot="10800000">
            <a:off x="7872409" y="1511052"/>
            <a:ext cx="210229" cy="946700"/>
          </a:xfrm>
          <a:prstGeom prst="homePlate">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7" name="Rectangle: Rounded Corners 76">
            <a:extLst>
              <a:ext uri="{FF2B5EF4-FFF2-40B4-BE49-F238E27FC236}">
                <a16:creationId xmlns:a16="http://schemas.microsoft.com/office/drawing/2014/main" id="{4DCF3B2F-85B8-4D9B-8921-1079C033C1BE}"/>
              </a:ext>
            </a:extLst>
          </p:cNvPr>
          <p:cNvSpPr/>
          <p:nvPr/>
        </p:nvSpPr>
        <p:spPr>
          <a:xfrm rot="10800000">
            <a:off x="11418379" y="1511052"/>
            <a:ext cx="164043" cy="946700"/>
          </a:xfrm>
          <a:prstGeom prst="round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itle 6"/>
          <p:cNvSpPr>
            <a:spLocks noGrp="1"/>
          </p:cNvSpPr>
          <p:nvPr>
            <p:ph type="title"/>
          </p:nvPr>
        </p:nvSpPr>
        <p:spPr/>
        <p:txBody>
          <a:bodyPr>
            <a:normAutofit/>
          </a:bodyPr>
          <a:lstStyle/>
          <a:p>
            <a:r>
              <a:rPr lang="en-US" dirty="0"/>
              <a:t>Are your target group’s preferences aligned with their perception of you?</a:t>
            </a:r>
          </a:p>
        </p:txBody>
      </p:sp>
      <p:sp>
        <p:nvSpPr>
          <p:cNvPr id="3" name="Text Placeholder 2"/>
          <p:cNvSpPr>
            <a:spLocks noGrp="1"/>
          </p:cNvSpPr>
          <p:nvPr>
            <p:ph type="body" sz="quarter" idx="10"/>
          </p:nvPr>
        </p:nvSpPr>
        <p:spPr/>
        <p:txBody>
          <a:bodyPr/>
          <a:lstStyle/>
          <a:p>
            <a:r>
              <a:rPr lang="fr-FR" dirty="0"/>
              <a:t>2021 </a:t>
            </a:r>
            <a:r>
              <a:rPr lang="fr-FR"/>
              <a:t>| South Africa | </a:t>
            </a:r>
            <a:r>
              <a:rPr lang="en-US"/>
              <a:t>Professionals | All main fields of study</a:t>
            </a:r>
            <a:endParaRPr lang="en-US" dirty="0"/>
          </a:p>
        </p:txBody>
      </p:sp>
      <p:sp>
        <p:nvSpPr>
          <p:cNvPr id="72" name="Rectangle 71"/>
          <p:cNvSpPr/>
          <p:nvPr/>
        </p:nvSpPr>
        <p:spPr>
          <a:xfrm>
            <a:off x="655069" y="1534763"/>
            <a:ext cx="3579883" cy="426158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73" name="Rectangle 72"/>
          <p:cNvSpPr/>
          <p:nvPr/>
        </p:nvSpPr>
        <p:spPr>
          <a:xfrm>
            <a:off x="708213" y="1529514"/>
            <a:ext cx="3459738" cy="946700"/>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173" name="Pentagon 172"/>
          <p:cNvSpPr/>
          <p:nvPr/>
        </p:nvSpPr>
        <p:spPr>
          <a:xfrm>
            <a:off x="4133469" y="1529514"/>
            <a:ext cx="220864" cy="946700"/>
          </a:xfrm>
          <a:prstGeom prst="homePlat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6" name="Rectangle: Rounded Corners 5">
            <a:extLst>
              <a:ext uri="{FF2B5EF4-FFF2-40B4-BE49-F238E27FC236}">
                <a16:creationId xmlns:a16="http://schemas.microsoft.com/office/drawing/2014/main" id="{386E5A55-A440-4D10-961E-9FF3641BEA8E}"/>
              </a:ext>
            </a:extLst>
          </p:cNvPr>
          <p:cNvSpPr/>
          <p:nvPr/>
        </p:nvSpPr>
        <p:spPr>
          <a:xfrm>
            <a:off x="641214" y="1529514"/>
            <a:ext cx="197396" cy="940189"/>
          </a:xfrm>
          <a:prstGeom prst="round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5" name="Rectangle 64"/>
          <p:cNvSpPr/>
          <p:nvPr/>
        </p:nvSpPr>
        <p:spPr>
          <a:xfrm>
            <a:off x="840765" y="1759211"/>
            <a:ext cx="3154309" cy="483209"/>
          </a:xfrm>
          <a:prstGeom prst="rect">
            <a:avLst/>
          </a:prstGeom>
        </p:spPr>
        <p:txBody>
          <a:bodyPr wrap="square">
            <a:spAutoFit/>
          </a:bodyPr>
          <a:lstStyle/>
          <a:p>
            <a:pPr algn="ctr">
              <a:defRPr/>
            </a:pPr>
            <a:r>
              <a:rPr lang="en-US" sz="1270" b="1" dirty="0">
                <a:solidFill>
                  <a:prstClr val="white"/>
                </a:solidFill>
              </a:rPr>
              <a:t>Associated but not attractive attributes 2021:</a:t>
            </a:r>
          </a:p>
        </p:txBody>
      </p:sp>
      <p:sp>
        <p:nvSpPr>
          <p:cNvPr id="68" name="Rectangle 67"/>
          <p:cNvSpPr/>
          <p:nvPr/>
        </p:nvSpPr>
        <p:spPr>
          <a:xfrm>
            <a:off x="8234594" y="1808408"/>
            <a:ext cx="2873276" cy="483209"/>
          </a:xfrm>
          <a:prstGeom prst="rect">
            <a:avLst/>
          </a:prstGeom>
        </p:spPr>
        <p:txBody>
          <a:bodyPr wrap="square">
            <a:spAutoFit/>
          </a:bodyPr>
          <a:lstStyle/>
          <a:p>
            <a:pPr lvl="0" algn="ctr">
              <a:defRPr/>
            </a:pPr>
            <a:r>
              <a:rPr lang="en-US" sz="1270" b="1" dirty="0">
                <a:solidFill>
                  <a:prstClr val="white"/>
                </a:solidFill>
              </a:rPr>
              <a:t>Attractive but not associated attributes 2021:</a:t>
            </a:r>
          </a:p>
        </p:txBody>
      </p:sp>
      <p:pic>
        <p:nvPicPr>
          <p:cNvPr id="74" name="Picture 73"/>
          <p:cNvPicPr>
            <a:picLocks/>
          </p:cNvPicPr>
          <p:nvPr/>
        </p:nvPicPr>
        <p:blipFill>
          <a:blip r:embed="rId3">
            <a:extLst>
              <a:ext uri="{28A0092B-C50C-407E-A947-70E740481C1C}">
                <a14:useLocalDpi xmlns:a14="http://schemas.microsoft.com/office/drawing/2010/main" val="0"/>
              </a:ext>
            </a:extLst>
          </a:blip>
          <a:stretch>
            <a:fillRect/>
          </a:stretch>
        </p:blipFill>
        <p:spPr>
          <a:xfrm>
            <a:off x="8347991" y="2634721"/>
            <a:ext cx="3048426" cy="2667372"/>
          </a:xfrm>
          <a:prstGeom prst="rect">
            <a:avLst/>
          </a:prstGeom>
        </p:spPr>
      </p:pic>
      <p:sp>
        <p:nvSpPr>
          <p:cNvPr id="19" name="Rectangle 18">
            <a:extLst>
              <a:ext uri="{FF2B5EF4-FFF2-40B4-BE49-F238E27FC236}">
                <a16:creationId xmlns:a16="http://schemas.microsoft.com/office/drawing/2014/main" id="{0BDD797C-0CDF-489A-B9AF-2B48FCA4D3BE}"/>
              </a:ext>
            </a:extLst>
          </p:cNvPr>
          <p:cNvSpPr/>
          <p:nvPr/>
        </p:nvSpPr>
        <p:spPr>
          <a:xfrm>
            <a:off x="641214" y="2094799"/>
            <a:ext cx="199552" cy="381415"/>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88" name="Rectangle 87">
            <a:extLst>
              <a:ext uri="{FF2B5EF4-FFF2-40B4-BE49-F238E27FC236}">
                <a16:creationId xmlns:a16="http://schemas.microsoft.com/office/drawing/2014/main" id="{82111551-E48E-4B1A-BF6B-A33940F09AAA}"/>
              </a:ext>
            </a:extLst>
          </p:cNvPr>
          <p:cNvSpPr/>
          <p:nvPr/>
        </p:nvSpPr>
        <p:spPr>
          <a:xfrm>
            <a:off x="11358665" y="2076338"/>
            <a:ext cx="199552" cy="381415"/>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26" name="Oval 25">
            <a:extLst>
              <a:ext uri="{FF2B5EF4-FFF2-40B4-BE49-F238E27FC236}">
                <a16:creationId xmlns:a16="http://schemas.microsoft.com/office/drawing/2014/main" id="{980C3FE5-EBF1-47C1-B2E7-7FE457FBAA02}"/>
              </a:ext>
            </a:extLst>
          </p:cNvPr>
          <p:cNvSpPr/>
          <p:nvPr/>
        </p:nvSpPr>
        <p:spPr>
          <a:xfrm>
            <a:off x="4845204" y="3240489"/>
            <a:ext cx="1777324" cy="1777324"/>
          </a:xfrm>
          <a:prstGeom prst="ellips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102" name="Oval 101">
            <a:extLst>
              <a:ext uri="{FF2B5EF4-FFF2-40B4-BE49-F238E27FC236}">
                <a16:creationId xmlns:a16="http://schemas.microsoft.com/office/drawing/2014/main" id="{07D12E38-A980-4DE4-A5FD-FCA0A300941A}"/>
              </a:ext>
            </a:extLst>
          </p:cNvPr>
          <p:cNvSpPr/>
          <p:nvPr/>
        </p:nvSpPr>
        <p:spPr>
          <a:xfrm>
            <a:off x="5573807" y="3245227"/>
            <a:ext cx="1777324" cy="1777324"/>
          </a:xfrm>
          <a:prstGeom prst="ellipse">
            <a:avLst/>
          </a:prstGeom>
          <a:solidFill>
            <a:srgbClr val="BB8DB9">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cxnSp>
        <p:nvCxnSpPr>
          <p:cNvPr id="30" name="Straight Connector 29">
            <a:extLst>
              <a:ext uri="{FF2B5EF4-FFF2-40B4-BE49-F238E27FC236}">
                <a16:creationId xmlns:a16="http://schemas.microsoft.com/office/drawing/2014/main" id="{104E5FF0-9B89-449A-8E35-8065940BBBE3}"/>
              </a:ext>
            </a:extLst>
          </p:cNvPr>
          <p:cNvCxnSpPr>
            <a:cxnSpLocks/>
          </p:cNvCxnSpPr>
          <p:nvPr/>
        </p:nvCxnSpPr>
        <p:spPr>
          <a:xfrm flipV="1">
            <a:off x="5737041" y="1990058"/>
            <a:ext cx="0" cy="1250431"/>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33CE7A8-E4C3-41D7-9AFE-E0BE7F350F6A}"/>
              </a:ext>
            </a:extLst>
          </p:cNvPr>
          <p:cNvCxnSpPr>
            <a:cxnSpLocks/>
          </p:cNvCxnSpPr>
          <p:nvPr/>
        </p:nvCxnSpPr>
        <p:spPr>
          <a:xfrm>
            <a:off x="4339556" y="1990058"/>
            <a:ext cx="1416719" cy="0"/>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F1B10B7-FD8F-49ED-83ED-30D3CC4EC623}"/>
              </a:ext>
            </a:extLst>
          </p:cNvPr>
          <p:cNvCxnSpPr>
            <a:cxnSpLocks/>
            <a:stCxn id="102" idx="0"/>
          </p:cNvCxnSpPr>
          <p:nvPr/>
        </p:nvCxnSpPr>
        <p:spPr>
          <a:xfrm flipV="1">
            <a:off x="6462469" y="1994227"/>
            <a:ext cx="21665" cy="1251000"/>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AF76523-9B12-4B50-A947-23D83D139B4F}"/>
              </a:ext>
            </a:extLst>
          </p:cNvPr>
          <p:cNvCxnSpPr>
            <a:cxnSpLocks/>
          </p:cNvCxnSpPr>
          <p:nvPr/>
        </p:nvCxnSpPr>
        <p:spPr>
          <a:xfrm>
            <a:off x="6462596" y="1985197"/>
            <a:ext cx="1416719" cy="0"/>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9B48F76A-5B4F-40E4-AE89-5B998AABF6EB}"/>
              </a:ext>
            </a:extLst>
          </p:cNvPr>
          <p:cNvSpPr/>
          <p:nvPr/>
        </p:nvSpPr>
        <p:spPr>
          <a:xfrm>
            <a:off x="11351234" y="2242420"/>
            <a:ext cx="231181" cy="215332"/>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40" name="TextBox 39">
            <a:extLst>
              <a:ext uri="{FF2B5EF4-FFF2-40B4-BE49-F238E27FC236}">
                <a16:creationId xmlns:a16="http://schemas.microsoft.com/office/drawing/2014/main" id="{06C32879-C461-443F-98E2-226016A481CF}"/>
              </a:ext>
            </a:extLst>
          </p:cNvPr>
          <p:cNvSpPr txBox="1"/>
          <p:nvPr/>
        </p:nvSpPr>
        <p:spPr>
          <a:xfrm>
            <a:off x="4019570" y="6269553"/>
            <a:ext cx="1173242" cy="231923"/>
          </a:xfrm>
          <a:prstGeom prst="rect">
            <a:avLst/>
          </a:prstGeom>
          <a:ln>
            <a:noFill/>
          </a:ln>
        </p:spPr>
        <p:txBody>
          <a:bodyPr wrap="square">
            <a:spAutoFit/>
          </a:bodyPr>
          <a:lstStyle>
            <a:defPPr>
              <a:defRPr lang="en-US"/>
            </a:defPPr>
            <a:lvl1pPr>
              <a:defRPr sz="1200" b="1"/>
            </a:lvl1pPr>
          </a:lstStyle>
          <a:p>
            <a:r>
              <a:rPr lang="en-GB" sz="907" b="0">
                <a:solidFill>
                  <a:srgbClr val="414041"/>
                </a:solidFill>
              </a:rPr>
              <a:t>Reputation</a:t>
            </a:r>
          </a:p>
        </p:txBody>
      </p:sp>
      <p:sp>
        <p:nvSpPr>
          <p:cNvPr id="41" name="TextBox 40">
            <a:extLst>
              <a:ext uri="{FF2B5EF4-FFF2-40B4-BE49-F238E27FC236}">
                <a16:creationId xmlns:a16="http://schemas.microsoft.com/office/drawing/2014/main" id="{9CE82D52-6F14-460A-823A-EC4C8A13F19A}"/>
              </a:ext>
            </a:extLst>
          </p:cNvPr>
          <p:cNvSpPr txBox="1"/>
          <p:nvPr/>
        </p:nvSpPr>
        <p:spPr>
          <a:xfrm>
            <a:off x="6697546" y="6269553"/>
            <a:ext cx="1004028"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Employability</a:t>
            </a:r>
          </a:p>
        </p:txBody>
      </p:sp>
      <p:sp>
        <p:nvSpPr>
          <p:cNvPr id="42" name="TextBox 41">
            <a:extLst>
              <a:ext uri="{FF2B5EF4-FFF2-40B4-BE49-F238E27FC236}">
                <a16:creationId xmlns:a16="http://schemas.microsoft.com/office/drawing/2014/main" id="{49395B57-9251-4A9A-B291-11C64A9219B7}"/>
              </a:ext>
            </a:extLst>
          </p:cNvPr>
          <p:cNvSpPr txBox="1"/>
          <p:nvPr/>
        </p:nvSpPr>
        <p:spPr>
          <a:xfrm>
            <a:off x="5364457" y="6269553"/>
            <a:ext cx="1178455"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Culture</a:t>
            </a:r>
          </a:p>
        </p:txBody>
      </p:sp>
      <p:sp>
        <p:nvSpPr>
          <p:cNvPr id="43" name="TextBox 42">
            <a:extLst>
              <a:ext uri="{FF2B5EF4-FFF2-40B4-BE49-F238E27FC236}">
                <a16:creationId xmlns:a16="http://schemas.microsoft.com/office/drawing/2014/main" id="{5765A9D1-E9AC-4B01-9548-3BD5D02B6C3B}"/>
              </a:ext>
            </a:extLst>
          </p:cNvPr>
          <p:cNvSpPr txBox="1"/>
          <p:nvPr/>
        </p:nvSpPr>
        <p:spPr>
          <a:xfrm>
            <a:off x="7872001" y="6269553"/>
            <a:ext cx="1149842" cy="231923"/>
          </a:xfrm>
          <a:prstGeom prst="rect">
            <a:avLst/>
          </a:prstGeom>
          <a:ln>
            <a:noFill/>
          </a:ln>
        </p:spPr>
        <p:txBody>
          <a:bodyPr wrap="square">
            <a:spAutoFit/>
          </a:bodyPr>
          <a:lstStyle>
            <a:defPPr>
              <a:defRPr lang="en-US"/>
            </a:defPPr>
            <a:lvl1pPr>
              <a:defRPr sz="1200" b="0">
                <a:latin typeface="Titillium Web" panose="00000400000000000000" pitchFamily="2" charset="0"/>
              </a:defRPr>
            </a:lvl1pPr>
          </a:lstStyle>
          <a:p>
            <a:r>
              <a:rPr lang="en-GB" sz="907">
                <a:solidFill>
                  <a:srgbClr val="414041"/>
                </a:solidFill>
                <a:latin typeface="+mn-lt"/>
              </a:rPr>
              <a:t>Offering</a:t>
            </a:r>
          </a:p>
        </p:txBody>
      </p:sp>
      <p:sp>
        <p:nvSpPr>
          <p:cNvPr id="44" name="Oval 43">
            <a:extLst>
              <a:ext uri="{FF2B5EF4-FFF2-40B4-BE49-F238E27FC236}">
                <a16:creationId xmlns:a16="http://schemas.microsoft.com/office/drawing/2014/main" id="{F977D394-2054-4E97-A2C1-45D887255E0E}"/>
              </a:ext>
            </a:extLst>
          </p:cNvPr>
          <p:cNvSpPr/>
          <p:nvPr/>
        </p:nvSpPr>
        <p:spPr>
          <a:xfrm>
            <a:off x="3857509" y="6320505"/>
            <a:ext cx="132878" cy="13287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5" name="Oval 44">
            <a:extLst>
              <a:ext uri="{FF2B5EF4-FFF2-40B4-BE49-F238E27FC236}">
                <a16:creationId xmlns:a16="http://schemas.microsoft.com/office/drawing/2014/main" id="{B8A65F36-49C1-4716-B338-11E9B1CE02EE}"/>
              </a:ext>
            </a:extLst>
          </p:cNvPr>
          <p:cNvSpPr/>
          <p:nvPr/>
        </p:nvSpPr>
        <p:spPr>
          <a:xfrm>
            <a:off x="5181943" y="6324316"/>
            <a:ext cx="132878" cy="13287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6" name="Oval 45">
            <a:extLst>
              <a:ext uri="{FF2B5EF4-FFF2-40B4-BE49-F238E27FC236}">
                <a16:creationId xmlns:a16="http://schemas.microsoft.com/office/drawing/2014/main" id="{890636E6-A011-4168-8AFB-EF382EFB85AD}"/>
              </a:ext>
            </a:extLst>
          </p:cNvPr>
          <p:cNvSpPr/>
          <p:nvPr/>
        </p:nvSpPr>
        <p:spPr>
          <a:xfrm>
            <a:off x="6453208" y="6320505"/>
            <a:ext cx="132878" cy="132878"/>
          </a:xfrm>
          <a:prstGeom prst="ellipse">
            <a:avLst/>
          </a:prstGeom>
          <a:solidFill>
            <a:srgbClr val="86BC4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47" name="Oval 46">
            <a:extLst>
              <a:ext uri="{FF2B5EF4-FFF2-40B4-BE49-F238E27FC236}">
                <a16:creationId xmlns:a16="http://schemas.microsoft.com/office/drawing/2014/main" id="{515BD5FA-A533-4D43-953C-F778896CC5D5}"/>
              </a:ext>
            </a:extLst>
          </p:cNvPr>
          <p:cNvSpPr/>
          <p:nvPr/>
        </p:nvSpPr>
        <p:spPr>
          <a:xfrm>
            <a:off x="7742509" y="6318789"/>
            <a:ext cx="132878" cy="1328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0" name="Rectangle 49"/>
          <p:cNvSpPr/>
          <p:nvPr/>
        </p:nvSpPr>
        <p:spPr>
          <a:xfrm>
            <a:off x="708208" y="3871004"/>
            <a:ext cx="3459738" cy="946700"/>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1" name="Pentagon 50"/>
          <p:cNvSpPr/>
          <p:nvPr/>
        </p:nvSpPr>
        <p:spPr>
          <a:xfrm>
            <a:off x="4133464" y="3871004"/>
            <a:ext cx="220864" cy="946700"/>
          </a:xfrm>
          <a:prstGeom prst="homePlate">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2" name="Rectangle: Rounded Corners 5">
            <a:extLst>
              <a:ext uri="{FF2B5EF4-FFF2-40B4-BE49-F238E27FC236}">
                <a16:creationId xmlns:a16="http://schemas.microsoft.com/office/drawing/2014/main" id="{386E5A55-A440-4D10-961E-9FF3641BEA8E}"/>
              </a:ext>
            </a:extLst>
          </p:cNvPr>
          <p:cNvSpPr/>
          <p:nvPr/>
        </p:nvSpPr>
        <p:spPr>
          <a:xfrm>
            <a:off x="641209" y="3871004"/>
            <a:ext cx="197396" cy="940189"/>
          </a:xfrm>
          <a:prstGeom prst="round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3" name="Rectangle 52"/>
          <p:cNvSpPr/>
          <p:nvPr/>
        </p:nvSpPr>
        <p:spPr>
          <a:xfrm>
            <a:off x="840760" y="4100701"/>
            <a:ext cx="3154309" cy="483209"/>
          </a:xfrm>
          <a:prstGeom prst="rect">
            <a:avLst/>
          </a:prstGeom>
        </p:spPr>
        <p:txBody>
          <a:bodyPr wrap="square">
            <a:spAutoFit/>
          </a:bodyPr>
          <a:lstStyle/>
          <a:p>
            <a:pPr algn="ctr">
              <a:defRPr/>
            </a:pPr>
            <a:r>
              <a:rPr lang="en-US" sz="1270" b="1" dirty="0">
                <a:solidFill>
                  <a:prstClr val="white"/>
                </a:solidFill>
              </a:rPr>
              <a:t>Associated but not attractive attributes 2020:</a:t>
            </a:r>
          </a:p>
        </p:txBody>
      </p:sp>
      <p:sp>
        <p:nvSpPr>
          <p:cNvPr id="54" name="Rectangle 53">
            <a:extLst>
              <a:ext uri="{FF2B5EF4-FFF2-40B4-BE49-F238E27FC236}">
                <a16:creationId xmlns:a16="http://schemas.microsoft.com/office/drawing/2014/main" id="{0BDD797C-0CDF-489A-B9AF-2B48FCA4D3BE}"/>
              </a:ext>
            </a:extLst>
          </p:cNvPr>
          <p:cNvSpPr/>
          <p:nvPr/>
        </p:nvSpPr>
        <p:spPr>
          <a:xfrm>
            <a:off x="641209" y="4436289"/>
            <a:ext cx="199552" cy="381415"/>
          </a:xfrm>
          <a:prstGeom prst="rect">
            <a:avLst/>
          </a:prstGeom>
          <a:solidFill>
            <a:srgbClr val="B7D7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56" name="Rectangle 55">
            <a:extLst>
              <a:ext uri="{FF2B5EF4-FFF2-40B4-BE49-F238E27FC236}">
                <a16:creationId xmlns:a16="http://schemas.microsoft.com/office/drawing/2014/main" id="{91668CF6-CBC0-4E80-95C7-770F962B90A5}"/>
              </a:ext>
            </a:extLst>
          </p:cNvPr>
          <p:cNvSpPr/>
          <p:nvPr/>
        </p:nvSpPr>
        <p:spPr>
          <a:xfrm rot="10800000">
            <a:off x="8093882" y="3894107"/>
            <a:ext cx="3504031" cy="946700"/>
          </a:xfrm>
          <a:prstGeom prst="rect">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7" name="Pentagon 172">
            <a:extLst>
              <a:ext uri="{FF2B5EF4-FFF2-40B4-BE49-F238E27FC236}">
                <a16:creationId xmlns:a16="http://schemas.microsoft.com/office/drawing/2014/main" id="{10B86D1C-986D-4F12-BAA5-DB6E0763DF92}"/>
              </a:ext>
            </a:extLst>
          </p:cNvPr>
          <p:cNvSpPr/>
          <p:nvPr/>
        </p:nvSpPr>
        <p:spPr>
          <a:xfrm rot="10800000">
            <a:off x="7886259" y="3894107"/>
            <a:ext cx="210229" cy="946700"/>
          </a:xfrm>
          <a:prstGeom prst="homePlate">
            <a:avLst/>
          </a:prstGeom>
          <a:solidFill>
            <a:srgbClr val="BB8DB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a:endParaRPr lang="en-US" sz="1645">
              <a:solidFill>
                <a:srgbClr val="414041"/>
              </a:solidFill>
            </a:endParaRPr>
          </a:p>
        </p:txBody>
      </p:sp>
      <p:sp>
        <p:nvSpPr>
          <p:cNvPr id="58" name="Rectangle 57"/>
          <p:cNvSpPr/>
          <p:nvPr/>
        </p:nvSpPr>
        <p:spPr>
          <a:xfrm>
            <a:off x="8290009" y="4191463"/>
            <a:ext cx="2873276" cy="483209"/>
          </a:xfrm>
          <a:prstGeom prst="rect">
            <a:avLst/>
          </a:prstGeom>
        </p:spPr>
        <p:txBody>
          <a:bodyPr wrap="square">
            <a:spAutoFit/>
          </a:bodyPr>
          <a:lstStyle/>
          <a:p>
            <a:pPr lvl="0" algn="ctr">
              <a:defRPr/>
            </a:pPr>
            <a:r>
              <a:rPr lang="en-US" sz="1270" b="1" dirty="0">
                <a:solidFill>
                  <a:prstClr val="white"/>
                </a:solidFill>
              </a:rPr>
              <a:t>Attractive but not associated attributes 2020:</a:t>
            </a:r>
          </a:p>
        </p:txBody>
      </p:sp>
      <p:cxnSp>
        <p:nvCxnSpPr>
          <p:cNvPr id="60" name="Straight Connector 59">
            <a:extLst>
              <a:ext uri="{FF2B5EF4-FFF2-40B4-BE49-F238E27FC236}">
                <a16:creationId xmlns:a16="http://schemas.microsoft.com/office/drawing/2014/main" id="{133CE7A8-E4C3-41D7-9AFE-E0BE7F350F6A}"/>
              </a:ext>
            </a:extLst>
          </p:cNvPr>
          <p:cNvCxnSpPr>
            <a:cxnSpLocks/>
          </p:cNvCxnSpPr>
          <p:nvPr/>
        </p:nvCxnSpPr>
        <p:spPr>
          <a:xfrm>
            <a:off x="4325696" y="4317693"/>
            <a:ext cx="1248111" cy="0"/>
          </a:xfrm>
          <a:prstGeom prst="line">
            <a:avLst/>
          </a:prstGeom>
          <a:ln w="38100">
            <a:solidFill>
              <a:srgbClr val="B7D79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AF76523-9B12-4B50-A947-23D83D139B4F}"/>
              </a:ext>
            </a:extLst>
          </p:cNvPr>
          <p:cNvCxnSpPr>
            <a:cxnSpLocks/>
          </p:cNvCxnSpPr>
          <p:nvPr/>
        </p:nvCxnSpPr>
        <p:spPr>
          <a:xfrm>
            <a:off x="7309566" y="4341098"/>
            <a:ext cx="680584" cy="13299"/>
          </a:xfrm>
          <a:prstGeom prst="line">
            <a:avLst/>
          </a:prstGeom>
          <a:ln w="38100">
            <a:solidFill>
              <a:srgbClr val="BB8DB9"/>
            </a:solidFill>
          </a:ln>
        </p:spPr>
        <p:style>
          <a:lnRef idx="1">
            <a:schemeClr val="accent1"/>
          </a:lnRef>
          <a:fillRef idx="0">
            <a:schemeClr val="accent1"/>
          </a:fillRef>
          <a:effectRef idx="0">
            <a:schemeClr val="accent1"/>
          </a:effectRef>
          <a:fontRef idx="minor">
            <a:schemeClr val="tx1"/>
          </a:fontRef>
        </p:style>
      </p:cxnSp>
      <p:sp>
        <p:nvSpPr>
          <p:cNvPr id="62"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128" y="2500659"/>
            <a:ext cx="3048426" cy="410584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48" y="2587563"/>
            <a:ext cx="3048426" cy="410584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43" y="4790503"/>
            <a:ext cx="3048426" cy="41058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4128" y="4804353"/>
            <a:ext cx="3048426" cy="4105848"/>
          </a:xfrm>
          <a:prstGeom prst="rect">
            <a:avLst/>
          </a:prstGeom>
        </p:spPr>
      </p:pic>
    </p:spTree>
    <p:extLst>
      <p:ext uri="{BB962C8B-B14F-4D97-AF65-F5344CB8AC3E}">
        <p14:creationId xmlns:p14="http://schemas.microsoft.com/office/powerpoint/2010/main" val="22768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92">
            <a:extLst>
              <a:ext uri="{FF2B5EF4-FFF2-40B4-BE49-F238E27FC236}">
                <a16:creationId xmlns:a16="http://schemas.microsoft.com/office/drawing/2014/main" id="{73E25907-5DB8-49BC-AA86-A92BDB0025D3}"/>
              </a:ext>
            </a:extLst>
          </p:cNvPr>
          <p:cNvSpPr/>
          <p:nvPr/>
        </p:nvSpPr>
        <p:spPr>
          <a:xfrm>
            <a:off x="8681544" y="1154668"/>
            <a:ext cx="2182318" cy="2552366"/>
          </a:xfrm>
          <a:prstGeom prst="roundRect">
            <a:avLst/>
          </a:prstGeom>
          <a:solidFill>
            <a:srgbClr val="DEEFD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endParaRPr lang="en-US" sz="2300" b="1">
              <a:solidFill>
                <a:schemeClr val="tx1">
                  <a:lumMod val="60000"/>
                  <a:lumOff val="40000"/>
                </a:schemeClr>
              </a:solidFill>
            </a:endParaRPr>
          </a:p>
        </p:txBody>
      </p:sp>
      <p:sp>
        <p:nvSpPr>
          <p:cNvPr id="14" name="Oval 13">
            <a:extLst>
              <a:ext uri="{FF2B5EF4-FFF2-40B4-BE49-F238E27FC236}">
                <a16:creationId xmlns:a16="http://schemas.microsoft.com/office/drawing/2014/main" id="{A13DDF9D-5C46-49F0-B048-3AF217CB87B3}"/>
              </a:ext>
            </a:extLst>
          </p:cNvPr>
          <p:cNvSpPr/>
          <p:nvPr/>
        </p:nvSpPr>
        <p:spPr>
          <a:xfrm>
            <a:off x="9113839" y="2204755"/>
            <a:ext cx="1385603" cy="1330077"/>
          </a:xfrm>
          <a:prstGeom prst="ellipse">
            <a:avLst/>
          </a:prstGeom>
          <a:solidFill>
            <a:srgbClr val="7C94C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3" name="Title 2"/>
          <p:cNvSpPr>
            <a:spLocks noGrp="1"/>
          </p:cNvSpPr>
          <p:nvPr>
            <p:ph type="title"/>
          </p:nvPr>
        </p:nvSpPr>
        <p:spPr/>
        <p:txBody>
          <a:bodyPr/>
          <a:lstStyle/>
          <a:p>
            <a:r>
              <a:rPr lang="de-DE">
                <a:solidFill>
                  <a:srgbClr val="414041"/>
                </a:solidFill>
              </a:rPr>
              <a:t>T</a:t>
            </a:r>
            <a:r>
              <a:rPr lang="en-US">
                <a:solidFill>
                  <a:srgbClr val="414041"/>
                </a:solidFill>
              </a:rPr>
              <a:t>hank you for working with us this year!</a:t>
            </a:r>
            <a:endParaRPr lang="sv-SE"/>
          </a:p>
        </p:txBody>
      </p:sp>
      <p:sp>
        <p:nvSpPr>
          <p:cNvPr id="72" name="Text Placeholder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pic>
        <p:nvPicPr>
          <p:cNvPr id="73" name="Picture 72">
            <a:extLst>
              <a:ext uri="{FF2B5EF4-FFF2-40B4-BE49-F238E27FC236}">
                <a16:creationId xmlns:a16="http://schemas.microsoft.com/office/drawing/2014/main" id="{360DF5F7-1DA3-4DFC-87D9-D4DFE7ADE55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0313064" y="50819"/>
            <a:ext cx="1685365" cy="381544"/>
          </a:xfrm>
          <a:prstGeom prst="rect">
            <a:avLst/>
          </a:prstGeom>
        </p:spPr>
      </p:pic>
      <p:pic>
        <p:nvPicPr>
          <p:cNvPr id="113" name="Graphic 112" descr="Open folder">
            <a:extLst>
              <a:ext uri="{FF2B5EF4-FFF2-40B4-BE49-F238E27FC236}">
                <a16:creationId xmlns:a16="http://schemas.microsoft.com/office/drawing/2014/main" id="{939B8F56-77B9-4632-B59B-A858C07F62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97310" y="3925744"/>
            <a:ext cx="634666" cy="702471"/>
          </a:xfrm>
          <a:prstGeom prst="rect">
            <a:avLst/>
          </a:prstGeom>
        </p:spPr>
      </p:pic>
      <p:pic>
        <p:nvPicPr>
          <p:cNvPr id="114" name="Graphic 113" descr="Email">
            <a:extLst>
              <a:ext uri="{FF2B5EF4-FFF2-40B4-BE49-F238E27FC236}">
                <a16:creationId xmlns:a16="http://schemas.microsoft.com/office/drawing/2014/main" id="{D78DC46A-1246-4E00-95BC-392263C19A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8909" y="3957842"/>
            <a:ext cx="678785" cy="599998"/>
          </a:xfrm>
          <a:prstGeom prst="rect">
            <a:avLst/>
          </a:prstGeom>
        </p:spPr>
      </p:pic>
      <p:pic>
        <p:nvPicPr>
          <p:cNvPr id="115" name="Graphic 114" descr="Customer review">
            <a:extLst>
              <a:ext uri="{FF2B5EF4-FFF2-40B4-BE49-F238E27FC236}">
                <a16:creationId xmlns:a16="http://schemas.microsoft.com/office/drawing/2014/main" id="{1ADF4C69-7099-4685-B8DC-914CC978A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5327" y="4022747"/>
            <a:ext cx="656023" cy="579943"/>
          </a:xfrm>
          <a:prstGeom prst="rect">
            <a:avLst/>
          </a:prstGeom>
        </p:spPr>
      </p:pic>
      <p:pic>
        <p:nvPicPr>
          <p:cNvPr id="51" name="Picture 2">
            <a:extLst>
              <a:ext uri="{FF2B5EF4-FFF2-40B4-BE49-F238E27FC236}">
                <a16:creationId xmlns:a16="http://schemas.microsoft.com/office/drawing/2014/main" id="{5EFD0207-CE31-43F9-AEAE-2E44ABF03477}"/>
              </a:ext>
            </a:extLst>
          </p:cNvPr>
          <p:cNvPicPr>
            <a:picLocks noChangeAspect="1"/>
          </p:cNvPicPr>
          <p:nvPr/>
        </p:nvPicPr>
        <p:blipFill>
          <a:blip r:embed="rId11"/>
          <a:srcRect/>
          <a:stretch>
            <a:fillRect/>
          </a:stretch>
        </p:blipFill>
        <p:spPr>
          <a:xfrm>
            <a:off x="1359668" y="1807781"/>
            <a:ext cx="2072208" cy="1176904"/>
          </a:xfrm>
          <a:prstGeom prst="rect">
            <a:avLst/>
          </a:prstGeom>
        </p:spPr>
      </p:pic>
      <p:pic>
        <p:nvPicPr>
          <p:cNvPr id="53" name="Picture 3">
            <a:extLst>
              <a:ext uri="{FF2B5EF4-FFF2-40B4-BE49-F238E27FC236}">
                <a16:creationId xmlns:a16="http://schemas.microsoft.com/office/drawing/2014/main" id="{0B3655F6-ABD5-4602-88C0-857A919B05F7}"/>
              </a:ext>
            </a:extLst>
          </p:cNvPr>
          <p:cNvPicPr>
            <a:picLocks noChangeAspect="1"/>
          </p:cNvPicPr>
          <p:nvPr/>
        </p:nvPicPr>
        <p:blipFill>
          <a:blip r:embed="rId12"/>
          <a:srcRect/>
          <a:stretch>
            <a:fillRect/>
          </a:stretch>
        </p:blipFill>
        <p:spPr>
          <a:xfrm>
            <a:off x="3237189" y="3247354"/>
            <a:ext cx="2072208" cy="1176904"/>
          </a:xfrm>
          <a:prstGeom prst="rect">
            <a:avLst/>
          </a:prstGeom>
        </p:spPr>
      </p:pic>
      <p:pic>
        <p:nvPicPr>
          <p:cNvPr id="54" name="Picture 4">
            <a:extLst>
              <a:ext uri="{FF2B5EF4-FFF2-40B4-BE49-F238E27FC236}">
                <a16:creationId xmlns:a16="http://schemas.microsoft.com/office/drawing/2014/main" id="{55CB76F0-4E6B-443A-9A8F-EA76FD812216}"/>
              </a:ext>
            </a:extLst>
          </p:cNvPr>
          <p:cNvPicPr>
            <a:picLocks noChangeAspect="1"/>
          </p:cNvPicPr>
          <p:nvPr/>
        </p:nvPicPr>
        <p:blipFill>
          <a:blip r:embed="rId11"/>
          <a:srcRect/>
          <a:stretch>
            <a:fillRect/>
          </a:stretch>
        </p:blipFill>
        <p:spPr>
          <a:xfrm>
            <a:off x="5071592" y="1807781"/>
            <a:ext cx="2072208" cy="1176904"/>
          </a:xfrm>
          <a:prstGeom prst="rect">
            <a:avLst/>
          </a:prstGeom>
        </p:spPr>
      </p:pic>
      <p:pic>
        <p:nvPicPr>
          <p:cNvPr id="55" name="Picture 5">
            <a:extLst>
              <a:ext uri="{FF2B5EF4-FFF2-40B4-BE49-F238E27FC236}">
                <a16:creationId xmlns:a16="http://schemas.microsoft.com/office/drawing/2014/main" id="{5614C15F-A55F-4739-8218-B1A9446C3163}"/>
              </a:ext>
            </a:extLst>
          </p:cNvPr>
          <p:cNvPicPr>
            <a:picLocks noChangeAspect="1"/>
          </p:cNvPicPr>
          <p:nvPr/>
        </p:nvPicPr>
        <p:blipFill>
          <a:blip r:embed="rId11"/>
          <a:srcRect/>
          <a:stretch>
            <a:fillRect/>
          </a:stretch>
        </p:blipFill>
        <p:spPr>
          <a:xfrm>
            <a:off x="8760123" y="1807781"/>
            <a:ext cx="2072208" cy="1176904"/>
          </a:xfrm>
          <a:prstGeom prst="rect">
            <a:avLst/>
          </a:prstGeom>
        </p:spPr>
      </p:pic>
      <p:pic>
        <p:nvPicPr>
          <p:cNvPr id="56" name="Picture 6">
            <a:extLst>
              <a:ext uri="{FF2B5EF4-FFF2-40B4-BE49-F238E27FC236}">
                <a16:creationId xmlns:a16="http://schemas.microsoft.com/office/drawing/2014/main" id="{0607B607-3E56-48FB-A9EE-8F6D6FAE4659}"/>
              </a:ext>
            </a:extLst>
          </p:cNvPr>
          <p:cNvPicPr>
            <a:picLocks noChangeAspect="1"/>
          </p:cNvPicPr>
          <p:nvPr/>
        </p:nvPicPr>
        <p:blipFill>
          <a:blip r:embed="rId12"/>
          <a:srcRect/>
          <a:stretch>
            <a:fillRect/>
          </a:stretch>
        </p:blipFill>
        <p:spPr>
          <a:xfrm>
            <a:off x="6949115" y="3247354"/>
            <a:ext cx="2072208" cy="1176904"/>
          </a:xfrm>
          <a:prstGeom prst="rect">
            <a:avLst/>
          </a:prstGeom>
        </p:spPr>
      </p:pic>
      <p:pic>
        <p:nvPicPr>
          <p:cNvPr id="57" name="Picture 7">
            <a:extLst>
              <a:ext uri="{FF2B5EF4-FFF2-40B4-BE49-F238E27FC236}">
                <a16:creationId xmlns:a16="http://schemas.microsoft.com/office/drawing/2014/main" id="{F19B45C1-A38F-4642-8030-56BB20228DC2}"/>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7200"/>
                    </a14:imgEffect>
                  </a14:imgLayer>
                </a14:imgProps>
              </a:ext>
            </a:extLst>
          </a:blip>
          <a:srcRect/>
          <a:stretch>
            <a:fillRect/>
          </a:stretch>
        </p:blipFill>
        <p:spPr>
          <a:xfrm>
            <a:off x="1745893" y="2204755"/>
            <a:ext cx="1299757" cy="1330077"/>
          </a:xfrm>
          <a:prstGeom prst="rect">
            <a:avLst/>
          </a:prstGeom>
        </p:spPr>
      </p:pic>
      <p:pic>
        <p:nvPicPr>
          <p:cNvPr id="58" name="Picture 8">
            <a:extLst>
              <a:ext uri="{FF2B5EF4-FFF2-40B4-BE49-F238E27FC236}">
                <a16:creationId xmlns:a16="http://schemas.microsoft.com/office/drawing/2014/main" id="{BA8391BA-E3DA-42F7-86B2-EB3CA37ACFF6}"/>
              </a:ext>
            </a:extLst>
          </p:cNvPr>
          <p:cNvPicPr>
            <a:picLocks noChangeAspect="1"/>
          </p:cNvPicPr>
          <p:nvPr/>
        </p:nvPicPr>
        <p:blipFill>
          <a:blip r:embed="rId15"/>
          <a:srcRect/>
          <a:stretch>
            <a:fillRect/>
          </a:stretch>
        </p:blipFill>
        <p:spPr>
          <a:xfrm>
            <a:off x="3623414" y="2810663"/>
            <a:ext cx="1299757" cy="1330077"/>
          </a:xfrm>
          <a:prstGeom prst="rect">
            <a:avLst/>
          </a:prstGeom>
        </p:spPr>
      </p:pic>
      <p:pic>
        <p:nvPicPr>
          <p:cNvPr id="59" name="Picture 9">
            <a:extLst>
              <a:ext uri="{FF2B5EF4-FFF2-40B4-BE49-F238E27FC236}">
                <a16:creationId xmlns:a16="http://schemas.microsoft.com/office/drawing/2014/main" id="{95D5C47E-68C6-46B5-92CF-874E56C23CBE}"/>
              </a:ext>
            </a:extLst>
          </p:cNvPr>
          <p:cNvPicPr>
            <a:picLocks noChangeAspect="1"/>
          </p:cNvPicPr>
          <p:nvPr/>
        </p:nvPicPr>
        <p:blipFill>
          <a:blip r:embed="rId16">
            <a:extLst>
              <a:ext uri="{BEBA8EAE-BF5A-486C-A8C5-ECC9F3942E4B}">
                <a14:imgProps xmlns:a14="http://schemas.microsoft.com/office/drawing/2010/main">
                  <a14:imgLayer r:embed="rId14">
                    <a14:imgEffect>
                      <a14:colorTemperature colorTemp="5300"/>
                    </a14:imgEffect>
                  </a14:imgLayer>
                </a14:imgProps>
              </a:ext>
            </a:extLst>
          </a:blip>
          <a:srcRect/>
          <a:stretch>
            <a:fillRect/>
          </a:stretch>
        </p:blipFill>
        <p:spPr>
          <a:xfrm>
            <a:off x="7335339" y="2810663"/>
            <a:ext cx="1299757" cy="1330077"/>
          </a:xfrm>
          <a:prstGeom prst="rect">
            <a:avLst/>
          </a:prstGeom>
        </p:spPr>
      </p:pic>
      <p:pic>
        <p:nvPicPr>
          <p:cNvPr id="60" name="Picture 10">
            <a:extLst>
              <a:ext uri="{FF2B5EF4-FFF2-40B4-BE49-F238E27FC236}">
                <a16:creationId xmlns:a16="http://schemas.microsoft.com/office/drawing/2014/main" id="{5E7DA900-CE26-4D10-8A3D-C4C882A3CE72}"/>
              </a:ext>
            </a:extLst>
          </p:cNvPr>
          <p:cNvPicPr>
            <a:picLocks noChangeAspect="1"/>
          </p:cNvPicPr>
          <p:nvPr/>
        </p:nvPicPr>
        <p:blipFill>
          <a:blip r:embed="rId17">
            <a:extLst>
              <a:ext uri="{BEBA8EAE-BF5A-486C-A8C5-ECC9F3942E4B}">
                <a14:imgProps xmlns:a14="http://schemas.microsoft.com/office/drawing/2010/main">
                  <a14:imgLayer r:embed="rId14">
                    <a14:imgEffect>
                      <a14:colorTemperature colorTemp="5900"/>
                    </a14:imgEffect>
                  </a14:imgLayer>
                </a14:imgProps>
              </a:ext>
            </a:extLst>
          </a:blip>
          <a:srcRect/>
          <a:stretch>
            <a:fillRect/>
          </a:stretch>
        </p:blipFill>
        <p:spPr>
          <a:xfrm>
            <a:off x="5446122" y="2204755"/>
            <a:ext cx="1299757" cy="1330077"/>
          </a:xfrm>
          <a:prstGeom prst="rect">
            <a:avLst/>
          </a:prstGeom>
        </p:spPr>
      </p:pic>
      <p:pic>
        <p:nvPicPr>
          <p:cNvPr id="62" name="Picture 13">
            <a:extLst>
              <a:ext uri="{FF2B5EF4-FFF2-40B4-BE49-F238E27FC236}">
                <a16:creationId xmlns:a16="http://schemas.microsoft.com/office/drawing/2014/main" id="{C6B72A77-C2D7-4692-8F9A-EE38A9FC88E4}"/>
              </a:ext>
            </a:extLst>
          </p:cNvPr>
          <p:cNvPicPr>
            <a:picLocks noChangeAspect="1"/>
          </p:cNvPicPr>
          <p:nvPr/>
        </p:nvPicPr>
        <p:blipFill>
          <a:blip r:embed="rId18"/>
          <a:srcRect/>
          <a:stretch>
            <a:fillRect/>
          </a:stretch>
        </p:blipFill>
        <p:spPr>
          <a:xfrm>
            <a:off x="1919497" y="2396232"/>
            <a:ext cx="919769" cy="902523"/>
          </a:xfrm>
          <a:prstGeom prst="rect">
            <a:avLst/>
          </a:prstGeom>
        </p:spPr>
      </p:pic>
      <p:pic>
        <p:nvPicPr>
          <p:cNvPr id="63" name="Picture 2">
            <a:extLst>
              <a:ext uri="{FF2B5EF4-FFF2-40B4-BE49-F238E27FC236}">
                <a16:creationId xmlns:a16="http://schemas.microsoft.com/office/drawing/2014/main" id="{90CD9127-54F2-40AE-A006-4A5258FEA878}"/>
              </a:ext>
            </a:extLst>
          </p:cNvPr>
          <p:cNvPicPr>
            <a:picLocks noChangeAspect="1"/>
          </p:cNvPicPr>
          <p:nvPr/>
        </p:nvPicPr>
        <p:blipFill>
          <a:blip r:embed="rId19"/>
          <a:srcRect/>
          <a:stretch>
            <a:fillRect/>
          </a:stretch>
        </p:blipFill>
        <p:spPr>
          <a:xfrm>
            <a:off x="3857565" y="3013958"/>
            <a:ext cx="827803" cy="827803"/>
          </a:xfrm>
          <a:prstGeom prst="rect">
            <a:avLst/>
          </a:prstGeom>
        </p:spPr>
      </p:pic>
      <p:pic>
        <p:nvPicPr>
          <p:cNvPr id="64" name="Picture 9">
            <a:extLst>
              <a:ext uri="{FF2B5EF4-FFF2-40B4-BE49-F238E27FC236}">
                <a16:creationId xmlns:a16="http://schemas.microsoft.com/office/drawing/2014/main" id="{A394A1E8-BD8A-42AD-96EA-7880DD5E0A38}"/>
              </a:ext>
            </a:extLst>
          </p:cNvPr>
          <p:cNvPicPr>
            <a:picLocks noChangeAspect="1"/>
          </p:cNvPicPr>
          <p:nvPr/>
        </p:nvPicPr>
        <p:blipFill>
          <a:blip r:embed="rId20"/>
          <a:srcRect/>
          <a:stretch>
            <a:fillRect/>
          </a:stretch>
        </p:blipFill>
        <p:spPr>
          <a:xfrm>
            <a:off x="5617792" y="2320044"/>
            <a:ext cx="979808" cy="887951"/>
          </a:xfrm>
          <a:prstGeom prst="rect">
            <a:avLst/>
          </a:prstGeom>
        </p:spPr>
      </p:pic>
      <p:pic>
        <p:nvPicPr>
          <p:cNvPr id="65" name="Picture 4">
            <a:extLst>
              <a:ext uri="{FF2B5EF4-FFF2-40B4-BE49-F238E27FC236}">
                <a16:creationId xmlns:a16="http://schemas.microsoft.com/office/drawing/2014/main" id="{291EE930-6107-4B0D-B185-31B80656D210}"/>
              </a:ext>
            </a:extLst>
          </p:cNvPr>
          <p:cNvPicPr>
            <a:picLocks noChangeAspect="1"/>
          </p:cNvPicPr>
          <p:nvPr/>
        </p:nvPicPr>
        <p:blipFill>
          <a:blip r:embed="rId21"/>
          <a:srcRect/>
          <a:stretch>
            <a:fillRect/>
          </a:stretch>
        </p:blipFill>
        <p:spPr>
          <a:xfrm>
            <a:off x="7604368" y="3121690"/>
            <a:ext cx="894449" cy="717187"/>
          </a:xfrm>
          <a:prstGeom prst="rect">
            <a:avLst/>
          </a:prstGeom>
        </p:spPr>
      </p:pic>
      <p:pic>
        <p:nvPicPr>
          <p:cNvPr id="66" name="Picture 10">
            <a:extLst>
              <a:ext uri="{FF2B5EF4-FFF2-40B4-BE49-F238E27FC236}">
                <a16:creationId xmlns:a16="http://schemas.microsoft.com/office/drawing/2014/main" id="{9B6CADE4-23E3-403A-A604-B4DC5CD904F5}"/>
              </a:ext>
            </a:extLst>
          </p:cNvPr>
          <p:cNvPicPr>
            <a:picLocks noChangeAspect="1"/>
          </p:cNvPicPr>
          <p:nvPr/>
        </p:nvPicPr>
        <p:blipFill>
          <a:blip r:embed="rId22"/>
          <a:srcRect/>
          <a:stretch>
            <a:fillRect/>
          </a:stretch>
        </p:blipFill>
        <p:spPr>
          <a:xfrm>
            <a:off x="9384706" y="2399188"/>
            <a:ext cx="843871" cy="843871"/>
          </a:xfrm>
          <a:prstGeom prst="rect">
            <a:avLst/>
          </a:prstGeom>
        </p:spPr>
      </p:pic>
      <p:sp>
        <p:nvSpPr>
          <p:cNvPr id="2" name="TextBox 1">
            <a:extLst>
              <a:ext uri="{FF2B5EF4-FFF2-40B4-BE49-F238E27FC236}">
                <a16:creationId xmlns:a16="http://schemas.microsoft.com/office/drawing/2014/main" id="{D6D63EED-BED1-4DFA-A1C6-648E973C072D}"/>
              </a:ext>
            </a:extLst>
          </p:cNvPr>
          <p:cNvSpPr txBox="1"/>
          <p:nvPr/>
        </p:nvSpPr>
        <p:spPr>
          <a:xfrm>
            <a:off x="1559673" y="4838003"/>
            <a:ext cx="1639415" cy="1092607"/>
          </a:xfrm>
          <a:prstGeom prst="rect">
            <a:avLst/>
          </a:prstGeom>
          <a:noFill/>
        </p:spPr>
        <p:txBody>
          <a:bodyPr wrap="square" rtlCol="0" anchor="ctr">
            <a:spAutoFit/>
          </a:bodyPr>
          <a:lstStyle/>
          <a:p>
            <a:pPr algn="ctr">
              <a:defRPr/>
            </a:pPr>
            <a:r>
              <a:rPr lang="sv-SE"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rPr>
              <a:t>At the start of the field period, we sent you all the information about the survey period</a:t>
            </a:r>
            <a:endParaRPr lang="en-US"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endParaRPr>
          </a:p>
        </p:txBody>
      </p:sp>
      <p:sp>
        <p:nvSpPr>
          <p:cNvPr id="4" name="TextBox 3">
            <a:extLst>
              <a:ext uri="{FF2B5EF4-FFF2-40B4-BE49-F238E27FC236}">
                <a16:creationId xmlns:a16="http://schemas.microsoft.com/office/drawing/2014/main" id="{A73937E0-B78D-4F7B-A44A-6839ED2B672F}"/>
              </a:ext>
            </a:extLst>
          </p:cNvPr>
          <p:cNvSpPr txBox="1"/>
          <p:nvPr/>
        </p:nvSpPr>
        <p:spPr>
          <a:xfrm>
            <a:off x="3512093" y="5138085"/>
            <a:ext cx="1559499" cy="89255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300" b="1" dirty="0">
                <a:solidFill>
                  <a:srgbClr val="E7E6E6">
                    <a:lumMod val="50000"/>
                  </a:srgbClr>
                </a:solidFill>
                <a:latin typeface="Calibri" pitchFamily="34" charset="0"/>
                <a:ea typeface="Microsoft Sans Serif" panose="020B0604020202020204" pitchFamily="34" charset="0"/>
                <a:cs typeface="Microsoft Sans Serif" panose="020B0604020202020204" pitchFamily="34" charset="0"/>
              </a:rPr>
              <a:t>We sent you your unique CareerTest link, pictures and texts for send outs</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6" name="TextBox 5">
            <a:extLst>
              <a:ext uri="{FF2B5EF4-FFF2-40B4-BE49-F238E27FC236}">
                <a16:creationId xmlns:a16="http://schemas.microsoft.com/office/drawing/2014/main" id="{877C558A-BA8B-459F-A466-E67D52EB4816}"/>
              </a:ext>
            </a:extLst>
          </p:cNvPr>
          <p:cNvSpPr txBox="1"/>
          <p:nvPr/>
        </p:nvSpPr>
        <p:spPr>
          <a:xfrm>
            <a:off x="5414894" y="5038057"/>
            <a:ext cx="1385603" cy="10926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You did CareerTest send outs to your students and/or professionals</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7" name="TextBox 6">
            <a:extLst>
              <a:ext uri="{FF2B5EF4-FFF2-40B4-BE49-F238E27FC236}">
                <a16:creationId xmlns:a16="http://schemas.microsoft.com/office/drawing/2014/main" id="{EF95D109-12EF-4EFD-890A-15B8034AFA8D}"/>
              </a:ext>
            </a:extLst>
          </p:cNvPr>
          <p:cNvSpPr txBox="1"/>
          <p:nvPr/>
        </p:nvSpPr>
        <p:spPr>
          <a:xfrm>
            <a:off x="7292415" y="4737976"/>
            <a:ext cx="1385603" cy="129266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You helped do a final push of CareerTest send outs before the end of the field period</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n-ea"/>
              <a:cs typeface="+mn-cs"/>
            </a:endParaRPr>
          </a:p>
        </p:txBody>
      </p:sp>
      <p:sp>
        <p:nvSpPr>
          <p:cNvPr id="8" name="TextBox 7">
            <a:extLst>
              <a:ext uri="{FF2B5EF4-FFF2-40B4-BE49-F238E27FC236}">
                <a16:creationId xmlns:a16="http://schemas.microsoft.com/office/drawing/2014/main" id="{6407C918-1B63-4AED-96D1-47E345882E77}"/>
              </a:ext>
            </a:extLst>
          </p:cNvPr>
          <p:cNvSpPr txBox="1"/>
          <p:nvPr/>
        </p:nvSpPr>
        <p:spPr>
          <a:xfrm>
            <a:off x="9101811" y="5028054"/>
            <a:ext cx="1385603" cy="812530"/>
          </a:xfrm>
          <a:prstGeom prst="rect">
            <a:avLst/>
          </a:prstGeom>
          <a:noFill/>
        </p:spPr>
        <p:txBody>
          <a:bodyPr wrap="square" rtlCol="0" anchor="ctr">
            <a:sp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sv-SE"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rPr>
              <a:t>We’ve prepared your report and are presenting it to you today.</a:t>
            </a:r>
            <a:endParaRPr kumimoji="0" lang="en-US" sz="1300" b="1" i="0" u="none" strike="noStrike" kern="1200" cap="none" spc="0" normalizeH="0" baseline="0" noProof="0" dirty="0">
              <a:ln>
                <a:noFill/>
              </a:ln>
              <a:solidFill>
                <a:srgbClr val="E7E6E6">
                  <a:lumMod val="50000"/>
                </a:srgbClr>
              </a:solidFill>
              <a:effectLst/>
              <a:uLnTx/>
              <a:uFillTx/>
              <a:latin typeface="Calibri" pitchFamily="34" charset="0"/>
              <a:ea typeface="Microsoft Sans Serif" panose="020B0604020202020204" pitchFamily="34" charset="0"/>
              <a:cs typeface="Microsoft Sans Serif" panose="020B0604020202020204" pitchFamily="34" charset="0"/>
            </a:endParaRPr>
          </a:p>
        </p:txBody>
      </p:sp>
      <p:sp>
        <p:nvSpPr>
          <p:cNvPr id="15" name="TextBox 14">
            <a:extLst>
              <a:ext uri="{FF2B5EF4-FFF2-40B4-BE49-F238E27FC236}">
                <a16:creationId xmlns:a16="http://schemas.microsoft.com/office/drawing/2014/main" id="{85F35711-78C8-41A9-B177-F3395A123B95}"/>
              </a:ext>
            </a:extLst>
          </p:cNvPr>
          <p:cNvSpPr txBox="1"/>
          <p:nvPr/>
        </p:nvSpPr>
        <p:spPr>
          <a:xfrm>
            <a:off x="9310058" y="1235479"/>
            <a:ext cx="969108" cy="475086"/>
          </a:xfrm>
          <a:prstGeom prst="rect">
            <a:avLst/>
          </a:prstGeom>
          <a:ln>
            <a:noFill/>
          </a:ln>
        </p:spPr>
        <p:txBody>
          <a:bodyPr vert="horz" wrap="square" lIns="99551" tIns="49775" rIns="99551" bIns="49775" rtlCol="0" anchor="ctr">
            <a:normAutofit fontScale="97500"/>
          </a:bodyPr>
          <a:lstStyle/>
          <a:p>
            <a:pPr algn="ctr"/>
            <a:r>
              <a:rPr lang="de-DE" sz="2400" b="1">
                <a:solidFill>
                  <a:schemeClr val="tx2">
                    <a:lumMod val="60000"/>
                    <a:lumOff val="40000"/>
                  </a:schemeClr>
                </a:solidFill>
              </a:rPr>
              <a:t>Today</a:t>
            </a:r>
            <a:endParaRPr lang="en-US" sz="2400" b="1">
              <a:solidFill>
                <a:schemeClr val="tx2">
                  <a:lumMod val="60000"/>
                  <a:lumOff val="40000"/>
                </a:schemeClr>
              </a:solidFill>
            </a:endParaRPr>
          </a:p>
        </p:txBody>
      </p:sp>
    </p:spTree>
    <p:extLst>
      <p:ext uri="{BB962C8B-B14F-4D97-AF65-F5344CB8AC3E}">
        <p14:creationId xmlns:p14="http://schemas.microsoft.com/office/powerpoint/2010/main" val="424672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87">
            <a:extLst>
              <a:ext uri="{FF2B5EF4-FFF2-40B4-BE49-F238E27FC236}">
                <a16:creationId xmlns:a16="http://schemas.microsoft.com/office/drawing/2014/main" id="{8B380F9C-954C-46B2-962C-E70F304066D9}"/>
              </a:ext>
            </a:extLst>
          </p:cNvPr>
          <p:cNvSpPr/>
          <p:nvPr/>
        </p:nvSpPr>
        <p:spPr>
          <a:xfrm>
            <a:off x="6056059" y="3244424"/>
            <a:ext cx="5162300" cy="2954198"/>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accent1">
              <a:lumMod val="20000"/>
              <a:lumOff val="80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8" name="Freeform 87">
            <a:extLst>
              <a:ext uri="{FF2B5EF4-FFF2-40B4-BE49-F238E27FC236}">
                <a16:creationId xmlns:a16="http://schemas.microsoft.com/office/drawing/2014/main" id="{C959FFF8-BEB6-4D3B-B6C7-D0F00CD69838}"/>
              </a:ext>
            </a:extLst>
          </p:cNvPr>
          <p:cNvSpPr/>
          <p:nvPr/>
        </p:nvSpPr>
        <p:spPr>
          <a:xfrm>
            <a:off x="921910" y="2147681"/>
            <a:ext cx="5162300" cy="2954198"/>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accent2">
              <a:lumMod val="20000"/>
              <a:lumOff val="80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dirty="0">
              <a:ln>
                <a:noFill/>
              </a:ln>
              <a:solidFill>
                <a:srgbClr val="FFFFFF"/>
              </a:solidFill>
              <a:effectLst/>
              <a:uLnTx/>
              <a:uFillTx/>
              <a:latin typeface="Calibri Light"/>
              <a:ea typeface="+mn-ea"/>
              <a:cs typeface="+mn-cs"/>
            </a:endParaRPr>
          </a:p>
        </p:txBody>
      </p:sp>
      <p:sp>
        <p:nvSpPr>
          <p:cNvPr id="4" name="Text Placeholder 3"/>
          <p:cNvSpPr>
            <a:spLocks noGrp="1"/>
          </p:cNvSpPr>
          <p:nvPr>
            <p:ph type="body" sz="quarter" idx="12"/>
          </p:nvPr>
        </p:nvSpPr>
        <p:spPr/>
        <p:txBody>
          <a:bodyPr/>
          <a:lstStyle/>
          <a:p>
            <a:r>
              <a:rPr lang="en-US" dirty="0"/>
              <a:t>Below you find the attributes that you think are important and associated with your college/university. Which of these do think your school excels at?</a:t>
            </a:r>
          </a:p>
          <a:p>
            <a:r>
              <a:rPr lang="en-US" dirty="0"/>
              <a:t>Below you find the attributes that you think are important but are not associated with your college/university. Which of these do you think your school needs to urgently improve?</a:t>
            </a:r>
          </a:p>
        </p:txBody>
      </p:sp>
      <p:sp>
        <p:nvSpPr>
          <p:cNvPr id="2" name="Text Placeholder 1"/>
          <p:cNvSpPr>
            <a:spLocks noGrp="1"/>
          </p:cNvSpPr>
          <p:nvPr>
            <p:ph type="body" sz="quarter" idx="13"/>
          </p:nvPr>
        </p:nvSpPr>
        <p:spPr>
          <a:xfrm>
            <a:off x="6274045" y="6215290"/>
            <a:ext cx="5310000" cy="665549"/>
          </a:xfrm>
        </p:spPr>
        <p:txBody>
          <a:bodyPr/>
          <a:lstStyle/>
          <a:p>
            <a:r>
              <a:rPr lang="en-US" dirty="0"/>
              <a:t>The percentage of those who say you excel at these attributes is based on the alumni who find this attribute important and associate it with their school.</a:t>
            </a:r>
          </a:p>
          <a:p>
            <a:r>
              <a:rPr lang="en-US" dirty="0"/>
              <a:t>The percentage of those who say that this attribute needs to be improved are based on the alumni who find this attribute important but do not associate it with their school.</a:t>
            </a:r>
          </a:p>
          <a:p>
            <a:endParaRPr lang="en-US" dirty="0"/>
          </a:p>
        </p:txBody>
      </p:sp>
      <p:sp>
        <p:nvSpPr>
          <p:cNvPr id="7" name="Title 6"/>
          <p:cNvSpPr>
            <a:spLocks noGrp="1"/>
          </p:cNvSpPr>
          <p:nvPr>
            <p:ph type="title"/>
          </p:nvPr>
        </p:nvSpPr>
        <p:spPr/>
        <p:txBody>
          <a:bodyPr>
            <a:normAutofit/>
          </a:bodyPr>
          <a:lstStyle/>
          <a:p>
            <a:r>
              <a:rPr lang="en-US" dirty="0"/>
              <a:t>Success stories vs Improvement areas</a:t>
            </a:r>
          </a:p>
        </p:txBody>
      </p:sp>
      <p:sp>
        <p:nvSpPr>
          <p:cNvPr id="3" name="Text Placeholder 2"/>
          <p:cNvSpPr>
            <a:spLocks noGrp="1"/>
          </p:cNvSpPr>
          <p:nvPr>
            <p:ph type="body" sz="quarter" idx="10"/>
          </p:nvPr>
        </p:nvSpPr>
        <p:spPr/>
        <p:txBody>
          <a:bodyPr/>
          <a:lstStyle/>
          <a:p>
            <a:r>
              <a:rPr lang="fr-FR" dirty="0"/>
              <a:t>2021 </a:t>
            </a:r>
            <a:r>
              <a:rPr lang="fr-FR"/>
              <a:t>| South Africa | </a:t>
            </a:r>
            <a:r>
              <a:rPr lang="en-US"/>
              <a:t>Professionals | All main fields of study</a:t>
            </a:r>
            <a:endParaRPr lang="en-US" dirty="0"/>
          </a:p>
        </p:txBody>
      </p:sp>
      <p:sp>
        <p:nvSpPr>
          <p:cNvPr id="49" name="Freeform 87">
            <a:extLst>
              <a:ext uri="{FF2B5EF4-FFF2-40B4-BE49-F238E27FC236}">
                <a16:creationId xmlns:a16="http://schemas.microsoft.com/office/drawing/2014/main" id="{3E4F1027-1D5D-40E0-B95D-1F7B2917302B}"/>
              </a:ext>
            </a:extLst>
          </p:cNvPr>
          <p:cNvSpPr/>
          <p:nvPr/>
        </p:nvSpPr>
        <p:spPr>
          <a:xfrm>
            <a:off x="921910" y="1623697"/>
            <a:ext cx="3747600" cy="653470"/>
          </a:xfrm>
          <a:prstGeom prst="rect">
            <a:avLst/>
          </a:pr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52" name="Rectangle 51">
            <a:extLst>
              <a:ext uri="{FF2B5EF4-FFF2-40B4-BE49-F238E27FC236}">
                <a16:creationId xmlns:a16="http://schemas.microsoft.com/office/drawing/2014/main" id="{10087F92-6FEF-4B91-A0A5-5B3407049A2F}"/>
              </a:ext>
            </a:extLst>
          </p:cNvPr>
          <p:cNvSpPr/>
          <p:nvPr/>
        </p:nvSpPr>
        <p:spPr>
          <a:xfrm>
            <a:off x="989390" y="1785844"/>
            <a:ext cx="3804283" cy="584775"/>
          </a:xfrm>
          <a:prstGeom prst="rect">
            <a:avLst/>
          </a:prstGeom>
        </p:spPr>
        <p:txBody>
          <a:bodyPr wrap="square" lIns="91440" tIns="45720" rIns="91440" bIns="45720" anchor="t">
            <a:spAutoFit/>
          </a:bodyPr>
          <a:lstStyle/>
          <a:p>
            <a:pPr>
              <a:defRPr/>
            </a:pPr>
            <a:r>
              <a:rPr lang="en-GB" sz="1600" b="1" dirty="0">
                <a:solidFill>
                  <a:srgbClr val="FFFFFF"/>
                </a:solidFill>
                <a:latin typeface="Calibri"/>
                <a:cs typeface="Calibri" pitchFamily="34" charset="0"/>
              </a:rPr>
              <a:t>Where do alumni see you excel</a:t>
            </a:r>
            <a:r>
              <a:rPr lang="en-GB" sz="1600" b="1" dirty="0">
                <a:solidFill>
                  <a:srgbClr val="FFFFFF"/>
                </a:solidFill>
                <a:cs typeface="Calibri" pitchFamily="34" charset="0"/>
              </a:rPr>
              <a:t>? (Top 3)</a:t>
            </a:r>
            <a:endParaRPr lang="en-US" sz="1600" dirty="0"/>
          </a:p>
          <a:p>
            <a:pPr>
              <a:defRPr/>
            </a:pPr>
            <a:endParaRPr lang="en-US" sz="1600" dirty="0">
              <a:ea typeface="+mn-ea"/>
            </a:endParaRPr>
          </a:p>
        </p:txBody>
      </p:sp>
      <p:sp>
        <p:nvSpPr>
          <p:cNvPr id="30" name="Right Triangle 29">
            <a:extLst>
              <a:ext uri="{FF2B5EF4-FFF2-40B4-BE49-F238E27FC236}">
                <a16:creationId xmlns:a16="http://schemas.microsoft.com/office/drawing/2014/main" id="{D4BAC8ED-F461-484C-85A5-A638988E3307}"/>
              </a:ext>
            </a:extLst>
          </p:cNvPr>
          <p:cNvSpPr/>
          <p:nvPr/>
        </p:nvSpPr>
        <p:spPr>
          <a:xfrm rot="5400000">
            <a:off x="909108" y="2268745"/>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37" name="Freeform 87">
            <a:extLst>
              <a:ext uri="{FF2B5EF4-FFF2-40B4-BE49-F238E27FC236}">
                <a16:creationId xmlns:a16="http://schemas.microsoft.com/office/drawing/2014/main" id="{E2DC9B3B-136D-4D56-8EE0-3E2462F805DC}"/>
              </a:ext>
            </a:extLst>
          </p:cNvPr>
          <p:cNvSpPr/>
          <p:nvPr/>
        </p:nvSpPr>
        <p:spPr>
          <a:xfrm>
            <a:off x="6069914" y="2720440"/>
            <a:ext cx="3747600" cy="653470"/>
          </a:xfrm>
          <a:prstGeom prst="rect">
            <a:avLst/>
          </a:prstGeom>
          <a:solidFill>
            <a:srgbClr val="FA531D"/>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39" name="Rectangle 38">
            <a:extLst>
              <a:ext uri="{FF2B5EF4-FFF2-40B4-BE49-F238E27FC236}">
                <a16:creationId xmlns:a16="http://schemas.microsoft.com/office/drawing/2014/main" id="{94240891-4696-4BC0-A1A5-D47727897A80}"/>
              </a:ext>
            </a:extLst>
          </p:cNvPr>
          <p:cNvSpPr/>
          <p:nvPr/>
        </p:nvSpPr>
        <p:spPr>
          <a:xfrm>
            <a:off x="6123539" y="2890180"/>
            <a:ext cx="3671625" cy="584775"/>
          </a:xfrm>
          <a:prstGeom prst="rect">
            <a:avLst/>
          </a:prstGeom>
        </p:spPr>
        <p:txBody>
          <a:bodyPr wrap="square" lIns="91440" tIns="45720" rIns="91440" bIns="45720" anchor="t">
            <a:spAutoFit/>
          </a:bodyPr>
          <a:lstStyle/>
          <a:p>
            <a:r>
              <a:rPr lang="en-GB" sz="1600" b="1" dirty="0">
                <a:solidFill>
                  <a:schemeClr val="bg1"/>
                </a:solidFill>
              </a:rPr>
              <a:t>What needs to be improved?</a:t>
            </a:r>
            <a:r>
              <a:rPr lang="en-GB" sz="1600" b="1" dirty="0">
                <a:solidFill>
                  <a:srgbClr val="FFFFFF"/>
                </a:solidFill>
                <a:cs typeface="Calibri" pitchFamily="34" charset="0"/>
              </a:rPr>
              <a:t> (Top 3)</a:t>
            </a:r>
            <a:endParaRPr lang="en-US" sz="1600" dirty="0"/>
          </a:p>
          <a:p>
            <a:endParaRPr lang="en-GB" sz="1600" b="1" dirty="0">
              <a:solidFill>
                <a:schemeClr val="bg1"/>
              </a:solidFill>
            </a:endParaRPr>
          </a:p>
        </p:txBody>
      </p:sp>
      <p:sp>
        <p:nvSpPr>
          <p:cNvPr id="41" name="Right Triangle 40">
            <a:extLst>
              <a:ext uri="{FF2B5EF4-FFF2-40B4-BE49-F238E27FC236}">
                <a16:creationId xmlns:a16="http://schemas.microsoft.com/office/drawing/2014/main" id="{F8DBA681-27DA-4494-B641-13FB6F28D090}"/>
              </a:ext>
            </a:extLst>
          </p:cNvPr>
          <p:cNvSpPr/>
          <p:nvPr/>
        </p:nvSpPr>
        <p:spPr>
          <a:xfrm rot="5400000">
            <a:off x="6057112" y="3365488"/>
            <a:ext cx="160564" cy="129855"/>
          </a:xfrm>
          <a:prstGeom prst="rtTriangl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53" name="Freeform 419">
            <a:extLst>
              <a:ext uri="{FF2B5EF4-FFF2-40B4-BE49-F238E27FC236}">
                <a16:creationId xmlns:a16="http://schemas.microsoft.com/office/drawing/2014/main" id="{1936835F-850B-4D14-A781-FFEC48583E2E}"/>
              </a:ext>
            </a:extLst>
          </p:cNvPr>
          <p:cNvSpPr>
            <a:spLocks noEditPoints="1"/>
          </p:cNvSpPr>
          <p:nvPr/>
        </p:nvSpPr>
        <p:spPr bwMode="auto">
          <a:xfrm>
            <a:off x="5493600" y="1767600"/>
            <a:ext cx="302996" cy="263953"/>
          </a:xfrm>
          <a:custGeom>
            <a:avLst/>
            <a:gdLst>
              <a:gd name="T0" fmla="*/ 423 w 1083"/>
              <a:gd name="T1" fmla="*/ 361 h 998"/>
              <a:gd name="T2" fmla="*/ 405 w 1083"/>
              <a:gd name="T3" fmla="*/ 379 h 998"/>
              <a:gd name="T4" fmla="*/ 133 w 1083"/>
              <a:gd name="T5" fmla="*/ 419 h 998"/>
              <a:gd name="T6" fmla="*/ 327 w 1083"/>
              <a:gd name="T7" fmla="*/ 606 h 998"/>
              <a:gd name="T8" fmla="*/ 332 w 1083"/>
              <a:gd name="T9" fmla="*/ 633 h 998"/>
              <a:gd name="T10" fmla="*/ 522 w 1083"/>
              <a:gd name="T11" fmla="*/ 764 h 998"/>
              <a:gd name="T12" fmla="*/ 535 w 1083"/>
              <a:gd name="T13" fmla="*/ 760 h 998"/>
              <a:gd name="T14" fmla="*/ 547 w 1083"/>
              <a:gd name="T15" fmla="*/ 760 h 998"/>
              <a:gd name="T16" fmla="*/ 560 w 1083"/>
              <a:gd name="T17" fmla="*/ 764 h 998"/>
              <a:gd name="T18" fmla="*/ 751 w 1083"/>
              <a:gd name="T19" fmla="*/ 633 h 998"/>
              <a:gd name="T20" fmla="*/ 754 w 1083"/>
              <a:gd name="T21" fmla="*/ 606 h 998"/>
              <a:gd name="T22" fmla="*/ 950 w 1083"/>
              <a:gd name="T23" fmla="*/ 419 h 998"/>
              <a:gd name="T24" fmla="*/ 677 w 1083"/>
              <a:gd name="T25" fmla="*/ 379 h 998"/>
              <a:gd name="T26" fmla="*/ 659 w 1083"/>
              <a:gd name="T27" fmla="*/ 361 h 998"/>
              <a:gd name="T28" fmla="*/ 535 w 1083"/>
              <a:gd name="T29" fmla="*/ 0 h 998"/>
              <a:gd name="T30" fmla="*/ 560 w 1083"/>
              <a:gd name="T31" fmla="*/ 3 h 998"/>
              <a:gd name="T32" fmla="*/ 579 w 1083"/>
              <a:gd name="T33" fmla="*/ 20 h 998"/>
              <a:gd name="T34" fmla="*/ 1048 w 1083"/>
              <a:gd name="T35" fmla="*/ 349 h 998"/>
              <a:gd name="T36" fmla="*/ 1075 w 1083"/>
              <a:gd name="T37" fmla="*/ 363 h 998"/>
              <a:gd name="T38" fmla="*/ 1083 w 1083"/>
              <a:gd name="T39" fmla="*/ 392 h 998"/>
              <a:gd name="T40" fmla="*/ 1070 w 1083"/>
              <a:gd name="T41" fmla="*/ 420 h 998"/>
              <a:gd name="T42" fmla="*/ 892 w 1083"/>
              <a:gd name="T43" fmla="*/ 950 h 998"/>
              <a:gd name="T44" fmla="*/ 886 w 1083"/>
              <a:gd name="T45" fmla="*/ 979 h 998"/>
              <a:gd name="T46" fmla="*/ 863 w 1083"/>
              <a:gd name="T47" fmla="*/ 997 h 998"/>
              <a:gd name="T48" fmla="*/ 844 w 1083"/>
              <a:gd name="T49" fmla="*/ 998 h 998"/>
              <a:gd name="T50" fmla="*/ 832 w 1083"/>
              <a:gd name="T51" fmla="*/ 995 h 998"/>
              <a:gd name="T52" fmla="*/ 251 w 1083"/>
              <a:gd name="T53" fmla="*/ 995 h 998"/>
              <a:gd name="T54" fmla="*/ 221 w 1083"/>
              <a:gd name="T55" fmla="*/ 997 h 998"/>
              <a:gd name="T56" fmla="*/ 197 w 1083"/>
              <a:gd name="T57" fmla="*/ 980 h 998"/>
              <a:gd name="T58" fmla="*/ 191 w 1083"/>
              <a:gd name="T59" fmla="*/ 950 h 998"/>
              <a:gd name="T60" fmla="*/ 13 w 1083"/>
              <a:gd name="T61" fmla="*/ 420 h 998"/>
              <a:gd name="T62" fmla="*/ 0 w 1083"/>
              <a:gd name="T63" fmla="*/ 392 h 998"/>
              <a:gd name="T64" fmla="*/ 8 w 1083"/>
              <a:gd name="T65" fmla="*/ 363 h 998"/>
              <a:gd name="T66" fmla="*/ 35 w 1083"/>
              <a:gd name="T67" fmla="*/ 349 h 998"/>
              <a:gd name="T68" fmla="*/ 504 w 1083"/>
              <a:gd name="T69" fmla="*/ 20 h 998"/>
              <a:gd name="T70" fmla="*/ 522 w 1083"/>
              <a:gd name="T71" fmla="*/ 3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3" h="998">
                <a:moveTo>
                  <a:pt x="541" y="131"/>
                </a:moveTo>
                <a:lnTo>
                  <a:pt x="423" y="361"/>
                </a:lnTo>
                <a:lnTo>
                  <a:pt x="416" y="372"/>
                </a:lnTo>
                <a:lnTo>
                  <a:pt x="405" y="379"/>
                </a:lnTo>
                <a:lnTo>
                  <a:pt x="393" y="383"/>
                </a:lnTo>
                <a:lnTo>
                  <a:pt x="133" y="419"/>
                </a:lnTo>
                <a:lnTo>
                  <a:pt x="319" y="596"/>
                </a:lnTo>
                <a:lnTo>
                  <a:pt x="327" y="606"/>
                </a:lnTo>
                <a:lnTo>
                  <a:pt x="332" y="619"/>
                </a:lnTo>
                <a:lnTo>
                  <a:pt x="332" y="633"/>
                </a:lnTo>
                <a:lnTo>
                  <a:pt x="288" y="882"/>
                </a:lnTo>
                <a:lnTo>
                  <a:pt x="522" y="764"/>
                </a:lnTo>
                <a:lnTo>
                  <a:pt x="528" y="761"/>
                </a:lnTo>
                <a:lnTo>
                  <a:pt x="535" y="760"/>
                </a:lnTo>
                <a:lnTo>
                  <a:pt x="541" y="759"/>
                </a:lnTo>
                <a:lnTo>
                  <a:pt x="547" y="760"/>
                </a:lnTo>
                <a:lnTo>
                  <a:pt x="554" y="761"/>
                </a:lnTo>
                <a:lnTo>
                  <a:pt x="560" y="764"/>
                </a:lnTo>
                <a:lnTo>
                  <a:pt x="795" y="882"/>
                </a:lnTo>
                <a:lnTo>
                  <a:pt x="751" y="633"/>
                </a:lnTo>
                <a:lnTo>
                  <a:pt x="751" y="619"/>
                </a:lnTo>
                <a:lnTo>
                  <a:pt x="754" y="606"/>
                </a:lnTo>
                <a:lnTo>
                  <a:pt x="763" y="596"/>
                </a:lnTo>
                <a:lnTo>
                  <a:pt x="950" y="419"/>
                </a:lnTo>
                <a:lnTo>
                  <a:pt x="690" y="383"/>
                </a:lnTo>
                <a:lnTo>
                  <a:pt x="677" y="379"/>
                </a:lnTo>
                <a:lnTo>
                  <a:pt x="667" y="372"/>
                </a:lnTo>
                <a:lnTo>
                  <a:pt x="659" y="361"/>
                </a:lnTo>
                <a:lnTo>
                  <a:pt x="541" y="131"/>
                </a:lnTo>
                <a:close/>
                <a:moveTo>
                  <a:pt x="535" y="0"/>
                </a:moveTo>
                <a:lnTo>
                  <a:pt x="547" y="0"/>
                </a:lnTo>
                <a:lnTo>
                  <a:pt x="560" y="3"/>
                </a:lnTo>
                <a:lnTo>
                  <a:pt x="570" y="10"/>
                </a:lnTo>
                <a:lnTo>
                  <a:pt x="579" y="20"/>
                </a:lnTo>
                <a:lnTo>
                  <a:pt x="723" y="303"/>
                </a:lnTo>
                <a:lnTo>
                  <a:pt x="1048" y="349"/>
                </a:lnTo>
                <a:lnTo>
                  <a:pt x="1063" y="354"/>
                </a:lnTo>
                <a:lnTo>
                  <a:pt x="1075" y="363"/>
                </a:lnTo>
                <a:lnTo>
                  <a:pt x="1082" y="378"/>
                </a:lnTo>
                <a:lnTo>
                  <a:pt x="1083" y="392"/>
                </a:lnTo>
                <a:lnTo>
                  <a:pt x="1079" y="408"/>
                </a:lnTo>
                <a:lnTo>
                  <a:pt x="1070" y="420"/>
                </a:lnTo>
                <a:lnTo>
                  <a:pt x="836" y="640"/>
                </a:lnTo>
                <a:lnTo>
                  <a:pt x="892" y="950"/>
                </a:lnTo>
                <a:lnTo>
                  <a:pt x="892" y="966"/>
                </a:lnTo>
                <a:lnTo>
                  <a:pt x="886" y="979"/>
                </a:lnTo>
                <a:lnTo>
                  <a:pt x="875" y="991"/>
                </a:lnTo>
                <a:lnTo>
                  <a:pt x="863" y="997"/>
                </a:lnTo>
                <a:lnTo>
                  <a:pt x="851" y="998"/>
                </a:lnTo>
                <a:lnTo>
                  <a:pt x="844" y="998"/>
                </a:lnTo>
                <a:lnTo>
                  <a:pt x="838" y="997"/>
                </a:lnTo>
                <a:lnTo>
                  <a:pt x="832" y="995"/>
                </a:lnTo>
                <a:lnTo>
                  <a:pt x="541" y="847"/>
                </a:lnTo>
                <a:lnTo>
                  <a:pt x="251" y="995"/>
                </a:lnTo>
                <a:lnTo>
                  <a:pt x="236" y="998"/>
                </a:lnTo>
                <a:lnTo>
                  <a:pt x="221" y="997"/>
                </a:lnTo>
                <a:lnTo>
                  <a:pt x="208" y="991"/>
                </a:lnTo>
                <a:lnTo>
                  <a:pt x="197" y="980"/>
                </a:lnTo>
                <a:lnTo>
                  <a:pt x="191" y="966"/>
                </a:lnTo>
                <a:lnTo>
                  <a:pt x="191" y="950"/>
                </a:lnTo>
                <a:lnTo>
                  <a:pt x="246" y="640"/>
                </a:lnTo>
                <a:lnTo>
                  <a:pt x="13" y="420"/>
                </a:lnTo>
                <a:lnTo>
                  <a:pt x="3" y="408"/>
                </a:lnTo>
                <a:lnTo>
                  <a:pt x="0" y="392"/>
                </a:lnTo>
                <a:lnTo>
                  <a:pt x="1" y="378"/>
                </a:lnTo>
                <a:lnTo>
                  <a:pt x="8" y="363"/>
                </a:lnTo>
                <a:lnTo>
                  <a:pt x="20" y="354"/>
                </a:lnTo>
                <a:lnTo>
                  <a:pt x="35" y="349"/>
                </a:lnTo>
                <a:lnTo>
                  <a:pt x="359" y="303"/>
                </a:lnTo>
                <a:lnTo>
                  <a:pt x="504" y="20"/>
                </a:lnTo>
                <a:lnTo>
                  <a:pt x="512" y="10"/>
                </a:lnTo>
                <a:lnTo>
                  <a:pt x="522" y="3"/>
                </a:lnTo>
                <a:lnTo>
                  <a:pt x="535" y="0"/>
                </a:lnTo>
                <a:close/>
              </a:path>
            </a:pathLst>
          </a:custGeom>
          <a:solidFill>
            <a:srgbClr val="0E97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grpSp>
        <p:nvGrpSpPr>
          <p:cNvPr id="54" name="Group 53">
            <a:extLst>
              <a:ext uri="{FF2B5EF4-FFF2-40B4-BE49-F238E27FC236}">
                <a16:creationId xmlns:a16="http://schemas.microsoft.com/office/drawing/2014/main" id="{38D19793-07C5-4572-A505-B9A6DE65348A}"/>
              </a:ext>
            </a:extLst>
          </p:cNvPr>
          <p:cNvGrpSpPr/>
          <p:nvPr/>
        </p:nvGrpSpPr>
        <p:grpSpPr>
          <a:xfrm>
            <a:off x="5025600" y="1404000"/>
            <a:ext cx="519670" cy="646442"/>
            <a:chOff x="1769139" y="4656534"/>
            <a:chExt cx="490988" cy="610764"/>
          </a:xfrm>
          <a:solidFill>
            <a:schemeClr val="tx1"/>
          </a:solidFill>
        </p:grpSpPr>
        <p:sp>
          <p:nvSpPr>
            <p:cNvPr id="55" name="Freeform 272">
              <a:extLst>
                <a:ext uri="{FF2B5EF4-FFF2-40B4-BE49-F238E27FC236}">
                  <a16:creationId xmlns:a16="http://schemas.microsoft.com/office/drawing/2014/main" id="{542BAB17-78E2-448A-A08C-4F96DDCB38F0}"/>
                </a:ext>
              </a:extLst>
            </p:cNvPr>
            <p:cNvSpPr>
              <a:spLocks/>
            </p:cNvSpPr>
            <p:nvPr/>
          </p:nvSpPr>
          <p:spPr bwMode="auto">
            <a:xfrm>
              <a:off x="1884153" y="4902186"/>
              <a:ext cx="319676" cy="25970"/>
            </a:xfrm>
            <a:custGeom>
              <a:avLst/>
              <a:gdLst>
                <a:gd name="T0" fmla="*/ 49 w 1221"/>
                <a:gd name="T1" fmla="*/ 0 h 101"/>
                <a:gd name="T2" fmla="*/ 1170 w 1221"/>
                <a:gd name="T3" fmla="*/ 0 h 101"/>
                <a:gd name="T4" fmla="*/ 1186 w 1221"/>
                <a:gd name="T5" fmla="*/ 3 h 101"/>
                <a:gd name="T6" fmla="*/ 1200 w 1221"/>
                <a:gd name="T7" fmla="*/ 10 h 101"/>
                <a:gd name="T8" fmla="*/ 1211 w 1221"/>
                <a:gd name="T9" fmla="*/ 21 h 101"/>
                <a:gd name="T10" fmla="*/ 1219 w 1221"/>
                <a:gd name="T11" fmla="*/ 35 h 101"/>
                <a:gd name="T12" fmla="*/ 1221 w 1221"/>
                <a:gd name="T13" fmla="*/ 51 h 101"/>
                <a:gd name="T14" fmla="*/ 1219 w 1221"/>
                <a:gd name="T15" fmla="*/ 67 h 101"/>
                <a:gd name="T16" fmla="*/ 1211 w 1221"/>
                <a:gd name="T17" fmla="*/ 80 h 101"/>
                <a:gd name="T18" fmla="*/ 1200 w 1221"/>
                <a:gd name="T19" fmla="*/ 91 h 101"/>
                <a:gd name="T20" fmla="*/ 1186 w 1221"/>
                <a:gd name="T21" fmla="*/ 98 h 101"/>
                <a:gd name="T22" fmla="*/ 1170 w 1221"/>
                <a:gd name="T23" fmla="*/ 101 h 101"/>
                <a:gd name="T24" fmla="*/ 49 w 1221"/>
                <a:gd name="T25" fmla="*/ 101 h 101"/>
                <a:gd name="T26" fmla="*/ 34 w 1221"/>
                <a:gd name="T27" fmla="*/ 98 h 101"/>
                <a:gd name="T28" fmla="*/ 20 w 1221"/>
                <a:gd name="T29" fmla="*/ 91 h 101"/>
                <a:gd name="T30" fmla="*/ 10 w 1221"/>
                <a:gd name="T31" fmla="*/ 80 h 101"/>
                <a:gd name="T32" fmla="*/ 2 w 1221"/>
                <a:gd name="T33" fmla="*/ 67 h 101"/>
                <a:gd name="T34" fmla="*/ 0 w 1221"/>
                <a:gd name="T35" fmla="*/ 51 h 101"/>
                <a:gd name="T36" fmla="*/ 2 w 1221"/>
                <a:gd name="T37" fmla="*/ 35 h 101"/>
                <a:gd name="T38" fmla="*/ 10 w 1221"/>
                <a:gd name="T39" fmla="*/ 21 h 101"/>
                <a:gd name="T40" fmla="*/ 20 w 1221"/>
                <a:gd name="T41" fmla="*/ 10 h 101"/>
                <a:gd name="T42" fmla="*/ 34 w 1221"/>
                <a:gd name="T43" fmla="*/ 3 h 101"/>
                <a:gd name="T44" fmla="*/ 49 w 1221"/>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1" h="101">
                  <a:moveTo>
                    <a:pt x="49" y="0"/>
                  </a:moveTo>
                  <a:lnTo>
                    <a:pt x="1170" y="0"/>
                  </a:lnTo>
                  <a:lnTo>
                    <a:pt x="1186" y="3"/>
                  </a:lnTo>
                  <a:lnTo>
                    <a:pt x="1200" y="10"/>
                  </a:lnTo>
                  <a:lnTo>
                    <a:pt x="1211" y="21"/>
                  </a:lnTo>
                  <a:lnTo>
                    <a:pt x="1219" y="35"/>
                  </a:lnTo>
                  <a:lnTo>
                    <a:pt x="1221" y="51"/>
                  </a:lnTo>
                  <a:lnTo>
                    <a:pt x="1219" y="67"/>
                  </a:lnTo>
                  <a:lnTo>
                    <a:pt x="1211" y="80"/>
                  </a:lnTo>
                  <a:lnTo>
                    <a:pt x="1200" y="91"/>
                  </a:lnTo>
                  <a:lnTo>
                    <a:pt x="1186" y="98"/>
                  </a:lnTo>
                  <a:lnTo>
                    <a:pt x="1170" y="101"/>
                  </a:lnTo>
                  <a:lnTo>
                    <a:pt x="49" y="101"/>
                  </a:lnTo>
                  <a:lnTo>
                    <a:pt x="34" y="98"/>
                  </a:lnTo>
                  <a:lnTo>
                    <a:pt x="20" y="91"/>
                  </a:lnTo>
                  <a:lnTo>
                    <a:pt x="10" y="80"/>
                  </a:lnTo>
                  <a:lnTo>
                    <a:pt x="2" y="67"/>
                  </a:lnTo>
                  <a:lnTo>
                    <a:pt x="0" y="51"/>
                  </a:lnTo>
                  <a:lnTo>
                    <a:pt x="2" y="35"/>
                  </a:lnTo>
                  <a:lnTo>
                    <a:pt x="10" y="21"/>
                  </a:lnTo>
                  <a:lnTo>
                    <a:pt x="20" y="10"/>
                  </a:lnTo>
                  <a:lnTo>
                    <a:pt x="34"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56" name="Freeform 273">
              <a:extLst>
                <a:ext uri="{FF2B5EF4-FFF2-40B4-BE49-F238E27FC236}">
                  <a16:creationId xmlns:a16="http://schemas.microsoft.com/office/drawing/2014/main" id="{38769A83-75C2-478A-930D-A4D10D906666}"/>
                </a:ext>
              </a:extLst>
            </p:cNvPr>
            <p:cNvSpPr>
              <a:spLocks/>
            </p:cNvSpPr>
            <p:nvPr/>
          </p:nvSpPr>
          <p:spPr bwMode="auto">
            <a:xfrm>
              <a:off x="1884153" y="4808696"/>
              <a:ext cx="143528" cy="27268"/>
            </a:xfrm>
            <a:custGeom>
              <a:avLst/>
              <a:gdLst>
                <a:gd name="T0" fmla="*/ 49 w 549"/>
                <a:gd name="T1" fmla="*/ 0 h 101"/>
                <a:gd name="T2" fmla="*/ 498 w 549"/>
                <a:gd name="T3" fmla="*/ 0 h 101"/>
                <a:gd name="T4" fmla="*/ 514 w 549"/>
                <a:gd name="T5" fmla="*/ 3 h 101"/>
                <a:gd name="T6" fmla="*/ 528 w 549"/>
                <a:gd name="T7" fmla="*/ 10 h 101"/>
                <a:gd name="T8" fmla="*/ 539 w 549"/>
                <a:gd name="T9" fmla="*/ 21 h 101"/>
                <a:gd name="T10" fmla="*/ 545 w 549"/>
                <a:gd name="T11" fmla="*/ 34 h 101"/>
                <a:gd name="T12" fmla="*/ 549 w 549"/>
                <a:gd name="T13" fmla="*/ 50 h 101"/>
                <a:gd name="T14" fmla="*/ 545 w 549"/>
                <a:gd name="T15" fmla="*/ 66 h 101"/>
                <a:gd name="T16" fmla="*/ 539 w 549"/>
                <a:gd name="T17" fmla="*/ 79 h 101"/>
                <a:gd name="T18" fmla="*/ 528 w 549"/>
                <a:gd name="T19" fmla="*/ 90 h 101"/>
                <a:gd name="T20" fmla="*/ 514 w 549"/>
                <a:gd name="T21" fmla="*/ 97 h 101"/>
                <a:gd name="T22" fmla="*/ 498 w 549"/>
                <a:gd name="T23" fmla="*/ 101 h 101"/>
                <a:gd name="T24" fmla="*/ 49 w 549"/>
                <a:gd name="T25" fmla="*/ 101 h 101"/>
                <a:gd name="T26" fmla="*/ 34 w 549"/>
                <a:gd name="T27" fmla="*/ 97 h 101"/>
                <a:gd name="T28" fmla="*/ 20 w 549"/>
                <a:gd name="T29" fmla="*/ 90 h 101"/>
                <a:gd name="T30" fmla="*/ 10 w 549"/>
                <a:gd name="T31" fmla="*/ 79 h 101"/>
                <a:gd name="T32" fmla="*/ 2 w 549"/>
                <a:gd name="T33" fmla="*/ 66 h 101"/>
                <a:gd name="T34" fmla="*/ 0 w 549"/>
                <a:gd name="T35" fmla="*/ 50 h 101"/>
                <a:gd name="T36" fmla="*/ 2 w 549"/>
                <a:gd name="T37" fmla="*/ 34 h 101"/>
                <a:gd name="T38" fmla="*/ 10 w 549"/>
                <a:gd name="T39" fmla="*/ 21 h 101"/>
                <a:gd name="T40" fmla="*/ 20 w 549"/>
                <a:gd name="T41" fmla="*/ 10 h 101"/>
                <a:gd name="T42" fmla="*/ 34 w 549"/>
                <a:gd name="T43" fmla="*/ 3 h 101"/>
                <a:gd name="T44" fmla="*/ 49 w 549"/>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9" h="101">
                  <a:moveTo>
                    <a:pt x="49" y="0"/>
                  </a:moveTo>
                  <a:lnTo>
                    <a:pt x="498" y="0"/>
                  </a:lnTo>
                  <a:lnTo>
                    <a:pt x="514" y="3"/>
                  </a:lnTo>
                  <a:lnTo>
                    <a:pt x="528" y="10"/>
                  </a:lnTo>
                  <a:lnTo>
                    <a:pt x="539" y="21"/>
                  </a:lnTo>
                  <a:lnTo>
                    <a:pt x="545" y="34"/>
                  </a:lnTo>
                  <a:lnTo>
                    <a:pt x="549" y="50"/>
                  </a:lnTo>
                  <a:lnTo>
                    <a:pt x="545" y="66"/>
                  </a:lnTo>
                  <a:lnTo>
                    <a:pt x="539" y="79"/>
                  </a:lnTo>
                  <a:lnTo>
                    <a:pt x="528" y="90"/>
                  </a:lnTo>
                  <a:lnTo>
                    <a:pt x="514" y="97"/>
                  </a:lnTo>
                  <a:lnTo>
                    <a:pt x="498" y="101"/>
                  </a:lnTo>
                  <a:lnTo>
                    <a:pt x="49" y="101"/>
                  </a:lnTo>
                  <a:lnTo>
                    <a:pt x="34" y="97"/>
                  </a:lnTo>
                  <a:lnTo>
                    <a:pt x="20" y="90"/>
                  </a:lnTo>
                  <a:lnTo>
                    <a:pt x="10" y="79"/>
                  </a:lnTo>
                  <a:lnTo>
                    <a:pt x="2" y="66"/>
                  </a:lnTo>
                  <a:lnTo>
                    <a:pt x="0" y="50"/>
                  </a:lnTo>
                  <a:lnTo>
                    <a:pt x="2" y="34"/>
                  </a:lnTo>
                  <a:lnTo>
                    <a:pt x="10" y="21"/>
                  </a:lnTo>
                  <a:lnTo>
                    <a:pt x="20" y="10"/>
                  </a:lnTo>
                  <a:lnTo>
                    <a:pt x="34"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57" name="Freeform 274">
              <a:extLst>
                <a:ext uri="{FF2B5EF4-FFF2-40B4-BE49-F238E27FC236}">
                  <a16:creationId xmlns:a16="http://schemas.microsoft.com/office/drawing/2014/main" id="{8E47D802-5B52-4A1D-AB7F-7100CDFFA5C9}"/>
                </a:ext>
              </a:extLst>
            </p:cNvPr>
            <p:cNvSpPr>
              <a:spLocks/>
            </p:cNvSpPr>
            <p:nvPr/>
          </p:nvSpPr>
          <p:spPr bwMode="auto">
            <a:xfrm>
              <a:off x="1884153" y="4995676"/>
              <a:ext cx="319676" cy="25970"/>
            </a:xfrm>
            <a:custGeom>
              <a:avLst/>
              <a:gdLst>
                <a:gd name="T0" fmla="*/ 49 w 1221"/>
                <a:gd name="T1" fmla="*/ 0 h 101"/>
                <a:gd name="T2" fmla="*/ 1170 w 1221"/>
                <a:gd name="T3" fmla="*/ 0 h 101"/>
                <a:gd name="T4" fmla="*/ 1186 w 1221"/>
                <a:gd name="T5" fmla="*/ 3 h 101"/>
                <a:gd name="T6" fmla="*/ 1200 w 1221"/>
                <a:gd name="T7" fmla="*/ 10 h 101"/>
                <a:gd name="T8" fmla="*/ 1211 w 1221"/>
                <a:gd name="T9" fmla="*/ 21 h 101"/>
                <a:gd name="T10" fmla="*/ 1219 w 1221"/>
                <a:gd name="T11" fmla="*/ 34 h 101"/>
                <a:gd name="T12" fmla="*/ 1221 w 1221"/>
                <a:gd name="T13" fmla="*/ 50 h 101"/>
                <a:gd name="T14" fmla="*/ 1219 w 1221"/>
                <a:gd name="T15" fmla="*/ 66 h 101"/>
                <a:gd name="T16" fmla="*/ 1211 w 1221"/>
                <a:gd name="T17" fmla="*/ 80 h 101"/>
                <a:gd name="T18" fmla="*/ 1200 w 1221"/>
                <a:gd name="T19" fmla="*/ 91 h 101"/>
                <a:gd name="T20" fmla="*/ 1186 w 1221"/>
                <a:gd name="T21" fmla="*/ 98 h 101"/>
                <a:gd name="T22" fmla="*/ 1170 w 1221"/>
                <a:gd name="T23" fmla="*/ 101 h 101"/>
                <a:gd name="T24" fmla="*/ 49 w 1221"/>
                <a:gd name="T25" fmla="*/ 101 h 101"/>
                <a:gd name="T26" fmla="*/ 34 w 1221"/>
                <a:gd name="T27" fmla="*/ 98 h 101"/>
                <a:gd name="T28" fmla="*/ 20 w 1221"/>
                <a:gd name="T29" fmla="*/ 91 h 101"/>
                <a:gd name="T30" fmla="*/ 10 w 1221"/>
                <a:gd name="T31" fmla="*/ 80 h 101"/>
                <a:gd name="T32" fmla="*/ 2 w 1221"/>
                <a:gd name="T33" fmla="*/ 66 h 101"/>
                <a:gd name="T34" fmla="*/ 0 w 1221"/>
                <a:gd name="T35" fmla="*/ 50 h 101"/>
                <a:gd name="T36" fmla="*/ 2 w 1221"/>
                <a:gd name="T37" fmla="*/ 34 h 101"/>
                <a:gd name="T38" fmla="*/ 10 w 1221"/>
                <a:gd name="T39" fmla="*/ 21 h 101"/>
                <a:gd name="T40" fmla="*/ 20 w 1221"/>
                <a:gd name="T41" fmla="*/ 10 h 101"/>
                <a:gd name="T42" fmla="*/ 34 w 1221"/>
                <a:gd name="T43" fmla="*/ 3 h 101"/>
                <a:gd name="T44" fmla="*/ 49 w 1221"/>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1" h="101">
                  <a:moveTo>
                    <a:pt x="49" y="0"/>
                  </a:moveTo>
                  <a:lnTo>
                    <a:pt x="1170" y="0"/>
                  </a:lnTo>
                  <a:lnTo>
                    <a:pt x="1186" y="3"/>
                  </a:lnTo>
                  <a:lnTo>
                    <a:pt x="1200" y="10"/>
                  </a:lnTo>
                  <a:lnTo>
                    <a:pt x="1211" y="21"/>
                  </a:lnTo>
                  <a:lnTo>
                    <a:pt x="1219" y="34"/>
                  </a:lnTo>
                  <a:lnTo>
                    <a:pt x="1221" y="50"/>
                  </a:lnTo>
                  <a:lnTo>
                    <a:pt x="1219" y="66"/>
                  </a:lnTo>
                  <a:lnTo>
                    <a:pt x="1211" y="80"/>
                  </a:lnTo>
                  <a:lnTo>
                    <a:pt x="1200" y="91"/>
                  </a:lnTo>
                  <a:lnTo>
                    <a:pt x="1186" y="98"/>
                  </a:lnTo>
                  <a:lnTo>
                    <a:pt x="1170" y="101"/>
                  </a:lnTo>
                  <a:lnTo>
                    <a:pt x="49" y="101"/>
                  </a:lnTo>
                  <a:lnTo>
                    <a:pt x="34" y="98"/>
                  </a:lnTo>
                  <a:lnTo>
                    <a:pt x="20" y="91"/>
                  </a:lnTo>
                  <a:lnTo>
                    <a:pt x="10" y="80"/>
                  </a:lnTo>
                  <a:lnTo>
                    <a:pt x="2" y="66"/>
                  </a:lnTo>
                  <a:lnTo>
                    <a:pt x="0" y="50"/>
                  </a:lnTo>
                  <a:lnTo>
                    <a:pt x="2" y="34"/>
                  </a:lnTo>
                  <a:lnTo>
                    <a:pt x="10" y="21"/>
                  </a:lnTo>
                  <a:lnTo>
                    <a:pt x="20" y="10"/>
                  </a:lnTo>
                  <a:lnTo>
                    <a:pt x="34"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58" name="Freeform 275">
              <a:extLst>
                <a:ext uri="{FF2B5EF4-FFF2-40B4-BE49-F238E27FC236}">
                  <a16:creationId xmlns:a16="http://schemas.microsoft.com/office/drawing/2014/main" id="{4D1D97AF-F49C-4AF2-8CF1-F62A975BF787}"/>
                </a:ext>
              </a:extLst>
            </p:cNvPr>
            <p:cNvSpPr>
              <a:spLocks/>
            </p:cNvSpPr>
            <p:nvPr/>
          </p:nvSpPr>
          <p:spPr bwMode="auto">
            <a:xfrm>
              <a:off x="1884153" y="5089167"/>
              <a:ext cx="319676" cy="25970"/>
            </a:xfrm>
            <a:custGeom>
              <a:avLst/>
              <a:gdLst>
                <a:gd name="T0" fmla="*/ 49 w 1221"/>
                <a:gd name="T1" fmla="*/ 0 h 100"/>
                <a:gd name="T2" fmla="*/ 1170 w 1221"/>
                <a:gd name="T3" fmla="*/ 0 h 100"/>
                <a:gd name="T4" fmla="*/ 1186 w 1221"/>
                <a:gd name="T5" fmla="*/ 3 h 100"/>
                <a:gd name="T6" fmla="*/ 1200 w 1221"/>
                <a:gd name="T7" fmla="*/ 10 h 100"/>
                <a:gd name="T8" fmla="*/ 1211 w 1221"/>
                <a:gd name="T9" fmla="*/ 21 h 100"/>
                <a:gd name="T10" fmla="*/ 1219 w 1221"/>
                <a:gd name="T11" fmla="*/ 34 h 100"/>
                <a:gd name="T12" fmla="*/ 1221 w 1221"/>
                <a:gd name="T13" fmla="*/ 50 h 100"/>
                <a:gd name="T14" fmla="*/ 1219 w 1221"/>
                <a:gd name="T15" fmla="*/ 66 h 100"/>
                <a:gd name="T16" fmla="*/ 1211 w 1221"/>
                <a:gd name="T17" fmla="*/ 79 h 100"/>
                <a:gd name="T18" fmla="*/ 1200 w 1221"/>
                <a:gd name="T19" fmla="*/ 90 h 100"/>
                <a:gd name="T20" fmla="*/ 1186 w 1221"/>
                <a:gd name="T21" fmla="*/ 97 h 100"/>
                <a:gd name="T22" fmla="*/ 1170 w 1221"/>
                <a:gd name="T23" fmla="*/ 100 h 100"/>
                <a:gd name="T24" fmla="*/ 49 w 1221"/>
                <a:gd name="T25" fmla="*/ 100 h 100"/>
                <a:gd name="T26" fmla="*/ 34 w 1221"/>
                <a:gd name="T27" fmla="*/ 97 h 100"/>
                <a:gd name="T28" fmla="*/ 20 w 1221"/>
                <a:gd name="T29" fmla="*/ 90 h 100"/>
                <a:gd name="T30" fmla="*/ 10 w 1221"/>
                <a:gd name="T31" fmla="*/ 79 h 100"/>
                <a:gd name="T32" fmla="*/ 2 w 1221"/>
                <a:gd name="T33" fmla="*/ 66 h 100"/>
                <a:gd name="T34" fmla="*/ 0 w 1221"/>
                <a:gd name="T35" fmla="*/ 50 h 100"/>
                <a:gd name="T36" fmla="*/ 2 w 1221"/>
                <a:gd name="T37" fmla="*/ 34 h 100"/>
                <a:gd name="T38" fmla="*/ 10 w 1221"/>
                <a:gd name="T39" fmla="*/ 21 h 100"/>
                <a:gd name="T40" fmla="*/ 20 w 1221"/>
                <a:gd name="T41" fmla="*/ 10 h 100"/>
                <a:gd name="T42" fmla="*/ 34 w 1221"/>
                <a:gd name="T43" fmla="*/ 3 h 100"/>
                <a:gd name="T44" fmla="*/ 49 w 1221"/>
                <a:gd name="T4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1" h="100">
                  <a:moveTo>
                    <a:pt x="49" y="0"/>
                  </a:moveTo>
                  <a:lnTo>
                    <a:pt x="1170" y="0"/>
                  </a:lnTo>
                  <a:lnTo>
                    <a:pt x="1186" y="3"/>
                  </a:lnTo>
                  <a:lnTo>
                    <a:pt x="1200" y="10"/>
                  </a:lnTo>
                  <a:lnTo>
                    <a:pt x="1211" y="21"/>
                  </a:lnTo>
                  <a:lnTo>
                    <a:pt x="1219" y="34"/>
                  </a:lnTo>
                  <a:lnTo>
                    <a:pt x="1221" y="50"/>
                  </a:lnTo>
                  <a:lnTo>
                    <a:pt x="1219" y="66"/>
                  </a:lnTo>
                  <a:lnTo>
                    <a:pt x="1211" y="79"/>
                  </a:lnTo>
                  <a:lnTo>
                    <a:pt x="1200" y="90"/>
                  </a:lnTo>
                  <a:lnTo>
                    <a:pt x="1186" y="97"/>
                  </a:lnTo>
                  <a:lnTo>
                    <a:pt x="1170" y="100"/>
                  </a:lnTo>
                  <a:lnTo>
                    <a:pt x="49" y="100"/>
                  </a:lnTo>
                  <a:lnTo>
                    <a:pt x="34" y="97"/>
                  </a:lnTo>
                  <a:lnTo>
                    <a:pt x="20" y="90"/>
                  </a:lnTo>
                  <a:lnTo>
                    <a:pt x="10" y="79"/>
                  </a:lnTo>
                  <a:lnTo>
                    <a:pt x="2" y="66"/>
                  </a:lnTo>
                  <a:lnTo>
                    <a:pt x="0" y="50"/>
                  </a:lnTo>
                  <a:lnTo>
                    <a:pt x="2" y="34"/>
                  </a:lnTo>
                  <a:lnTo>
                    <a:pt x="10" y="21"/>
                  </a:lnTo>
                  <a:lnTo>
                    <a:pt x="20" y="10"/>
                  </a:lnTo>
                  <a:lnTo>
                    <a:pt x="34"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59" name="Freeform 276">
              <a:extLst>
                <a:ext uri="{FF2B5EF4-FFF2-40B4-BE49-F238E27FC236}">
                  <a16:creationId xmlns:a16="http://schemas.microsoft.com/office/drawing/2014/main" id="{412D208E-6133-42A1-A86A-0EB4F4095202}"/>
                </a:ext>
              </a:extLst>
            </p:cNvPr>
            <p:cNvSpPr>
              <a:spLocks/>
            </p:cNvSpPr>
            <p:nvPr/>
          </p:nvSpPr>
          <p:spPr bwMode="auto">
            <a:xfrm>
              <a:off x="1884153" y="5181358"/>
              <a:ext cx="319676" cy="25970"/>
            </a:xfrm>
            <a:custGeom>
              <a:avLst/>
              <a:gdLst>
                <a:gd name="T0" fmla="*/ 49 w 1221"/>
                <a:gd name="T1" fmla="*/ 0 h 101"/>
                <a:gd name="T2" fmla="*/ 1170 w 1221"/>
                <a:gd name="T3" fmla="*/ 0 h 101"/>
                <a:gd name="T4" fmla="*/ 1186 w 1221"/>
                <a:gd name="T5" fmla="*/ 3 h 101"/>
                <a:gd name="T6" fmla="*/ 1200 w 1221"/>
                <a:gd name="T7" fmla="*/ 10 h 101"/>
                <a:gd name="T8" fmla="*/ 1211 w 1221"/>
                <a:gd name="T9" fmla="*/ 21 h 101"/>
                <a:gd name="T10" fmla="*/ 1219 w 1221"/>
                <a:gd name="T11" fmla="*/ 34 h 101"/>
                <a:gd name="T12" fmla="*/ 1221 w 1221"/>
                <a:gd name="T13" fmla="*/ 51 h 101"/>
                <a:gd name="T14" fmla="*/ 1219 w 1221"/>
                <a:gd name="T15" fmla="*/ 67 h 101"/>
                <a:gd name="T16" fmla="*/ 1211 w 1221"/>
                <a:gd name="T17" fmla="*/ 80 h 101"/>
                <a:gd name="T18" fmla="*/ 1200 w 1221"/>
                <a:gd name="T19" fmla="*/ 91 h 101"/>
                <a:gd name="T20" fmla="*/ 1186 w 1221"/>
                <a:gd name="T21" fmla="*/ 98 h 101"/>
                <a:gd name="T22" fmla="*/ 1170 w 1221"/>
                <a:gd name="T23" fmla="*/ 101 h 101"/>
                <a:gd name="T24" fmla="*/ 49 w 1221"/>
                <a:gd name="T25" fmla="*/ 101 h 101"/>
                <a:gd name="T26" fmla="*/ 34 w 1221"/>
                <a:gd name="T27" fmla="*/ 98 h 101"/>
                <a:gd name="T28" fmla="*/ 20 w 1221"/>
                <a:gd name="T29" fmla="*/ 91 h 101"/>
                <a:gd name="T30" fmla="*/ 10 w 1221"/>
                <a:gd name="T31" fmla="*/ 80 h 101"/>
                <a:gd name="T32" fmla="*/ 2 w 1221"/>
                <a:gd name="T33" fmla="*/ 67 h 101"/>
                <a:gd name="T34" fmla="*/ 0 w 1221"/>
                <a:gd name="T35" fmla="*/ 51 h 101"/>
                <a:gd name="T36" fmla="*/ 2 w 1221"/>
                <a:gd name="T37" fmla="*/ 34 h 101"/>
                <a:gd name="T38" fmla="*/ 10 w 1221"/>
                <a:gd name="T39" fmla="*/ 21 h 101"/>
                <a:gd name="T40" fmla="*/ 20 w 1221"/>
                <a:gd name="T41" fmla="*/ 10 h 101"/>
                <a:gd name="T42" fmla="*/ 34 w 1221"/>
                <a:gd name="T43" fmla="*/ 3 h 101"/>
                <a:gd name="T44" fmla="*/ 49 w 1221"/>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1" h="101">
                  <a:moveTo>
                    <a:pt x="49" y="0"/>
                  </a:moveTo>
                  <a:lnTo>
                    <a:pt x="1170" y="0"/>
                  </a:lnTo>
                  <a:lnTo>
                    <a:pt x="1186" y="3"/>
                  </a:lnTo>
                  <a:lnTo>
                    <a:pt x="1200" y="10"/>
                  </a:lnTo>
                  <a:lnTo>
                    <a:pt x="1211" y="21"/>
                  </a:lnTo>
                  <a:lnTo>
                    <a:pt x="1219" y="34"/>
                  </a:lnTo>
                  <a:lnTo>
                    <a:pt x="1221" y="51"/>
                  </a:lnTo>
                  <a:lnTo>
                    <a:pt x="1219" y="67"/>
                  </a:lnTo>
                  <a:lnTo>
                    <a:pt x="1211" y="80"/>
                  </a:lnTo>
                  <a:lnTo>
                    <a:pt x="1200" y="91"/>
                  </a:lnTo>
                  <a:lnTo>
                    <a:pt x="1186" y="98"/>
                  </a:lnTo>
                  <a:lnTo>
                    <a:pt x="1170" y="101"/>
                  </a:lnTo>
                  <a:lnTo>
                    <a:pt x="49" y="101"/>
                  </a:lnTo>
                  <a:lnTo>
                    <a:pt x="34" y="98"/>
                  </a:lnTo>
                  <a:lnTo>
                    <a:pt x="20" y="91"/>
                  </a:lnTo>
                  <a:lnTo>
                    <a:pt x="10" y="80"/>
                  </a:lnTo>
                  <a:lnTo>
                    <a:pt x="2" y="67"/>
                  </a:lnTo>
                  <a:lnTo>
                    <a:pt x="0" y="51"/>
                  </a:lnTo>
                  <a:lnTo>
                    <a:pt x="2" y="34"/>
                  </a:lnTo>
                  <a:lnTo>
                    <a:pt x="10" y="21"/>
                  </a:lnTo>
                  <a:lnTo>
                    <a:pt x="20" y="10"/>
                  </a:lnTo>
                  <a:lnTo>
                    <a:pt x="34" y="3"/>
                  </a:lnTo>
                  <a:lnTo>
                    <a:pt x="4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60" name="Freeform 277">
              <a:extLst>
                <a:ext uri="{FF2B5EF4-FFF2-40B4-BE49-F238E27FC236}">
                  <a16:creationId xmlns:a16="http://schemas.microsoft.com/office/drawing/2014/main" id="{FFF8B9EA-D388-4D7F-A4C7-12ABFA4AB77A}"/>
                </a:ext>
              </a:extLst>
            </p:cNvPr>
            <p:cNvSpPr>
              <a:spLocks noEditPoints="1"/>
            </p:cNvSpPr>
            <p:nvPr/>
          </p:nvSpPr>
          <p:spPr bwMode="auto">
            <a:xfrm>
              <a:off x="1769139" y="4656534"/>
              <a:ext cx="490988" cy="610764"/>
            </a:xfrm>
            <a:custGeom>
              <a:avLst/>
              <a:gdLst>
                <a:gd name="T0" fmla="*/ 1534 w 2162"/>
                <a:gd name="T1" fmla="*/ 396 h 2702"/>
                <a:gd name="T2" fmla="*/ 1534 w 2162"/>
                <a:gd name="T3" fmla="*/ 853 h 2702"/>
                <a:gd name="T4" fmla="*/ 1991 w 2162"/>
                <a:gd name="T5" fmla="*/ 853 h 2702"/>
                <a:gd name="T6" fmla="*/ 1534 w 2162"/>
                <a:gd name="T7" fmla="*/ 396 h 2702"/>
                <a:gd name="T8" fmla="*/ 324 w 2162"/>
                <a:gd name="T9" fmla="*/ 326 h 2702"/>
                <a:gd name="T10" fmla="*/ 324 w 2162"/>
                <a:gd name="T11" fmla="*/ 2601 h 2702"/>
                <a:gd name="T12" fmla="*/ 2062 w 2162"/>
                <a:gd name="T13" fmla="*/ 2601 h 2702"/>
                <a:gd name="T14" fmla="*/ 2062 w 2162"/>
                <a:gd name="T15" fmla="*/ 953 h 2702"/>
                <a:gd name="T16" fmla="*/ 1434 w 2162"/>
                <a:gd name="T17" fmla="*/ 953 h 2702"/>
                <a:gd name="T18" fmla="*/ 1434 w 2162"/>
                <a:gd name="T19" fmla="*/ 326 h 2702"/>
                <a:gd name="T20" fmla="*/ 324 w 2162"/>
                <a:gd name="T21" fmla="*/ 326 h 2702"/>
                <a:gd name="T22" fmla="*/ 100 w 2162"/>
                <a:gd name="T23" fmla="*/ 101 h 2702"/>
                <a:gd name="T24" fmla="*/ 100 w 2162"/>
                <a:gd name="T25" fmla="*/ 2376 h 2702"/>
                <a:gd name="T26" fmla="*/ 224 w 2162"/>
                <a:gd name="T27" fmla="*/ 2376 h 2702"/>
                <a:gd name="T28" fmla="*/ 224 w 2162"/>
                <a:gd name="T29" fmla="*/ 225 h 2702"/>
                <a:gd name="T30" fmla="*/ 1505 w 2162"/>
                <a:gd name="T31" fmla="*/ 225 h 2702"/>
                <a:gd name="T32" fmla="*/ 1507 w 2162"/>
                <a:gd name="T33" fmla="*/ 227 h 2702"/>
                <a:gd name="T34" fmla="*/ 1838 w 2162"/>
                <a:gd name="T35" fmla="*/ 558 h 2702"/>
                <a:gd name="T36" fmla="*/ 1838 w 2162"/>
                <a:gd name="T37" fmla="*/ 101 h 2702"/>
                <a:gd name="T38" fmla="*/ 100 w 2162"/>
                <a:gd name="T39" fmla="*/ 101 h 2702"/>
                <a:gd name="T40" fmla="*/ 0 w 2162"/>
                <a:gd name="T41" fmla="*/ 0 h 2702"/>
                <a:gd name="T42" fmla="*/ 1938 w 2162"/>
                <a:gd name="T43" fmla="*/ 0 h 2702"/>
                <a:gd name="T44" fmla="*/ 1938 w 2162"/>
                <a:gd name="T45" fmla="*/ 658 h 2702"/>
                <a:gd name="T46" fmla="*/ 2162 w 2162"/>
                <a:gd name="T47" fmla="*/ 882 h 2702"/>
                <a:gd name="T48" fmla="*/ 2162 w 2162"/>
                <a:gd name="T49" fmla="*/ 2702 h 2702"/>
                <a:gd name="T50" fmla="*/ 224 w 2162"/>
                <a:gd name="T51" fmla="*/ 2702 h 2702"/>
                <a:gd name="T52" fmla="*/ 224 w 2162"/>
                <a:gd name="T53" fmla="*/ 2477 h 2702"/>
                <a:gd name="T54" fmla="*/ 0 w 2162"/>
                <a:gd name="T55" fmla="*/ 2477 h 2702"/>
                <a:gd name="T56" fmla="*/ 0 w 2162"/>
                <a:gd name="T57" fmla="*/ 0 h 2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62" h="2702">
                  <a:moveTo>
                    <a:pt x="1534" y="396"/>
                  </a:moveTo>
                  <a:lnTo>
                    <a:pt x="1534" y="853"/>
                  </a:lnTo>
                  <a:lnTo>
                    <a:pt x="1991" y="853"/>
                  </a:lnTo>
                  <a:lnTo>
                    <a:pt x="1534" y="396"/>
                  </a:lnTo>
                  <a:close/>
                  <a:moveTo>
                    <a:pt x="324" y="326"/>
                  </a:moveTo>
                  <a:lnTo>
                    <a:pt x="324" y="2601"/>
                  </a:lnTo>
                  <a:lnTo>
                    <a:pt x="2062" y="2601"/>
                  </a:lnTo>
                  <a:lnTo>
                    <a:pt x="2062" y="953"/>
                  </a:lnTo>
                  <a:lnTo>
                    <a:pt x="1434" y="953"/>
                  </a:lnTo>
                  <a:lnTo>
                    <a:pt x="1434" y="326"/>
                  </a:lnTo>
                  <a:lnTo>
                    <a:pt x="324" y="326"/>
                  </a:lnTo>
                  <a:close/>
                  <a:moveTo>
                    <a:pt x="100" y="101"/>
                  </a:moveTo>
                  <a:lnTo>
                    <a:pt x="100" y="2376"/>
                  </a:lnTo>
                  <a:lnTo>
                    <a:pt x="224" y="2376"/>
                  </a:lnTo>
                  <a:lnTo>
                    <a:pt x="224" y="225"/>
                  </a:lnTo>
                  <a:lnTo>
                    <a:pt x="1505" y="225"/>
                  </a:lnTo>
                  <a:lnTo>
                    <a:pt x="1507" y="227"/>
                  </a:lnTo>
                  <a:lnTo>
                    <a:pt x="1838" y="558"/>
                  </a:lnTo>
                  <a:lnTo>
                    <a:pt x="1838" y="101"/>
                  </a:lnTo>
                  <a:lnTo>
                    <a:pt x="100" y="101"/>
                  </a:lnTo>
                  <a:close/>
                  <a:moveTo>
                    <a:pt x="0" y="0"/>
                  </a:moveTo>
                  <a:lnTo>
                    <a:pt x="1938" y="0"/>
                  </a:lnTo>
                  <a:lnTo>
                    <a:pt x="1938" y="658"/>
                  </a:lnTo>
                  <a:lnTo>
                    <a:pt x="2162" y="882"/>
                  </a:lnTo>
                  <a:lnTo>
                    <a:pt x="2162" y="2702"/>
                  </a:lnTo>
                  <a:lnTo>
                    <a:pt x="224" y="2702"/>
                  </a:lnTo>
                  <a:lnTo>
                    <a:pt x="224" y="2477"/>
                  </a:lnTo>
                  <a:lnTo>
                    <a:pt x="0" y="247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grpSp>
      <p:grpSp>
        <p:nvGrpSpPr>
          <p:cNvPr id="61" name="Group 60">
            <a:extLst>
              <a:ext uri="{FF2B5EF4-FFF2-40B4-BE49-F238E27FC236}">
                <a16:creationId xmlns:a16="http://schemas.microsoft.com/office/drawing/2014/main" id="{11A4D566-01EA-45D0-A012-35B73B1C91CB}"/>
              </a:ext>
            </a:extLst>
          </p:cNvPr>
          <p:cNvGrpSpPr/>
          <p:nvPr/>
        </p:nvGrpSpPr>
        <p:grpSpPr>
          <a:xfrm>
            <a:off x="10202400" y="2469600"/>
            <a:ext cx="572554" cy="712226"/>
            <a:chOff x="4418784" y="4653938"/>
            <a:chExt cx="490988" cy="610764"/>
          </a:xfrm>
          <a:solidFill>
            <a:schemeClr val="tx1"/>
          </a:solidFill>
        </p:grpSpPr>
        <p:sp>
          <p:nvSpPr>
            <p:cNvPr id="62" name="Freeform 282">
              <a:extLst>
                <a:ext uri="{FF2B5EF4-FFF2-40B4-BE49-F238E27FC236}">
                  <a16:creationId xmlns:a16="http://schemas.microsoft.com/office/drawing/2014/main" id="{803771BC-D336-447E-89E9-047C828B117C}"/>
                </a:ext>
              </a:extLst>
            </p:cNvPr>
            <p:cNvSpPr>
              <a:spLocks noEditPoints="1"/>
            </p:cNvSpPr>
            <p:nvPr/>
          </p:nvSpPr>
          <p:spPr bwMode="auto">
            <a:xfrm>
              <a:off x="4418784" y="4653938"/>
              <a:ext cx="490988" cy="610764"/>
            </a:xfrm>
            <a:custGeom>
              <a:avLst/>
              <a:gdLst>
                <a:gd name="T0" fmla="*/ 1092 w 2176"/>
                <a:gd name="T1" fmla="*/ 1315 h 2718"/>
                <a:gd name="T2" fmla="*/ 949 w 2176"/>
                <a:gd name="T3" fmla="*/ 1381 h 2718"/>
                <a:gd name="T4" fmla="*/ 839 w 2176"/>
                <a:gd name="T5" fmla="*/ 1490 h 2718"/>
                <a:gd name="T6" fmla="*/ 774 w 2176"/>
                <a:gd name="T7" fmla="*/ 1632 h 2718"/>
                <a:gd name="T8" fmla="*/ 764 w 2176"/>
                <a:gd name="T9" fmla="*/ 1795 h 2718"/>
                <a:gd name="T10" fmla="*/ 812 w 2176"/>
                <a:gd name="T11" fmla="*/ 1947 h 2718"/>
                <a:gd name="T12" fmla="*/ 908 w 2176"/>
                <a:gd name="T13" fmla="*/ 2068 h 2718"/>
                <a:gd name="T14" fmla="*/ 1041 w 2176"/>
                <a:gd name="T15" fmla="*/ 2149 h 2718"/>
                <a:gd name="T16" fmla="*/ 1199 w 2176"/>
                <a:gd name="T17" fmla="*/ 2179 h 2718"/>
                <a:gd name="T18" fmla="*/ 1356 w 2176"/>
                <a:gd name="T19" fmla="*/ 2149 h 2718"/>
                <a:gd name="T20" fmla="*/ 1489 w 2176"/>
                <a:gd name="T21" fmla="*/ 2068 h 2718"/>
                <a:gd name="T22" fmla="*/ 1585 w 2176"/>
                <a:gd name="T23" fmla="*/ 1947 h 2718"/>
                <a:gd name="T24" fmla="*/ 1633 w 2176"/>
                <a:gd name="T25" fmla="*/ 1795 h 2718"/>
                <a:gd name="T26" fmla="*/ 1624 w 2176"/>
                <a:gd name="T27" fmla="*/ 1632 h 2718"/>
                <a:gd name="T28" fmla="*/ 1558 w 2176"/>
                <a:gd name="T29" fmla="*/ 1490 h 2718"/>
                <a:gd name="T30" fmla="*/ 1448 w 2176"/>
                <a:gd name="T31" fmla="*/ 1381 h 2718"/>
                <a:gd name="T32" fmla="*/ 1307 w 2176"/>
                <a:gd name="T33" fmla="*/ 1315 h 2718"/>
                <a:gd name="T34" fmla="*/ 1364 w 2176"/>
                <a:gd name="T35" fmla="*/ 398 h 2718"/>
                <a:gd name="T36" fmla="*/ 1364 w 2176"/>
                <a:gd name="T37" fmla="*/ 398 h 2718"/>
                <a:gd name="T38" fmla="*/ 1869 w 2176"/>
                <a:gd name="T39" fmla="*/ 2481 h 2718"/>
                <a:gd name="T40" fmla="*/ 1453 w 2176"/>
                <a:gd name="T41" fmla="*/ 2215 h 2718"/>
                <a:gd name="T42" fmla="*/ 1304 w 2176"/>
                <a:gd name="T43" fmla="*/ 2268 h 2718"/>
                <a:gd name="T44" fmla="*/ 1136 w 2176"/>
                <a:gd name="T45" fmla="*/ 2275 h 2718"/>
                <a:gd name="T46" fmla="*/ 962 w 2176"/>
                <a:gd name="T47" fmla="*/ 2225 h 2718"/>
                <a:gd name="T48" fmla="*/ 818 w 2176"/>
                <a:gd name="T49" fmla="*/ 2121 h 2718"/>
                <a:gd name="T50" fmla="*/ 714 w 2176"/>
                <a:gd name="T51" fmla="*/ 1977 h 2718"/>
                <a:gd name="T52" fmla="*/ 664 w 2176"/>
                <a:gd name="T53" fmla="*/ 1803 h 2718"/>
                <a:gd name="T54" fmla="*/ 674 w 2176"/>
                <a:gd name="T55" fmla="*/ 1617 h 2718"/>
                <a:gd name="T56" fmla="*/ 743 w 2176"/>
                <a:gd name="T57" fmla="*/ 1452 h 2718"/>
                <a:gd name="T58" fmla="*/ 862 w 2176"/>
                <a:gd name="T59" fmla="*/ 1320 h 2718"/>
                <a:gd name="T60" fmla="*/ 1017 w 2176"/>
                <a:gd name="T61" fmla="*/ 1233 h 2718"/>
                <a:gd name="T62" fmla="*/ 1199 w 2176"/>
                <a:gd name="T63" fmla="*/ 1202 h 2718"/>
                <a:gd name="T64" fmla="*/ 1381 w 2176"/>
                <a:gd name="T65" fmla="*/ 1233 h 2718"/>
                <a:gd name="T66" fmla="*/ 1535 w 2176"/>
                <a:gd name="T67" fmla="*/ 1320 h 2718"/>
                <a:gd name="T68" fmla="*/ 1654 w 2176"/>
                <a:gd name="T69" fmla="*/ 1452 h 2718"/>
                <a:gd name="T70" fmla="*/ 1723 w 2176"/>
                <a:gd name="T71" fmla="*/ 1617 h 2718"/>
                <a:gd name="T72" fmla="*/ 1735 w 2176"/>
                <a:gd name="T73" fmla="*/ 1793 h 2718"/>
                <a:gd name="T74" fmla="*/ 1696 w 2176"/>
                <a:gd name="T75" fmla="*/ 1948 h 2718"/>
                <a:gd name="T76" fmla="*/ 1614 w 2176"/>
                <a:gd name="T77" fmla="*/ 2083 h 2718"/>
                <a:gd name="T78" fmla="*/ 1263 w 2176"/>
                <a:gd name="T79" fmla="*/ 1004 h 2718"/>
                <a:gd name="T80" fmla="*/ 101 w 2176"/>
                <a:gd name="T81" fmla="*/ 102 h 2718"/>
                <a:gd name="T82" fmla="*/ 226 w 2176"/>
                <a:gd name="T83" fmla="*/ 226 h 2718"/>
                <a:gd name="T84" fmla="*/ 1714 w 2176"/>
                <a:gd name="T85" fmla="*/ 606 h 2718"/>
                <a:gd name="T86" fmla="*/ 0 w 2176"/>
                <a:gd name="T87" fmla="*/ 0 h 2718"/>
                <a:gd name="T88" fmla="*/ 2041 w 2176"/>
                <a:gd name="T89" fmla="*/ 932 h 2718"/>
                <a:gd name="T90" fmla="*/ 2169 w 2176"/>
                <a:gd name="T91" fmla="*/ 2642 h 2718"/>
                <a:gd name="T92" fmla="*/ 2174 w 2176"/>
                <a:gd name="T93" fmla="*/ 2681 h 2718"/>
                <a:gd name="T94" fmla="*/ 2151 w 2176"/>
                <a:gd name="T95" fmla="*/ 2711 h 2718"/>
                <a:gd name="T96" fmla="*/ 2112 w 2176"/>
                <a:gd name="T97" fmla="*/ 2716 h 2718"/>
                <a:gd name="T98" fmla="*/ 1969 w 2176"/>
                <a:gd name="T99" fmla="*/ 2583 h 2718"/>
                <a:gd name="T100" fmla="*/ 0 w 2176"/>
                <a:gd name="T101" fmla="*/ 2357 h 2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6" h="2718">
                  <a:moveTo>
                    <a:pt x="1199" y="1302"/>
                  </a:moveTo>
                  <a:lnTo>
                    <a:pt x="1144" y="1306"/>
                  </a:lnTo>
                  <a:lnTo>
                    <a:pt x="1092" y="1315"/>
                  </a:lnTo>
                  <a:lnTo>
                    <a:pt x="1041" y="1331"/>
                  </a:lnTo>
                  <a:lnTo>
                    <a:pt x="992" y="1354"/>
                  </a:lnTo>
                  <a:lnTo>
                    <a:pt x="949" y="1381"/>
                  </a:lnTo>
                  <a:lnTo>
                    <a:pt x="908" y="1413"/>
                  </a:lnTo>
                  <a:lnTo>
                    <a:pt x="872" y="1450"/>
                  </a:lnTo>
                  <a:lnTo>
                    <a:pt x="839" y="1490"/>
                  </a:lnTo>
                  <a:lnTo>
                    <a:pt x="812" y="1534"/>
                  </a:lnTo>
                  <a:lnTo>
                    <a:pt x="791" y="1583"/>
                  </a:lnTo>
                  <a:lnTo>
                    <a:pt x="774" y="1632"/>
                  </a:lnTo>
                  <a:lnTo>
                    <a:pt x="764" y="1685"/>
                  </a:lnTo>
                  <a:lnTo>
                    <a:pt x="760" y="1740"/>
                  </a:lnTo>
                  <a:lnTo>
                    <a:pt x="764" y="1795"/>
                  </a:lnTo>
                  <a:lnTo>
                    <a:pt x="774" y="1847"/>
                  </a:lnTo>
                  <a:lnTo>
                    <a:pt x="791" y="1898"/>
                  </a:lnTo>
                  <a:lnTo>
                    <a:pt x="812" y="1947"/>
                  </a:lnTo>
                  <a:lnTo>
                    <a:pt x="839" y="1990"/>
                  </a:lnTo>
                  <a:lnTo>
                    <a:pt x="872" y="2031"/>
                  </a:lnTo>
                  <a:lnTo>
                    <a:pt x="908" y="2068"/>
                  </a:lnTo>
                  <a:lnTo>
                    <a:pt x="949" y="2100"/>
                  </a:lnTo>
                  <a:lnTo>
                    <a:pt x="992" y="2127"/>
                  </a:lnTo>
                  <a:lnTo>
                    <a:pt x="1041" y="2149"/>
                  </a:lnTo>
                  <a:lnTo>
                    <a:pt x="1092" y="2165"/>
                  </a:lnTo>
                  <a:lnTo>
                    <a:pt x="1144" y="2175"/>
                  </a:lnTo>
                  <a:lnTo>
                    <a:pt x="1199" y="2179"/>
                  </a:lnTo>
                  <a:lnTo>
                    <a:pt x="1254" y="2175"/>
                  </a:lnTo>
                  <a:lnTo>
                    <a:pt x="1307" y="2165"/>
                  </a:lnTo>
                  <a:lnTo>
                    <a:pt x="1356" y="2149"/>
                  </a:lnTo>
                  <a:lnTo>
                    <a:pt x="1405" y="2127"/>
                  </a:lnTo>
                  <a:lnTo>
                    <a:pt x="1448" y="2100"/>
                  </a:lnTo>
                  <a:lnTo>
                    <a:pt x="1489" y="2068"/>
                  </a:lnTo>
                  <a:lnTo>
                    <a:pt x="1526" y="2031"/>
                  </a:lnTo>
                  <a:lnTo>
                    <a:pt x="1558" y="1990"/>
                  </a:lnTo>
                  <a:lnTo>
                    <a:pt x="1585" y="1947"/>
                  </a:lnTo>
                  <a:lnTo>
                    <a:pt x="1607" y="1898"/>
                  </a:lnTo>
                  <a:lnTo>
                    <a:pt x="1624" y="1847"/>
                  </a:lnTo>
                  <a:lnTo>
                    <a:pt x="1633" y="1795"/>
                  </a:lnTo>
                  <a:lnTo>
                    <a:pt x="1637" y="1740"/>
                  </a:lnTo>
                  <a:lnTo>
                    <a:pt x="1633" y="1685"/>
                  </a:lnTo>
                  <a:lnTo>
                    <a:pt x="1624" y="1632"/>
                  </a:lnTo>
                  <a:lnTo>
                    <a:pt x="1607" y="1583"/>
                  </a:lnTo>
                  <a:lnTo>
                    <a:pt x="1585" y="1534"/>
                  </a:lnTo>
                  <a:lnTo>
                    <a:pt x="1558" y="1490"/>
                  </a:lnTo>
                  <a:lnTo>
                    <a:pt x="1526" y="1450"/>
                  </a:lnTo>
                  <a:lnTo>
                    <a:pt x="1489" y="1413"/>
                  </a:lnTo>
                  <a:lnTo>
                    <a:pt x="1448" y="1381"/>
                  </a:lnTo>
                  <a:lnTo>
                    <a:pt x="1405" y="1354"/>
                  </a:lnTo>
                  <a:lnTo>
                    <a:pt x="1356" y="1331"/>
                  </a:lnTo>
                  <a:lnTo>
                    <a:pt x="1307" y="1315"/>
                  </a:lnTo>
                  <a:lnTo>
                    <a:pt x="1254" y="1306"/>
                  </a:lnTo>
                  <a:lnTo>
                    <a:pt x="1199" y="1302"/>
                  </a:lnTo>
                  <a:close/>
                  <a:moveTo>
                    <a:pt x="1364" y="398"/>
                  </a:moveTo>
                  <a:lnTo>
                    <a:pt x="1364" y="902"/>
                  </a:lnTo>
                  <a:lnTo>
                    <a:pt x="1869" y="902"/>
                  </a:lnTo>
                  <a:lnTo>
                    <a:pt x="1364" y="398"/>
                  </a:lnTo>
                  <a:close/>
                  <a:moveTo>
                    <a:pt x="326" y="326"/>
                  </a:moveTo>
                  <a:lnTo>
                    <a:pt x="326" y="2481"/>
                  </a:lnTo>
                  <a:lnTo>
                    <a:pt x="1869" y="2481"/>
                  </a:lnTo>
                  <a:lnTo>
                    <a:pt x="1543" y="2155"/>
                  </a:lnTo>
                  <a:lnTo>
                    <a:pt x="1499" y="2187"/>
                  </a:lnTo>
                  <a:lnTo>
                    <a:pt x="1453" y="2215"/>
                  </a:lnTo>
                  <a:lnTo>
                    <a:pt x="1406" y="2238"/>
                  </a:lnTo>
                  <a:lnTo>
                    <a:pt x="1355" y="2256"/>
                  </a:lnTo>
                  <a:lnTo>
                    <a:pt x="1304" y="2268"/>
                  </a:lnTo>
                  <a:lnTo>
                    <a:pt x="1252" y="2277"/>
                  </a:lnTo>
                  <a:lnTo>
                    <a:pt x="1199" y="2279"/>
                  </a:lnTo>
                  <a:lnTo>
                    <a:pt x="1136" y="2275"/>
                  </a:lnTo>
                  <a:lnTo>
                    <a:pt x="1076" y="2265"/>
                  </a:lnTo>
                  <a:lnTo>
                    <a:pt x="1017" y="2248"/>
                  </a:lnTo>
                  <a:lnTo>
                    <a:pt x="962" y="2225"/>
                  </a:lnTo>
                  <a:lnTo>
                    <a:pt x="910" y="2196"/>
                  </a:lnTo>
                  <a:lnTo>
                    <a:pt x="862" y="2161"/>
                  </a:lnTo>
                  <a:lnTo>
                    <a:pt x="818" y="2121"/>
                  </a:lnTo>
                  <a:lnTo>
                    <a:pt x="778" y="2077"/>
                  </a:lnTo>
                  <a:lnTo>
                    <a:pt x="743" y="2029"/>
                  </a:lnTo>
                  <a:lnTo>
                    <a:pt x="714" y="1977"/>
                  </a:lnTo>
                  <a:lnTo>
                    <a:pt x="691" y="1922"/>
                  </a:lnTo>
                  <a:lnTo>
                    <a:pt x="674" y="1863"/>
                  </a:lnTo>
                  <a:lnTo>
                    <a:pt x="664" y="1803"/>
                  </a:lnTo>
                  <a:lnTo>
                    <a:pt x="660" y="1740"/>
                  </a:lnTo>
                  <a:lnTo>
                    <a:pt x="664" y="1677"/>
                  </a:lnTo>
                  <a:lnTo>
                    <a:pt x="674" y="1617"/>
                  </a:lnTo>
                  <a:lnTo>
                    <a:pt x="691" y="1559"/>
                  </a:lnTo>
                  <a:lnTo>
                    <a:pt x="714" y="1504"/>
                  </a:lnTo>
                  <a:lnTo>
                    <a:pt x="743" y="1452"/>
                  </a:lnTo>
                  <a:lnTo>
                    <a:pt x="778" y="1404"/>
                  </a:lnTo>
                  <a:lnTo>
                    <a:pt x="818" y="1359"/>
                  </a:lnTo>
                  <a:lnTo>
                    <a:pt x="862" y="1320"/>
                  </a:lnTo>
                  <a:lnTo>
                    <a:pt x="910" y="1285"/>
                  </a:lnTo>
                  <a:lnTo>
                    <a:pt x="962" y="1256"/>
                  </a:lnTo>
                  <a:lnTo>
                    <a:pt x="1017" y="1233"/>
                  </a:lnTo>
                  <a:lnTo>
                    <a:pt x="1076" y="1215"/>
                  </a:lnTo>
                  <a:lnTo>
                    <a:pt x="1136" y="1205"/>
                  </a:lnTo>
                  <a:lnTo>
                    <a:pt x="1199" y="1202"/>
                  </a:lnTo>
                  <a:lnTo>
                    <a:pt x="1262" y="1205"/>
                  </a:lnTo>
                  <a:lnTo>
                    <a:pt x="1323" y="1215"/>
                  </a:lnTo>
                  <a:lnTo>
                    <a:pt x="1381" y="1233"/>
                  </a:lnTo>
                  <a:lnTo>
                    <a:pt x="1435" y="1256"/>
                  </a:lnTo>
                  <a:lnTo>
                    <a:pt x="1487" y="1285"/>
                  </a:lnTo>
                  <a:lnTo>
                    <a:pt x="1535" y="1320"/>
                  </a:lnTo>
                  <a:lnTo>
                    <a:pt x="1580" y="1359"/>
                  </a:lnTo>
                  <a:lnTo>
                    <a:pt x="1619" y="1404"/>
                  </a:lnTo>
                  <a:lnTo>
                    <a:pt x="1654" y="1452"/>
                  </a:lnTo>
                  <a:lnTo>
                    <a:pt x="1683" y="1504"/>
                  </a:lnTo>
                  <a:lnTo>
                    <a:pt x="1706" y="1559"/>
                  </a:lnTo>
                  <a:lnTo>
                    <a:pt x="1723" y="1617"/>
                  </a:lnTo>
                  <a:lnTo>
                    <a:pt x="1734" y="1677"/>
                  </a:lnTo>
                  <a:lnTo>
                    <a:pt x="1737" y="1740"/>
                  </a:lnTo>
                  <a:lnTo>
                    <a:pt x="1735" y="1793"/>
                  </a:lnTo>
                  <a:lnTo>
                    <a:pt x="1728" y="1846"/>
                  </a:lnTo>
                  <a:lnTo>
                    <a:pt x="1714" y="1897"/>
                  </a:lnTo>
                  <a:lnTo>
                    <a:pt x="1696" y="1948"/>
                  </a:lnTo>
                  <a:lnTo>
                    <a:pt x="1673" y="1995"/>
                  </a:lnTo>
                  <a:lnTo>
                    <a:pt x="1645" y="2041"/>
                  </a:lnTo>
                  <a:lnTo>
                    <a:pt x="1614" y="2083"/>
                  </a:lnTo>
                  <a:lnTo>
                    <a:pt x="1939" y="2410"/>
                  </a:lnTo>
                  <a:lnTo>
                    <a:pt x="1939" y="1004"/>
                  </a:lnTo>
                  <a:lnTo>
                    <a:pt x="1263" y="1004"/>
                  </a:lnTo>
                  <a:lnTo>
                    <a:pt x="1263" y="326"/>
                  </a:lnTo>
                  <a:lnTo>
                    <a:pt x="326" y="326"/>
                  </a:lnTo>
                  <a:close/>
                  <a:moveTo>
                    <a:pt x="101" y="102"/>
                  </a:moveTo>
                  <a:lnTo>
                    <a:pt x="101" y="2256"/>
                  </a:lnTo>
                  <a:lnTo>
                    <a:pt x="226" y="2256"/>
                  </a:lnTo>
                  <a:lnTo>
                    <a:pt x="226" y="226"/>
                  </a:lnTo>
                  <a:lnTo>
                    <a:pt x="1335" y="226"/>
                  </a:lnTo>
                  <a:lnTo>
                    <a:pt x="1336" y="227"/>
                  </a:lnTo>
                  <a:lnTo>
                    <a:pt x="1714" y="606"/>
                  </a:lnTo>
                  <a:lnTo>
                    <a:pt x="1714" y="102"/>
                  </a:lnTo>
                  <a:lnTo>
                    <a:pt x="101" y="102"/>
                  </a:lnTo>
                  <a:close/>
                  <a:moveTo>
                    <a:pt x="0" y="0"/>
                  </a:moveTo>
                  <a:lnTo>
                    <a:pt x="1815" y="0"/>
                  </a:lnTo>
                  <a:lnTo>
                    <a:pt x="1815" y="706"/>
                  </a:lnTo>
                  <a:lnTo>
                    <a:pt x="2041" y="932"/>
                  </a:lnTo>
                  <a:lnTo>
                    <a:pt x="2041" y="2511"/>
                  </a:lnTo>
                  <a:lnTo>
                    <a:pt x="2162" y="2631"/>
                  </a:lnTo>
                  <a:lnTo>
                    <a:pt x="2169" y="2642"/>
                  </a:lnTo>
                  <a:lnTo>
                    <a:pt x="2174" y="2654"/>
                  </a:lnTo>
                  <a:lnTo>
                    <a:pt x="2176" y="2667"/>
                  </a:lnTo>
                  <a:lnTo>
                    <a:pt x="2174" y="2681"/>
                  </a:lnTo>
                  <a:lnTo>
                    <a:pt x="2169" y="2693"/>
                  </a:lnTo>
                  <a:lnTo>
                    <a:pt x="2162" y="2704"/>
                  </a:lnTo>
                  <a:lnTo>
                    <a:pt x="2151" y="2711"/>
                  </a:lnTo>
                  <a:lnTo>
                    <a:pt x="2139" y="2716"/>
                  </a:lnTo>
                  <a:lnTo>
                    <a:pt x="2125" y="2718"/>
                  </a:lnTo>
                  <a:lnTo>
                    <a:pt x="2112" y="2716"/>
                  </a:lnTo>
                  <a:lnTo>
                    <a:pt x="2100" y="2711"/>
                  </a:lnTo>
                  <a:lnTo>
                    <a:pt x="2090" y="2704"/>
                  </a:lnTo>
                  <a:lnTo>
                    <a:pt x="1969" y="2583"/>
                  </a:lnTo>
                  <a:lnTo>
                    <a:pt x="226" y="2583"/>
                  </a:lnTo>
                  <a:lnTo>
                    <a:pt x="226" y="2357"/>
                  </a:lnTo>
                  <a:lnTo>
                    <a:pt x="0" y="23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63" name="Freeform 283">
              <a:extLst>
                <a:ext uri="{FF2B5EF4-FFF2-40B4-BE49-F238E27FC236}">
                  <a16:creationId xmlns:a16="http://schemas.microsoft.com/office/drawing/2014/main" id="{E270BCDE-634B-4F7A-91ED-739B11445D08}"/>
                </a:ext>
              </a:extLst>
            </p:cNvPr>
            <p:cNvSpPr>
              <a:spLocks/>
            </p:cNvSpPr>
            <p:nvPr/>
          </p:nvSpPr>
          <p:spPr bwMode="auto">
            <a:xfrm>
              <a:off x="4611273" y="5004432"/>
              <a:ext cx="96962" cy="25779"/>
            </a:xfrm>
            <a:custGeom>
              <a:avLst/>
              <a:gdLst>
                <a:gd name="T0" fmla="*/ 51 w 372"/>
                <a:gd name="T1" fmla="*/ 0 h 101"/>
                <a:gd name="T2" fmla="*/ 321 w 372"/>
                <a:gd name="T3" fmla="*/ 0 h 101"/>
                <a:gd name="T4" fmla="*/ 337 w 372"/>
                <a:gd name="T5" fmla="*/ 3 h 101"/>
                <a:gd name="T6" fmla="*/ 352 w 372"/>
                <a:gd name="T7" fmla="*/ 10 h 101"/>
                <a:gd name="T8" fmla="*/ 363 w 372"/>
                <a:gd name="T9" fmla="*/ 21 h 101"/>
                <a:gd name="T10" fmla="*/ 370 w 372"/>
                <a:gd name="T11" fmla="*/ 34 h 101"/>
                <a:gd name="T12" fmla="*/ 372 w 372"/>
                <a:gd name="T13" fmla="*/ 51 h 101"/>
                <a:gd name="T14" fmla="*/ 370 w 372"/>
                <a:gd name="T15" fmla="*/ 67 h 101"/>
                <a:gd name="T16" fmla="*/ 363 w 372"/>
                <a:gd name="T17" fmla="*/ 80 h 101"/>
                <a:gd name="T18" fmla="*/ 352 w 372"/>
                <a:gd name="T19" fmla="*/ 91 h 101"/>
                <a:gd name="T20" fmla="*/ 337 w 372"/>
                <a:gd name="T21" fmla="*/ 98 h 101"/>
                <a:gd name="T22" fmla="*/ 321 w 372"/>
                <a:gd name="T23" fmla="*/ 101 h 101"/>
                <a:gd name="T24" fmla="*/ 51 w 372"/>
                <a:gd name="T25" fmla="*/ 101 h 101"/>
                <a:gd name="T26" fmla="*/ 35 w 372"/>
                <a:gd name="T27" fmla="*/ 98 h 101"/>
                <a:gd name="T28" fmla="*/ 20 w 372"/>
                <a:gd name="T29" fmla="*/ 91 h 101"/>
                <a:gd name="T30" fmla="*/ 10 w 372"/>
                <a:gd name="T31" fmla="*/ 80 h 101"/>
                <a:gd name="T32" fmla="*/ 2 w 372"/>
                <a:gd name="T33" fmla="*/ 67 h 101"/>
                <a:gd name="T34" fmla="*/ 0 w 372"/>
                <a:gd name="T35" fmla="*/ 51 h 101"/>
                <a:gd name="T36" fmla="*/ 2 w 372"/>
                <a:gd name="T37" fmla="*/ 34 h 101"/>
                <a:gd name="T38" fmla="*/ 10 w 372"/>
                <a:gd name="T39" fmla="*/ 21 h 101"/>
                <a:gd name="T40" fmla="*/ 20 w 372"/>
                <a:gd name="T41" fmla="*/ 10 h 101"/>
                <a:gd name="T42" fmla="*/ 35 w 372"/>
                <a:gd name="T43" fmla="*/ 3 h 101"/>
                <a:gd name="T44" fmla="*/ 51 w 372"/>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2" h="101">
                  <a:moveTo>
                    <a:pt x="51" y="0"/>
                  </a:moveTo>
                  <a:lnTo>
                    <a:pt x="321" y="0"/>
                  </a:lnTo>
                  <a:lnTo>
                    <a:pt x="337" y="3"/>
                  </a:lnTo>
                  <a:lnTo>
                    <a:pt x="352" y="10"/>
                  </a:lnTo>
                  <a:lnTo>
                    <a:pt x="363" y="21"/>
                  </a:lnTo>
                  <a:lnTo>
                    <a:pt x="370" y="34"/>
                  </a:lnTo>
                  <a:lnTo>
                    <a:pt x="372" y="51"/>
                  </a:lnTo>
                  <a:lnTo>
                    <a:pt x="370" y="67"/>
                  </a:lnTo>
                  <a:lnTo>
                    <a:pt x="363" y="80"/>
                  </a:lnTo>
                  <a:lnTo>
                    <a:pt x="352" y="91"/>
                  </a:lnTo>
                  <a:lnTo>
                    <a:pt x="337" y="98"/>
                  </a:lnTo>
                  <a:lnTo>
                    <a:pt x="321" y="101"/>
                  </a:lnTo>
                  <a:lnTo>
                    <a:pt x="51" y="101"/>
                  </a:lnTo>
                  <a:lnTo>
                    <a:pt x="35" y="98"/>
                  </a:lnTo>
                  <a:lnTo>
                    <a:pt x="20" y="91"/>
                  </a:lnTo>
                  <a:lnTo>
                    <a:pt x="10" y="80"/>
                  </a:lnTo>
                  <a:lnTo>
                    <a:pt x="2" y="67"/>
                  </a:lnTo>
                  <a:lnTo>
                    <a:pt x="0" y="51"/>
                  </a:lnTo>
                  <a:lnTo>
                    <a:pt x="2" y="34"/>
                  </a:lnTo>
                  <a:lnTo>
                    <a:pt x="10" y="21"/>
                  </a:lnTo>
                  <a:lnTo>
                    <a:pt x="20" y="10"/>
                  </a:lnTo>
                  <a:lnTo>
                    <a:pt x="35" y="3"/>
                  </a:lnTo>
                  <a:lnTo>
                    <a:pt x="51" y="0"/>
                  </a:lnTo>
                  <a:close/>
                </a:path>
              </a:pathLst>
            </a:custGeom>
            <a:solidFill>
              <a:srgbClr val="FA531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sp>
          <p:nvSpPr>
            <p:cNvPr id="64" name="Freeform 284">
              <a:extLst>
                <a:ext uri="{FF2B5EF4-FFF2-40B4-BE49-F238E27FC236}">
                  <a16:creationId xmlns:a16="http://schemas.microsoft.com/office/drawing/2014/main" id="{13333F54-198E-4073-BFAA-84E5DE01EAED}"/>
                </a:ext>
              </a:extLst>
            </p:cNvPr>
            <p:cNvSpPr>
              <a:spLocks/>
            </p:cNvSpPr>
            <p:nvPr/>
          </p:nvSpPr>
          <p:spPr bwMode="auto">
            <a:xfrm>
              <a:off x="4611273" y="5074034"/>
              <a:ext cx="166775" cy="25779"/>
            </a:xfrm>
            <a:custGeom>
              <a:avLst/>
              <a:gdLst>
                <a:gd name="T0" fmla="*/ 51 w 642"/>
                <a:gd name="T1" fmla="*/ 0 h 101"/>
                <a:gd name="T2" fmla="*/ 592 w 642"/>
                <a:gd name="T3" fmla="*/ 0 h 101"/>
                <a:gd name="T4" fmla="*/ 608 w 642"/>
                <a:gd name="T5" fmla="*/ 3 h 101"/>
                <a:gd name="T6" fmla="*/ 621 w 642"/>
                <a:gd name="T7" fmla="*/ 10 h 101"/>
                <a:gd name="T8" fmla="*/ 632 w 642"/>
                <a:gd name="T9" fmla="*/ 21 h 101"/>
                <a:gd name="T10" fmla="*/ 639 w 642"/>
                <a:gd name="T11" fmla="*/ 34 h 101"/>
                <a:gd name="T12" fmla="*/ 642 w 642"/>
                <a:gd name="T13" fmla="*/ 50 h 101"/>
                <a:gd name="T14" fmla="*/ 639 w 642"/>
                <a:gd name="T15" fmla="*/ 67 h 101"/>
                <a:gd name="T16" fmla="*/ 632 w 642"/>
                <a:gd name="T17" fmla="*/ 80 h 101"/>
                <a:gd name="T18" fmla="*/ 621 w 642"/>
                <a:gd name="T19" fmla="*/ 91 h 101"/>
                <a:gd name="T20" fmla="*/ 608 w 642"/>
                <a:gd name="T21" fmla="*/ 98 h 101"/>
                <a:gd name="T22" fmla="*/ 592 w 642"/>
                <a:gd name="T23" fmla="*/ 101 h 101"/>
                <a:gd name="T24" fmla="*/ 51 w 642"/>
                <a:gd name="T25" fmla="*/ 101 h 101"/>
                <a:gd name="T26" fmla="*/ 35 w 642"/>
                <a:gd name="T27" fmla="*/ 98 h 101"/>
                <a:gd name="T28" fmla="*/ 20 w 642"/>
                <a:gd name="T29" fmla="*/ 91 h 101"/>
                <a:gd name="T30" fmla="*/ 10 w 642"/>
                <a:gd name="T31" fmla="*/ 80 h 101"/>
                <a:gd name="T32" fmla="*/ 2 w 642"/>
                <a:gd name="T33" fmla="*/ 67 h 101"/>
                <a:gd name="T34" fmla="*/ 0 w 642"/>
                <a:gd name="T35" fmla="*/ 50 h 101"/>
                <a:gd name="T36" fmla="*/ 2 w 642"/>
                <a:gd name="T37" fmla="*/ 34 h 101"/>
                <a:gd name="T38" fmla="*/ 10 w 642"/>
                <a:gd name="T39" fmla="*/ 21 h 101"/>
                <a:gd name="T40" fmla="*/ 20 w 642"/>
                <a:gd name="T41" fmla="*/ 10 h 101"/>
                <a:gd name="T42" fmla="*/ 35 w 642"/>
                <a:gd name="T43" fmla="*/ 3 h 101"/>
                <a:gd name="T44" fmla="*/ 51 w 642"/>
                <a:gd name="T45"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2" h="101">
                  <a:moveTo>
                    <a:pt x="51" y="0"/>
                  </a:moveTo>
                  <a:lnTo>
                    <a:pt x="592" y="0"/>
                  </a:lnTo>
                  <a:lnTo>
                    <a:pt x="608" y="3"/>
                  </a:lnTo>
                  <a:lnTo>
                    <a:pt x="621" y="10"/>
                  </a:lnTo>
                  <a:lnTo>
                    <a:pt x="632" y="21"/>
                  </a:lnTo>
                  <a:lnTo>
                    <a:pt x="639" y="34"/>
                  </a:lnTo>
                  <a:lnTo>
                    <a:pt x="642" y="50"/>
                  </a:lnTo>
                  <a:lnTo>
                    <a:pt x="639" y="67"/>
                  </a:lnTo>
                  <a:lnTo>
                    <a:pt x="632" y="80"/>
                  </a:lnTo>
                  <a:lnTo>
                    <a:pt x="621" y="91"/>
                  </a:lnTo>
                  <a:lnTo>
                    <a:pt x="608" y="98"/>
                  </a:lnTo>
                  <a:lnTo>
                    <a:pt x="592" y="101"/>
                  </a:lnTo>
                  <a:lnTo>
                    <a:pt x="51" y="101"/>
                  </a:lnTo>
                  <a:lnTo>
                    <a:pt x="35" y="98"/>
                  </a:lnTo>
                  <a:lnTo>
                    <a:pt x="20" y="91"/>
                  </a:lnTo>
                  <a:lnTo>
                    <a:pt x="10" y="80"/>
                  </a:lnTo>
                  <a:lnTo>
                    <a:pt x="2" y="67"/>
                  </a:lnTo>
                  <a:lnTo>
                    <a:pt x="0" y="50"/>
                  </a:lnTo>
                  <a:lnTo>
                    <a:pt x="2" y="34"/>
                  </a:lnTo>
                  <a:lnTo>
                    <a:pt x="10" y="21"/>
                  </a:lnTo>
                  <a:lnTo>
                    <a:pt x="20" y="10"/>
                  </a:lnTo>
                  <a:lnTo>
                    <a:pt x="35" y="3"/>
                  </a:lnTo>
                  <a:lnTo>
                    <a:pt x="51" y="0"/>
                  </a:lnTo>
                  <a:close/>
                </a:path>
              </a:pathLst>
            </a:custGeom>
            <a:solidFill>
              <a:srgbClr val="FA531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tx2"/>
                </a:solidFill>
                <a:effectLst/>
                <a:uLnTx/>
                <a:uFillTx/>
                <a:latin typeface="Calibri" pitchFamily="34" charset="0"/>
                <a:ea typeface="+mn-ea"/>
                <a:cs typeface="+mn-cs"/>
              </a:endParaRPr>
            </a:p>
          </p:txBody>
        </p:sp>
      </p:grpSp>
      <p:sp>
        <p:nvSpPr>
          <p:cNvPr id="3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00" y="2322000"/>
            <a:ext cx="5030005" cy="26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210" y="3491454"/>
            <a:ext cx="5030005" cy="26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043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5">
            <a:extLst>
              <a:ext uri="{FF2B5EF4-FFF2-40B4-BE49-F238E27FC236}">
                <a16:creationId xmlns:a16="http://schemas.microsoft.com/office/drawing/2014/main" id="{21B95704-9267-4183-98C1-8E70CB259AA1}"/>
              </a:ext>
            </a:extLst>
          </p:cNvPr>
          <p:cNvSpPr>
            <a:spLocks/>
          </p:cNvSpPr>
          <p:nvPr/>
        </p:nvSpPr>
        <p:spPr>
          <a:xfrm>
            <a:off x="4006334" y="1871425"/>
            <a:ext cx="3600000" cy="3850421"/>
          </a:xfrm>
          <a:prstGeom prst="roundRect">
            <a:avLst>
              <a:gd name="adj" fmla="val 2767"/>
            </a:avLst>
          </a:prstGeom>
          <a:solidFill>
            <a:srgbClr val="EB9E02">
              <a:alpha val="29804"/>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5" name="Rectangle: Rounded Corners 8">
            <a:extLst>
              <a:ext uri="{FF2B5EF4-FFF2-40B4-BE49-F238E27FC236}">
                <a16:creationId xmlns:a16="http://schemas.microsoft.com/office/drawing/2014/main" id="{303C49AB-7CE0-4146-BB33-A9A4DD804596}"/>
              </a:ext>
            </a:extLst>
          </p:cNvPr>
          <p:cNvSpPr/>
          <p:nvPr/>
        </p:nvSpPr>
        <p:spPr>
          <a:xfrm>
            <a:off x="293075" y="1873021"/>
            <a:ext cx="3600000" cy="3848905"/>
          </a:xfrm>
          <a:prstGeom prst="roundRect">
            <a:avLst>
              <a:gd name="adj" fmla="val 2767"/>
            </a:avLst>
          </a:prstGeom>
          <a:solidFill>
            <a:srgbClr val="7EC170">
              <a:alpha val="29804"/>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6" name="Rectangle: Rounded Corners 6">
            <a:extLst>
              <a:ext uri="{FF2B5EF4-FFF2-40B4-BE49-F238E27FC236}">
                <a16:creationId xmlns:a16="http://schemas.microsoft.com/office/drawing/2014/main" id="{AC5475CA-1581-4E98-BD55-DF4371A851E3}"/>
              </a:ext>
            </a:extLst>
          </p:cNvPr>
          <p:cNvSpPr>
            <a:spLocks/>
          </p:cNvSpPr>
          <p:nvPr/>
        </p:nvSpPr>
        <p:spPr>
          <a:xfrm>
            <a:off x="7719593" y="1871425"/>
            <a:ext cx="3600000" cy="3850421"/>
          </a:xfrm>
          <a:prstGeom prst="roundRect">
            <a:avLst>
              <a:gd name="adj" fmla="val 2767"/>
            </a:avLst>
          </a:prstGeom>
          <a:solidFill>
            <a:srgbClr val="5F636A">
              <a:alpha val="29804"/>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EA027344-0F71-4DD6-B24B-FF98722532B4}"/>
              </a:ext>
            </a:extLst>
          </p:cNvPr>
          <p:cNvSpPr>
            <a:spLocks noGrp="1"/>
          </p:cNvSpPr>
          <p:nvPr>
            <p:ph type="body" sz="quarter" idx="12"/>
          </p:nvPr>
        </p:nvSpPr>
        <p:spPr/>
        <p:txBody>
          <a:bodyPr/>
          <a:lstStyle/>
          <a:p>
            <a:r>
              <a:rPr lang="en-US"/>
              <a:t>Which of these are most important to you? (Please select a maximum of 3 alternatives.)</a:t>
            </a:r>
            <a:endParaRPr lang="en-US" dirty="0"/>
          </a:p>
        </p:txBody>
      </p:sp>
      <p:sp>
        <p:nvSpPr>
          <p:cNvPr id="3" name="Text Placeholder 2"/>
          <p:cNvSpPr>
            <a:spLocks noGrp="1"/>
          </p:cNvSpPr>
          <p:nvPr>
            <p:ph type="body" sz="quarter" idx="13"/>
          </p:nvPr>
        </p:nvSpPr>
        <p:spPr/>
        <p:txBody>
          <a:bodyPr/>
          <a:lstStyle/>
          <a:p>
            <a:r>
              <a:rPr lang="en-US"/>
              <a:t>Ranking positions 1 to 40 expressing where the attribute ranks for your alumni.</a:t>
            </a:r>
          </a:p>
          <a:p>
            <a:endParaRPr lang="en-US" dirty="0"/>
          </a:p>
        </p:txBody>
      </p:sp>
      <p:sp>
        <p:nvSpPr>
          <p:cNvPr id="5" name="Title 4">
            <a:extLst>
              <a:ext uri="{FF2B5EF4-FFF2-40B4-BE49-F238E27FC236}">
                <a16:creationId xmlns:a16="http://schemas.microsoft.com/office/drawing/2014/main" id="{F4A07AA5-F012-4562-AC2F-7839D28CF1D3}"/>
              </a:ext>
            </a:extLst>
          </p:cNvPr>
          <p:cNvSpPr>
            <a:spLocks noGrp="1"/>
          </p:cNvSpPr>
          <p:nvPr>
            <p:ph type="title"/>
          </p:nvPr>
        </p:nvSpPr>
        <p:spPr/>
        <p:txBody>
          <a:bodyPr/>
          <a:lstStyle/>
          <a:p>
            <a:r>
              <a:rPr lang="it-IT"/>
              <a:t>Gender differences in attribute importance</a:t>
            </a:r>
            <a:endParaRPr lang="en-ZA" dirty="0"/>
          </a:p>
        </p:txBody>
      </p:sp>
      <p:sp>
        <p:nvSpPr>
          <p:cNvPr id="2" name="Text Placeholder 1">
            <a:extLst>
              <a:ext uri="{FF2B5EF4-FFF2-40B4-BE49-F238E27FC236}">
                <a16:creationId xmlns:a16="http://schemas.microsoft.com/office/drawing/2014/main" id="{E3A1D10B-62A3-49B0-B07E-43B150380DC9}"/>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TextBox 9">
            <a:extLst>
              <a:ext uri="{FF2B5EF4-FFF2-40B4-BE49-F238E27FC236}">
                <a16:creationId xmlns:a16="http://schemas.microsoft.com/office/drawing/2014/main" id="{405CBD91-5F25-42FE-B7FF-651BBA7E22B5}"/>
              </a:ext>
            </a:extLst>
          </p:cNvPr>
          <p:cNvSpPr txBox="1"/>
          <p:nvPr/>
        </p:nvSpPr>
        <p:spPr>
          <a:xfrm>
            <a:off x="293075" y="1414586"/>
            <a:ext cx="3600000" cy="456840"/>
          </a:xfrm>
          <a:prstGeom prst="rect">
            <a:avLst/>
          </a:prstGeom>
        </p:spPr>
        <p:txBody>
          <a:bodyPr vert="horz" wrap="square" lIns="99551" tIns="49775" rIns="99551" bIns="49775" rtlCol="0" anchor="ctr">
            <a:noAutofit/>
          </a:bodyPr>
          <a:lstStyle/>
          <a:p>
            <a:r>
              <a:rPr lang="de-DE" sz="1800" dirty="0"/>
              <a:t>More attractive to women</a:t>
            </a:r>
            <a:endParaRPr lang="en-US" sz="1800" dirty="0"/>
          </a:p>
        </p:txBody>
      </p:sp>
      <p:sp>
        <p:nvSpPr>
          <p:cNvPr id="58" name="TextBox 57">
            <a:extLst>
              <a:ext uri="{FF2B5EF4-FFF2-40B4-BE49-F238E27FC236}">
                <a16:creationId xmlns:a16="http://schemas.microsoft.com/office/drawing/2014/main" id="{35BD1916-04BC-467A-892E-77732A89BB96}"/>
              </a:ext>
            </a:extLst>
          </p:cNvPr>
          <p:cNvSpPr txBox="1"/>
          <p:nvPr/>
        </p:nvSpPr>
        <p:spPr>
          <a:xfrm>
            <a:off x="4006334" y="1405809"/>
            <a:ext cx="3600000" cy="456840"/>
          </a:xfrm>
          <a:prstGeom prst="rect">
            <a:avLst/>
          </a:prstGeom>
        </p:spPr>
        <p:txBody>
          <a:bodyPr vert="horz" wrap="square" lIns="99551" tIns="49775" rIns="99551" bIns="49775" rtlCol="0" anchor="ctr">
            <a:noAutofit/>
          </a:bodyPr>
          <a:lstStyle/>
          <a:p>
            <a:r>
              <a:rPr lang="de-DE" sz="1800"/>
              <a:t>Same importance</a:t>
            </a:r>
            <a:endParaRPr lang="en-US" sz="1800"/>
          </a:p>
        </p:txBody>
      </p:sp>
      <p:sp>
        <p:nvSpPr>
          <p:cNvPr id="59" name="TextBox 58">
            <a:extLst>
              <a:ext uri="{FF2B5EF4-FFF2-40B4-BE49-F238E27FC236}">
                <a16:creationId xmlns:a16="http://schemas.microsoft.com/office/drawing/2014/main" id="{3818AD8D-CD31-4F97-AE36-12640B65E8B5}"/>
              </a:ext>
            </a:extLst>
          </p:cNvPr>
          <p:cNvSpPr txBox="1"/>
          <p:nvPr/>
        </p:nvSpPr>
        <p:spPr>
          <a:xfrm>
            <a:off x="7719593" y="1421441"/>
            <a:ext cx="3600000" cy="456840"/>
          </a:xfrm>
          <a:prstGeom prst="rect">
            <a:avLst/>
          </a:prstGeom>
        </p:spPr>
        <p:txBody>
          <a:bodyPr vert="horz" wrap="square" lIns="99551" tIns="49775" rIns="99551" bIns="49775" rtlCol="0" anchor="ctr">
            <a:normAutofit fontScale="97500"/>
          </a:bodyPr>
          <a:lstStyle/>
          <a:p>
            <a:r>
              <a:rPr lang="de-DE" sz="1800" dirty="0"/>
              <a:t>More attractive to men</a:t>
            </a:r>
            <a:endParaRPr lang="en-US" sz="1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79"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83"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679"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1" name="TextBox 20"/>
          <p:cNvSpPr txBox="1"/>
          <p:nvPr/>
        </p:nvSpPr>
        <p:spPr>
          <a:xfrm>
            <a:off x="2216383"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
        <p:nvSpPr>
          <p:cNvPr id="22" name="TextBox 21"/>
          <p:cNvSpPr txBox="1"/>
          <p:nvPr/>
        </p:nvSpPr>
        <p:spPr>
          <a:xfrm>
            <a:off x="5940184"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
        <p:nvSpPr>
          <p:cNvPr id="23" name="TextBox 22"/>
          <p:cNvSpPr txBox="1"/>
          <p:nvPr/>
        </p:nvSpPr>
        <p:spPr>
          <a:xfrm>
            <a:off x="9642503"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Tree>
    <p:extLst>
      <p:ext uri="{BB962C8B-B14F-4D97-AF65-F5344CB8AC3E}">
        <p14:creationId xmlns:p14="http://schemas.microsoft.com/office/powerpoint/2010/main" val="3054402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5">
            <a:extLst>
              <a:ext uri="{FF2B5EF4-FFF2-40B4-BE49-F238E27FC236}">
                <a16:creationId xmlns:a16="http://schemas.microsoft.com/office/drawing/2014/main" id="{21B95704-9267-4183-98C1-8E70CB259AA1}"/>
              </a:ext>
            </a:extLst>
          </p:cNvPr>
          <p:cNvSpPr>
            <a:spLocks/>
          </p:cNvSpPr>
          <p:nvPr/>
        </p:nvSpPr>
        <p:spPr>
          <a:xfrm>
            <a:off x="4006334" y="1871425"/>
            <a:ext cx="3600000" cy="3850421"/>
          </a:xfrm>
          <a:prstGeom prst="roundRect">
            <a:avLst>
              <a:gd name="adj" fmla="val 2767"/>
            </a:avLst>
          </a:prstGeom>
          <a:solidFill>
            <a:srgbClr val="EB9E02">
              <a:alpha val="29804"/>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5" name="Rectangle: Rounded Corners 8">
            <a:extLst>
              <a:ext uri="{FF2B5EF4-FFF2-40B4-BE49-F238E27FC236}">
                <a16:creationId xmlns:a16="http://schemas.microsoft.com/office/drawing/2014/main" id="{303C49AB-7CE0-4146-BB33-A9A4DD804596}"/>
              </a:ext>
            </a:extLst>
          </p:cNvPr>
          <p:cNvSpPr/>
          <p:nvPr/>
        </p:nvSpPr>
        <p:spPr>
          <a:xfrm>
            <a:off x="293075" y="1873021"/>
            <a:ext cx="3600000" cy="3848905"/>
          </a:xfrm>
          <a:prstGeom prst="roundRect">
            <a:avLst>
              <a:gd name="adj" fmla="val 2767"/>
            </a:avLst>
          </a:prstGeom>
          <a:solidFill>
            <a:srgbClr val="7EC170">
              <a:alpha val="29804"/>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6" name="Rectangle: Rounded Corners 6">
            <a:extLst>
              <a:ext uri="{FF2B5EF4-FFF2-40B4-BE49-F238E27FC236}">
                <a16:creationId xmlns:a16="http://schemas.microsoft.com/office/drawing/2014/main" id="{AC5475CA-1581-4E98-BD55-DF4371A851E3}"/>
              </a:ext>
            </a:extLst>
          </p:cNvPr>
          <p:cNvSpPr>
            <a:spLocks/>
          </p:cNvSpPr>
          <p:nvPr/>
        </p:nvSpPr>
        <p:spPr>
          <a:xfrm>
            <a:off x="7719593" y="1871425"/>
            <a:ext cx="3600000" cy="3850421"/>
          </a:xfrm>
          <a:prstGeom prst="roundRect">
            <a:avLst>
              <a:gd name="adj" fmla="val 2767"/>
            </a:avLst>
          </a:prstGeom>
          <a:solidFill>
            <a:srgbClr val="5F636A">
              <a:alpha val="29804"/>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EA027344-0F71-4DD6-B24B-FF98722532B4}"/>
              </a:ext>
            </a:extLst>
          </p:cNvPr>
          <p:cNvSpPr>
            <a:spLocks noGrp="1"/>
          </p:cNvSpPr>
          <p:nvPr>
            <p:ph type="body" sz="quarter" idx="12"/>
          </p:nvPr>
        </p:nvSpPr>
        <p:spPr/>
        <p:txBody>
          <a:bodyPr/>
          <a:lstStyle/>
          <a:p>
            <a:r>
              <a:rPr lang="en-US"/>
              <a:t>Which of the following attributes do you associate with your college or university? (Please select as many as applicable.)</a:t>
            </a:r>
            <a:endParaRPr lang="en-US" dirty="0"/>
          </a:p>
        </p:txBody>
      </p:sp>
      <p:sp>
        <p:nvSpPr>
          <p:cNvPr id="3" name="Text Placeholder 2"/>
          <p:cNvSpPr>
            <a:spLocks noGrp="1"/>
          </p:cNvSpPr>
          <p:nvPr>
            <p:ph type="body" sz="quarter" idx="13"/>
          </p:nvPr>
        </p:nvSpPr>
        <p:spPr/>
        <p:txBody>
          <a:bodyPr/>
          <a:lstStyle/>
          <a:p>
            <a:r>
              <a:rPr lang="en-US"/>
              <a:t>Ranking positions 1 to 40 expressing where the attribute ranks for your alumni.</a:t>
            </a:r>
            <a:endParaRPr lang="en-US" dirty="0"/>
          </a:p>
        </p:txBody>
      </p:sp>
      <p:sp>
        <p:nvSpPr>
          <p:cNvPr id="5" name="Title 4">
            <a:extLst>
              <a:ext uri="{FF2B5EF4-FFF2-40B4-BE49-F238E27FC236}">
                <a16:creationId xmlns:a16="http://schemas.microsoft.com/office/drawing/2014/main" id="{F4A07AA5-F012-4562-AC2F-7839D28CF1D3}"/>
              </a:ext>
            </a:extLst>
          </p:cNvPr>
          <p:cNvSpPr>
            <a:spLocks noGrp="1"/>
          </p:cNvSpPr>
          <p:nvPr>
            <p:ph type="title"/>
          </p:nvPr>
        </p:nvSpPr>
        <p:spPr/>
        <p:txBody>
          <a:bodyPr/>
          <a:lstStyle/>
          <a:p>
            <a:r>
              <a:rPr lang="en-US"/>
              <a:t>Gender differences in university brand perception</a:t>
            </a:r>
            <a:endParaRPr lang="en-ZA" dirty="0"/>
          </a:p>
        </p:txBody>
      </p:sp>
      <p:sp>
        <p:nvSpPr>
          <p:cNvPr id="2" name="Text Placeholder 1">
            <a:extLst>
              <a:ext uri="{FF2B5EF4-FFF2-40B4-BE49-F238E27FC236}">
                <a16:creationId xmlns:a16="http://schemas.microsoft.com/office/drawing/2014/main" id="{E3A1D10B-62A3-49B0-B07E-43B150380DC9}"/>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TextBox 9">
            <a:extLst>
              <a:ext uri="{FF2B5EF4-FFF2-40B4-BE49-F238E27FC236}">
                <a16:creationId xmlns:a16="http://schemas.microsoft.com/office/drawing/2014/main" id="{405CBD91-5F25-42FE-B7FF-651BBA7E22B5}"/>
              </a:ext>
            </a:extLst>
          </p:cNvPr>
          <p:cNvSpPr txBox="1"/>
          <p:nvPr/>
        </p:nvSpPr>
        <p:spPr>
          <a:xfrm>
            <a:off x="293075" y="1414586"/>
            <a:ext cx="3600000" cy="456840"/>
          </a:xfrm>
          <a:prstGeom prst="rect">
            <a:avLst/>
          </a:prstGeom>
        </p:spPr>
        <p:txBody>
          <a:bodyPr vert="horz" wrap="square" lIns="99551" tIns="49775" rIns="99551" bIns="49775" rtlCol="0" anchor="ctr">
            <a:noAutofit/>
          </a:bodyPr>
          <a:lstStyle/>
          <a:p>
            <a:r>
              <a:rPr lang="de-DE" sz="1800" dirty="0"/>
              <a:t>More associated by women</a:t>
            </a:r>
            <a:endParaRPr lang="en-US" sz="1800" dirty="0"/>
          </a:p>
        </p:txBody>
      </p:sp>
      <p:sp>
        <p:nvSpPr>
          <p:cNvPr id="58" name="TextBox 57">
            <a:extLst>
              <a:ext uri="{FF2B5EF4-FFF2-40B4-BE49-F238E27FC236}">
                <a16:creationId xmlns:a16="http://schemas.microsoft.com/office/drawing/2014/main" id="{35BD1916-04BC-467A-892E-77732A89BB96}"/>
              </a:ext>
            </a:extLst>
          </p:cNvPr>
          <p:cNvSpPr txBox="1"/>
          <p:nvPr/>
        </p:nvSpPr>
        <p:spPr>
          <a:xfrm>
            <a:off x="4006334" y="1405809"/>
            <a:ext cx="3600000" cy="456840"/>
          </a:xfrm>
          <a:prstGeom prst="rect">
            <a:avLst/>
          </a:prstGeom>
        </p:spPr>
        <p:txBody>
          <a:bodyPr vert="horz" wrap="square" lIns="99551" tIns="49775" rIns="99551" bIns="49775" rtlCol="0" anchor="ctr">
            <a:noAutofit/>
          </a:bodyPr>
          <a:lstStyle/>
          <a:p>
            <a:r>
              <a:rPr lang="de-DE" sz="1800" dirty="0"/>
              <a:t>Same association</a:t>
            </a:r>
            <a:endParaRPr lang="en-US" sz="1800" dirty="0"/>
          </a:p>
        </p:txBody>
      </p:sp>
      <p:sp>
        <p:nvSpPr>
          <p:cNvPr id="59" name="TextBox 58">
            <a:extLst>
              <a:ext uri="{FF2B5EF4-FFF2-40B4-BE49-F238E27FC236}">
                <a16:creationId xmlns:a16="http://schemas.microsoft.com/office/drawing/2014/main" id="{3818AD8D-CD31-4F97-AE36-12640B65E8B5}"/>
              </a:ext>
            </a:extLst>
          </p:cNvPr>
          <p:cNvSpPr txBox="1"/>
          <p:nvPr/>
        </p:nvSpPr>
        <p:spPr>
          <a:xfrm>
            <a:off x="7719593" y="1421441"/>
            <a:ext cx="3600000" cy="456840"/>
          </a:xfrm>
          <a:prstGeom prst="rect">
            <a:avLst/>
          </a:prstGeom>
        </p:spPr>
        <p:txBody>
          <a:bodyPr vert="horz" wrap="square" lIns="99551" tIns="49775" rIns="99551" bIns="49775" rtlCol="0" anchor="ctr">
            <a:normAutofit fontScale="97500"/>
          </a:bodyPr>
          <a:lstStyle/>
          <a:p>
            <a:r>
              <a:rPr lang="de-DE" sz="1800" dirty="0"/>
              <a:t>More associated by men</a:t>
            </a:r>
            <a:endParaRPr lang="en-US" sz="1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79"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683"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679" y="2356929"/>
            <a:ext cx="3526645" cy="326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1" name="TextBox 20"/>
          <p:cNvSpPr txBox="1"/>
          <p:nvPr/>
        </p:nvSpPr>
        <p:spPr>
          <a:xfrm>
            <a:off x="2216383"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
        <p:nvSpPr>
          <p:cNvPr id="22" name="TextBox 21"/>
          <p:cNvSpPr txBox="1"/>
          <p:nvPr/>
        </p:nvSpPr>
        <p:spPr>
          <a:xfrm>
            <a:off x="5940184"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
        <p:nvSpPr>
          <p:cNvPr id="23" name="TextBox 22"/>
          <p:cNvSpPr txBox="1"/>
          <p:nvPr/>
        </p:nvSpPr>
        <p:spPr>
          <a:xfrm>
            <a:off x="9642503" y="1877446"/>
            <a:ext cx="1760220" cy="561671"/>
          </a:xfrm>
          <a:prstGeom prst="rect">
            <a:avLst/>
          </a:prstGeom>
        </p:spPr>
        <p:txBody>
          <a:bodyPr vert="horz" wrap="square" lIns="99551" tIns="49775" rIns="99551" bIns="49775" rtlCol="0" anchor="ctr">
            <a:noAutofit/>
          </a:bodyPr>
          <a:lstStyle/>
          <a:p>
            <a:pPr algn="ctr"/>
            <a:r>
              <a:rPr lang="en-US" sz="1600" b="1" dirty="0">
                <a:solidFill>
                  <a:srgbClr val="000000"/>
                </a:solidFill>
              </a:rPr>
              <a:t>Ranking position</a:t>
            </a:r>
          </a:p>
        </p:txBody>
      </p:sp>
    </p:spTree>
    <p:extLst>
      <p:ext uri="{BB962C8B-B14F-4D97-AF65-F5344CB8AC3E}">
        <p14:creationId xmlns:p14="http://schemas.microsoft.com/office/powerpoint/2010/main" val="4690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vert="horz" lIns="90273" tIns="45136" rIns="90273" bIns="45136" rtlCol="0" anchor="t">
            <a:normAutofit/>
          </a:bodyPr>
          <a:lstStyle/>
          <a:p>
            <a:r>
              <a:rPr lang="en-US" dirty="0"/>
              <a:t>Competitor comparison</a:t>
            </a:r>
          </a:p>
        </p:txBody>
      </p:sp>
      <p:sp>
        <p:nvSpPr>
          <p:cNvPr id="7" name="Content Placeholder 6"/>
          <p:cNvSpPr>
            <a:spLocks noGrp="1"/>
          </p:cNvSpPr>
          <p:nvPr>
            <p:ph sz="quarter" idx="14"/>
          </p:nvPr>
        </p:nvSpPr>
        <p:spPr/>
        <p:txBody>
          <a:bodyPr>
            <a:normAutofit/>
          </a:bodyPr>
          <a:lstStyle/>
          <a:p>
            <a:r>
              <a:rPr lang="en-US" dirty="0"/>
              <a:t>Understanding what your alumni think about their school by comparing their ratings to a wider context</a:t>
            </a:r>
          </a:p>
        </p:txBody>
      </p:sp>
      <p:sp>
        <p:nvSpPr>
          <p:cNvPr id="3" name="Platshållare för text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grpSp>
        <p:nvGrpSpPr>
          <p:cNvPr id="52" name="Group 51">
            <a:extLst>
              <a:ext uri="{FF2B5EF4-FFF2-40B4-BE49-F238E27FC236}">
                <a16:creationId xmlns:a16="http://schemas.microsoft.com/office/drawing/2014/main" id="{17769FF5-E605-4182-AA94-BC5ECCEA595D}"/>
              </a:ext>
            </a:extLst>
          </p:cNvPr>
          <p:cNvGrpSpPr/>
          <p:nvPr/>
        </p:nvGrpSpPr>
        <p:grpSpPr>
          <a:xfrm>
            <a:off x="2188299" y="1828799"/>
            <a:ext cx="1031630" cy="3618521"/>
            <a:chOff x="1070708" y="1828799"/>
            <a:chExt cx="484554" cy="3618521"/>
          </a:xfrm>
        </p:grpSpPr>
        <p:cxnSp>
          <p:nvCxnSpPr>
            <p:cNvPr id="10" name="Straight Connector 9">
              <a:extLst>
                <a:ext uri="{FF2B5EF4-FFF2-40B4-BE49-F238E27FC236}">
                  <a16:creationId xmlns:a16="http://schemas.microsoft.com/office/drawing/2014/main" id="{80EB623B-3EE5-4F28-AAC4-2B01B8CCBEED}"/>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30DFF9-3CB1-46B9-BF5A-E9FB0B5FF963}"/>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B655E0-71F4-46C3-8D64-132A69CAF616}"/>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FF4C020-714A-4B6F-A75E-9488564298E6}"/>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CFE554-03B3-4CBB-BFD3-5444432F5356}"/>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2DF2E4-71E1-4849-AA79-5D7D13EC8192}"/>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09443A-935C-4970-916B-7244F936D9D8}"/>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B00E0BB-4AEF-4D69-9B91-EA9EE5994417}"/>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CEF606-F116-40AC-AF22-B7F796AFE188}"/>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13212C-BDF8-4C84-8ECA-D162CB99826B}"/>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B12B98-885B-430D-A467-03959DD7268A}"/>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169E961B-9FD4-4D72-8DC4-8D28E7D1720C}"/>
              </a:ext>
            </a:extLst>
          </p:cNvPr>
          <p:cNvSpPr txBox="1"/>
          <p:nvPr/>
        </p:nvSpPr>
        <p:spPr>
          <a:xfrm>
            <a:off x="1793021" y="5289955"/>
            <a:ext cx="397385" cy="314727"/>
          </a:xfrm>
          <a:prstGeom prst="rect">
            <a:avLst/>
          </a:prstGeom>
        </p:spPr>
        <p:txBody>
          <a:bodyPr vert="horz" wrap="square" lIns="99551" tIns="49775" rIns="99551" bIns="49775" rtlCol="0" anchor="ctr">
            <a:normAutofit/>
          </a:bodyPr>
          <a:lstStyle/>
          <a:p>
            <a:r>
              <a:rPr lang="de-DE" sz="1050"/>
              <a:t>0%</a:t>
            </a:r>
            <a:endParaRPr lang="en-US" sz="1050"/>
          </a:p>
        </p:txBody>
      </p:sp>
      <p:sp>
        <p:nvSpPr>
          <p:cNvPr id="54" name="TextBox 53">
            <a:extLst>
              <a:ext uri="{FF2B5EF4-FFF2-40B4-BE49-F238E27FC236}">
                <a16:creationId xmlns:a16="http://schemas.microsoft.com/office/drawing/2014/main" id="{C7088DF1-2D16-4DDA-BB4A-1D725FF8D143}"/>
              </a:ext>
            </a:extLst>
          </p:cNvPr>
          <p:cNvSpPr txBox="1"/>
          <p:nvPr/>
        </p:nvSpPr>
        <p:spPr>
          <a:xfrm>
            <a:off x="1793021" y="4928103"/>
            <a:ext cx="397385" cy="314727"/>
          </a:xfrm>
          <a:prstGeom prst="rect">
            <a:avLst/>
          </a:prstGeom>
        </p:spPr>
        <p:txBody>
          <a:bodyPr vert="horz" wrap="square" lIns="99551" tIns="49775" rIns="99551" bIns="49775" rtlCol="0" anchor="ctr">
            <a:normAutofit fontScale="85000" lnSpcReduction="10000"/>
          </a:bodyPr>
          <a:lstStyle/>
          <a:p>
            <a:r>
              <a:rPr lang="de-DE" sz="1050"/>
              <a:t>10%</a:t>
            </a:r>
            <a:endParaRPr lang="en-US" sz="1050"/>
          </a:p>
        </p:txBody>
      </p:sp>
      <p:sp>
        <p:nvSpPr>
          <p:cNvPr id="55" name="TextBox 54">
            <a:extLst>
              <a:ext uri="{FF2B5EF4-FFF2-40B4-BE49-F238E27FC236}">
                <a16:creationId xmlns:a16="http://schemas.microsoft.com/office/drawing/2014/main" id="{EC422B0E-1D9F-4EDE-BE0B-9AB999812484}"/>
              </a:ext>
            </a:extLst>
          </p:cNvPr>
          <p:cNvSpPr txBox="1"/>
          <p:nvPr/>
        </p:nvSpPr>
        <p:spPr>
          <a:xfrm>
            <a:off x="1793021" y="4572244"/>
            <a:ext cx="397385" cy="314727"/>
          </a:xfrm>
          <a:prstGeom prst="rect">
            <a:avLst/>
          </a:prstGeom>
        </p:spPr>
        <p:txBody>
          <a:bodyPr vert="horz" wrap="square" lIns="99551" tIns="49775" rIns="99551" bIns="49775" rtlCol="0" anchor="ctr">
            <a:normAutofit fontScale="85000" lnSpcReduction="10000"/>
          </a:bodyPr>
          <a:lstStyle/>
          <a:p>
            <a:r>
              <a:rPr lang="de-DE" sz="1050"/>
              <a:t>20%</a:t>
            </a:r>
            <a:endParaRPr lang="en-US" sz="1050"/>
          </a:p>
        </p:txBody>
      </p:sp>
      <p:sp>
        <p:nvSpPr>
          <p:cNvPr id="56" name="TextBox 55">
            <a:extLst>
              <a:ext uri="{FF2B5EF4-FFF2-40B4-BE49-F238E27FC236}">
                <a16:creationId xmlns:a16="http://schemas.microsoft.com/office/drawing/2014/main" id="{A616A27E-4A1D-4566-87B6-C4AB12E101A6}"/>
              </a:ext>
            </a:extLst>
          </p:cNvPr>
          <p:cNvSpPr txBox="1"/>
          <p:nvPr/>
        </p:nvSpPr>
        <p:spPr>
          <a:xfrm>
            <a:off x="1790914" y="4200390"/>
            <a:ext cx="397385" cy="314727"/>
          </a:xfrm>
          <a:prstGeom prst="rect">
            <a:avLst/>
          </a:prstGeom>
        </p:spPr>
        <p:txBody>
          <a:bodyPr vert="horz" wrap="square" lIns="99551" tIns="49775" rIns="99551" bIns="49775" rtlCol="0" anchor="ctr">
            <a:normAutofit fontScale="85000" lnSpcReduction="10000"/>
          </a:bodyPr>
          <a:lstStyle/>
          <a:p>
            <a:r>
              <a:rPr lang="de-DE" sz="1050"/>
              <a:t>30%</a:t>
            </a:r>
            <a:endParaRPr lang="en-US" sz="1050"/>
          </a:p>
        </p:txBody>
      </p:sp>
      <p:sp>
        <p:nvSpPr>
          <p:cNvPr id="57" name="TextBox 56">
            <a:extLst>
              <a:ext uri="{FF2B5EF4-FFF2-40B4-BE49-F238E27FC236}">
                <a16:creationId xmlns:a16="http://schemas.microsoft.com/office/drawing/2014/main" id="{1A63899D-7CFA-4BCE-8716-CFCB339C4C93}"/>
              </a:ext>
            </a:extLst>
          </p:cNvPr>
          <p:cNvSpPr txBox="1"/>
          <p:nvPr/>
        </p:nvSpPr>
        <p:spPr>
          <a:xfrm>
            <a:off x="1790913" y="1665444"/>
            <a:ext cx="483355" cy="314727"/>
          </a:xfrm>
          <a:prstGeom prst="rect">
            <a:avLst/>
          </a:prstGeom>
        </p:spPr>
        <p:txBody>
          <a:bodyPr vert="horz" wrap="square" lIns="99551" tIns="49775" rIns="99551" bIns="49775" rtlCol="0" anchor="ctr">
            <a:normAutofit fontScale="85000" lnSpcReduction="10000"/>
          </a:bodyPr>
          <a:lstStyle/>
          <a:p>
            <a:r>
              <a:rPr lang="de-DE" sz="1050"/>
              <a:t>100%</a:t>
            </a:r>
            <a:endParaRPr lang="en-US" sz="1050"/>
          </a:p>
        </p:txBody>
      </p:sp>
      <p:sp>
        <p:nvSpPr>
          <p:cNvPr id="64" name="TextBox 63">
            <a:extLst>
              <a:ext uri="{FF2B5EF4-FFF2-40B4-BE49-F238E27FC236}">
                <a16:creationId xmlns:a16="http://schemas.microsoft.com/office/drawing/2014/main" id="{A0379C38-8C41-45E2-8734-0EF8CA44F0C6}"/>
              </a:ext>
            </a:extLst>
          </p:cNvPr>
          <p:cNvSpPr txBox="1"/>
          <p:nvPr/>
        </p:nvSpPr>
        <p:spPr>
          <a:xfrm>
            <a:off x="1790912" y="2036410"/>
            <a:ext cx="397385" cy="314727"/>
          </a:xfrm>
          <a:prstGeom prst="rect">
            <a:avLst/>
          </a:prstGeom>
        </p:spPr>
        <p:txBody>
          <a:bodyPr vert="horz" wrap="square" lIns="99551" tIns="49775" rIns="99551" bIns="49775" rtlCol="0" anchor="ctr">
            <a:normAutofit fontScale="85000" lnSpcReduction="10000"/>
          </a:bodyPr>
          <a:lstStyle/>
          <a:p>
            <a:r>
              <a:rPr lang="de-DE" sz="1050"/>
              <a:t>90%</a:t>
            </a:r>
            <a:endParaRPr lang="en-US" sz="1050"/>
          </a:p>
        </p:txBody>
      </p:sp>
      <p:sp>
        <p:nvSpPr>
          <p:cNvPr id="70" name="TextBox 69">
            <a:extLst>
              <a:ext uri="{FF2B5EF4-FFF2-40B4-BE49-F238E27FC236}">
                <a16:creationId xmlns:a16="http://schemas.microsoft.com/office/drawing/2014/main" id="{F40C1BA3-994B-46D8-BC25-490730069153}"/>
              </a:ext>
            </a:extLst>
          </p:cNvPr>
          <p:cNvSpPr txBox="1"/>
          <p:nvPr/>
        </p:nvSpPr>
        <p:spPr>
          <a:xfrm>
            <a:off x="1790912" y="2391781"/>
            <a:ext cx="397385" cy="314727"/>
          </a:xfrm>
          <a:prstGeom prst="rect">
            <a:avLst/>
          </a:prstGeom>
        </p:spPr>
        <p:txBody>
          <a:bodyPr vert="horz" wrap="square" lIns="99551" tIns="49775" rIns="99551" bIns="49775" rtlCol="0" anchor="ctr">
            <a:normAutofit fontScale="85000" lnSpcReduction="10000"/>
          </a:bodyPr>
          <a:lstStyle/>
          <a:p>
            <a:r>
              <a:rPr lang="de-DE" sz="1050"/>
              <a:t>80%</a:t>
            </a:r>
            <a:endParaRPr lang="en-US" sz="1050"/>
          </a:p>
        </p:txBody>
      </p:sp>
      <p:sp>
        <p:nvSpPr>
          <p:cNvPr id="71" name="TextBox 70">
            <a:extLst>
              <a:ext uri="{FF2B5EF4-FFF2-40B4-BE49-F238E27FC236}">
                <a16:creationId xmlns:a16="http://schemas.microsoft.com/office/drawing/2014/main" id="{AE6CCEDD-43CE-4CF8-A12A-6B0D6E059981}"/>
              </a:ext>
            </a:extLst>
          </p:cNvPr>
          <p:cNvSpPr txBox="1"/>
          <p:nvPr/>
        </p:nvSpPr>
        <p:spPr>
          <a:xfrm>
            <a:off x="1790912" y="3122448"/>
            <a:ext cx="397385" cy="314727"/>
          </a:xfrm>
          <a:prstGeom prst="rect">
            <a:avLst/>
          </a:prstGeom>
        </p:spPr>
        <p:txBody>
          <a:bodyPr vert="horz" wrap="square" lIns="99551" tIns="49775" rIns="99551" bIns="49775" rtlCol="0" anchor="ctr">
            <a:normAutofit fontScale="85000" lnSpcReduction="10000"/>
          </a:bodyPr>
          <a:lstStyle/>
          <a:p>
            <a:r>
              <a:rPr lang="de-DE" sz="1050"/>
              <a:t>60%</a:t>
            </a:r>
            <a:endParaRPr lang="en-US" sz="1050"/>
          </a:p>
        </p:txBody>
      </p:sp>
      <p:sp>
        <p:nvSpPr>
          <p:cNvPr id="72" name="TextBox 71">
            <a:extLst>
              <a:ext uri="{FF2B5EF4-FFF2-40B4-BE49-F238E27FC236}">
                <a16:creationId xmlns:a16="http://schemas.microsoft.com/office/drawing/2014/main" id="{C7E1738C-8B3C-4FC0-ABDA-AC787C5DE893}"/>
              </a:ext>
            </a:extLst>
          </p:cNvPr>
          <p:cNvSpPr txBox="1"/>
          <p:nvPr/>
        </p:nvSpPr>
        <p:spPr>
          <a:xfrm>
            <a:off x="1790911" y="3838089"/>
            <a:ext cx="397385" cy="314727"/>
          </a:xfrm>
          <a:prstGeom prst="rect">
            <a:avLst/>
          </a:prstGeom>
        </p:spPr>
        <p:txBody>
          <a:bodyPr vert="horz" wrap="square" lIns="99551" tIns="49775" rIns="99551" bIns="49775" rtlCol="0" anchor="ctr">
            <a:normAutofit fontScale="85000" lnSpcReduction="10000"/>
          </a:bodyPr>
          <a:lstStyle/>
          <a:p>
            <a:r>
              <a:rPr lang="de-DE" sz="1050"/>
              <a:t>40%</a:t>
            </a:r>
            <a:endParaRPr lang="en-US" sz="1050"/>
          </a:p>
        </p:txBody>
      </p:sp>
      <p:sp>
        <p:nvSpPr>
          <p:cNvPr id="73" name="TextBox 72">
            <a:extLst>
              <a:ext uri="{FF2B5EF4-FFF2-40B4-BE49-F238E27FC236}">
                <a16:creationId xmlns:a16="http://schemas.microsoft.com/office/drawing/2014/main" id="{E56421CF-D090-40FE-9590-9E0C0469F891}"/>
              </a:ext>
            </a:extLst>
          </p:cNvPr>
          <p:cNvSpPr txBox="1"/>
          <p:nvPr/>
        </p:nvSpPr>
        <p:spPr>
          <a:xfrm>
            <a:off x="1790910" y="3482199"/>
            <a:ext cx="397385" cy="314727"/>
          </a:xfrm>
          <a:prstGeom prst="rect">
            <a:avLst/>
          </a:prstGeom>
        </p:spPr>
        <p:txBody>
          <a:bodyPr vert="horz" wrap="square" lIns="99551" tIns="49775" rIns="99551" bIns="49775" rtlCol="0" anchor="ctr">
            <a:normAutofit fontScale="85000" lnSpcReduction="10000"/>
          </a:bodyPr>
          <a:lstStyle/>
          <a:p>
            <a:r>
              <a:rPr lang="de-DE" sz="1050"/>
              <a:t>50%</a:t>
            </a:r>
            <a:endParaRPr lang="en-US" sz="1050"/>
          </a:p>
        </p:txBody>
      </p:sp>
      <p:sp>
        <p:nvSpPr>
          <p:cNvPr id="74" name="TextBox 73">
            <a:extLst>
              <a:ext uri="{FF2B5EF4-FFF2-40B4-BE49-F238E27FC236}">
                <a16:creationId xmlns:a16="http://schemas.microsoft.com/office/drawing/2014/main" id="{B9A73FD9-E5A3-4C1F-82C2-E82D11A55F7A}"/>
              </a:ext>
            </a:extLst>
          </p:cNvPr>
          <p:cNvSpPr txBox="1"/>
          <p:nvPr/>
        </p:nvSpPr>
        <p:spPr>
          <a:xfrm>
            <a:off x="1790910" y="2759221"/>
            <a:ext cx="397385" cy="314727"/>
          </a:xfrm>
          <a:prstGeom prst="rect">
            <a:avLst/>
          </a:prstGeom>
        </p:spPr>
        <p:txBody>
          <a:bodyPr vert="horz" wrap="square" lIns="99551" tIns="49775" rIns="99551" bIns="49775" rtlCol="0" anchor="ctr">
            <a:normAutofit fontScale="85000" lnSpcReduction="10000"/>
          </a:bodyPr>
          <a:lstStyle/>
          <a:p>
            <a:r>
              <a:rPr lang="de-DE" sz="1050"/>
              <a:t>70%</a:t>
            </a:r>
            <a:endParaRPr lang="en-US" sz="1050"/>
          </a:p>
        </p:txBody>
      </p:sp>
      <p:cxnSp>
        <p:nvCxnSpPr>
          <p:cNvPr id="77" name="Straight Connector 76">
            <a:extLst>
              <a:ext uri="{FF2B5EF4-FFF2-40B4-BE49-F238E27FC236}">
                <a16:creationId xmlns:a16="http://schemas.microsoft.com/office/drawing/2014/main" id="{C524E7F4-136B-45B9-B892-0DF81393E9DB}"/>
              </a:ext>
            </a:extLst>
          </p:cNvPr>
          <p:cNvCxnSpPr/>
          <p:nvPr/>
        </p:nvCxnSpPr>
        <p:spPr>
          <a:xfrm>
            <a:off x="2704114" y="1579475"/>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Isosceles Triangle 74">
            <a:extLst>
              <a:ext uri="{FF2B5EF4-FFF2-40B4-BE49-F238E27FC236}">
                <a16:creationId xmlns:a16="http://schemas.microsoft.com/office/drawing/2014/main" id="{0ECA6CFD-B90D-4105-BA1E-0B1E7FE328E1}"/>
              </a:ext>
            </a:extLst>
          </p:cNvPr>
          <p:cNvSpPr/>
          <p:nvPr/>
        </p:nvSpPr>
        <p:spPr>
          <a:xfrm>
            <a:off x="2596114" y="2671206"/>
            <a:ext cx="216000" cy="216000"/>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8" name="Rectangle 77">
            <a:extLst>
              <a:ext uri="{FF2B5EF4-FFF2-40B4-BE49-F238E27FC236}">
                <a16:creationId xmlns:a16="http://schemas.microsoft.com/office/drawing/2014/main" id="{A295E262-9362-4077-BA02-CB7835671EE7}"/>
              </a:ext>
            </a:extLst>
          </p:cNvPr>
          <p:cNvSpPr/>
          <p:nvPr/>
        </p:nvSpPr>
        <p:spPr>
          <a:xfrm>
            <a:off x="2632114" y="5229219"/>
            <a:ext cx="144000" cy="1440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9" name="Diamond 78">
            <a:extLst>
              <a:ext uri="{FF2B5EF4-FFF2-40B4-BE49-F238E27FC236}">
                <a16:creationId xmlns:a16="http://schemas.microsoft.com/office/drawing/2014/main" id="{A840ED67-456D-4B2D-B87F-4F35F13D954F}"/>
              </a:ext>
            </a:extLst>
          </p:cNvPr>
          <p:cNvSpPr/>
          <p:nvPr/>
        </p:nvSpPr>
        <p:spPr>
          <a:xfrm>
            <a:off x="2632114" y="1961077"/>
            <a:ext cx="144000" cy="144000"/>
          </a:xfrm>
          <a:prstGeom prst="diamond">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0" name="Left Brace 79">
            <a:extLst>
              <a:ext uri="{FF2B5EF4-FFF2-40B4-BE49-F238E27FC236}">
                <a16:creationId xmlns:a16="http://schemas.microsoft.com/office/drawing/2014/main" id="{EB390378-73F2-4219-A97F-8A757235F016}"/>
              </a:ext>
            </a:extLst>
          </p:cNvPr>
          <p:cNvSpPr/>
          <p:nvPr/>
        </p:nvSpPr>
        <p:spPr>
          <a:xfrm rot="10800000" flipH="1">
            <a:off x="1361064" y="1665444"/>
            <a:ext cx="287977" cy="393923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TextBox 80">
            <a:extLst>
              <a:ext uri="{FF2B5EF4-FFF2-40B4-BE49-F238E27FC236}">
                <a16:creationId xmlns:a16="http://schemas.microsoft.com/office/drawing/2014/main" id="{4D247863-E02A-415E-AE97-16FB6A3B39B1}"/>
              </a:ext>
            </a:extLst>
          </p:cNvPr>
          <p:cNvSpPr txBox="1"/>
          <p:nvPr/>
        </p:nvSpPr>
        <p:spPr>
          <a:xfrm>
            <a:off x="156698" y="2460831"/>
            <a:ext cx="1132366" cy="2381487"/>
          </a:xfrm>
          <a:prstGeom prst="rect">
            <a:avLst/>
          </a:prstGeom>
        </p:spPr>
        <p:txBody>
          <a:bodyPr vert="horz" wrap="square" lIns="99551" tIns="49775" rIns="99551" bIns="49775" rtlCol="0" anchor="ctr">
            <a:normAutofit fontScale="97500"/>
          </a:bodyPr>
          <a:lstStyle/>
          <a:p>
            <a:r>
              <a:rPr lang="de-DE" sz="1600" dirty="0"/>
              <a:t>Percentage of alumni who associate their college/</a:t>
            </a:r>
          </a:p>
          <a:p>
            <a:r>
              <a:rPr lang="de-DE" sz="1600" dirty="0"/>
              <a:t>university with the attribute</a:t>
            </a:r>
            <a:endParaRPr lang="en-US" sz="1600" dirty="0"/>
          </a:p>
        </p:txBody>
      </p:sp>
      <p:sp>
        <p:nvSpPr>
          <p:cNvPr id="82" name="Arrow: Left 81">
            <a:extLst>
              <a:ext uri="{FF2B5EF4-FFF2-40B4-BE49-F238E27FC236}">
                <a16:creationId xmlns:a16="http://schemas.microsoft.com/office/drawing/2014/main" id="{1D620ADE-461D-4F9A-8C3C-D805639BE980}"/>
              </a:ext>
            </a:extLst>
          </p:cNvPr>
          <p:cNvSpPr/>
          <p:nvPr/>
        </p:nvSpPr>
        <p:spPr>
          <a:xfrm>
            <a:off x="3215618" y="1750597"/>
            <a:ext cx="1538780" cy="557225"/>
          </a:xfrm>
          <a:prstGeom prst="leftArrow">
            <a:avLst/>
          </a:prstGeom>
          <a:solidFill>
            <a:srgbClr val="92D05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Highest value in the comparison group</a:t>
            </a:r>
            <a:endParaRPr lang="en-US" sz="900">
              <a:solidFill>
                <a:schemeClr val="tx1"/>
              </a:solidFill>
            </a:endParaRPr>
          </a:p>
        </p:txBody>
      </p:sp>
      <p:sp>
        <p:nvSpPr>
          <p:cNvPr id="83" name="Arrow: Left 82">
            <a:extLst>
              <a:ext uri="{FF2B5EF4-FFF2-40B4-BE49-F238E27FC236}">
                <a16:creationId xmlns:a16="http://schemas.microsoft.com/office/drawing/2014/main" id="{8D7326E3-FD2B-48BC-857A-521E1D8F1D03}"/>
              </a:ext>
            </a:extLst>
          </p:cNvPr>
          <p:cNvSpPr/>
          <p:nvPr/>
        </p:nvSpPr>
        <p:spPr>
          <a:xfrm>
            <a:off x="3217824" y="2481738"/>
            <a:ext cx="1536574" cy="557225"/>
          </a:xfrm>
          <a:prstGeom prst="leftArrow">
            <a:avLst/>
          </a:prstGeom>
          <a:solidFill>
            <a:srgbClr val="00B0F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Your performance</a:t>
            </a:r>
            <a:endParaRPr lang="en-US" sz="900">
              <a:solidFill>
                <a:schemeClr val="tx1"/>
              </a:solidFill>
            </a:endParaRPr>
          </a:p>
        </p:txBody>
      </p:sp>
      <p:sp>
        <p:nvSpPr>
          <p:cNvPr id="84" name="Arrow: Left 83">
            <a:extLst>
              <a:ext uri="{FF2B5EF4-FFF2-40B4-BE49-F238E27FC236}">
                <a16:creationId xmlns:a16="http://schemas.microsoft.com/office/drawing/2014/main" id="{E482B73A-3E08-45E6-9952-53BACE271BC8}"/>
              </a:ext>
            </a:extLst>
          </p:cNvPr>
          <p:cNvSpPr/>
          <p:nvPr/>
        </p:nvSpPr>
        <p:spPr>
          <a:xfrm>
            <a:off x="3215618" y="5014702"/>
            <a:ext cx="1536574" cy="557225"/>
          </a:xfrm>
          <a:prstGeom prst="leftArrow">
            <a:avLst/>
          </a:prstGeom>
          <a:solidFill>
            <a:srgbClr val="C0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tx1"/>
                </a:solidFill>
              </a:rPr>
              <a:t>Lowest value in the comparison group</a:t>
            </a:r>
            <a:endParaRPr lang="en-US" sz="900">
              <a:solidFill>
                <a:schemeClr val="tx1"/>
              </a:solidFill>
            </a:endParaRPr>
          </a:p>
        </p:txBody>
      </p:sp>
      <p:grpSp>
        <p:nvGrpSpPr>
          <p:cNvPr id="100" name="Group 99">
            <a:extLst>
              <a:ext uri="{FF2B5EF4-FFF2-40B4-BE49-F238E27FC236}">
                <a16:creationId xmlns:a16="http://schemas.microsoft.com/office/drawing/2014/main" id="{FC0C99F4-A21D-4858-B5EB-A22841973D32}"/>
              </a:ext>
            </a:extLst>
          </p:cNvPr>
          <p:cNvGrpSpPr/>
          <p:nvPr/>
        </p:nvGrpSpPr>
        <p:grpSpPr>
          <a:xfrm>
            <a:off x="5263621" y="1822894"/>
            <a:ext cx="1031630" cy="3618521"/>
            <a:chOff x="1070708" y="1828799"/>
            <a:chExt cx="484554" cy="3618521"/>
          </a:xfrm>
        </p:grpSpPr>
        <p:cxnSp>
          <p:nvCxnSpPr>
            <p:cNvPr id="101" name="Straight Connector 100">
              <a:extLst>
                <a:ext uri="{FF2B5EF4-FFF2-40B4-BE49-F238E27FC236}">
                  <a16:creationId xmlns:a16="http://schemas.microsoft.com/office/drawing/2014/main" id="{1D41B89D-9E99-4897-869F-E878F3C88A8B}"/>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C9C49DB-1B08-40C9-B4AE-77130B0BEA55}"/>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E00E7D6-31C9-4CD6-9171-D1B4EE66F30C}"/>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F1ACA5C-F441-4807-8C4A-09483EB27644}"/>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C1906F9-468A-4DDE-A037-84EFD72BF71C}"/>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3A9E671-2C02-414F-AF0B-9EF3D67D65AC}"/>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8319D02-F9C6-49E6-9EAC-9D3AF8D6A31E}"/>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C9C14E-D44F-4BE3-875E-EA1331019F44}"/>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3E819B3-237B-458C-8E99-A77CAE8E32A5}"/>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6722CF9-A4CD-4055-A3ED-2E881B32BDD3}"/>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56B462E-BEC0-4867-9262-8DE858C3EC42}"/>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12" name="TextBox 111">
            <a:extLst>
              <a:ext uri="{FF2B5EF4-FFF2-40B4-BE49-F238E27FC236}">
                <a16:creationId xmlns:a16="http://schemas.microsoft.com/office/drawing/2014/main" id="{66B0CA18-8F2A-4084-8A8E-305D3F6FE98B}"/>
              </a:ext>
            </a:extLst>
          </p:cNvPr>
          <p:cNvSpPr txBox="1"/>
          <p:nvPr/>
        </p:nvSpPr>
        <p:spPr>
          <a:xfrm>
            <a:off x="4868343" y="5284050"/>
            <a:ext cx="397385" cy="314727"/>
          </a:xfrm>
          <a:prstGeom prst="rect">
            <a:avLst/>
          </a:prstGeom>
        </p:spPr>
        <p:txBody>
          <a:bodyPr vert="horz" wrap="square" lIns="99551" tIns="49775" rIns="99551" bIns="49775" rtlCol="0" anchor="ctr">
            <a:normAutofit/>
          </a:bodyPr>
          <a:lstStyle/>
          <a:p>
            <a:r>
              <a:rPr lang="de-DE" sz="1050"/>
              <a:t>0%</a:t>
            </a:r>
            <a:endParaRPr lang="en-US" sz="1050"/>
          </a:p>
        </p:txBody>
      </p:sp>
      <p:sp>
        <p:nvSpPr>
          <p:cNvPr id="113" name="TextBox 112">
            <a:extLst>
              <a:ext uri="{FF2B5EF4-FFF2-40B4-BE49-F238E27FC236}">
                <a16:creationId xmlns:a16="http://schemas.microsoft.com/office/drawing/2014/main" id="{A6D09286-FBB3-4B4B-88F0-9ACE15F91205}"/>
              </a:ext>
            </a:extLst>
          </p:cNvPr>
          <p:cNvSpPr txBox="1"/>
          <p:nvPr/>
        </p:nvSpPr>
        <p:spPr>
          <a:xfrm>
            <a:off x="4868343" y="4922198"/>
            <a:ext cx="397385" cy="314727"/>
          </a:xfrm>
          <a:prstGeom prst="rect">
            <a:avLst/>
          </a:prstGeom>
        </p:spPr>
        <p:txBody>
          <a:bodyPr vert="horz" wrap="square" lIns="99551" tIns="49775" rIns="99551" bIns="49775" rtlCol="0" anchor="ctr">
            <a:normAutofit fontScale="85000" lnSpcReduction="10000"/>
          </a:bodyPr>
          <a:lstStyle/>
          <a:p>
            <a:r>
              <a:rPr lang="de-DE" sz="1050"/>
              <a:t>10%</a:t>
            </a:r>
            <a:endParaRPr lang="en-US" sz="1050"/>
          </a:p>
        </p:txBody>
      </p:sp>
      <p:sp>
        <p:nvSpPr>
          <p:cNvPr id="114" name="TextBox 113">
            <a:extLst>
              <a:ext uri="{FF2B5EF4-FFF2-40B4-BE49-F238E27FC236}">
                <a16:creationId xmlns:a16="http://schemas.microsoft.com/office/drawing/2014/main" id="{16D60C77-0AC9-49E4-BB45-EC63DF86FBA5}"/>
              </a:ext>
            </a:extLst>
          </p:cNvPr>
          <p:cNvSpPr txBox="1"/>
          <p:nvPr/>
        </p:nvSpPr>
        <p:spPr>
          <a:xfrm>
            <a:off x="4868343" y="4566339"/>
            <a:ext cx="397385" cy="314727"/>
          </a:xfrm>
          <a:prstGeom prst="rect">
            <a:avLst/>
          </a:prstGeom>
        </p:spPr>
        <p:txBody>
          <a:bodyPr vert="horz" wrap="square" lIns="99551" tIns="49775" rIns="99551" bIns="49775" rtlCol="0" anchor="ctr">
            <a:normAutofit fontScale="85000" lnSpcReduction="10000"/>
          </a:bodyPr>
          <a:lstStyle/>
          <a:p>
            <a:r>
              <a:rPr lang="de-DE" sz="1050"/>
              <a:t>20%</a:t>
            </a:r>
            <a:endParaRPr lang="en-US" sz="1050"/>
          </a:p>
        </p:txBody>
      </p:sp>
      <p:sp>
        <p:nvSpPr>
          <p:cNvPr id="115" name="TextBox 114">
            <a:extLst>
              <a:ext uri="{FF2B5EF4-FFF2-40B4-BE49-F238E27FC236}">
                <a16:creationId xmlns:a16="http://schemas.microsoft.com/office/drawing/2014/main" id="{FD8AA644-778D-4660-88CF-850DB37901AF}"/>
              </a:ext>
            </a:extLst>
          </p:cNvPr>
          <p:cNvSpPr txBox="1"/>
          <p:nvPr/>
        </p:nvSpPr>
        <p:spPr>
          <a:xfrm>
            <a:off x="4866236" y="4194485"/>
            <a:ext cx="397385" cy="314727"/>
          </a:xfrm>
          <a:prstGeom prst="rect">
            <a:avLst/>
          </a:prstGeom>
        </p:spPr>
        <p:txBody>
          <a:bodyPr vert="horz" wrap="square" lIns="99551" tIns="49775" rIns="99551" bIns="49775" rtlCol="0" anchor="ctr">
            <a:normAutofit fontScale="85000" lnSpcReduction="10000"/>
          </a:bodyPr>
          <a:lstStyle/>
          <a:p>
            <a:r>
              <a:rPr lang="de-DE" sz="1050"/>
              <a:t>30%</a:t>
            </a:r>
            <a:endParaRPr lang="en-US" sz="1050"/>
          </a:p>
        </p:txBody>
      </p:sp>
      <p:sp>
        <p:nvSpPr>
          <p:cNvPr id="116" name="TextBox 115">
            <a:extLst>
              <a:ext uri="{FF2B5EF4-FFF2-40B4-BE49-F238E27FC236}">
                <a16:creationId xmlns:a16="http://schemas.microsoft.com/office/drawing/2014/main" id="{1EF4E6A2-2589-4CAB-BD94-738B5C36D285}"/>
              </a:ext>
            </a:extLst>
          </p:cNvPr>
          <p:cNvSpPr txBox="1"/>
          <p:nvPr/>
        </p:nvSpPr>
        <p:spPr>
          <a:xfrm>
            <a:off x="4866235" y="1659539"/>
            <a:ext cx="483355" cy="314727"/>
          </a:xfrm>
          <a:prstGeom prst="rect">
            <a:avLst/>
          </a:prstGeom>
        </p:spPr>
        <p:txBody>
          <a:bodyPr vert="horz" wrap="square" lIns="99551" tIns="49775" rIns="99551" bIns="49775" rtlCol="0" anchor="ctr">
            <a:normAutofit fontScale="85000" lnSpcReduction="10000"/>
          </a:bodyPr>
          <a:lstStyle/>
          <a:p>
            <a:r>
              <a:rPr lang="de-DE" sz="1050"/>
              <a:t>100%</a:t>
            </a:r>
            <a:endParaRPr lang="en-US" sz="1050"/>
          </a:p>
        </p:txBody>
      </p:sp>
      <p:sp>
        <p:nvSpPr>
          <p:cNvPr id="117" name="TextBox 116">
            <a:extLst>
              <a:ext uri="{FF2B5EF4-FFF2-40B4-BE49-F238E27FC236}">
                <a16:creationId xmlns:a16="http://schemas.microsoft.com/office/drawing/2014/main" id="{4D41A6E9-9763-452D-A0DC-60A67162CD9C}"/>
              </a:ext>
            </a:extLst>
          </p:cNvPr>
          <p:cNvSpPr txBox="1"/>
          <p:nvPr/>
        </p:nvSpPr>
        <p:spPr>
          <a:xfrm>
            <a:off x="4866234" y="2030505"/>
            <a:ext cx="397385" cy="314727"/>
          </a:xfrm>
          <a:prstGeom prst="rect">
            <a:avLst/>
          </a:prstGeom>
        </p:spPr>
        <p:txBody>
          <a:bodyPr vert="horz" wrap="square" lIns="99551" tIns="49775" rIns="99551" bIns="49775" rtlCol="0" anchor="ctr">
            <a:normAutofit fontScale="85000" lnSpcReduction="10000"/>
          </a:bodyPr>
          <a:lstStyle/>
          <a:p>
            <a:r>
              <a:rPr lang="de-DE" sz="1050"/>
              <a:t>90%</a:t>
            </a:r>
            <a:endParaRPr lang="en-US" sz="1050"/>
          </a:p>
        </p:txBody>
      </p:sp>
      <p:sp>
        <p:nvSpPr>
          <p:cNvPr id="118" name="TextBox 117">
            <a:extLst>
              <a:ext uri="{FF2B5EF4-FFF2-40B4-BE49-F238E27FC236}">
                <a16:creationId xmlns:a16="http://schemas.microsoft.com/office/drawing/2014/main" id="{B67FFFEB-44BC-43C9-9CC5-E8C3C7292372}"/>
              </a:ext>
            </a:extLst>
          </p:cNvPr>
          <p:cNvSpPr txBox="1"/>
          <p:nvPr/>
        </p:nvSpPr>
        <p:spPr>
          <a:xfrm>
            <a:off x="4866234" y="2385876"/>
            <a:ext cx="397385" cy="314727"/>
          </a:xfrm>
          <a:prstGeom prst="rect">
            <a:avLst/>
          </a:prstGeom>
        </p:spPr>
        <p:txBody>
          <a:bodyPr vert="horz" wrap="square" lIns="99551" tIns="49775" rIns="99551" bIns="49775" rtlCol="0" anchor="ctr">
            <a:normAutofit fontScale="85000" lnSpcReduction="10000"/>
          </a:bodyPr>
          <a:lstStyle/>
          <a:p>
            <a:r>
              <a:rPr lang="de-DE" sz="1050" dirty="0"/>
              <a:t>80%</a:t>
            </a:r>
            <a:endParaRPr lang="en-US" sz="1050" dirty="0"/>
          </a:p>
        </p:txBody>
      </p:sp>
      <p:sp>
        <p:nvSpPr>
          <p:cNvPr id="119" name="TextBox 118">
            <a:extLst>
              <a:ext uri="{FF2B5EF4-FFF2-40B4-BE49-F238E27FC236}">
                <a16:creationId xmlns:a16="http://schemas.microsoft.com/office/drawing/2014/main" id="{38ACCD6A-D361-420C-9505-457DF8072072}"/>
              </a:ext>
            </a:extLst>
          </p:cNvPr>
          <p:cNvSpPr txBox="1"/>
          <p:nvPr/>
        </p:nvSpPr>
        <p:spPr>
          <a:xfrm>
            <a:off x="4866234" y="3116543"/>
            <a:ext cx="397385" cy="314727"/>
          </a:xfrm>
          <a:prstGeom prst="rect">
            <a:avLst/>
          </a:prstGeom>
        </p:spPr>
        <p:txBody>
          <a:bodyPr vert="horz" wrap="square" lIns="99551" tIns="49775" rIns="99551" bIns="49775" rtlCol="0" anchor="ctr">
            <a:normAutofit fontScale="85000" lnSpcReduction="10000"/>
          </a:bodyPr>
          <a:lstStyle/>
          <a:p>
            <a:r>
              <a:rPr lang="de-DE" sz="1050"/>
              <a:t>60%</a:t>
            </a:r>
            <a:endParaRPr lang="en-US" sz="1050"/>
          </a:p>
        </p:txBody>
      </p:sp>
      <p:sp>
        <p:nvSpPr>
          <p:cNvPr id="120" name="TextBox 119">
            <a:extLst>
              <a:ext uri="{FF2B5EF4-FFF2-40B4-BE49-F238E27FC236}">
                <a16:creationId xmlns:a16="http://schemas.microsoft.com/office/drawing/2014/main" id="{CEC62BD5-A33A-49E3-A3F9-DF8E37883CC7}"/>
              </a:ext>
            </a:extLst>
          </p:cNvPr>
          <p:cNvSpPr txBox="1"/>
          <p:nvPr/>
        </p:nvSpPr>
        <p:spPr>
          <a:xfrm>
            <a:off x="4866233" y="3832184"/>
            <a:ext cx="397385" cy="314727"/>
          </a:xfrm>
          <a:prstGeom prst="rect">
            <a:avLst/>
          </a:prstGeom>
        </p:spPr>
        <p:txBody>
          <a:bodyPr vert="horz" wrap="square" lIns="99551" tIns="49775" rIns="99551" bIns="49775" rtlCol="0" anchor="ctr">
            <a:normAutofit fontScale="85000" lnSpcReduction="10000"/>
          </a:bodyPr>
          <a:lstStyle/>
          <a:p>
            <a:r>
              <a:rPr lang="de-DE" sz="1050"/>
              <a:t>40%</a:t>
            </a:r>
            <a:endParaRPr lang="en-US" sz="1050"/>
          </a:p>
        </p:txBody>
      </p:sp>
      <p:sp>
        <p:nvSpPr>
          <p:cNvPr id="121" name="TextBox 120">
            <a:extLst>
              <a:ext uri="{FF2B5EF4-FFF2-40B4-BE49-F238E27FC236}">
                <a16:creationId xmlns:a16="http://schemas.microsoft.com/office/drawing/2014/main" id="{5929F01A-09E3-4337-AD4E-21CDB09E0772}"/>
              </a:ext>
            </a:extLst>
          </p:cNvPr>
          <p:cNvSpPr txBox="1"/>
          <p:nvPr/>
        </p:nvSpPr>
        <p:spPr>
          <a:xfrm>
            <a:off x="4866232" y="3476294"/>
            <a:ext cx="397385" cy="314727"/>
          </a:xfrm>
          <a:prstGeom prst="rect">
            <a:avLst/>
          </a:prstGeom>
        </p:spPr>
        <p:txBody>
          <a:bodyPr vert="horz" wrap="square" lIns="99551" tIns="49775" rIns="99551" bIns="49775" rtlCol="0" anchor="ctr">
            <a:normAutofit fontScale="85000" lnSpcReduction="10000"/>
          </a:bodyPr>
          <a:lstStyle/>
          <a:p>
            <a:r>
              <a:rPr lang="de-DE" sz="1050"/>
              <a:t>50%</a:t>
            </a:r>
            <a:endParaRPr lang="en-US" sz="1050"/>
          </a:p>
        </p:txBody>
      </p:sp>
      <p:sp>
        <p:nvSpPr>
          <p:cNvPr id="122" name="TextBox 121">
            <a:extLst>
              <a:ext uri="{FF2B5EF4-FFF2-40B4-BE49-F238E27FC236}">
                <a16:creationId xmlns:a16="http://schemas.microsoft.com/office/drawing/2014/main" id="{0BB2934A-A7D2-49BD-8B72-23E2CBD32291}"/>
              </a:ext>
            </a:extLst>
          </p:cNvPr>
          <p:cNvSpPr txBox="1"/>
          <p:nvPr/>
        </p:nvSpPr>
        <p:spPr>
          <a:xfrm>
            <a:off x="4866232" y="2753316"/>
            <a:ext cx="397385" cy="314727"/>
          </a:xfrm>
          <a:prstGeom prst="rect">
            <a:avLst/>
          </a:prstGeom>
        </p:spPr>
        <p:txBody>
          <a:bodyPr vert="horz" wrap="square" lIns="99551" tIns="49775" rIns="99551" bIns="49775" rtlCol="0" anchor="ctr">
            <a:normAutofit fontScale="85000" lnSpcReduction="10000"/>
          </a:bodyPr>
          <a:lstStyle/>
          <a:p>
            <a:r>
              <a:rPr lang="de-DE" sz="1050"/>
              <a:t>70%</a:t>
            </a:r>
            <a:endParaRPr lang="en-US" sz="1050"/>
          </a:p>
        </p:txBody>
      </p:sp>
      <p:cxnSp>
        <p:nvCxnSpPr>
          <p:cNvPr id="123" name="Straight Connector 122">
            <a:extLst>
              <a:ext uri="{FF2B5EF4-FFF2-40B4-BE49-F238E27FC236}">
                <a16:creationId xmlns:a16="http://schemas.microsoft.com/office/drawing/2014/main" id="{5789029F-2E71-41B9-9039-5EC09446389F}"/>
              </a:ext>
            </a:extLst>
          </p:cNvPr>
          <p:cNvCxnSpPr/>
          <p:nvPr/>
        </p:nvCxnSpPr>
        <p:spPr>
          <a:xfrm>
            <a:off x="5779436" y="1573570"/>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D1A2808-0CF5-4531-995A-7CE167A1596E}"/>
              </a:ext>
            </a:extLst>
          </p:cNvPr>
          <p:cNvCxnSpPr/>
          <p:nvPr/>
        </p:nvCxnSpPr>
        <p:spPr>
          <a:xfrm>
            <a:off x="5710542" y="237139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19BE2AE-A9CF-4596-AF38-6798F82F3CC0}"/>
              </a:ext>
            </a:extLst>
          </p:cNvPr>
          <p:cNvCxnSpPr/>
          <p:nvPr/>
        </p:nvCxnSpPr>
        <p:spPr>
          <a:xfrm>
            <a:off x="5710542" y="273451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CDA197B-DE3B-4BF4-BED4-A6532DB7A63A}"/>
              </a:ext>
            </a:extLst>
          </p:cNvPr>
          <p:cNvCxnSpPr/>
          <p:nvPr/>
        </p:nvCxnSpPr>
        <p:spPr>
          <a:xfrm>
            <a:off x="5710542" y="343911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470976B-8005-4FD6-9D39-931F3EC66B19}"/>
              </a:ext>
            </a:extLst>
          </p:cNvPr>
          <p:cNvCxnSpPr/>
          <p:nvPr/>
        </p:nvCxnSpPr>
        <p:spPr>
          <a:xfrm>
            <a:off x="5710542" y="311868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BF45065-25ED-4063-8431-9C43D8AAB63A}"/>
              </a:ext>
            </a:extLst>
          </p:cNvPr>
          <p:cNvCxnSpPr>
            <a:cxnSpLocks/>
          </p:cNvCxnSpPr>
          <p:nvPr/>
        </p:nvCxnSpPr>
        <p:spPr>
          <a:xfrm>
            <a:off x="5710542" y="379270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1A1D110-98CE-47AC-9709-1690A9597EFC}"/>
              </a:ext>
            </a:extLst>
          </p:cNvPr>
          <p:cNvCxnSpPr/>
          <p:nvPr/>
        </p:nvCxnSpPr>
        <p:spPr>
          <a:xfrm>
            <a:off x="5710542" y="409560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59FC3D9-3F60-4345-91AE-F2CD39C0D9AC}"/>
              </a:ext>
            </a:extLst>
          </p:cNvPr>
          <p:cNvCxnSpPr>
            <a:cxnSpLocks/>
          </p:cNvCxnSpPr>
          <p:nvPr/>
        </p:nvCxnSpPr>
        <p:spPr>
          <a:xfrm>
            <a:off x="5710542" y="450921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433D9CA-059F-4D25-9EF1-F8D01C705AA1}"/>
              </a:ext>
            </a:extLst>
          </p:cNvPr>
          <p:cNvCxnSpPr/>
          <p:nvPr/>
        </p:nvCxnSpPr>
        <p:spPr>
          <a:xfrm>
            <a:off x="5710542" y="510141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D637659F-C298-44D4-8AEA-B428BD8C8421}"/>
              </a:ext>
            </a:extLst>
          </p:cNvPr>
          <p:cNvSpPr/>
          <p:nvPr/>
        </p:nvSpPr>
        <p:spPr>
          <a:xfrm>
            <a:off x="5710542" y="1822894"/>
            <a:ext cx="1538779" cy="544293"/>
          </a:xfrm>
          <a:prstGeom prst="rect">
            <a:avLst/>
          </a:prstGeom>
          <a:solidFill>
            <a:srgbClr val="92D05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10% of colleges/universiities</a:t>
            </a:r>
            <a:endParaRPr lang="en-US" sz="1000" dirty="0">
              <a:solidFill>
                <a:schemeClr val="tx1"/>
              </a:solidFill>
            </a:endParaRPr>
          </a:p>
        </p:txBody>
      </p:sp>
      <p:sp>
        <p:nvSpPr>
          <p:cNvPr id="140" name="Rectangle 139">
            <a:extLst>
              <a:ext uri="{FF2B5EF4-FFF2-40B4-BE49-F238E27FC236}">
                <a16:creationId xmlns:a16="http://schemas.microsoft.com/office/drawing/2014/main" id="{7B63CCD3-39B9-4009-B600-BBAC5E564EDD}"/>
              </a:ext>
            </a:extLst>
          </p:cNvPr>
          <p:cNvSpPr/>
          <p:nvPr/>
        </p:nvSpPr>
        <p:spPr>
          <a:xfrm>
            <a:off x="5710542" y="5112114"/>
            <a:ext cx="1538779" cy="329299"/>
          </a:xfrm>
          <a:prstGeom prst="rect">
            <a:avLst/>
          </a:prstGeom>
          <a:solidFill>
            <a:srgbClr val="C0000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10% of colleges/universiities</a:t>
            </a:r>
            <a:endParaRPr lang="en-US" sz="1000">
              <a:solidFill>
                <a:schemeClr val="tx1"/>
              </a:solidFill>
            </a:endParaRPr>
          </a:p>
        </p:txBody>
      </p:sp>
      <p:sp>
        <p:nvSpPr>
          <p:cNvPr id="141" name="Rectangle 140">
            <a:extLst>
              <a:ext uri="{FF2B5EF4-FFF2-40B4-BE49-F238E27FC236}">
                <a16:creationId xmlns:a16="http://schemas.microsoft.com/office/drawing/2014/main" id="{58631613-38C2-4623-A4E5-D1B441D3A42F}"/>
              </a:ext>
            </a:extLst>
          </p:cNvPr>
          <p:cNvSpPr/>
          <p:nvPr/>
        </p:nvSpPr>
        <p:spPr>
          <a:xfrm>
            <a:off x="5710542" y="2391782"/>
            <a:ext cx="1538779" cy="323632"/>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10-20%</a:t>
            </a:r>
            <a:endParaRPr lang="en-US" sz="1000">
              <a:solidFill>
                <a:schemeClr val="tx1"/>
              </a:solidFill>
            </a:endParaRPr>
          </a:p>
        </p:txBody>
      </p:sp>
      <p:sp>
        <p:nvSpPr>
          <p:cNvPr id="142" name="Rectangle 141">
            <a:extLst>
              <a:ext uri="{FF2B5EF4-FFF2-40B4-BE49-F238E27FC236}">
                <a16:creationId xmlns:a16="http://schemas.microsoft.com/office/drawing/2014/main" id="{5D1BC7AC-16F8-4D2B-820D-8C980BDBC58A}"/>
              </a:ext>
            </a:extLst>
          </p:cNvPr>
          <p:cNvSpPr/>
          <p:nvPr/>
        </p:nvSpPr>
        <p:spPr>
          <a:xfrm>
            <a:off x="5710542" y="2741161"/>
            <a:ext cx="1538779" cy="360328"/>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20-30%</a:t>
            </a:r>
            <a:endParaRPr lang="en-US" sz="1000">
              <a:solidFill>
                <a:schemeClr val="tx1"/>
              </a:solidFill>
            </a:endParaRPr>
          </a:p>
        </p:txBody>
      </p:sp>
      <p:sp>
        <p:nvSpPr>
          <p:cNvPr id="143" name="Rectangle 142">
            <a:extLst>
              <a:ext uri="{FF2B5EF4-FFF2-40B4-BE49-F238E27FC236}">
                <a16:creationId xmlns:a16="http://schemas.microsoft.com/office/drawing/2014/main" id="{77BDE3DA-D3D4-411F-8A04-6AF8D8E5895C}"/>
              </a:ext>
            </a:extLst>
          </p:cNvPr>
          <p:cNvSpPr/>
          <p:nvPr/>
        </p:nvSpPr>
        <p:spPr>
          <a:xfrm>
            <a:off x="5710541" y="3137021"/>
            <a:ext cx="1538779" cy="284096"/>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30-40%</a:t>
            </a:r>
            <a:endParaRPr lang="en-US" sz="1000">
              <a:solidFill>
                <a:schemeClr val="tx1"/>
              </a:solidFill>
            </a:endParaRPr>
          </a:p>
        </p:txBody>
      </p:sp>
      <p:sp>
        <p:nvSpPr>
          <p:cNvPr id="144" name="Rectangle 143">
            <a:extLst>
              <a:ext uri="{FF2B5EF4-FFF2-40B4-BE49-F238E27FC236}">
                <a16:creationId xmlns:a16="http://schemas.microsoft.com/office/drawing/2014/main" id="{1BA1CE46-9B41-4BA3-AA69-9428999431A1}"/>
              </a:ext>
            </a:extLst>
          </p:cNvPr>
          <p:cNvSpPr/>
          <p:nvPr/>
        </p:nvSpPr>
        <p:spPr>
          <a:xfrm>
            <a:off x="5710541" y="3454432"/>
            <a:ext cx="1538779" cy="311388"/>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Strongest 40-50%</a:t>
            </a:r>
            <a:endParaRPr lang="en-US" sz="1000">
              <a:solidFill>
                <a:schemeClr val="tx1"/>
              </a:solidFill>
            </a:endParaRPr>
          </a:p>
        </p:txBody>
      </p:sp>
      <p:sp>
        <p:nvSpPr>
          <p:cNvPr id="145" name="Rectangle 144">
            <a:extLst>
              <a:ext uri="{FF2B5EF4-FFF2-40B4-BE49-F238E27FC236}">
                <a16:creationId xmlns:a16="http://schemas.microsoft.com/office/drawing/2014/main" id="{D78D3DCB-A08D-47A5-AB4A-D0602AFF2B54}"/>
              </a:ext>
            </a:extLst>
          </p:cNvPr>
          <p:cNvSpPr/>
          <p:nvPr/>
        </p:nvSpPr>
        <p:spPr>
          <a:xfrm>
            <a:off x="5710541" y="3810566"/>
            <a:ext cx="1538779" cy="274882"/>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40-50%</a:t>
            </a:r>
            <a:endParaRPr lang="en-US" sz="1000">
              <a:solidFill>
                <a:schemeClr val="tx1"/>
              </a:solidFill>
            </a:endParaRPr>
          </a:p>
        </p:txBody>
      </p:sp>
      <p:sp>
        <p:nvSpPr>
          <p:cNvPr id="146" name="Rectangle 145">
            <a:extLst>
              <a:ext uri="{FF2B5EF4-FFF2-40B4-BE49-F238E27FC236}">
                <a16:creationId xmlns:a16="http://schemas.microsoft.com/office/drawing/2014/main" id="{DA64DBBF-370D-4B5A-8815-9E3EB990A335}"/>
              </a:ext>
            </a:extLst>
          </p:cNvPr>
          <p:cNvSpPr/>
          <p:nvPr/>
        </p:nvSpPr>
        <p:spPr>
          <a:xfrm>
            <a:off x="5710541" y="4120146"/>
            <a:ext cx="1538779" cy="369375"/>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30-40%</a:t>
            </a:r>
            <a:endParaRPr lang="en-US" sz="1000">
              <a:solidFill>
                <a:schemeClr val="tx1"/>
              </a:solidFill>
            </a:endParaRPr>
          </a:p>
        </p:txBody>
      </p:sp>
      <p:sp>
        <p:nvSpPr>
          <p:cNvPr id="147" name="Rectangle 146">
            <a:extLst>
              <a:ext uri="{FF2B5EF4-FFF2-40B4-BE49-F238E27FC236}">
                <a16:creationId xmlns:a16="http://schemas.microsoft.com/office/drawing/2014/main" id="{DFFC2049-ABB5-4580-BEE5-178F2D1ED464}"/>
              </a:ext>
            </a:extLst>
          </p:cNvPr>
          <p:cNvSpPr/>
          <p:nvPr/>
        </p:nvSpPr>
        <p:spPr>
          <a:xfrm>
            <a:off x="5710541" y="4524219"/>
            <a:ext cx="1538779" cy="262293"/>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20-30%</a:t>
            </a:r>
            <a:endParaRPr lang="en-US" sz="1000">
              <a:solidFill>
                <a:schemeClr val="tx1"/>
              </a:solidFill>
            </a:endParaRPr>
          </a:p>
        </p:txBody>
      </p:sp>
      <p:sp>
        <p:nvSpPr>
          <p:cNvPr id="148" name="Rectangle 147">
            <a:extLst>
              <a:ext uri="{FF2B5EF4-FFF2-40B4-BE49-F238E27FC236}">
                <a16:creationId xmlns:a16="http://schemas.microsoft.com/office/drawing/2014/main" id="{20A42318-E5AB-401D-9B36-867C78FE38A7}"/>
              </a:ext>
            </a:extLst>
          </p:cNvPr>
          <p:cNvSpPr/>
          <p:nvPr/>
        </p:nvSpPr>
        <p:spPr>
          <a:xfrm>
            <a:off x="5710540" y="4817268"/>
            <a:ext cx="1538779" cy="262293"/>
          </a:xfrm>
          <a:prstGeom prst="rect">
            <a:avLst/>
          </a:prstGeom>
          <a:solidFill>
            <a:schemeClr val="bg1">
              <a:lumMod val="85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1000">
                <a:solidFill>
                  <a:schemeClr val="tx1"/>
                </a:solidFill>
              </a:rPr>
              <a:t>Weakest 10-20%</a:t>
            </a:r>
            <a:endParaRPr lang="en-US" sz="1000">
              <a:solidFill>
                <a:schemeClr val="tx1"/>
              </a:solidFill>
            </a:endParaRPr>
          </a:p>
        </p:txBody>
      </p:sp>
      <p:cxnSp>
        <p:nvCxnSpPr>
          <p:cNvPr id="149" name="Straight Connector 148">
            <a:extLst>
              <a:ext uri="{FF2B5EF4-FFF2-40B4-BE49-F238E27FC236}">
                <a16:creationId xmlns:a16="http://schemas.microsoft.com/office/drawing/2014/main" id="{F612FA93-B1F2-4105-BCB5-027B35F7CBF7}"/>
              </a:ext>
            </a:extLst>
          </p:cNvPr>
          <p:cNvCxnSpPr/>
          <p:nvPr/>
        </p:nvCxnSpPr>
        <p:spPr>
          <a:xfrm>
            <a:off x="5710542" y="4798293"/>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Left Brace 149">
            <a:extLst>
              <a:ext uri="{FF2B5EF4-FFF2-40B4-BE49-F238E27FC236}">
                <a16:creationId xmlns:a16="http://schemas.microsoft.com/office/drawing/2014/main" id="{8079ADF7-8B19-49A8-86B3-5D7EA717962D}"/>
              </a:ext>
            </a:extLst>
          </p:cNvPr>
          <p:cNvSpPr/>
          <p:nvPr/>
        </p:nvSpPr>
        <p:spPr>
          <a:xfrm flipH="1">
            <a:off x="7416939" y="1816902"/>
            <a:ext cx="287977" cy="197411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Left Brace 151">
            <a:extLst>
              <a:ext uri="{FF2B5EF4-FFF2-40B4-BE49-F238E27FC236}">
                <a16:creationId xmlns:a16="http://schemas.microsoft.com/office/drawing/2014/main" id="{EA9E1497-B62F-49D7-A5A6-B224F4FB3429}"/>
              </a:ext>
            </a:extLst>
          </p:cNvPr>
          <p:cNvSpPr/>
          <p:nvPr/>
        </p:nvSpPr>
        <p:spPr>
          <a:xfrm flipH="1">
            <a:off x="7416937" y="3815451"/>
            <a:ext cx="287977" cy="162595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TextBox 152">
            <a:extLst>
              <a:ext uri="{FF2B5EF4-FFF2-40B4-BE49-F238E27FC236}">
                <a16:creationId xmlns:a16="http://schemas.microsoft.com/office/drawing/2014/main" id="{B39B50FB-B1A4-49CC-8FB3-EFF075AF3B42}"/>
              </a:ext>
            </a:extLst>
          </p:cNvPr>
          <p:cNvSpPr txBox="1"/>
          <p:nvPr/>
        </p:nvSpPr>
        <p:spPr>
          <a:xfrm>
            <a:off x="7668981" y="1816902"/>
            <a:ext cx="1074397" cy="1948918"/>
          </a:xfrm>
          <a:prstGeom prst="rect">
            <a:avLst/>
          </a:prstGeom>
        </p:spPr>
        <p:txBody>
          <a:bodyPr vert="horz" wrap="none" lIns="99551" tIns="49775" rIns="99551" bIns="49775" rtlCol="0" anchor="ctr">
            <a:normAutofit fontScale="97500"/>
          </a:bodyPr>
          <a:lstStyle/>
          <a:p>
            <a:r>
              <a:rPr lang="de-DE" sz="1000"/>
              <a:t>Half of the</a:t>
            </a:r>
          </a:p>
          <a:p>
            <a:r>
              <a:rPr lang="de-DE" sz="1000"/>
              <a:t>colleges/</a:t>
            </a:r>
          </a:p>
          <a:p>
            <a:r>
              <a:rPr lang="de-DE" sz="1000"/>
              <a:t>universities</a:t>
            </a:r>
          </a:p>
          <a:p>
            <a:r>
              <a:rPr lang="de-DE" sz="1000"/>
              <a:t>has a value in</a:t>
            </a:r>
          </a:p>
          <a:p>
            <a:r>
              <a:rPr lang="de-DE" sz="1000"/>
              <a:t>this range</a:t>
            </a:r>
          </a:p>
        </p:txBody>
      </p:sp>
      <p:sp>
        <p:nvSpPr>
          <p:cNvPr id="154" name="TextBox 153">
            <a:extLst>
              <a:ext uri="{FF2B5EF4-FFF2-40B4-BE49-F238E27FC236}">
                <a16:creationId xmlns:a16="http://schemas.microsoft.com/office/drawing/2014/main" id="{1C280B03-0F5B-4CF1-9E3C-A412050D548A}"/>
              </a:ext>
            </a:extLst>
          </p:cNvPr>
          <p:cNvSpPr txBox="1"/>
          <p:nvPr/>
        </p:nvSpPr>
        <p:spPr>
          <a:xfrm>
            <a:off x="7668981" y="3810566"/>
            <a:ext cx="1074394" cy="1618257"/>
          </a:xfrm>
          <a:prstGeom prst="rect">
            <a:avLst/>
          </a:prstGeom>
        </p:spPr>
        <p:txBody>
          <a:bodyPr vert="horz" wrap="none" lIns="99551" tIns="49775" rIns="99551" bIns="49775" rtlCol="0" anchor="ctr">
            <a:normAutofit fontScale="97500"/>
          </a:bodyPr>
          <a:lstStyle/>
          <a:p>
            <a:r>
              <a:rPr lang="de-DE" sz="1000"/>
              <a:t>Half of the</a:t>
            </a:r>
          </a:p>
          <a:p>
            <a:r>
              <a:rPr lang="de-DE" sz="1000"/>
              <a:t>colleges/</a:t>
            </a:r>
          </a:p>
          <a:p>
            <a:r>
              <a:rPr lang="de-DE" sz="1000"/>
              <a:t>universities</a:t>
            </a:r>
          </a:p>
          <a:p>
            <a:r>
              <a:rPr lang="de-DE" sz="1000"/>
              <a:t>has a value in</a:t>
            </a:r>
          </a:p>
          <a:p>
            <a:r>
              <a:rPr lang="de-DE" sz="1000"/>
              <a:t>this range</a:t>
            </a:r>
            <a:endParaRPr lang="en-US" sz="1000"/>
          </a:p>
        </p:txBody>
      </p:sp>
      <p:grpSp>
        <p:nvGrpSpPr>
          <p:cNvPr id="201" name="Group 200">
            <a:extLst>
              <a:ext uri="{FF2B5EF4-FFF2-40B4-BE49-F238E27FC236}">
                <a16:creationId xmlns:a16="http://schemas.microsoft.com/office/drawing/2014/main" id="{F825E782-85D3-44AC-99E5-7ABD7114E397}"/>
              </a:ext>
            </a:extLst>
          </p:cNvPr>
          <p:cNvGrpSpPr/>
          <p:nvPr/>
        </p:nvGrpSpPr>
        <p:grpSpPr>
          <a:xfrm>
            <a:off x="8560398" y="1662361"/>
            <a:ext cx="1443303" cy="2058584"/>
            <a:chOff x="9699261" y="1225924"/>
            <a:chExt cx="1429019" cy="4235171"/>
          </a:xfrm>
        </p:grpSpPr>
        <p:grpSp>
          <p:nvGrpSpPr>
            <p:cNvPr id="168" name="Group 167">
              <a:extLst>
                <a:ext uri="{FF2B5EF4-FFF2-40B4-BE49-F238E27FC236}">
                  <a16:creationId xmlns:a16="http://schemas.microsoft.com/office/drawing/2014/main" id="{87A27D44-AB7E-42C5-A43E-8ADC2C80CD17}"/>
                </a:ext>
              </a:extLst>
            </p:cNvPr>
            <p:cNvGrpSpPr/>
            <p:nvPr/>
          </p:nvGrpSpPr>
          <p:grpSpPr>
            <a:xfrm>
              <a:off x="10096650" y="1475248"/>
              <a:ext cx="1031630" cy="3618521"/>
              <a:chOff x="1070708" y="1828799"/>
              <a:chExt cx="484554" cy="3618521"/>
            </a:xfrm>
          </p:grpSpPr>
          <p:cxnSp>
            <p:nvCxnSpPr>
              <p:cNvPr id="169" name="Straight Connector 168">
                <a:extLst>
                  <a:ext uri="{FF2B5EF4-FFF2-40B4-BE49-F238E27FC236}">
                    <a16:creationId xmlns:a16="http://schemas.microsoft.com/office/drawing/2014/main" id="{2BC74418-949D-49F1-B8DD-FF085D3DBB20}"/>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ACA351E-FADC-43F3-8E2E-94D19966AC58}"/>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920F3EB-AD84-4DFB-AF87-F6C66EF45AC5}"/>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EC6C9A6-D234-414B-AE92-B287EBB43EF1}"/>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108C36B-1AD5-4673-B690-1560A0089089}"/>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8BEFA571-4D81-4476-A5E1-4276443B77D7}"/>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0254C2A-9D78-4238-8766-B7939C6C149D}"/>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63786795-098E-493C-B7FA-3BF45C7D1FD7}"/>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EE8A485-4FBF-484E-954F-53E6C1ABAF03}"/>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4D49B2C-28F8-41D8-9D86-0F539FB0031E}"/>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F91222ED-EF89-4F28-BE37-11ABBFF77B58}"/>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80" name="TextBox 179">
              <a:extLst>
                <a:ext uri="{FF2B5EF4-FFF2-40B4-BE49-F238E27FC236}">
                  <a16:creationId xmlns:a16="http://schemas.microsoft.com/office/drawing/2014/main" id="{2490BB01-4AD6-4146-AE38-2942391AD88A}"/>
                </a:ext>
              </a:extLst>
            </p:cNvPr>
            <p:cNvSpPr txBox="1"/>
            <p:nvPr/>
          </p:nvSpPr>
          <p:spPr>
            <a:xfrm>
              <a:off x="9701372" y="4936404"/>
              <a:ext cx="397385" cy="314727"/>
            </a:xfrm>
            <a:prstGeom prst="rect">
              <a:avLst/>
            </a:prstGeom>
          </p:spPr>
          <p:txBody>
            <a:bodyPr vert="horz" wrap="square" lIns="99551" tIns="49775" rIns="99551" bIns="49775" rtlCol="0" anchor="ctr">
              <a:noAutofit/>
            </a:bodyPr>
            <a:lstStyle/>
            <a:p>
              <a:r>
                <a:rPr lang="de-DE" sz="700"/>
                <a:t>0%</a:t>
              </a:r>
              <a:endParaRPr lang="en-US" sz="700"/>
            </a:p>
          </p:txBody>
        </p:sp>
        <p:sp>
          <p:nvSpPr>
            <p:cNvPr id="181" name="TextBox 180">
              <a:extLst>
                <a:ext uri="{FF2B5EF4-FFF2-40B4-BE49-F238E27FC236}">
                  <a16:creationId xmlns:a16="http://schemas.microsoft.com/office/drawing/2014/main" id="{508ABD74-1B43-431A-8D42-87126B193C1A}"/>
                </a:ext>
              </a:extLst>
            </p:cNvPr>
            <p:cNvSpPr txBox="1"/>
            <p:nvPr/>
          </p:nvSpPr>
          <p:spPr>
            <a:xfrm>
              <a:off x="9701372" y="4574552"/>
              <a:ext cx="397385" cy="314727"/>
            </a:xfrm>
            <a:prstGeom prst="rect">
              <a:avLst/>
            </a:prstGeom>
          </p:spPr>
          <p:txBody>
            <a:bodyPr vert="horz" wrap="square" lIns="99551" tIns="49775" rIns="99551" bIns="49775" rtlCol="0" anchor="ctr">
              <a:noAutofit/>
            </a:bodyPr>
            <a:lstStyle/>
            <a:p>
              <a:r>
                <a:rPr lang="de-DE" sz="700"/>
                <a:t>10%</a:t>
              </a:r>
              <a:endParaRPr lang="en-US" sz="700"/>
            </a:p>
          </p:txBody>
        </p:sp>
        <p:sp>
          <p:nvSpPr>
            <p:cNvPr id="182" name="TextBox 181">
              <a:extLst>
                <a:ext uri="{FF2B5EF4-FFF2-40B4-BE49-F238E27FC236}">
                  <a16:creationId xmlns:a16="http://schemas.microsoft.com/office/drawing/2014/main" id="{47CF33F3-E1AA-4C52-B6C9-11CFB2D7D2DF}"/>
                </a:ext>
              </a:extLst>
            </p:cNvPr>
            <p:cNvSpPr txBox="1"/>
            <p:nvPr/>
          </p:nvSpPr>
          <p:spPr>
            <a:xfrm>
              <a:off x="9701372" y="4218693"/>
              <a:ext cx="397385" cy="314727"/>
            </a:xfrm>
            <a:prstGeom prst="rect">
              <a:avLst/>
            </a:prstGeom>
          </p:spPr>
          <p:txBody>
            <a:bodyPr vert="horz" wrap="square" lIns="99551" tIns="49775" rIns="99551" bIns="49775" rtlCol="0" anchor="ctr">
              <a:noAutofit/>
            </a:bodyPr>
            <a:lstStyle/>
            <a:p>
              <a:r>
                <a:rPr lang="de-DE" sz="700"/>
                <a:t>20%</a:t>
              </a:r>
              <a:endParaRPr lang="en-US" sz="700"/>
            </a:p>
          </p:txBody>
        </p:sp>
        <p:sp>
          <p:nvSpPr>
            <p:cNvPr id="183" name="TextBox 182">
              <a:extLst>
                <a:ext uri="{FF2B5EF4-FFF2-40B4-BE49-F238E27FC236}">
                  <a16:creationId xmlns:a16="http://schemas.microsoft.com/office/drawing/2014/main" id="{84D5C390-0EA5-4635-8CF3-A63999157AF2}"/>
                </a:ext>
              </a:extLst>
            </p:cNvPr>
            <p:cNvSpPr txBox="1"/>
            <p:nvPr/>
          </p:nvSpPr>
          <p:spPr>
            <a:xfrm>
              <a:off x="9699265" y="3846839"/>
              <a:ext cx="397385" cy="314727"/>
            </a:xfrm>
            <a:prstGeom prst="rect">
              <a:avLst/>
            </a:prstGeom>
          </p:spPr>
          <p:txBody>
            <a:bodyPr vert="horz" wrap="square" lIns="99551" tIns="49775" rIns="99551" bIns="49775" rtlCol="0" anchor="ctr">
              <a:noAutofit/>
            </a:bodyPr>
            <a:lstStyle/>
            <a:p>
              <a:r>
                <a:rPr lang="de-DE" sz="700"/>
                <a:t>30%</a:t>
              </a:r>
              <a:endParaRPr lang="en-US" sz="700"/>
            </a:p>
          </p:txBody>
        </p:sp>
        <p:sp>
          <p:nvSpPr>
            <p:cNvPr id="184" name="TextBox 183">
              <a:extLst>
                <a:ext uri="{FF2B5EF4-FFF2-40B4-BE49-F238E27FC236}">
                  <a16:creationId xmlns:a16="http://schemas.microsoft.com/office/drawing/2014/main" id="{EB0909CA-E6D6-49E5-9E31-0D87E70796B2}"/>
                </a:ext>
              </a:extLst>
            </p:cNvPr>
            <p:cNvSpPr txBox="1"/>
            <p:nvPr/>
          </p:nvSpPr>
          <p:spPr>
            <a:xfrm>
              <a:off x="9699264" y="1311893"/>
              <a:ext cx="483355" cy="314727"/>
            </a:xfrm>
            <a:prstGeom prst="rect">
              <a:avLst/>
            </a:prstGeom>
          </p:spPr>
          <p:txBody>
            <a:bodyPr vert="horz" wrap="square" lIns="99551" tIns="49775" rIns="99551" bIns="49775" rtlCol="0" anchor="ctr">
              <a:noAutofit/>
            </a:bodyPr>
            <a:lstStyle/>
            <a:p>
              <a:r>
                <a:rPr lang="de-DE" sz="700"/>
                <a:t>100%</a:t>
              </a:r>
              <a:endParaRPr lang="en-US" sz="700"/>
            </a:p>
          </p:txBody>
        </p:sp>
        <p:sp>
          <p:nvSpPr>
            <p:cNvPr id="185" name="TextBox 184">
              <a:extLst>
                <a:ext uri="{FF2B5EF4-FFF2-40B4-BE49-F238E27FC236}">
                  <a16:creationId xmlns:a16="http://schemas.microsoft.com/office/drawing/2014/main" id="{9F2B2501-9392-44CB-AA4B-63ADEAD7B832}"/>
                </a:ext>
              </a:extLst>
            </p:cNvPr>
            <p:cNvSpPr txBox="1"/>
            <p:nvPr/>
          </p:nvSpPr>
          <p:spPr>
            <a:xfrm>
              <a:off x="9699263" y="1682859"/>
              <a:ext cx="397385" cy="314727"/>
            </a:xfrm>
            <a:prstGeom prst="rect">
              <a:avLst/>
            </a:prstGeom>
          </p:spPr>
          <p:txBody>
            <a:bodyPr vert="horz" wrap="square" lIns="99551" tIns="49775" rIns="99551" bIns="49775" rtlCol="0" anchor="ctr">
              <a:noAutofit/>
            </a:bodyPr>
            <a:lstStyle/>
            <a:p>
              <a:r>
                <a:rPr lang="de-DE" sz="700"/>
                <a:t>90%</a:t>
              </a:r>
              <a:endParaRPr lang="en-US" sz="700"/>
            </a:p>
          </p:txBody>
        </p:sp>
        <p:sp>
          <p:nvSpPr>
            <p:cNvPr id="186" name="TextBox 185">
              <a:extLst>
                <a:ext uri="{FF2B5EF4-FFF2-40B4-BE49-F238E27FC236}">
                  <a16:creationId xmlns:a16="http://schemas.microsoft.com/office/drawing/2014/main" id="{FB466BAF-28B3-4539-BB34-4215BE96E429}"/>
                </a:ext>
              </a:extLst>
            </p:cNvPr>
            <p:cNvSpPr txBox="1"/>
            <p:nvPr/>
          </p:nvSpPr>
          <p:spPr>
            <a:xfrm>
              <a:off x="9699263" y="2038230"/>
              <a:ext cx="397385" cy="314727"/>
            </a:xfrm>
            <a:prstGeom prst="rect">
              <a:avLst/>
            </a:prstGeom>
          </p:spPr>
          <p:txBody>
            <a:bodyPr vert="horz" wrap="square" lIns="99551" tIns="49775" rIns="99551" bIns="49775" rtlCol="0" anchor="ctr">
              <a:noAutofit/>
            </a:bodyPr>
            <a:lstStyle/>
            <a:p>
              <a:r>
                <a:rPr lang="de-DE" sz="700"/>
                <a:t>80%</a:t>
              </a:r>
              <a:endParaRPr lang="en-US" sz="700"/>
            </a:p>
          </p:txBody>
        </p:sp>
        <p:sp>
          <p:nvSpPr>
            <p:cNvPr id="187" name="TextBox 186">
              <a:extLst>
                <a:ext uri="{FF2B5EF4-FFF2-40B4-BE49-F238E27FC236}">
                  <a16:creationId xmlns:a16="http://schemas.microsoft.com/office/drawing/2014/main" id="{ABCD40A3-0FA1-44E2-A5C5-FCD6F8B6AFBF}"/>
                </a:ext>
              </a:extLst>
            </p:cNvPr>
            <p:cNvSpPr txBox="1"/>
            <p:nvPr/>
          </p:nvSpPr>
          <p:spPr>
            <a:xfrm>
              <a:off x="9699263" y="2768897"/>
              <a:ext cx="397385" cy="314727"/>
            </a:xfrm>
            <a:prstGeom prst="rect">
              <a:avLst/>
            </a:prstGeom>
          </p:spPr>
          <p:txBody>
            <a:bodyPr vert="horz" wrap="square" lIns="99551" tIns="49775" rIns="99551" bIns="49775" rtlCol="0" anchor="ctr">
              <a:noAutofit/>
            </a:bodyPr>
            <a:lstStyle/>
            <a:p>
              <a:r>
                <a:rPr lang="de-DE" sz="700"/>
                <a:t>60%</a:t>
              </a:r>
              <a:endParaRPr lang="en-US" sz="700"/>
            </a:p>
          </p:txBody>
        </p:sp>
        <p:sp>
          <p:nvSpPr>
            <p:cNvPr id="188" name="TextBox 187">
              <a:extLst>
                <a:ext uri="{FF2B5EF4-FFF2-40B4-BE49-F238E27FC236}">
                  <a16:creationId xmlns:a16="http://schemas.microsoft.com/office/drawing/2014/main" id="{DAFB4602-EF54-465A-8E47-07BEED9B06B8}"/>
                </a:ext>
              </a:extLst>
            </p:cNvPr>
            <p:cNvSpPr txBox="1"/>
            <p:nvPr/>
          </p:nvSpPr>
          <p:spPr>
            <a:xfrm>
              <a:off x="9699262" y="3484538"/>
              <a:ext cx="397385" cy="314727"/>
            </a:xfrm>
            <a:prstGeom prst="rect">
              <a:avLst/>
            </a:prstGeom>
          </p:spPr>
          <p:txBody>
            <a:bodyPr vert="horz" wrap="square" lIns="99551" tIns="49775" rIns="99551" bIns="49775" rtlCol="0" anchor="ctr">
              <a:noAutofit/>
            </a:bodyPr>
            <a:lstStyle/>
            <a:p>
              <a:r>
                <a:rPr lang="de-DE" sz="700"/>
                <a:t>40%</a:t>
              </a:r>
              <a:endParaRPr lang="en-US" sz="700"/>
            </a:p>
          </p:txBody>
        </p:sp>
        <p:sp>
          <p:nvSpPr>
            <p:cNvPr id="189" name="TextBox 188">
              <a:extLst>
                <a:ext uri="{FF2B5EF4-FFF2-40B4-BE49-F238E27FC236}">
                  <a16:creationId xmlns:a16="http://schemas.microsoft.com/office/drawing/2014/main" id="{892CADEF-E040-4B2E-9E3A-94F5CCC431BD}"/>
                </a:ext>
              </a:extLst>
            </p:cNvPr>
            <p:cNvSpPr txBox="1"/>
            <p:nvPr/>
          </p:nvSpPr>
          <p:spPr>
            <a:xfrm>
              <a:off x="9699261" y="3128648"/>
              <a:ext cx="397385" cy="314727"/>
            </a:xfrm>
            <a:prstGeom prst="rect">
              <a:avLst/>
            </a:prstGeom>
          </p:spPr>
          <p:txBody>
            <a:bodyPr vert="horz" wrap="square" lIns="99551" tIns="49775" rIns="99551" bIns="49775" rtlCol="0" anchor="ctr">
              <a:noAutofit/>
            </a:bodyPr>
            <a:lstStyle/>
            <a:p>
              <a:r>
                <a:rPr lang="de-DE" sz="700"/>
                <a:t>50%</a:t>
              </a:r>
              <a:endParaRPr lang="en-US" sz="700"/>
            </a:p>
          </p:txBody>
        </p:sp>
        <p:sp>
          <p:nvSpPr>
            <p:cNvPr id="190" name="TextBox 189">
              <a:extLst>
                <a:ext uri="{FF2B5EF4-FFF2-40B4-BE49-F238E27FC236}">
                  <a16:creationId xmlns:a16="http://schemas.microsoft.com/office/drawing/2014/main" id="{84B26F97-79B5-4F74-81A0-6DF567BC6169}"/>
                </a:ext>
              </a:extLst>
            </p:cNvPr>
            <p:cNvSpPr txBox="1"/>
            <p:nvPr/>
          </p:nvSpPr>
          <p:spPr>
            <a:xfrm>
              <a:off x="9699261" y="2405670"/>
              <a:ext cx="397385" cy="314727"/>
            </a:xfrm>
            <a:prstGeom prst="rect">
              <a:avLst/>
            </a:prstGeom>
          </p:spPr>
          <p:txBody>
            <a:bodyPr vert="horz" wrap="square" lIns="99551" tIns="49775" rIns="99551" bIns="49775" rtlCol="0" anchor="ctr">
              <a:noAutofit/>
            </a:bodyPr>
            <a:lstStyle/>
            <a:p>
              <a:r>
                <a:rPr lang="de-DE" sz="700"/>
                <a:t>70%</a:t>
              </a:r>
              <a:endParaRPr lang="en-US" sz="700"/>
            </a:p>
          </p:txBody>
        </p:sp>
        <p:cxnSp>
          <p:nvCxnSpPr>
            <p:cNvPr id="191" name="Straight Connector 190">
              <a:extLst>
                <a:ext uri="{FF2B5EF4-FFF2-40B4-BE49-F238E27FC236}">
                  <a16:creationId xmlns:a16="http://schemas.microsoft.com/office/drawing/2014/main" id="{A68F3E7D-314D-4CE4-A0F6-92183E758BD2}"/>
                </a:ext>
              </a:extLst>
            </p:cNvPr>
            <p:cNvCxnSpPr/>
            <p:nvPr/>
          </p:nvCxnSpPr>
          <p:spPr>
            <a:xfrm>
              <a:off x="10612465" y="1225924"/>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810B0BC9-C567-463D-B227-4B69030FD5B2}"/>
                </a:ext>
              </a:extLst>
            </p:cNvPr>
            <p:cNvCxnSpPr/>
            <p:nvPr/>
          </p:nvCxnSpPr>
          <p:spPr>
            <a:xfrm>
              <a:off x="10543571" y="168318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E990A5EF-5A1B-43A8-B4F5-489AE1B96ADF}"/>
                </a:ext>
              </a:extLst>
            </p:cNvPr>
            <p:cNvCxnSpPr/>
            <p:nvPr/>
          </p:nvCxnSpPr>
          <p:spPr>
            <a:xfrm>
              <a:off x="10543571" y="230577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BA0770B-DB5E-4CA3-B3E9-5C48865BA230}"/>
                </a:ext>
              </a:extLst>
            </p:cNvPr>
            <p:cNvCxnSpPr/>
            <p:nvPr/>
          </p:nvCxnSpPr>
          <p:spPr>
            <a:xfrm>
              <a:off x="10543571" y="309147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66FD269-35F5-41CD-8CC2-34923DDBC6A1}"/>
                </a:ext>
              </a:extLst>
            </p:cNvPr>
            <p:cNvCxnSpPr/>
            <p:nvPr/>
          </p:nvCxnSpPr>
          <p:spPr>
            <a:xfrm>
              <a:off x="10543571" y="277104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E414FB-4D04-4ADC-9630-9B03E6D9CF2B}"/>
                </a:ext>
              </a:extLst>
            </p:cNvPr>
            <p:cNvCxnSpPr/>
            <p:nvPr/>
          </p:nvCxnSpPr>
          <p:spPr>
            <a:xfrm>
              <a:off x="10543571" y="3445061"/>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AC84230-8D71-4426-93DC-E9FA9B218555}"/>
                </a:ext>
              </a:extLst>
            </p:cNvPr>
            <p:cNvCxnSpPr/>
            <p:nvPr/>
          </p:nvCxnSpPr>
          <p:spPr>
            <a:xfrm>
              <a:off x="10543571" y="3780390"/>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037F1C2F-9702-497B-BE8D-B6A5DDA318C6}"/>
                </a:ext>
              </a:extLst>
            </p:cNvPr>
            <p:cNvCxnSpPr>
              <a:cxnSpLocks/>
            </p:cNvCxnSpPr>
            <p:nvPr/>
          </p:nvCxnSpPr>
          <p:spPr>
            <a:xfrm>
              <a:off x="10543571" y="416156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F6A30C7-6494-4E60-B300-13B1E9CA1C2C}"/>
                </a:ext>
              </a:extLst>
            </p:cNvPr>
            <p:cNvCxnSpPr/>
            <p:nvPr/>
          </p:nvCxnSpPr>
          <p:spPr>
            <a:xfrm>
              <a:off x="10543571" y="4980819"/>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8C51B98-4CCE-404E-A91D-ED77D61305AE}"/>
                </a:ext>
              </a:extLst>
            </p:cNvPr>
            <p:cNvCxnSpPr/>
            <p:nvPr/>
          </p:nvCxnSpPr>
          <p:spPr>
            <a:xfrm>
              <a:off x="10543571" y="453173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DD856C64-8F6C-41B7-BA25-B0A6EE444211}"/>
              </a:ext>
            </a:extLst>
          </p:cNvPr>
          <p:cNvGrpSpPr/>
          <p:nvPr/>
        </p:nvGrpSpPr>
        <p:grpSpPr>
          <a:xfrm>
            <a:off x="8558929" y="4021637"/>
            <a:ext cx="1443303" cy="2058584"/>
            <a:chOff x="9699261" y="1225924"/>
            <a:chExt cx="1429019" cy="4235171"/>
          </a:xfrm>
        </p:grpSpPr>
        <p:grpSp>
          <p:nvGrpSpPr>
            <p:cNvPr id="237" name="Group 236">
              <a:extLst>
                <a:ext uri="{FF2B5EF4-FFF2-40B4-BE49-F238E27FC236}">
                  <a16:creationId xmlns:a16="http://schemas.microsoft.com/office/drawing/2014/main" id="{274F5265-37B1-4EB0-8E18-4DA09E71D1A2}"/>
                </a:ext>
              </a:extLst>
            </p:cNvPr>
            <p:cNvGrpSpPr/>
            <p:nvPr/>
          </p:nvGrpSpPr>
          <p:grpSpPr>
            <a:xfrm>
              <a:off x="10096650" y="1475248"/>
              <a:ext cx="1031630" cy="3618521"/>
              <a:chOff x="1070708" y="1828799"/>
              <a:chExt cx="484554" cy="3618521"/>
            </a:xfrm>
          </p:grpSpPr>
          <p:cxnSp>
            <p:nvCxnSpPr>
              <p:cNvPr id="259" name="Straight Connector 258">
                <a:extLst>
                  <a:ext uri="{FF2B5EF4-FFF2-40B4-BE49-F238E27FC236}">
                    <a16:creationId xmlns:a16="http://schemas.microsoft.com/office/drawing/2014/main" id="{0AE92F6B-1CD2-4E81-843E-9CA4FDC9AEF0}"/>
                  </a:ext>
                </a:extLst>
              </p:cNvPr>
              <p:cNvCxnSpPr>
                <a:cxnSpLocks/>
              </p:cNvCxnSpPr>
              <p:nvPr/>
            </p:nvCxnSpPr>
            <p:spPr>
              <a:xfrm>
                <a:off x="1070708" y="182879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1CCD87BA-FDFE-45C5-9A83-4CDD72B2F37C}"/>
                  </a:ext>
                </a:extLst>
              </p:cNvPr>
              <p:cNvCxnSpPr>
                <a:cxnSpLocks/>
              </p:cNvCxnSpPr>
              <p:nvPr/>
            </p:nvCxnSpPr>
            <p:spPr>
              <a:xfrm>
                <a:off x="1070708" y="219065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BC82AD07-B10A-4B3D-867E-6EBE98B49E79}"/>
                  </a:ext>
                </a:extLst>
              </p:cNvPr>
              <p:cNvCxnSpPr>
                <a:cxnSpLocks/>
              </p:cNvCxnSpPr>
              <p:nvPr/>
            </p:nvCxnSpPr>
            <p:spPr>
              <a:xfrm>
                <a:off x="1070708" y="255250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CDDB3A9-0376-4BE9-ACB3-04D00A939C5D}"/>
                  </a:ext>
                </a:extLst>
              </p:cNvPr>
              <p:cNvCxnSpPr>
                <a:cxnSpLocks/>
              </p:cNvCxnSpPr>
              <p:nvPr/>
            </p:nvCxnSpPr>
            <p:spPr>
              <a:xfrm>
                <a:off x="1070708" y="291435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1135A93A-C935-42E8-8B8F-C1BB8B23F0BC}"/>
                  </a:ext>
                </a:extLst>
              </p:cNvPr>
              <p:cNvCxnSpPr>
                <a:cxnSpLocks/>
              </p:cNvCxnSpPr>
              <p:nvPr/>
            </p:nvCxnSpPr>
            <p:spPr>
              <a:xfrm>
                <a:off x="1070708" y="327620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E2D5ADE-203E-44F0-8612-8E847CBD13DC}"/>
                  </a:ext>
                </a:extLst>
              </p:cNvPr>
              <p:cNvCxnSpPr>
                <a:cxnSpLocks/>
              </p:cNvCxnSpPr>
              <p:nvPr/>
            </p:nvCxnSpPr>
            <p:spPr>
              <a:xfrm>
                <a:off x="1070708" y="3638059"/>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24EACDD1-1EF0-4742-BD89-63C495CC3630}"/>
                  </a:ext>
                </a:extLst>
              </p:cNvPr>
              <p:cNvCxnSpPr>
                <a:cxnSpLocks/>
              </p:cNvCxnSpPr>
              <p:nvPr/>
            </p:nvCxnSpPr>
            <p:spPr>
              <a:xfrm>
                <a:off x="1070708" y="3999911"/>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CF636B4-2D18-499C-9D0A-D96E4FD26310}"/>
                  </a:ext>
                </a:extLst>
              </p:cNvPr>
              <p:cNvCxnSpPr>
                <a:cxnSpLocks/>
              </p:cNvCxnSpPr>
              <p:nvPr/>
            </p:nvCxnSpPr>
            <p:spPr>
              <a:xfrm>
                <a:off x="1070708" y="4361763"/>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6D7665EF-8D09-48E6-ACCF-5060DA0F5CF7}"/>
                  </a:ext>
                </a:extLst>
              </p:cNvPr>
              <p:cNvCxnSpPr>
                <a:cxnSpLocks/>
              </p:cNvCxnSpPr>
              <p:nvPr/>
            </p:nvCxnSpPr>
            <p:spPr>
              <a:xfrm>
                <a:off x="1070708" y="4723615"/>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6822777-1BAD-4536-9272-413A8A2244C2}"/>
                  </a:ext>
                </a:extLst>
              </p:cNvPr>
              <p:cNvCxnSpPr>
                <a:cxnSpLocks/>
              </p:cNvCxnSpPr>
              <p:nvPr/>
            </p:nvCxnSpPr>
            <p:spPr>
              <a:xfrm>
                <a:off x="1070708" y="5085467"/>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B975903D-D6D7-47EE-96FB-1A49DE315265}"/>
                  </a:ext>
                </a:extLst>
              </p:cNvPr>
              <p:cNvCxnSpPr>
                <a:cxnSpLocks/>
              </p:cNvCxnSpPr>
              <p:nvPr/>
            </p:nvCxnSpPr>
            <p:spPr>
              <a:xfrm>
                <a:off x="1070708" y="5447320"/>
                <a:ext cx="484554" cy="0"/>
              </a:xfrm>
              <a:prstGeom prst="line">
                <a:avLst/>
              </a:prstGeom>
              <a:ln w="31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38" name="TextBox 237">
              <a:extLst>
                <a:ext uri="{FF2B5EF4-FFF2-40B4-BE49-F238E27FC236}">
                  <a16:creationId xmlns:a16="http://schemas.microsoft.com/office/drawing/2014/main" id="{B4251C36-E3A6-4BE5-91F1-D1ED8400CB3B}"/>
                </a:ext>
              </a:extLst>
            </p:cNvPr>
            <p:cNvSpPr txBox="1"/>
            <p:nvPr/>
          </p:nvSpPr>
          <p:spPr>
            <a:xfrm>
              <a:off x="9701372" y="4936404"/>
              <a:ext cx="397385" cy="314727"/>
            </a:xfrm>
            <a:prstGeom prst="rect">
              <a:avLst/>
            </a:prstGeom>
          </p:spPr>
          <p:txBody>
            <a:bodyPr vert="horz" wrap="square" lIns="99551" tIns="49775" rIns="99551" bIns="49775" rtlCol="0" anchor="ctr">
              <a:noAutofit/>
            </a:bodyPr>
            <a:lstStyle/>
            <a:p>
              <a:r>
                <a:rPr lang="de-DE" sz="700"/>
                <a:t>0%</a:t>
              </a:r>
              <a:endParaRPr lang="en-US" sz="700"/>
            </a:p>
          </p:txBody>
        </p:sp>
        <p:sp>
          <p:nvSpPr>
            <p:cNvPr id="239" name="TextBox 238">
              <a:extLst>
                <a:ext uri="{FF2B5EF4-FFF2-40B4-BE49-F238E27FC236}">
                  <a16:creationId xmlns:a16="http://schemas.microsoft.com/office/drawing/2014/main" id="{0AED102E-B7AC-4166-8174-7E76D4C6D8E3}"/>
                </a:ext>
              </a:extLst>
            </p:cNvPr>
            <p:cNvSpPr txBox="1"/>
            <p:nvPr/>
          </p:nvSpPr>
          <p:spPr>
            <a:xfrm>
              <a:off x="9701372" y="4574552"/>
              <a:ext cx="397385" cy="314727"/>
            </a:xfrm>
            <a:prstGeom prst="rect">
              <a:avLst/>
            </a:prstGeom>
          </p:spPr>
          <p:txBody>
            <a:bodyPr vert="horz" wrap="square" lIns="99551" tIns="49775" rIns="99551" bIns="49775" rtlCol="0" anchor="ctr">
              <a:noAutofit/>
            </a:bodyPr>
            <a:lstStyle/>
            <a:p>
              <a:r>
                <a:rPr lang="de-DE" sz="700"/>
                <a:t>10%</a:t>
              </a:r>
              <a:endParaRPr lang="en-US" sz="700"/>
            </a:p>
          </p:txBody>
        </p:sp>
        <p:sp>
          <p:nvSpPr>
            <p:cNvPr id="240" name="TextBox 239">
              <a:extLst>
                <a:ext uri="{FF2B5EF4-FFF2-40B4-BE49-F238E27FC236}">
                  <a16:creationId xmlns:a16="http://schemas.microsoft.com/office/drawing/2014/main" id="{A4EE32E7-A16E-4E36-AE93-BE08D0AB0036}"/>
                </a:ext>
              </a:extLst>
            </p:cNvPr>
            <p:cNvSpPr txBox="1"/>
            <p:nvPr/>
          </p:nvSpPr>
          <p:spPr>
            <a:xfrm>
              <a:off x="9701372" y="4218693"/>
              <a:ext cx="397385" cy="314727"/>
            </a:xfrm>
            <a:prstGeom prst="rect">
              <a:avLst/>
            </a:prstGeom>
          </p:spPr>
          <p:txBody>
            <a:bodyPr vert="horz" wrap="square" lIns="99551" tIns="49775" rIns="99551" bIns="49775" rtlCol="0" anchor="ctr">
              <a:noAutofit/>
            </a:bodyPr>
            <a:lstStyle/>
            <a:p>
              <a:r>
                <a:rPr lang="de-DE" sz="700"/>
                <a:t>20%</a:t>
              </a:r>
              <a:endParaRPr lang="en-US" sz="700"/>
            </a:p>
          </p:txBody>
        </p:sp>
        <p:sp>
          <p:nvSpPr>
            <p:cNvPr id="241" name="TextBox 240">
              <a:extLst>
                <a:ext uri="{FF2B5EF4-FFF2-40B4-BE49-F238E27FC236}">
                  <a16:creationId xmlns:a16="http://schemas.microsoft.com/office/drawing/2014/main" id="{C9587C59-B997-4110-B40A-806EA0775F35}"/>
                </a:ext>
              </a:extLst>
            </p:cNvPr>
            <p:cNvSpPr txBox="1"/>
            <p:nvPr/>
          </p:nvSpPr>
          <p:spPr>
            <a:xfrm>
              <a:off x="9699265" y="3846839"/>
              <a:ext cx="397385" cy="314727"/>
            </a:xfrm>
            <a:prstGeom prst="rect">
              <a:avLst/>
            </a:prstGeom>
          </p:spPr>
          <p:txBody>
            <a:bodyPr vert="horz" wrap="square" lIns="99551" tIns="49775" rIns="99551" bIns="49775" rtlCol="0" anchor="ctr">
              <a:noAutofit/>
            </a:bodyPr>
            <a:lstStyle/>
            <a:p>
              <a:r>
                <a:rPr lang="de-DE" sz="700"/>
                <a:t>30%</a:t>
              </a:r>
              <a:endParaRPr lang="en-US" sz="700"/>
            </a:p>
          </p:txBody>
        </p:sp>
        <p:sp>
          <p:nvSpPr>
            <p:cNvPr id="242" name="TextBox 241">
              <a:extLst>
                <a:ext uri="{FF2B5EF4-FFF2-40B4-BE49-F238E27FC236}">
                  <a16:creationId xmlns:a16="http://schemas.microsoft.com/office/drawing/2014/main" id="{BD9D3E0E-A954-4C8F-9056-68FD8D1CD7CB}"/>
                </a:ext>
              </a:extLst>
            </p:cNvPr>
            <p:cNvSpPr txBox="1"/>
            <p:nvPr/>
          </p:nvSpPr>
          <p:spPr>
            <a:xfrm>
              <a:off x="9699264" y="1311893"/>
              <a:ext cx="483355" cy="314727"/>
            </a:xfrm>
            <a:prstGeom prst="rect">
              <a:avLst/>
            </a:prstGeom>
          </p:spPr>
          <p:txBody>
            <a:bodyPr vert="horz" wrap="square" lIns="99551" tIns="49775" rIns="99551" bIns="49775" rtlCol="0" anchor="ctr">
              <a:noAutofit/>
            </a:bodyPr>
            <a:lstStyle/>
            <a:p>
              <a:r>
                <a:rPr lang="de-DE" sz="700"/>
                <a:t>100%</a:t>
              </a:r>
              <a:endParaRPr lang="en-US" sz="700"/>
            </a:p>
          </p:txBody>
        </p:sp>
        <p:sp>
          <p:nvSpPr>
            <p:cNvPr id="243" name="TextBox 242">
              <a:extLst>
                <a:ext uri="{FF2B5EF4-FFF2-40B4-BE49-F238E27FC236}">
                  <a16:creationId xmlns:a16="http://schemas.microsoft.com/office/drawing/2014/main" id="{C070C989-84E5-49A1-959D-EC376C5952DA}"/>
                </a:ext>
              </a:extLst>
            </p:cNvPr>
            <p:cNvSpPr txBox="1"/>
            <p:nvPr/>
          </p:nvSpPr>
          <p:spPr>
            <a:xfrm>
              <a:off x="9699263" y="1682859"/>
              <a:ext cx="397385" cy="314727"/>
            </a:xfrm>
            <a:prstGeom prst="rect">
              <a:avLst/>
            </a:prstGeom>
          </p:spPr>
          <p:txBody>
            <a:bodyPr vert="horz" wrap="square" lIns="99551" tIns="49775" rIns="99551" bIns="49775" rtlCol="0" anchor="ctr">
              <a:noAutofit/>
            </a:bodyPr>
            <a:lstStyle/>
            <a:p>
              <a:r>
                <a:rPr lang="de-DE" sz="700"/>
                <a:t>90%</a:t>
              </a:r>
              <a:endParaRPr lang="en-US" sz="700"/>
            </a:p>
          </p:txBody>
        </p:sp>
        <p:sp>
          <p:nvSpPr>
            <p:cNvPr id="244" name="TextBox 243">
              <a:extLst>
                <a:ext uri="{FF2B5EF4-FFF2-40B4-BE49-F238E27FC236}">
                  <a16:creationId xmlns:a16="http://schemas.microsoft.com/office/drawing/2014/main" id="{B98040B1-7749-4DA3-BA37-75EF1CA8196B}"/>
                </a:ext>
              </a:extLst>
            </p:cNvPr>
            <p:cNvSpPr txBox="1"/>
            <p:nvPr/>
          </p:nvSpPr>
          <p:spPr>
            <a:xfrm>
              <a:off x="9699263" y="2038230"/>
              <a:ext cx="397385" cy="314727"/>
            </a:xfrm>
            <a:prstGeom prst="rect">
              <a:avLst/>
            </a:prstGeom>
          </p:spPr>
          <p:txBody>
            <a:bodyPr vert="horz" wrap="square" lIns="99551" tIns="49775" rIns="99551" bIns="49775" rtlCol="0" anchor="ctr">
              <a:noAutofit/>
            </a:bodyPr>
            <a:lstStyle/>
            <a:p>
              <a:r>
                <a:rPr lang="de-DE" sz="700"/>
                <a:t>80%</a:t>
              </a:r>
              <a:endParaRPr lang="en-US" sz="700"/>
            </a:p>
          </p:txBody>
        </p:sp>
        <p:sp>
          <p:nvSpPr>
            <p:cNvPr id="245" name="TextBox 244">
              <a:extLst>
                <a:ext uri="{FF2B5EF4-FFF2-40B4-BE49-F238E27FC236}">
                  <a16:creationId xmlns:a16="http://schemas.microsoft.com/office/drawing/2014/main" id="{1ED88363-BA5A-4888-9B9F-3DA7E5F0EB3C}"/>
                </a:ext>
              </a:extLst>
            </p:cNvPr>
            <p:cNvSpPr txBox="1"/>
            <p:nvPr/>
          </p:nvSpPr>
          <p:spPr>
            <a:xfrm>
              <a:off x="9699263" y="2768897"/>
              <a:ext cx="397385" cy="314727"/>
            </a:xfrm>
            <a:prstGeom prst="rect">
              <a:avLst/>
            </a:prstGeom>
          </p:spPr>
          <p:txBody>
            <a:bodyPr vert="horz" wrap="square" lIns="99551" tIns="49775" rIns="99551" bIns="49775" rtlCol="0" anchor="ctr">
              <a:noAutofit/>
            </a:bodyPr>
            <a:lstStyle/>
            <a:p>
              <a:r>
                <a:rPr lang="de-DE" sz="700"/>
                <a:t>60%</a:t>
              </a:r>
              <a:endParaRPr lang="en-US" sz="700"/>
            </a:p>
          </p:txBody>
        </p:sp>
        <p:sp>
          <p:nvSpPr>
            <p:cNvPr id="246" name="TextBox 245">
              <a:extLst>
                <a:ext uri="{FF2B5EF4-FFF2-40B4-BE49-F238E27FC236}">
                  <a16:creationId xmlns:a16="http://schemas.microsoft.com/office/drawing/2014/main" id="{4BF3754D-C65C-4BF4-ACEE-EDDF32672EE3}"/>
                </a:ext>
              </a:extLst>
            </p:cNvPr>
            <p:cNvSpPr txBox="1"/>
            <p:nvPr/>
          </p:nvSpPr>
          <p:spPr>
            <a:xfrm>
              <a:off x="9699262" y="3484538"/>
              <a:ext cx="397385" cy="314727"/>
            </a:xfrm>
            <a:prstGeom prst="rect">
              <a:avLst/>
            </a:prstGeom>
          </p:spPr>
          <p:txBody>
            <a:bodyPr vert="horz" wrap="square" lIns="99551" tIns="49775" rIns="99551" bIns="49775" rtlCol="0" anchor="ctr">
              <a:noAutofit/>
            </a:bodyPr>
            <a:lstStyle/>
            <a:p>
              <a:r>
                <a:rPr lang="de-DE" sz="700"/>
                <a:t>40%</a:t>
              </a:r>
              <a:endParaRPr lang="en-US" sz="700"/>
            </a:p>
          </p:txBody>
        </p:sp>
        <p:sp>
          <p:nvSpPr>
            <p:cNvPr id="247" name="TextBox 246">
              <a:extLst>
                <a:ext uri="{FF2B5EF4-FFF2-40B4-BE49-F238E27FC236}">
                  <a16:creationId xmlns:a16="http://schemas.microsoft.com/office/drawing/2014/main" id="{01AAB396-0ADA-4101-ADDA-9C0606D76CC1}"/>
                </a:ext>
              </a:extLst>
            </p:cNvPr>
            <p:cNvSpPr txBox="1"/>
            <p:nvPr/>
          </p:nvSpPr>
          <p:spPr>
            <a:xfrm>
              <a:off x="9699261" y="3128648"/>
              <a:ext cx="397385" cy="314727"/>
            </a:xfrm>
            <a:prstGeom prst="rect">
              <a:avLst/>
            </a:prstGeom>
          </p:spPr>
          <p:txBody>
            <a:bodyPr vert="horz" wrap="square" lIns="99551" tIns="49775" rIns="99551" bIns="49775" rtlCol="0" anchor="ctr">
              <a:noAutofit/>
            </a:bodyPr>
            <a:lstStyle/>
            <a:p>
              <a:r>
                <a:rPr lang="de-DE" sz="700"/>
                <a:t>50%</a:t>
              </a:r>
              <a:endParaRPr lang="en-US" sz="700"/>
            </a:p>
          </p:txBody>
        </p:sp>
        <p:sp>
          <p:nvSpPr>
            <p:cNvPr id="248" name="TextBox 247">
              <a:extLst>
                <a:ext uri="{FF2B5EF4-FFF2-40B4-BE49-F238E27FC236}">
                  <a16:creationId xmlns:a16="http://schemas.microsoft.com/office/drawing/2014/main" id="{B7111289-608E-4114-A632-3E971C5FC355}"/>
                </a:ext>
              </a:extLst>
            </p:cNvPr>
            <p:cNvSpPr txBox="1"/>
            <p:nvPr/>
          </p:nvSpPr>
          <p:spPr>
            <a:xfrm>
              <a:off x="9699261" y="2405670"/>
              <a:ext cx="397385" cy="314727"/>
            </a:xfrm>
            <a:prstGeom prst="rect">
              <a:avLst/>
            </a:prstGeom>
          </p:spPr>
          <p:txBody>
            <a:bodyPr vert="horz" wrap="square" lIns="99551" tIns="49775" rIns="99551" bIns="49775" rtlCol="0" anchor="ctr">
              <a:noAutofit/>
            </a:bodyPr>
            <a:lstStyle/>
            <a:p>
              <a:r>
                <a:rPr lang="de-DE" sz="700"/>
                <a:t>70%</a:t>
              </a:r>
              <a:endParaRPr lang="en-US" sz="700"/>
            </a:p>
          </p:txBody>
        </p:sp>
        <p:cxnSp>
          <p:nvCxnSpPr>
            <p:cNvPr id="249" name="Straight Connector 248">
              <a:extLst>
                <a:ext uri="{FF2B5EF4-FFF2-40B4-BE49-F238E27FC236}">
                  <a16:creationId xmlns:a16="http://schemas.microsoft.com/office/drawing/2014/main" id="{92C0860A-D9C4-48B7-BAE1-0876710F1449}"/>
                </a:ext>
              </a:extLst>
            </p:cNvPr>
            <p:cNvCxnSpPr/>
            <p:nvPr/>
          </p:nvCxnSpPr>
          <p:spPr>
            <a:xfrm>
              <a:off x="10612465" y="1225924"/>
              <a:ext cx="0" cy="423517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A396373-4F29-4497-9A4F-86972E4CF64F}"/>
                </a:ext>
              </a:extLst>
            </p:cNvPr>
            <p:cNvCxnSpPr/>
            <p:nvPr/>
          </p:nvCxnSpPr>
          <p:spPr>
            <a:xfrm>
              <a:off x="10543571" y="2023746"/>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4B2C6F71-96F9-417F-87D9-7EB5CD102E9F}"/>
                </a:ext>
              </a:extLst>
            </p:cNvPr>
            <p:cNvCxnSpPr/>
            <p:nvPr/>
          </p:nvCxnSpPr>
          <p:spPr>
            <a:xfrm>
              <a:off x="10543571" y="362508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F58D3C-6751-44E7-B23D-700C33A5CDBE}"/>
                </a:ext>
              </a:extLst>
            </p:cNvPr>
            <p:cNvCxnSpPr/>
            <p:nvPr/>
          </p:nvCxnSpPr>
          <p:spPr>
            <a:xfrm>
              <a:off x="10543571" y="3869908"/>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F20DC51A-F1CC-492C-8293-225BA38C74B4}"/>
                </a:ext>
              </a:extLst>
            </p:cNvPr>
            <p:cNvCxnSpPr/>
            <p:nvPr/>
          </p:nvCxnSpPr>
          <p:spPr>
            <a:xfrm>
              <a:off x="10543571" y="3744093"/>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D48E87F-142E-429B-B3FF-6B0C96DAE908}"/>
                </a:ext>
              </a:extLst>
            </p:cNvPr>
            <p:cNvCxnSpPr/>
            <p:nvPr/>
          </p:nvCxnSpPr>
          <p:spPr>
            <a:xfrm>
              <a:off x="10543571" y="3980251"/>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B67B911-CBE1-47E6-833A-22ADF30041A1}"/>
                </a:ext>
              </a:extLst>
            </p:cNvPr>
            <p:cNvCxnSpPr/>
            <p:nvPr/>
          </p:nvCxnSpPr>
          <p:spPr>
            <a:xfrm>
              <a:off x="10543571" y="4120965"/>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2127F8F-7569-4CE1-80DA-933FE3BA79D5}"/>
                </a:ext>
              </a:extLst>
            </p:cNvPr>
            <p:cNvCxnSpPr>
              <a:cxnSpLocks/>
            </p:cNvCxnSpPr>
            <p:nvPr/>
          </p:nvCxnSpPr>
          <p:spPr>
            <a:xfrm>
              <a:off x="10543571" y="427509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EE3400D-D03C-42C2-B449-57F09CF89BCA}"/>
                </a:ext>
              </a:extLst>
            </p:cNvPr>
            <p:cNvCxnSpPr/>
            <p:nvPr/>
          </p:nvCxnSpPr>
          <p:spPr>
            <a:xfrm>
              <a:off x="10543571" y="4575372"/>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EC47E749-6228-4756-A2BD-D037DA6D2E2D}"/>
                </a:ext>
              </a:extLst>
            </p:cNvPr>
            <p:cNvCxnSpPr/>
            <p:nvPr/>
          </p:nvCxnSpPr>
          <p:spPr>
            <a:xfrm>
              <a:off x="10543571" y="4450647"/>
              <a:ext cx="14849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Rectangle: Rounded Corners 270">
            <a:extLst>
              <a:ext uri="{FF2B5EF4-FFF2-40B4-BE49-F238E27FC236}">
                <a16:creationId xmlns:a16="http://schemas.microsoft.com/office/drawing/2014/main" id="{C60C48E9-A348-4E21-8F4B-558B076A1A31}"/>
              </a:ext>
            </a:extLst>
          </p:cNvPr>
          <p:cNvSpPr/>
          <p:nvPr/>
        </p:nvSpPr>
        <p:spPr>
          <a:xfrm>
            <a:off x="8558928" y="1566299"/>
            <a:ext cx="3476368" cy="2198103"/>
          </a:xfrm>
          <a:prstGeom prst="roundRect">
            <a:avLst/>
          </a:prstGeom>
          <a:solidFill>
            <a:srgbClr val="E2E3E4">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2" name="Rectangle: Rounded Corners 271">
            <a:extLst>
              <a:ext uri="{FF2B5EF4-FFF2-40B4-BE49-F238E27FC236}">
                <a16:creationId xmlns:a16="http://schemas.microsoft.com/office/drawing/2014/main" id="{0B299AE3-E538-4C48-80A2-0633B77330DA}"/>
              </a:ext>
            </a:extLst>
          </p:cNvPr>
          <p:cNvSpPr/>
          <p:nvPr/>
        </p:nvSpPr>
        <p:spPr>
          <a:xfrm>
            <a:off x="8558925" y="3915650"/>
            <a:ext cx="3476368" cy="2198103"/>
          </a:xfrm>
          <a:prstGeom prst="roundRect">
            <a:avLst/>
          </a:prstGeom>
          <a:solidFill>
            <a:srgbClr val="E2E3E4">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3" name="TextBox 272">
            <a:extLst>
              <a:ext uri="{FF2B5EF4-FFF2-40B4-BE49-F238E27FC236}">
                <a16:creationId xmlns:a16="http://schemas.microsoft.com/office/drawing/2014/main" id="{0AE4F8E7-C781-4309-B26B-09F165FDA7AB}"/>
              </a:ext>
            </a:extLst>
          </p:cNvPr>
          <p:cNvSpPr txBox="1"/>
          <p:nvPr/>
        </p:nvSpPr>
        <p:spPr>
          <a:xfrm>
            <a:off x="10255746" y="1662361"/>
            <a:ext cx="1573800" cy="1969775"/>
          </a:xfrm>
          <a:prstGeom prst="rect">
            <a:avLst/>
          </a:prstGeom>
        </p:spPr>
        <p:txBody>
          <a:bodyPr vert="horz" wrap="square" lIns="99551" tIns="49775" rIns="99551" bIns="49775" rtlCol="0" anchor="ctr">
            <a:normAutofit fontScale="97500"/>
          </a:bodyPr>
          <a:lstStyle/>
          <a:p>
            <a:r>
              <a:rPr lang="de-DE" sz="1000" b="1"/>
              <a:t>Example 1:</a:t>
            </a:r>
          </a:p>
          <a:p>
            <a:endParaRPr lang="en-US" sz="1000"/>
          </a:p>
          <a:p>
            <a:r>
              <a:rPr lang="en-US" sz="1000"/>
              <a:t>Very diverse distribution across the different comparison schools.</a:t>
            </a:r>
          </a:p>
        </p:txBody>
      </p:sp>
      <p:sp>
        <p:nvSpPr>
          <p:cNvPr id="274" name="TextBox 273">
            <a:extLst>
              <a:ext uri="{FF2B5EF4-FFF2-40B4-BE49-F238E27FC236}">
                <a16:creationId xmlns:a16="http://schemas.microsoft.com/office/drawing/2014/main" id="{A4525290-D89A-4F2E-BE2F-A4B227B12FC1}"/>
              </a:ext>
            </a:extLst>
          </p:cNvPr>
          <p:cNvSpPr txBox="1"/>
          <p:nvPr/>
        </p:nvSpPr>
        <p:spPr>
          <a:xfrm>
            <a:off x="10251529" y="3989547"/>
            <a:ext cx="1573800" cy="1969775"/>
          </a:xfrm>
          <a:prstGeom prst="rect">
            <a:avLst/>
          </a:prstGeom>
        </p:spPr>
        <p:txBody>
          <a:bodyPr vert="horz" wrap="square" lIns="99551" tIns="49775" rIns="99551" bIns="49775" rtlCol="0" anchor="ctr">
            <a:normAutofit fontScale="97500"/>
          </a:bodyPr>
          <a:lstStyle/>
          <a:p>
            <a:r>
              <a:rPr lang="de-DE" sz="1000" b="1"/>
              <a:t>Example 2:</a:t>
            </a:r>
          </a:p>
          <a:p>
            <a:endParaRPr lang="en-US" sz="1000"/>
          </a:p>
          <a:p>
            <a:r>
              <a:rPr lang="en-US" sz="1000"/>
              <a:t>Very dense distribution across the different comparison schools with a group of outliers at the top.</a:t>
            </a:r>
          </a:p>
        </p:txBody>
      </p:sp>
      <p:cxnSp>
        <p:nvCxnSpPr>
          <p:cNvPr id="276" name="Straight Connector 275">
            <a:extLst>
              <a:ext uri="{FF2B5EF4-FFF2-40B4-BE49-F238E27FC236}">
                <a16:creationId xmlns:a16="http://schemas.microsoft.com/office/drawing/2014/main" id="{B4009FDB-4521-46CC-A76A-2C1994CB3239}"/>
              </a:ext>
            </a:extLst>
          </p:cNvPr>
          <p:cNvCxnSpPr/>
          <p:nvPr/>
        </p:nvCxnSpPr>
        <p:spPr>
          <a:xfrm>
            <a:off x="2368062" y="3915650"/>
            <a:ext cx="672123"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77" name="Arrow: Left 276">
            <a:extLst>
              <a:ext uri="{FF2B5EF4-FFF2-40B4-BE49-F238E27FC236}">
                <a16:creationId xmlns:a16="http://schemas.microsoft.com/office/drawing/2014/main" id="{EE81C2E4-6ECE-4CB2-BFC7-0A5AC858B67C}"/>
              </a:ext>
            </a:extLst>
          </p:cNvPr>
          <p:cNvSpPr/>
          <p:nvPr/>
        </p:nvSpPr>
        <p:spPr>
          <a:xfrm>
            <a:off x="3217721" y="3657358"/>
            <a:ext cx="1536574" cy="557225"/>
          </a:xfrm>
          <a:prstGeom prst="leftArrow">
            <a:avLst/>
          </a:prstGeom>
          <a:solidFill>
            <a:srgbClr val="0070C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r>
              <a:rPr lang="de-DE" sz="900">
                <a:solidFill>
                  <a:schemeClr val="bg1"/>
                </a:solidFill>
              </a:rPr>
              <a:t>Average performance</a:t>
            </a:r>
            <a:endParaRPr lang="en-US" sz="900">
              <a:solidFill>
                <a:schemeClr val="bg1"/>
              </a:solidFill>
            </a:endParaRPr>
          </a:p>
        </p:txBody>
      </p:sp>
      <p:sp>
        <p:nvSpPr>
          <p:cNvPr id="158"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75458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reputation?</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4" name="Group 3">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32" name="Rectangle 3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33" name="Down Arrow 3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grpSp>
        <p:nvGrpSpPr>
          <p:cNvPr id="24" name="Grupp 20"/>
          <p:cNvGrpSpPr/>
          <p:nvPr/>
        </p:nvGrpSpPr>
        <p:grpSpPr>
          <a:xfrm>
            <a:off x="10404000" y="750334"/>
            <a:ext cx="557660" cy="472483"/>
            <a:chOff x="1873997" y="1681719"/>
            <a:chExt cx="1268234" cy="1074525"/>
          </a:xfrm>
        </p:grpSpPr>
        <p:sp>
          <p:nvSpPr>
            <p:cNvPr id="26"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endParaRPr lang="en-US" sz="1645">
                <a:solidFill>
                  <a:srgbClr val="0E97C1"/>
                </a:solidFill>
              </a:endParaRPr>
            </a:p>
          </p:txBody>
        </p:sp>
        <p:grpSp>
          <p:nvGrpSpPr>
            <p:cNvPr id="27" name="Group 206"/>
            <p:cNvGrpSpPr/>
            <p:nvPr/>
          </p:nvGrpSpPr>
          <p:grpSpPr>
            <a:xfrm>
              <a:off x="2109507" y="1897288"/>
              <a:ext cx="593250" cy="482733"/>
              <a:chOff x="4291699" y="2425110"/>
              <a:chExt cx="1925058" cy="1566436"/>
            </a:xfrm>
            <a:solidFill>
              <a:schemeClr val="bg1"/>
            </a:solidFill>
          </p:grpSpPr>
          <p:sp>
            <p:nvSpPr>
              <p:cNvPr id="28"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sp>
            <p:nvSpPr>
              <p:cNvPr id="29" name="Freeform 33"/>
              <p:cNvSpPr>
                <a:spLocks noEditPoints="1"/>
              </p:cNvSpPr>
              <p:nvPr/>
            </p:nvSpPr>
            <p:spPr bwMode="auto">
              <a:xfrm>
                <a:off x="4291699" y="2425110"/>
                <a:ext cx="1684848" cy="1414190"/>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grpSp>
      </p:grpSp>
      <p:sp>
        <p:nvSpPr>
          <p:cNvPr id="42" name="TextBox 4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43" name="TextBox 4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44" name="TextBox 4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45" name="TextBox 4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46" name="TextBox 4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47" name="TextBox 4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74" name="Isosceles Triangle 73"/>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81" name="TextBox 80"/>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82" name="TextBox 81"/>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83" name="TextBox 82"/>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84" name="Straight Connector 83"/>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89" name="Straight Connector 88"/>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92" name="TextBox 91"/>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93" name="Flowchart: Decision 92"/>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005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B0696A4-B616-4949-99FD-4367B8ECE7CE}"/>
              </a:ext>
            </a:extLst>
          </p:cNvPr>
          <p:cNvSpPr>
            <a:spLocks noGrp="1"/>
          </p:cNvSpPr>
          <p:nvPr>
            <p:ph sz="quarter" idx="13"/>
          </p:nvPr>
        </p:nvSpPr>
        <p:spPr/>
        <p:txBody>
          <a:bodyPr/>
          <a:lstStyle/>
          <a:p>
            <a:r>
              <a:rPr lang="en-US" dirty="0"/>
              <a:t>Most frequent associations</a:t>
            </a:r>
          </a:p>
        </p:txBody>
      </p:sp>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Which of the following attributes do you associate with your college or university? (Please select as many as applicable.) </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US"/>
              <a:t>Reputation</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21" name="Oval 20">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2" name="Oval 21">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6" name="TextBox 25">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grpSp>
        <p:nvGrpSpPr>
          <p:cNvPr id="19" name="Grupp 20"/>
          <p:cNvGrpSpPr/>
          <p:nvPr/>
        </p:nvGrpSpPr>
        <p:grpSpPr>
          <a:xfrm>
            <a:off x="10404000" y="750334"/>
            <a:ext cx="557660" cy="472483"/>
            <a:chOff x="1873997" y="1681719"/>
            <a:chExt cx="1268234" cy="1074525"/>
          </a:xfrm>
        </p:grpSpPr>
        <p:sp>
          <p:nvSpPr>
            <p:cNvPr id="24"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endParaRPr lang="en-US" sz="1645">
                <a:solidFill>
                  <a:srgbClr val="0E97C1"/>
                </a:solidFill>
              </a:endParaRPr>
            </a:p>
          </p:txBody>
        </p:sp>
        <p:grpSp>
          <p:nvGrpSpPr>
            <p:cNvPr id="27" name="Group 206"/>
            <p:cNvGrpSpPr/>
            <p:nvPr/>
          </p:nvGrpSpPr>
          <p:grpSpPr>
            <a:xfrm>
              <a:off x="2109507" y="1897288"/>
              <a:ext cx="593250" cy="482733"/>
              <a:chOff x="4291699" y="2425110"/>
              <a:chExt cx="1925058" cy="1566436"/>
            </a:xfrm>
            <a:solidFill>
              <a:schemeClr val="bg1"/>
            </a:solidFill>
          </p:grpSpPr>
          <p:sp>
            <p:nvSpPr>
              <p:cNvPr id="28"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sp>
            <p:nvSpPr>
              <p:cNvPr id="29" name="Freeform 33"/>
              <p:cNvSpPr>
                <a:spLocks noEditPoints="1"/>
              </p:cNvSpPr>
              <p:nvPr/>
            </p:nvSpPr>
            <p:spPr bwMode="auto">
              <a:xfrm>
                <a:off x="4291699" y="2425110"/>
                <a:ext cx="1684848" cy="1414190"/>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endParaRPr lang="sv-SE" sz="1645">
                  <a:solidFill>
                    <a:srgbClr val="414041"/>
                  </a:solidFill>
                </a:endParaRPr>
              </a:p>
            </p:txBody>
          </p:sp>
        </p:grpSp>
      </p:gr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400" y="1242000"/>
            <a:ext cx="93853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079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7" name="Title 6"/>
          <p:cNvSpPr>
            <a:spLocks noGrp="1"/>
          </p:cNvSpPr>
          <p:nvPr>
            <p:ph type="title"/>
          </p:nvPr>
        </p:nvSpPr>
        <p:spPr/>
        <p:txBody>
          <a:bodyPr/>
          <a:lstStyle/>
          <a:p>
            <a:r>
              <a:rPr lang="en-US"/>
              <a:t>Where do you stand regarding offering?</a:t>
            </a:r>
            <a:endParaRPr lang="en-US" dirty="0"/>
          </a:p>
        </p:txBody>
      </p:sp>
      <p:sp>
        <p:nvSpPr>
          <p:cNvPr id="3" name="Text Placeholder 2"/>
          <p:cNvSpPr>
            <a:spLocks noGrp="1"/>
          </p:cNvSpPr>
          <p:nvPr>
            <p:ph type="body" sz="quarter" idx="10"/>
          </p:nvPr>
        </p:nvSpPr>
        <p:spPr/>
        <p:txBody>
          <a:bodyPr/>
          <a:lstStyle/>
          <a:p>
            <a:r>
              <a:rPr lang="en-US"/>
              <a:t>2021 | South Africa | Professionals | All main fields of study</a:t>
            </a:r>
            <a:endParaRPr lang="en-US" dirty="0"/>
          </a:p>
        </p:txBody>
      </p:sp>
      <p:grpSp>
        <p:nvGrpSpPr>
          <p:cNvPr id="21" name="Group 20">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4" name="Rectangle 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grpSp>
        <p:nvGrpSpPr>
          <p:cNvPr id="24" name="Grupp 12">
            <a:extLst>
              <a:ext uri="{FF2B5EF4-FFF2-40B4-BE49-F238E27FC236}">
                <a16:creationId xmlns:a16="http://schemas.microsoft.com/office/drawing/2014/main" id="{D649CB23-2B47-4874-97D4-F76F058F5A43}"/>
              </a:ext>
            </a:extLst>
          </p:cNvPr>
          <p:cNvGrpSpPr>
            <a:grpSpLocks/>
          </p:cNvGrpSpPr>
          <p:nvPr/>
        </p:nvGrpSpPr>
        <p:grpSpPr>
          <a:xfrm>
            <a:off x="10404000" y="748800"/>
            <a:ext cx="558000" cy="471600"/>
            <a:chOff x="2541724" y="3847884"/>
            <a:chExt cx="1907678" cy="1678286"/>
          </a:xfrm>
        </p:grpSpPr>
        <p:sp>
          <p:nvSpPr>
            <p:cNvPr id="25"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26"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27"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8"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29"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0"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1"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405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CE4493-CC91-4505-A565-124E136F653A}"/>
              </a:ext>
            </a:extLst>
          </p:cNvPr>
          <p:cNvSpPr>
            <a:spLocks noGrp="1"/>
          </p:cNvSpPr>
          <p:nvPr>
            <p:ph sz="quarter" idx="13"/>
          </p:nvPr>
        </p:nvSpPr>
        <p:spPr/>
        <p:txBody>
          <a:bodyPr/>
          <a:lstStyle/>
          <a:p>
            <a:r>
              <a:rPr lang="en-US"/>
              <a:t>Most frequent associations</a:t>
            </a:r>
            <a:endParaRPr lang="en-US" dirty="0"/>
          </a:p>
        </p:txBody>
      </p:sp>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Which of the following attributes do you associate with your college or university? (Please select as many as applicable.) </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US"/>
              <a:t>Offering </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5" name="Oval 14">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30" name="TextBox 29">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grpSp>
        <p:nvGrpSpPr>
          <p:cNvPr id="32" name="Grupp 12">
            <a:extLst>
              <a:ext uri="{FF2B5EF4-FFF2-40B4-BE49-F238E27FC236}">
                <a16:creationId xmlns:a16="http://schemas.microsoft.com/office/drawing/2014/main" id="{D649CB23-2B47-4874-97D4-F76F058F5A43}"/>
              </a:ext>
            </a:extLst>
          </p:cNvPr>
          <p:cNvGrpSpPr>
            <a:grpSpLocks/>
          </p:cNvGrpSpPr>
          <p:nvPr/>
        </p:nvGrpSpPr>
        <p:grpSpPr>
          <a:xfrm>
            <a:off x="10404000" y="748800"/>
            <a:ext cx="558000" cy="471600"/>
            <a:chOff x="2541724" y="3847884"/>
            <a:chExt cx="1907678" cy="1678286"/>
          </a:xfrm>
        </p:grpSpPr>
        <p:sp>
          <p:nvSpPr>
            <p:cNvPr id="33" name="Freeform 58">
              <a:extLst>
                <a:ext uri="{FF2B5EF4-FFF2-40B4-BE49-F238E27FC236}">
                  <a16:creationId xmlns:a16="http://schemas.microsoft.com/office/drawing/2014/main" id="{19982E85-3F2B-4964-BDC6-B9577775BEC8}"/>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34" name="Grupp 79">
              <a:extLst>
                <a:ext uri="{FF2B5EF4-FFF2-40B4-BE49-F238E27FC236}">
                  <a16:creationId xmlns:a16="http://schemas.microsoft.com/office/drawing/2014/main" id="{96D8CCB9-01D5-4E40-9546-ECA66A6FEC44}"/>
                </a:ext>
              </a:extLst>
            </p:cNvPr>
            <p:cNvGrpSpPr/>
            <p:nvPr/>
          </p:nvGrpSpPr>
          <p:grpSpPr>
            <a:xfrm>
              <a:off x="3366443" y="4346158"/>
              <a:ext cx="633700" cy="983678"/>
              <a:chOff x="3272575" y="4273335"/>
              <a:chExt cx="755742" cy="1173120"/>
            </a:xfrm>
          </p:grpSpPr>
          <p:sp>
            <p:nvSpPr>
              <p:cNvPr id="35" name="Freeform 70">
                <a:extLst>
                  <a:ext uri="{FF2B5EF4-FFF2-40B4-BE49-F238E27FC236}">
                    <a16:creationId xmlns:a16="http://schemas.microsoft.com/office/drawing/2014/main" id="{EF2743D5-A73B-496C-9C91-ED061EC8C39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6" name="Freeform 71">
                <a:extLst>
                  <a:ext uri="{FF2B5EF4-FFF2-40B4-BE49-F238E27FC236}">
                    <a16:creationId xmlns:a16="http://schemas.microsoft.com/office/drawing/2014/main" id="{892B5605-6FF5-40B3-B3AA-95496EC42A2C}"/>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7" name="Freeform 73">
                <a:extLst>
                  <a:ext uri="{FF2B5EF4-FFF2-40B4-BE49-F238E27FC236}">
                    <a16:creationId xmlns:a16="http://schemas.microsoft.com/office/drawing/2014/main" id="{CCC33893-50E5-4DD1-BE8C-88246A4CD07D}"/>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8" name="Freeform 74">
                <a:extLst>
                  <a:ext uri="{FF2B5EF4-FFF2-40B4-BE49-F238E27FC236}">
                    <a16:creationId xmlns:a16="http://schemas.microsoft.com/office/drawing/2014/main" id="{B4836227-3509-49A9-823D-7D332B5E837D}"/>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39" name="Freeform 75">
                <a:extLst>
                  <a:ext uri="{FF2B5EF4-FFF2-40B4-BE49-F238E27FC236}">
                    <a16:creationId xmlns:a16="http://schemas.microsoft.com/office/drawing/2014/main" id="{B6C6A4C8-9411-4C53-9C77-BE8D5A2F7E5F}"/>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392" y="1243584"/>
            <a:ext cx="9383712"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800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culture?</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27" name="Grupp 45"/>
          <p:cNvGrpSpPr/>
          <p:nvPr/>
        </p:nvGrpSpPr>
        <p:grpSpPr>
          <a:xfrm>
            <a:off x="10404000" y="748800"/>
            <a:ext cx="473642" cy="580607"/>
            <a:chOff x="3243003" y="1681719"/>
            <a:chExt cx="1615918" cy="1980844"/>
          </a:xfrm>
        </p:grpSpPr>
        <p:sp>
          <p:nvSpPr>
            <p:cNvPr id="28" name="Freeform 59"/>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a:solidFill>
                    <a:prstClr val="white"/>
                  </a:solidFill>
                </a:ln>
                <a:solidFill>
                  <a:srgbClr val="0E97C1"/>
                </a:solidFill>
              </a:endParaRPr>
            </a:p>
          </p:txBody>
        </p:sp>
        <p:grpSp>
          <p:nvGrpSpPr>
            <p:cNvPr id="29" name="Grupp 47"/>
            <p:cNvGrpSpPr/>
            <p:nvPr/>
          </p:nvGrpSpPr>
          <p:grpSpPr>
            <a:xfrm>
              <a:off x="3754289" y="2017235"/>
              <a:ext cx="707694" cy="954502"/>
              <a:chOff x="3270824" y="2406480"/>
              <a:chExt cx="855586" cy="1153970"/>
            </a:xfrm>
          </p:grpSpPr>
          <p:sp>
            <p:nvSpPr>
              <p:cNvPr id="30"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1"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2"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35"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grpSp>
      </p:grpSp>
      <p:grpSp>
        <p:nvGrpSpPr>
          <p:cNvPr id="17" name="Group 16">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2" name="Rectangle 21"/>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3" name="Down Arrow 22"/>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4" name="Rectangle 23"/>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6" name="TextBox 55"/>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7" name="TextBox 56"/>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8" name="TextBox 57"/>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9" name="TextBox 58"/>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60" name="TextBox 59"/>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61" name="TextBox 60"/>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62" name="Isosceles Triangle 61"/>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9" name="TextBox 68"/>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70" name="TextBox 69"/>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71" name="TextBox 70"/>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72" name="Straight Connector 71"/>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7" name="Straight Connector 76"/>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80" name="TextBox 79"/>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81" name="Flowchart: Decision 80"/>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3400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ED3DD3-3A07-49A4-BB6A-1283371B72CA}"/>
              </a:ext>
            </a:extLst>
          </p:cNvPr>
          <p:cNvSpPr>
            <a:spLocks noGrp="1"/>
          </p:cNvSpPr>
          <p:nvPr>
            <p:ph sz="quarter" idx="13"/>
          </p:nvPr>
        </p:nvSpPr>
        <p:spPr/>
        <p:txBody>
          <a:bodyPr/>
          <a:lstStyle/>
          <a:p>
            <a:r>
              <a:rPr lang="en-US"/>
              <a:t>Most frequent associations</a:t>
            </a:r>
            <a:endParaRPr lang="en-US" dirty="0"/>
          </a:p>
        </p:txBody>
      </p:sp>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Which of the following attributes do you associate with your college or university? (Please select as many as applicable.) </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US"/>
              <a:t>Culture</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5" name="Oval 14">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3" name="TextBox 22">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grpSp>
        <p:nvGrpSpPr>
          <p:cNvPr id="19" name="Grupp 45"/>
          <p:cNvGrpSpPr/>
          <p:nvPr/>
        </p:nvGrpSpPr>
        <p:grpSpPr>
          <a:xfrm>
            <a:off x="10404000" y="748800"/>
            <a:ext cx="473642" cy="580607"/>
            <a:chOff x="3243003" y="1681719"/>
            <a:chExt cx="1615918" cy="1980844"/>
          </a:xfrm>
        </p:grpSpPr>
        <p:sp>
          <p:nvSpPr>
            <p:cNvPr id="20" name="Freeform 59"/>
            <p:cNvSpPr>
              <a:spLocks/>
            </p:cNvSpPr>
            <p:nvPr/>
          </p:nvSpPr>
          <p:spPr bwMode="auto">
            <a:xfrm rot="5400000">
              <a:off x="3060540" y="1864182"/>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a:solidFill>
                    <a:prstClr val="white"/>
                  </a:solidFill>
                </a:ln>
                <a:solidFill>
                  <a:srgbClr val="0E97C1"/>
                </a:solidFill>
              </a:endParaRPr>
            </a:p>
          </p:txBody>
        </p:sp>
        <p:grpSp>
          <p:nvGrpSpPr>
            <p:cNvPr id="24" name="Grupp 47"/>
            <p:cNvGrpSpPr/>
            <p:nvPr/>
          </p:nvGrpSpPr>
          <p:grpSpPr>
            <a:xfrm>
              <a:off x="3754289" y="2017235"/>
              <a:ext cx="707694" cy="954502"/>
              <a:chOff x="3270824" y="2406480"/>
              <a:chExt cx="855586" cy="1153970"/>
            </a:xfrm>
          </p:grpSpPr>
          <p:sp>
            <p:nvSpPr>
              <p:cNvPr id="25"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26"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27"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sp>
            <p:nvSpPr>
              <p:cNvPr id="28"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a:solidFill>
                    <a:srgbClr val="414041"/>
                  </a:solidFill>
                </a:endParaRPr>
              </a:p>
            </p:txBody>
          </p:sp>
        </p:grpSp>
      </p:gr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392" y="1243584"/>
            <a:ext cx="9383712"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2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1FDCB-8732-4044-B8A3-B8F8D6452FB0}"/>
              </a:ext>
            </a:extLst>
          </p:cNvPr>
          <p:cNvSpPr>
            <a:spLocks noGrp="1"/>
          </p:cNvSpPr>
          <p:nvPr>
            <p:ph type="title"/>
          </p:nvPr>
        </p:nvSpPr>
        <p:spPr/>
        <p:txBody>
          <a:bodyPr/>
          <a:lstStyle/>
          <a:p>
            <a:r>
              <a:rPr lang="en-US" dirty="0">
                <a:ea typeface="+mj-lt"/>
                <a:cs typeface="Calibri" pitchFamily="34" charset="0"/>
              </a:rPr>
              <a:t>Universum at a glance</a:t>
            </a:r>
            <a:endParaRPr lang="en-US" dirty="0"/>
          </a:p>
        </p:txBody>
      </p:sp>
      <p:sp>
        <p:nvSpPr>
          <p:cNvPr id="48" name="Text Placeholder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p:txBody>
      </p:sp>
      <p:sp>
        <p:nvSpPr>
          <p:cNvPr id="47" name="Text Placeholder 5">
            <a:extLst>
              <a:ext uri="{FF2B5EF4-FFF2-40B4-BE49-F238E27FC236}">
                <a16:creationId xmlns:a16="http://schemas.microsoft.com/office/drawing/2014/main" id="{8DB00958-6194-4F0B-969C-EF906BAB4833}"/>
              </a:ext>
            </a:extLst>
          </p:cNvPr>
          <p:cNvSpPr txBox="1">
            <a:spLocks/>
          </p:cNvSpPr>
          <p:nvPr/>
        </p:nvSpPr>
        <p:spPr>
          <a:xfrm>
            <a:off x="563892" y="1285375"/>
            <a:ext cx="10973513" cy="1688015"/>
          </a:xfrm>
          <a:prstGeom prst="rect">
            <a:avLst/>
          </a:prstGeom>
        </p:spPr>
        <p:txBody>
          <a:bodyPr anchor="t"/>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spcBef>
                <a:spcPts val="0"/>
              </a:spcBef>
              <a:buNone/>
            </a:pPr>
            <a:r>
              <a:rPr lang="en-US" sz="1400" dirty="0">
                <a:solidFill>
                  <a:srgbClr val="414041"/>
                </a:solidFill>
                <a:latin typeface="Calibri" pitchFamily="34" charset="0"/>
                <a:cs typeface="Calibri" pitchFamily="34" charset="0"/>
              </a:rPr>
              <a:t>Universum is the global leader in the field of employer branding and talent research. Through our market research, consulting and media solutions we aim to close the gap between the expectations of employers and talent, as well as </a:t>
            </a:r>
            <a:r>
              <a:rPr lang="en-US" sz="1400" b="1" dirty="0">
                <a:solidFill>
                  <a:srgbClr val="414041"/>
                </a:solidFill>
                <a:latin typeface="Calibri" pitchFamily="34" charset="0"/>
                <a:cs typeface="Calibri" pitchFamily="34" charset="0"/>
              </a:rPr>
              <a:t>support higher education institutions </a:t>
            </a:r>
            <a:r>
              <a:rPr lang="en-US" sz="1400" dirty="0">
                <a:solidFill>
                  <a:srgbClr val="414041"/>
                </a:solidFill>
                <a:latin typeface="Calibri" pitchFamily="34" charset="0"/>
                <a:cs typeface="Calibri" pitchFamily="34" charset="0"/>
              </a:rPr>
              <a:t>in their roles.</a:t>
            </a:r>
          </a:p>
          <a:p>
            <a:pPr marL="0" indent="0">
              <a:spcBef>
                <a:spcPts val="0"/>
              </a:spcBef>
              <a:buNone/>
            </a:pPr>
            <a:endParaRPr lang="sv-SE" sz="1400" dirty="0">
              <a:solidFill>
                <a:srgbClr val="414041"/>
              </a:solidFill>
              <a:latin typeface="Calibri" pitchFamily="34" charset="0"/>
              <a:cs typeface="Calibri" pitchFamily="34" charset="0"/>
            </a:endParaRPr>
          </a:p>
          <a:p>
            <a:pPr marL="0" indent="0">
              <a:spcBef>
                <a:spcPts val="0"/>
              </a:spcBef>
              <a:buNone/>
            </a:pPr>
            <a:r>
              <a:rPr lang="sv-SE" sz="1400" dirty="0">
                <a:solidFill>
                  <a:srgbClr val="414041"/>
                </a:solidFill>
                <a:latin typeface="Calibri" pitchFamily="34" charset="0"/>
                <a:cs typeface="Calibri" pitchFamily="34" charset="0"/>
              </a:rPr>
              <a:t>We have over </a:t>
            </a:r>
            <a:r>
              <a:rPr lang="sv-SE" sz="1400" b="1" dirty="0">
                <a:solidFill>
                  <a:srgbClr val="414041"/>
                </a:solidFill>
                <a:latin typeface="Calibri" pitchFamily="34" charset="0"/>
                <a:cs typeface="Calibri" pitchFamily="34" charset="0"/>
              </a:rPr>
              <a:t>30 years </a:t>
            </a:r>
            <a:r>
              <a:rPr lang="sv-SE" sz="1400" dirty="0">
                <a:solidFill>
                  <a:srgbClr val="414041"/>
                </a:solidFill>
                <a:latin typeface="Calibri" pitchFamily="34" charset="0"/>
                <a:cs typeface="Calibri" pitchFamily="34" charset="0"/>
              </a:rPr>
              <a:t>of global data experience collecting </a:t>
            </a:r>
            <a:r>
              <a:rPr lang="en-GB" altLang="sv-SE" sz="1400" b="1" kern="0" dirty="0">
                <a:solidFill>
                  <a:srgbClr val="414041"/>
                </a:solidFill>
                <a:latin typeface="Calibri" pitchFamily="34" charset="0"/>
                <a:cs typeface="Calibri Light" panose="020F0302020204030204" pitchFamily="34" charset="0"/>
              </a:rPr>
              <a:t>1+ million </a:t>
            </a:r>
            <a:r>
              <a:rPr lang="en-GB" altLang="sv-SE" sz="1400" kern="0" dirty="0">
                <a:solidFill>
                  <a:srgbClr val="414041"/>
                </a:solidFill>
                <a:latin typeface="Calibri" pitchFamily="34" charset="0"/>
                <a:cs typeface="Calibri Light" panose="020F0302020204030204" pitchFamily="34" charset="0"/>
              </a:rPr>
              <a:t>respondents every year, which makes our survey the world's largest talent survey. We are partners with over </a:t>
            </a:r>
            <a:r>
              <a:rPr lang="en-GB" altLang="sv-SE" sz="1400" b="1" kern="0" dirty="0">
                <a:solidFill>
                  <a:srgbClr val="414041"/>
                </a:solidFill>
                <a:latin typeface="Calibri" pitchFamily="34" charset="0"/>
                <a:cs typeface="Calibri Light" panose="020F0302020204030204" pitchFamily="34" charset="0"/>
              </a:rPr>
              <a:t>1700 </a:t>
            </a:r>
            <a:r>
              <a:rPr lang="en-GB" altLang="sv-SE" sz="1400" kern="0" dirty="0">
                <a:solidFill>
                  <a:srgbClr val="414041"/>
                </a:solidFill>
                <a:latin typeface="Calibri" pitchFamily="34" charset="0"/>
                <a:cs typeface="Calibri Light" panose="020F0302020204030204" pitchFamily="34" charset="0"/>
              </a:rPr>
              <a:t>clients globally. For the past decade we have published the </a:t>
            </a:r>
            <a:r>
              <a:rPr lang="en-GB" altLang="sv-SE" sz="1400" kern="0" dirty="0">
                <a:solidFill>
                  <a:srgbClr val="414041"/>
                </a:solidFill>
                <a:latin typeface="Calibri" pitchFamily="34" charset="0"/>
                <a:cs typeface="Calibri Light" panose="020F0302020204030204" pitchFamily="34" charset="0"/>
                <a:hlinkClick r:id="rId2"/>
              </a:rPr>
              <a:t>World’s Most Attractive Employers </a:t>
            </a:r>
            <a:r>
              <a:rPr lang="en-GB" altLang="sv-SE" sz="1400" kern="0" dirty="0">
                <a:solidFill>
                  <a:srgbClr val="414041"/>
                </a:solidFill>
                <a:latin typeface="Calibri" pitchFamily="34" charset="0"/>
                <a:cs typeface="Calibri Light" panose="020F0302020204030204" pitchFamily="34" charset="0"/>
              </a:rPr>
              <a:t>ranking and nationally most attractive employers' rankings in </a:t>
            </a:r>
            <a:r>
              <a:rPr lang="en-GB" altLang="sv-SE" sz="1400" b="1" kern="0" dirty="0">
                <a:solidFill>
                  <a:srgbClr val="414041"/>
                </a:solidFill>
                <a:latin typeface="Calibri" pitchFamily="34" charset="0"/>
                <a:cs typeface="Calibri Light" panose="020F0302020204030204" pitchFamily="34" charset="0"/>
              </a:rPr>
              <a:t>40+</a:t>
            </a:r>
            <a:r>
              <a:rPr lang="en-GB" altLang="sv-SE" sz="1400" kern="0" dirty="0">
                <a:solidFill>
                  <a:srgbClr val="414041"/>
                </a:solidFill>
                <a:latin typeface="Calibri" pitchFamily="34" charset="0"/>
                <a:cs typeface="Calibri Light" panose="020F0302020204030204" pitchFamily="34" charset="0"/>
              </a:rPr>
              <a:t> markets.</a:t>
            </a:r>
          </a:p>
          <a:p>
            <a:pPr marL="0" indent="0">
              <a:buNone/>
            </a:pPr>
            <a:endParaRPr lang="en-GB" altLang="sv-SE" sz="1200" kern="0" dirty="0">
              <a:solidFill>
                <a:srgbClr val="414041"/>
              </a:solidFill>
              <a:latin typeface="Calibri" pitchFamily="34" charset="0"/>
              <a:cs typeface="Calibri Light" panose="020F0302020204030204" pitchFamily="34" charset="0"/>
            </a:endParaRPr>
          </a:p>
          <a:p>
            <a:pPr marL="0" indent="0">
              <a:buNone/>
            </a:pPr>
            <a:endParaRPr lang="en-GB" altLang="sv-SE" sz="1200" kern="0" dirty="0">
              <a:solidFill>
                <a:srgbClr val="414041"/>
              </a:solidFill>
              <a:latin typeface="Calibri" pitchFamily="34" charset="0"/>
              <a:cs typeface="Calibri Light" panose="020F0302020204030204" pitchFamily="34" charset="0"/>
            </a:endParaRPr>
          </a:p>
          <a:p>
            <a:pPr marL="0" indent="0">
              <a:buNone/>
            </a:pPr>
            <a:endParaRPr lang="en-GB" altLang="sv-SE" sz="1200" kern="0" dirty="0">
              <a:solidFill>
                <a:srgbClr val="414041"/>
              </a:solidFill>
              <a:latin typeface="Calibri" pitchFamily="34" charset="0"/>
              <a:cs typeface="Calibri Light" panose="020F0302020204030204" pitchFamily="34" charset="0"/>
            </a:endParaRPr>
          </a:p>
          <a:p>
            <a:pPr marL="0" indent="0">
              <a:buNone/>
            </a:pPr>
            <a:endParaRPr lang="en-US" sz="1200" dirty="0">
              <a:solidFill>
                <a:srgbClr val="414041"/>
              </a:solidFill>
              <a:latin typeface="Calibri" pitchFamily="34" charset="0"/>
              <a:cs typeface="Calibri" pitchFamily="34" charset="0"/>
            </a:endParaRPr>
          </a:p>
          <a:p>
            <a:pPr marL="0" indent="0">
              <a:buNone/>
            </a:pPr>
            <a:r>
              <a:rPr lang="en-GB" sz="1200" dirty="0">
                <a:latin typeface="Calibri" pitchFamily="34" charset="0"/>
                <a:cs typeface="Calibri" pitchFamily="34" charset="0"/>
              </a:rPr>
              <a:t> </a:t>
            </a:r>
            <a:endParaRPr lang="en-US" dirty="0">
              <a:latin typeface="Calibri" pitchFamily="34" charset="0"/>
              <a:cs typeface="Calibri" pitchFamily="34" charset="0"/>
            </a:endParaRPr>
          </a:p>
          <a:p>
            <a:pPr marL="0" indent="0">
              <a:buNone/>
            </a:pPr>
            <a:endParaRPr lang="en-GB" sz="1400" dirty="0">
              <a:latin typeface="+mn-lt"/>
              <a:cs typeface="Calibri" pitchFamily="34" charset="0"/>
            </a:endParaRPr>
          </a:p>
        </p:txBody>
      </p:sp>
      <p:grpSp>
        <p:nvGrpSpPr>
          <p:cNvPr id="49" name="Group 48">
            <a:extLst>
              <a:ext uri="{FF2B5EF4-FFF2-40B4-BE49-F238E27FC236}">
                <a16:creationId xmlns:a16="http://schemas.microsoft.com/office/drawing/2014/main" id="{46076A71-08D3-4F25-9CE6-EFB987238EA3}"/>
              </a:ext>
            </a:extLst>
          </p:cNvPr>
          <p:cNvGrpSpPr/>
          <p:nvPr/>
        </p:nvGrpSpPr>
        <p:grpSpPr>
          <a:xfrm>
            <a:off x="563892" y="3233935"/>
            <a:ext cx="11188294" cy="1301352"/>
            <a:chOff x="563892" y="3267202"/>
            <a:chExt cx="11188294" cy="1301352"/>
          </a:xfrm>
        </p:grpSpPr>
        <p:grpSp>
          <p:nvGrpSpPr>
            <p:cNvPr id="50" name="Group 49">
              <a:extLst>
                <a:ext uri="{FF2B5EF4-FFF2-40B4-BE49-F238E27FC236}">
                  <a16:creationId xmlns:a16="http://schemas.microsoft.com/office/drawing/2014/main" id="{E7925C68-47DF-4AFF-96E7-13818592730E}"/>
                </a:ext>
              </a:extLst>
            </p:cNvPr>
            <p:cNvGrpSpPr/>
            <p:nvPr/>
          </p:nvGrpSpPr>
          <p:grpSpPr>
            <a:xfrm>
              <a:off x="563892" y="3267203"/>
              <a:ext cx="2510470" cy="1284025"/>
              <a:chOff x="7525038" y="3134764"/>
              <a:chExt cx="2510470" cy="1284025"/>
            </a:xfrm>
          </p:grpSpPr>
          <p:sp>
            <p:nvSpPr>
              <p:cNvPr id="65" name="Rectangle: Rounded Corners 48">
                <a:extLst>
                  <a:ext uri="{FF2B5EF4-FFF2-40B4-BE49-F238E27FC236}">
                    <a16:creationId xmlns:a16="http://schemas.microsoft.com/office/drawing/2014/main" id="{978427A9-2815-439A-96A1-66B30A10A24F}"/>
                  </a:ext>
                </a:extLst>
              </p:cNvPr>
              <p:cNvSpPr/>
              <p:nvPr/>
            </p:nvSpPr>
            <p:spPr>
              <a:xfrm>
                <a:off x="7525038" y="3134764"/>
                <a:ext cx="2510470" cy="1284025"/>
              </a:xfrm>
              <a:prstGeom prst="roundRect">
                <a:avLst>
                  <a:gd name="adj" fmla="val 2767"/>
                </a:avLst>
              </a:prstGeom>
              <a:solidFill>
                <a:srgbClr val="FFC000">
                  <a:alpha val="23000"/>
                </a:srgbClr>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414041"/>
                  </a:solidFill>
                  <a:effectLst/>
                  <a:uLnTx/>
                  <a:uFillTx/>
                  <a:latin typeface="Calibri Light"/>
                  <a:ea typeface="+mn-ea"/>
                  <a:cs typeface="+mn-cs"/>
                </a:endParaRPr>
              </a:p>
            </p:txBody>
          </p:sp>
          <p:sp>
            <p:nvSpPr>
              <p:cNvPr id="70" name="Text Placeholder 5">
                <a:extLst>
                  <a:ext uri="{FF2B5EF4-FFF2-40B4-BE49-F238E27FC236}">
                    <a16:creationId xmlns:a16="http://schemas.microsoft.com/office/drawing/2014/main" id="{510A95EA-50FE-46F9-A207-98AAF7F2293C}"/>
                  </a:ext>
                </a:extLst>
              </p:cNvPr>
              <p:cNvSpPr txBox="1">
                <a:spLocks/>
              </p:cNvSpPr>
              <p:nvPr/>
            </p:nvSpPr>
            <p:spPr bwMode="auto">
              <a:xfrm>
                <a:off x="7685093" y="3714879"/>
                <a:ext cx="2038318" cy="5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1600">
                    <a:solidFill>
                      <a:schemeClr val="tx2"/>
                    </a:solidFill>
                    <a:latin typeface="Calibri Light" panose="020F0302020204030204" pitchFamily="34" charset="0"/>
                  </a:defRPr>
                </a:lvl1pPr>
                <a:lvl2pPr marL="228600" indent="-228600">
                  <a:lnSpc>
                    <a:spcPct val="90000"/>
                  </a:lnSpc>
                  <a:spcBef>
                    <a:spcPts val="500"/>
                  </a:spcBef>
                  <a:buClr>
                    <a:schemeClr val="tx2"/>
                  </a:buClr>
                  <a:buSzPct val="85000"/>
                  <a:buFont typeface="Wingdings" panose="05000000000000000000" pitchFamily="2" charset="2"/>
                  <a:buChar char=""/>
                  <a:defRPr sz="1600">
                    <a:solidFill>
                      <a:schemeClr val="tx2"/>
                    </a:solidFill>
                    <a:latin typeface="Calibri Light" panose="020F0302020204030204" pitchFamily="34" charset="0"/>
                  </a:defRPr>
                </a:lvl2pPr>
                <a:lvl3pPr marL="358775" indent="-228600">
                  <a:lnSpc>
                    <a:spcPct val="90000"/>
                  </a:lnSpc>
                  <a:spcBef>
                    <a:spcPts val="500"/>
                  </a:spcBef>
                  <a:buClr>
                    <a:schemeClr val="tx2"/>
                  </a:buClr>
                  <a:buSzPct val="85000"/>
                  <a:buFont typeface="Wingdings" panose="05000000000000000000" pitchFamily="2" charset="2"/>
                  <a:buChar char=""/>
                  <a:defRPr sz="1400">
                    <a:solidFill>
                      <a:schemeClr val="tx2"/>
                    </a:solidFill>
                    <a:latin typeface="Calibri Light" panose="020F0302020204030204" pitchFamily="34" charset="0"/>
                  </a:defRPr>
                </a:lvl3pPr>
                <a:lvl4pPr marL="447675"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4pPr>
                <a:lvl5pPr marL="538163"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5pPr>
                <a:lvl6pPr marL="9953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6pPr>
                <a:lvl7pPr marL="14525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7pPr>
                <a:lvl8pPr marL="19097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8pPr>
                <a:lvl9pPr marL="23669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9pPr>
              </a:lstStyle>
              <a:p>
                <a:pPr marL="0" marR="0" lvl="0" indent="0" algn="l" defTabSz="82911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ltLang="sv-SE" sz="1451" kern="0" dirty="0">
                    <a:solidFill>
                      <a:srgbClr val="414041"/>
                    </a:solidFill>
                    <a:cs typeface="Calibri Light" panose="020F0302020204030204" pitchFamily="34" charset="0"/>
                  </a:rPr>
                  <a:t>Our </a:t>
                </a:r>
                <a:r>
                  <a:rPr lang="en-GB" altLang="sv-SE" sz="1451" b="1" kern="0" dirty="0">
                    <a:solidFill>
                      <a:srgbClr val="414041"/>
                    </a:solidFill>
                    <a:cs typeface="Calibri Light" panose="020F0302020204030204" pitchFamily="34" charset="0"/>
                  </a:rPr>
                  <a:t>6th </a:t>
                </a:r>
                <a:r>
                  <a:rPr lang="en-GB" altLang="sv-SE" sz="1451" kern="0" dirty="0">
                    <a:solidFill>
                      <a:srgbClr val="414041"/>
                    </a:solidFill>
                    <a:cs typeface="Calibri Light" panose="020F0302020204030204" pitchFamily="34" charset="0"/>
                  </a:rPr>
                  <a:t>year delivering our established</a:t>
                </a:r>
                <a:r>
                  <a:rPr lang="en-GB" altLang="sv-SE" sz="1451" b="1" kern="0" dirty="0">
                    <a:solidFill>
                      <a:srgbClr val="414041"/>
                    </a:solidFill>
                    <a:cs typeface="Calibri Light" panose="020F0302020204030204" pitchFamily="34" charset="0"/>
                  </a:rPr>
                  <a:t> industry benchmark</a:t>
                </a:r>
                <a:endParaRPr lang="en-GB" altLang="sv-SE" sz="1451" kern="0" dirty="0">
                  <a:solidFill>
                    <a:srgbClr val="414041"/>
                  </a:solidFill>
                  <a:cs typeface="Calibri Light" panose="020F0302020204030204" pitchFamily="34" charset="0"/>
                </a:endParaRPr>
              </a:p>
            </p:txBody>
          </p:sp>
          <p:grpSp>
            <p:nvGrpSpPr>
              <p:cNvPr id="71" name="Group 70">
                <a:extLst>
                  <a:ext uri="{FF2B5EF4-FFF2-40B4-BE49-F238E27FC236}">
                    <a16:creationId xmlns:a16="http://schemas.microsoft.com/office/drawing/2014/main" id="{F98F2551-A463-4603-91A7-B3618A8C59CD}"/>
                  </a:ext>
                </a:extLst>
              </p:cNvPr>
              <p:cNvGrpSpPr/>
              <p:nvPr/>
            </p:nvGrpSpPr>
            <p:grpSpPr>
              <a:xfrm>
                <a:off x="7723959" y="3228374"/>
                <a:ext cx="646331" cy="472078"/>
                <a:chOff x="6889750" y="3411585"/>
                <a:chExt cx="712788" cy="520618"/>
              </a:xfrm>
            </p:grpSpPr>
            <p:grpSp>
              <p:nvGrpSpPr>
                <p:cNvPr id="72" name="Group 71">
                  <a:extLst>
                    <a:ext uri="{FF2B5EF4-FFF2-40B4-BE49-F238E27FC236}">
                      <a16:creationId xmlns:a16="http://schemas.microsoft.com/office/drawing/2014/main" id="{10BD5447-B0BD-4FB9-B3B6-ACB8BCD0DC46}"/>
                    </a:ext>
                  </a:extLst>
                </p:cNvPr>
                <p:cNvGrpSpPr/>
                <p:nvPr/>
              </p:nvGrpSpPr>
              <p:grpSpPr>
                <a:xfrm>
                  <a:off x="6925454" y="3411585"/>
                  <a:ext cx="621240" cy="520618"/>
                  <a:chOff x="8715376" y="3114675"/>
                  <a:chExt cx="755650" cy="644525"/>
                </a:xfrm>
                <a:solidFill>
                  <a:srgbClr val="355964"/>
                </a:solidFill>
              </p:grpSpPr>
              <p:sp>
                <p:nvSpPr>
                  <p:cNvPr id="74" name="Freeform 266">
                    <a:extLst>
                      <a:ext uri="{FF2B5EF4-FFF2-40B4-BE49-F238E27FC236}">
                        <a16:creationId xmlns:a16="http://schemas.microsoft.com/office/drawing/2014/main" id="{8E589C7E-95BD-4CE0-A81F-B9FE12EE6B8E}"/>
                      </a:ext>
                    </a:extLst>
                  </p:cNvPr>
                  <p:cNvSpPr>
                    <a:spLocks noEditPoints="1"/>
                  </p:cNvSpPr>
                  <p:nvPr/>
                </p:nvSpPr>
                <p:spPr bwMode="auto">
                  <a:xfrm>
                    <a:off x="8715376" y="3114675"/>
                    <a:ext cx="755650" cy="644525"/>
                  </a:xfrm>
                  <a:custGeom>
                    <a:avLst/>
                    <a:gdLst>
                      <a:gd name="T0" fmla="*/ 1679 w 2382"/>
                      <a:gd name="T1" fmla="*/ 1928 h 2028"/>
                      <a:gd name="T2" fmla="*/ 1708 w 2382"/>
                      <a:gd name="T3" fmla="*/ 1938 h 2028"/>
                      <a:gd name="T4" fmla="*/ 1727 w 2382"/>
                      <a:gd name="T5" fmla="*/ 1963 h 2028"/>
                      <a:gd name="T6" fmla="*/ 1727 w 2382"/>
                      <a:gd name="T7" fmla="*/ 1995 h 2028"/>
                      <a:gd name="T8" fmla="*/ 1708 w 2382"/>
                      <a:gd name="T9" fmla="*/ 2019 h 2028"/>
                      <a:gd name="T10" fmla="*/ 1679 w 2382"/>
                      <a:gd name="T11" fmla="*/ 2028 h 2028"/>
                      <a:gd name="T12" fmla="*/ 687 w 2382"/>
                      <a:gd name="T13" fmla="*/ 2026 h 2028"/>
                      <a:gd name="T14" fmla="*/ 663 w 2382"/>
                      <a:gd name="T15" fmla="*/ 2008 h 2028"/>
                      <a:gd name="T16" fmla="*/ 653 w 2382"/>
                      <a:gd name="T17" fmla="*/ 1979 h 2028"/>
                      <a:gd name="T18" fmla="*/ 663 w 2382"/>
                      <a:gd name="T19" fmla="*/ 1949 h 2028"/>
                      <a:gd name="T20" fmla="*/ 687 w 2382"/>
                      <a:gd name="T21" fmla="*/ 1932 h 2028"/>
                      <a:gd name="T22" fmla="*/ 99 w 2382"/>
                      <a:gd name="T23" fmla="*/ 1388 h 2028"/>
                      <a:gd name="T24" fmla="*/ 103 w 2382"/>
                      <a:gd name="T25" fmla="*/ 1534 h 2028"/>
                      <a:gd name="T26" fmla="*/ 123 w 2382"/>
                      <a:gd name="T27" fmla="*/ 1576 h 2028"/>
                      <a:gd name="T28" fmla="*/ 160 w 2382"/>
                      <a:gd name="T29" fmla="*/ 1606 h 2028"/>
                      <a:gd name="T30" fmla="*/ 207 w 2382"/>
                      <a:gd name="T31" fmla="*/ 1617 h 2028"/>
                      <a:gd name="T32" fmla="*/ 2199 w 2382"/>
                      <a:gd name="T33" fmla="*/ 1614 h 2028"/>
                      <a:gd name="T34" fmla="*/ 2242 w 2382"/>
                      <a:gd name="T35" fmla="*/ 1593 h 2028"/>
                      <a:gd name="T36" fmla="*/ 2272 w 2382"/>
                      <a:gd name="T37" fmla="*/ 1557 h 2028"/>
                      <a:gd name="T38" fmla="*/ 2283 w 2382"/>
                      <a:gd name="T39" fmla="*/ 1510 h 2028"/>
                      <a:gd name="T40" fmla="*/ 99 w 2382"/>
                      <a:gd name="T41" fmla="*/ 1388 h 2028"/>
                      <a:gd name="T42" fmla="*/ 181 w 2382"/>
                      <a:gd name="T43" fmla="*/ 102 h 2028"/>
                      <a:gd name="T44" fmla="*/ 139 w 2382"/>
                      <a:gd name="T45" fmla="*/ 123 h 2028"/>
                      <a:gd name="T46" fmla="*/ 110 w 2382"/>
                      <a:gd name="T47" fmla="*/ 159 h 2028"/>
                      <a:gd name="T48" fmla="*/ 99 w 2382"/>
                      <a:gd name="T49" fmla="*/ 206 h 2028"/>
                      <a:gd name="T50" fmla="*/ 99 w 2382"/>
                      <a:gd name="T51" fmla="*/ 813 h 2028"/>
                      <a:gd name="T52" fmla="*/ 2283 w 2382"/>
                      <a:gd name="T53" fmla="*/ 1288 h 2028"/>
                      <a:gd name="T54" fmla="*/ 2283 w 2382"/>
                      <a:gd name="T55" fmla="*/ 811 h 2028"/>
                      <a:gd name="T56" fmla="*/ 2280 w 2382"/>
                      <a:gd name="T57" fmla="*/ 182 h 2028"/>
                      <a:gd name="T58" fmla="*/ 2260 w 2382"/>
                      <a:gd name="T59" fmla="*/ 140 h 2028"/>
                      <a:gd name="T60" fmla="*/ 2224 w 2382"/>
                      <a:gd name="T61" fmla="*/ 111 h 2028"/>
                      <a:gd name="T62" fmla="*/ 2176 w 2382"/>
                      <a:gd name="T63" fmla="*/ 100 h 2028"/>
                      <a:gd name="T64" fmla="*/ 206 w 2382"/>
                      <a:gd name="T65" fmla="*/ 0 h 2028"/>
                      <a:gd name="T66" fmla="*/ 2213 w 2382"/>
                      <a:gd name="T67" fmla="*/ 3 h 2028"/>
                      <a:gd name="T68" fmla="*/ 2279 w 2382"/>
                      <a:gd name="T69" fmla="*/ 29 h 2028"/>
                      <a:gd name="T70" fmla="*/ 2334 w 2382"/>
                      <a:gd name="T71" fmla="*/ 73 h 2028"/>
                      <a:gd name="T72" fmla="*/ 2369 w 2382"/>
                      <a:gd name="T73" fmla="*/ 134 h 2028"/>
                      <a:gd name="T74" fmla="*/ 2382 w 2382"/>
                      <a:gd name="T75" fmla="*/ 206 h 2028"/>
                      <a:gd name="T76" fmla="*/ 2380 w 2382"/>
                      <a:gd name="T77" fmla="*/ 1536 h 2028"/>
                      <a:gd name="T78" fmla="*/ 2365 w 2382"/>
                      <a:gd name="T79" fmla="*/ 1590 h 2028"/>
                      <a:gd name="T80" fmla="*/ 2335 w 2382"/>
                      <a:gd name="T81" fmla="*/ 1640 h 2028"/>
                      <a:gd name="T82" fmla="*/ 2291 w 2382"/>
                      <a:gd name="T83" fmla="*/ 1679 h 2028"/>
                      <a:gd name="T84" fmla="*/ 2237 w 2382"/>
                      <a:gd name="T85" fmla="*/ 1706 h 2028"/>
                      <a:gd name="T86" fmla="*/ 2176 w 2382"/>
                      <a:gd name="T87" fmla="*/ 1715 h 2028"/>
                      <a:gd name="T88" fmla="*/ 171 w 2382"/>
                      <a:gd name="T89" fmla="*/ 1712 h 2028"/>
                      <a:gd name="T90" fmla="*/ 105 w 2382"/>
                      <a:gd name="T91" fmla="*/ 1689 h 2028"/>
                      <a:gd name="T92" fmla="*/ 53 w 2382"/>
                      <a:gd name="T93" fmla="*/ 1646 h 2028"/>
                      <a:gd name="T94" fmla="*/ 17 w 2382"/>
                      <a:gd name="T95" fmla="*/ 1590 h 2028"/>
                      <a:gd name="T96" fmla="*/ 2 w 2382"/>
                      <a:gd name="T97" fmla="*/ 1536 h 2028"/>
                      <a:gd name="T98" fmla="*/ 0 w 2382"/>
                      <a:gd name="T99" fmla="*/ 206 h 2028"/>
                      <a:gd name="T100" fmla="*/ 13 w 2382"/>
                      <a:gd name="T101" fmla="*/ 134 h 2028"/>
                      <a:gd name="T102" fmla="*/ 48 w 2382"/>
                      <a:gd name="T103" fmla="*/ 73 h 2028"/>
                      <a:gd name="T104" fmla="*/ 103 w 2382"/>
                      <a:gd name="T105" fmla="*/ 29 h 2028"/>
                      <a:gd name="T106" fmla="*/ 169 w 2382"/>
                      <a:gd name="T107" fmla="*/ 3 h 2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82" h="2028">
                        <a:moveTo>
                          <a:pt x="703" y="1928"/>
                        </a:moveTo>
                        <a:lnTo>
                          <a:pt x="1679" y="1928"/>
                        </a:lnTo>
                        <a:lnTo>
                          <a:pt x="1695" y="1932"/>
                        </a:lnTo>
                        <a:lnTo>
                          <a:pt x="1708" y="1938"/>
                        </a:lnTo>
                        <a:lnTo>
                          <a:pt x="1719" y="1949"/>
                        </a:lnTo>
                        <a:lnTo>
                          <a:pt x="1727" y="1963"/>
                        </a:lnTo>
                        <a:lnTo>
                          <a:pt x="1729" y="1979"/>
                        </a:lnTo>
                        <a:lnTo>
                          <a:pt x="1727" y="1995"/>
                        </a:lnTo>
                        <a:lnTo>
                          <a:pt x="1719" y="2008"/>
                        </a:lnTo>
                        <a:lnTo>
                          <a:pt x="1708" y="2019"/>
                        </a:lnTo>
                        <a:lnTo>
                          <a:pt x="1695" y="2026"/>
                        </a:lnTo>
                        <a:lnTo>
                          <a:pt x="1679" y="2028"/>
                        </a:lnTo>
                        <a:lnTo>
                          <a:pt x="703" y="2028"/>
                        </a:lnTo>
                        <a:lnTo>
                          <a:pt x="687" y="2026"/>
                        </a:lnTo>
                        <a:lnTo>
                          <a:pt x="674" y="2019"/>
                        </a:lnTo>
                        <a:lnTo>
                          <a:pt x="663" y="2008"/>
                        </a:lnTo>
                        <a:lnTo>
                          <a:pt x="655" y="1995"/>
                        </a:lnTo>
                        <a:lnTo>
                          <a:pt x="653" y="1979"/>
                        </a:lnTo>
                        <a:lnTo>
                          <a:pt x="655" y="1963"/>
                        </a:lnTo>
                        <a:lnTo>
                          <a:pt x="663" y="1949"/>
                        </a:lnTo>
                        <a:lnTo>
                          <a:pt x="674" y="1938"/>
                        </a:lnTo>
                        <a:lnTo>
                          <a:pt x="687" y="1932"/>
                        </a:lnTo>
                        <a:lnTo>
                          <a:pt x="703" y="1928"/>
                        </a:lnTo>
                        <a:close/>
                        <a:moveTo>
                          <a:pt x="99" y="1388"/>
                        </a:moveTo>
                        <a:lnTo>
                          <a:pt x="99" y="1510"/>
                        </a:lnTo>
                        <a:lnTo>
                          <a:pt x="103" y="1534"/>
                        </a:lnTo>
                        <a:lnTo>
                          <a:pt x="110" y="1557"/>
                        </a:lnTo>
                        <a:lnTo>
                          <a:pt x="123" y="1576"/>
                        </a:lnTo>
                        <a:lnTo>
                          <a:pt x="140" y="1593"/>
                        </a:lnTo>
                        <a:lnTo>
                          <a:pt x="160" y="1606"/>
                        </a:lnTo>
                        <a:lnTo>
                          <a:pt x="183" y="1614"/>
                        </a:lnTo>
                        <a:lnTo>
                          <a:pt x="207" y="1617"/>
                        </a:lnTo>
                        <a:lnTo>
                          <a:pt x="2175" y="1617"/>
                        </a:lnTo>
                        <a:lnTo>
                          <a:pt x="2199" y="1614"/>
                        </a:lnTo>
                        <a:lnTo>
                          <a:pt x="2222" y="1606"/>
                        </a:lnTo>
                        <a:lnTo>
                          <a:pt x="2242" y="1593"/>
                        </a:lnTo>
                        <a:lnTo>
                          <a:pt x="2259" y="1576"/>
                        </a:lnTo>
                        <a:lnTo>
                          <a:pt x="2272" y="1557"/>
                        </a:lnTo>
                        <a:lnTo>
                          <a:pt x="2279" y="1534"/>
                        </a:lnTo>
                        <a:lnTo>
                          <a:pt x="2283" y="1510"/>
                        </a:lnTo>
                        <a:lnTo>
                          <a:pt x="2283" y="1388"/>
                        </a:lnTo>
                        <a:lnTo>
                          <a:pt x="99" y="1388"/>
                        </a:lnTo>
                        <a:close/>
                        <a:moveTo>
                          <a:pt x="206" y="100"/>
                        </a:moveTo>
                        <a:lnTo>
                          <a:pt x="181" y="102"/>
                        </a:lnTo>
                        <a:lnTo>
                          <a:pt x="158" y="111"/>
                        </a:lnTo>
                        <a:lnTo>
                          <a:pt x="139" y="123"/>
                        </a:lnTo>
                        <a:lnTo>
                          <a:pt x="122" y="140"/>
                        </a:lnTo>
                        <a:lnTo>
                          <a:pt x="110" y="159"/>
                        </a:lnTo>
                        <a:lnTo>
                          <a:pt x="102" y="182"/>
                        </a:lnTo>
                        <a:lnTo>
                          <a:pt x="99" y="206"/>
                        </a:lnTo>
                        <a:lnTo>
                          <a:pt x="99" y="811"/>
                        </a:lnTo>
                        <a:lnTo>
                          <a:pt x="99" y="813"/>
                        </a:lnTo>
                        <a:lnTo>
                          <a:pt x="99" y="1288"/>
                        </a:lnTo>
                        <a:lnTo>
                          <a:pt x="2283" y="1288"/>
                        </a:lnTo>
                        <a:lnTo>
                          <a:pt x="2283" y="813"/>
                        </a:lnTo>
                        <a:lnTo>
                          <a:pt x="2283" y="811"/>
                        </a:lnTo>
                        <a:lnTo>
                          <a:pt x="2283" y="206"/>
                        </a:lnTo>
                        <a:lnTo>
                          <a:pt x="2280" y="182"/>
                        </a:lnTo>
                        <a:lnTo>
                          <a:pt x="2272" y="159"/>
                        </a:lnTo>
                        <a:lnTo>
                          <a:pt x="2260" y="140"/>
                        </a:lnTo>
                        <a:lnTo>
                          <a:pt x="2243" y="123"/>
                        </a:lnTo>
                        <a:lnTo>
                          <a:pt x="2224" y="111"/>
                        </a:lnTo>
                        <a:lnTo>
                          <a:pt x="2201" y="102"/>
                        </a:lnTo>
                        <a:lnTo>
                          <a:pt x="2176" y="100"/>
                        </a:lnTo>
                        <a:lnTo>
                          <a:pt x="206" y="100"/>
                        </a:lnTo>
                        <a:close/>
                        <a:moveTo>
                          <a:pt x="206" y="0"/>
                        </a:moveTo>
                        <a:lnTo>
                          <a:pt x="2176" y="0"/>
                        </a:lnTo>
                        <a:lnTo>
                          <a:pt x="2213" y="3"/>
                        </a:lnTo>
                        <a:lnTo>
                          <a:pt x="2248" y="13"/>
                        </a:lnTo>
                        <a:lnTo>
                          <a:pt x="2279" y="29"/>
                        </a:lnTo>
                        <a:lnTo>
                          <a:pt x="2308" y="49"/>
                        </a:lnTo>
                        <a:lnTo>
                          <a:pt x="2334" y="73"/>
                        </a:lnTo>
                        <a:lnTo>
                          <a:pt x="2354" y="102"/>
                        </a:lnTo>
                        <a:lnTo>
                          <a:pt x="2369" y="134"/>
                        </a:lnTo>
                        <a:lnTo>
                          <a:pt x="2378" y="169"/>
                        </a:lnTo>
                        <a:lnTo>
                          <a:pt x="2382" y="206"/>
                        </a:lnTo>
                        <a:lnTo>
                          <a:pt x="2382" y="1509"/>
                        </a:lnTo>
                        <a:lnTo>
                          <a:pt x="2380" y="1536"/>
                        </a:lnTo>
                        <a:lnTo>
                          <a:pt x="2375" y="1563"/>
                        </a:lnTo>
                        <a:lnTo>
                          <a:pt x="2365" y="1590"/>
                        </a:lnTo>
                        <a:lnTo>
                          <a:pt x="2352" y="1616"/>
                        </a:lnTo>
                        <a:lnTo>
                          <a:pt x="2335" y="1640"/>
                        </a:lnTo>
                        <a:lnTo>
                          <a:pt x="2314" y="1661"/>
                        </a:lnTo>
                        <a:lnTo>
                          <a:pt x="2291" y="1679"/>
                        </a:lnTo>
                        <a:lnTo>
                          <a:pt x="2265" y="1695"/>
                        </a:lnTo>
                        <a:lnTo>
                          <a:pt x="2237" y="1706"/>
                        </a:lnTo>
                        <a:lnTo>
                          <a:pt x="2207" y="1713"/>
                        </a:lnTo>
                        <a:lnTo>
                          <a:pt x="2176" y="1715"/>
                        </a:lnTo>
                        <a:lnTo>
                          <a:pt x="206" y="1715"/>
                        </a:lnTo>
                        <a:lnTo>
                          <a:pt x="171" y="1712"/>
                        </a:lnTo>
                        <a:lnTo>
                          <a:pt x="137" y="1703"/>
                        </a:lnTo>
                        <a:lnTo>
                          <a:pt x="105" y="1689"/>
                        </a:lnTo>
                        <a:lnTo>
                          <a:pt x="77" y="1669"/>
                        </a:lnTo>
                        <a:lnTo>
                          <a:pt x="53" y="1646"/>
                        </a:lnTo>
                        <a:lnTo>
                          <a:pt x="33" y="1620"/>
                        </a:lnTo>
                        <a:lnTo>
                          <a:pt x="17" y="1590"/>
                        </a:lnTo>
                        <a:lnTo>
                          <a:pt x="7" y="1563"/>
                        </a:lnTo>
                        <a:lnTo>
                          <a:pt x="2" y="1536"/>
                        </a:lnTo>
                        <a:lnTo>
                          <a:pt x="0" y="1509"/>
                        </a:lnTo>
                        <a:lnTo>
                          <a:pt x="0" y="206"/>
                        </a:lnTo>
                        <a:lnTo>
                          <a:pt x="4" y="169"/>
                        </a:lnTo>
                        <a:lnTo>
                          <a:pt x="13" y="134"/>
                        </a:lnTo>
                        <a:lnTo>
                          <a:pt x="28" y="102"/>
                        </a:lnTo>
                        <a:lnTo>
                          <a:pt x="48" y="73"/>
                        </a:lnTo>
                        <a:lnTo>
                          <a:pt x="74" y="49"/>
                        </a:lnTo>
                        <a:lnTo>
                          <a:pt x="103" y="29"/>
                        </a:lnTo>
                        <a:lnTo>
                          <a:pt x="134" y="13"/>
                        </a:lnTo>
                        <a:lnTo>
                          <a:pt x="169" y="3"/>
                        </a:lnTo>
                        <a:lnTo>
                          <a:pt x="206" y="0"/>
                        </a:lnTo>
                        <a:close/>
                      </a:path>
                    </a:pathLst>
                  </a:custGeom>
                  <a:grpFill/>
                  <a:ln w="0">
                    <a:noFill/>
                    <a:prstDash val="solid"/>
                    <a:round/>
                    <a:headEnd/>
                    <a:tailEnd/>
                  </a:ln>
                </p:spPr>
                <p:txBody>
                  <a:bodyPr/>
                  <a:lstStyle/>
                  <a:p>
                    <a:pPr marL="0" marR="0" lvl="0" indent="0" algn="l" defTabSz="829119" rtl="0" eaLnBrk="1" fontAlgn="auto" latinLnBrk="0" hangingPunct="1">
                      <a:lnSpc>
                        <a:spcPct val="100000"/>
                      </a:lnSpc>
                      <a:spcBef>
                        <a:spcPts val="0"/>
                      </a:spcBef>
                      <a:spcAft>
                        <a:spcPts val="0"/>
                      </a:spcAft>
                      <a:buClrTx/>
                      <a:buSzTx/>
                      <a:buFontTx/>
                      <a:buNone/>
                      <a:tabLst/>
                      <a:defRPr/>
                    </a:pPr>
                    <a:endParaRPr kumimoji="0" lang="en-GB" sz="725" b="0" i="0" u="none" strike="noStrike" kern="0" cap="none" spc="0" normalizeH="0" baseline="0" noProof="0" dirty="0">
                      <a:ln>
                        <a:noFill/>
                      </a:ln>
                      <a:solidFill>
                        <a:srgbClr val="414041"/>
                      </a:solidFill>
                      <a:effectLst/>
                      <a:uLnTx/>
                      <a:uFillTx/>
                      <a:latin typeface="Calibri" pitchFamily="34" charset="0"/>
                      <a:ea typeface="+mn-ea"/>
                      <a:cs typeface="+mn-cs"/>
                    </a:endParaRPr>
                  </a:p>
                </p:txBody>
              </p:sp>
              <p:sp>
                <p:nvSpPr>
                  <p:cNvPr id="75" name="Rectangle 267">
                    <a:extLst>
                      <a:ext uri="{FF2B5EF4-FFF2-40B4-BE49-F238E27FC236}">
                        <a16:creationId xmlns:a16="http://schemas.microsoft.com/office/drawing/2014/main" id="{2F6D1222-7B03-48BF-87DE-416E095FDC7A}"/>
                      </a:ext>
                    </a:extLst>
                  </p:cNvPr>
                  <p:cNvSpPr>
                    <a:spLocks noChangeArrowheads="1"/>
                  </p:cNvSpPr>
                  <p:nvPr/>
                </p:nvSpPr>
                <p:spPr bwMode="auto">
                  <a:xfrm>
                    <a:off x="8988426" y="3638550"/>
                    <a:ext cx="31750" cy="111125"/>
                  </a:xfrm>
                  <a:prstGeom prst="rect">
                    <a:avLst/>
                  </a:prstGeom>
                  <a:grpFill/>
                  <a:ln w="0">
                    <a:noFill/>
                    <a:prstDash val="solid"/>
                    <a:miter lim="800000"/>
                    <a:headEnd/>
                    <a:tailEnd/>
                  </a:ln>
                </p:spPr>
                <p:txBody>
                  <a:bodyPr/>
                  <a:lstStyle/>
                  <a:p>
                    <a:pPr marL="0" marR="0" lvl="0" indent="0" algn="l" defTabSz="829119" rtl="0" eaLnBrk="1" fontAlgn="auto" latinLnBrk="0" hangingPunct="1">
                      <a:lnSpc>
                        <a:spcPct val="100000"/>
                      </a:lnSpc>
                      <a:spcBef>
                        <a:spcPts val="0"/>
                      </a:spcBef>
                      <a:spcAft>
                        <a:spcPts val="0"/>
                      </a:spcAft>
                      <a:buClrTx/>
                      <a:buSzTx/>
                      <a:buFontTx/>
                      <a:buNone/>
                      <a:tabLst/>
                      <a:defRPr/>
                    </a:pPr>
                    <a:endParaRPr kumimoji="0" lang="en-GB" sz="725" b="0" i="0" u="none" strike="noStrike" kern="0" cap="none" spc="0" normalizeH="0" baseline="0" noProof="0" dirty="0">
                      <a:ln>
                        <a:noFill/>
                      </a:ln>
                      <a:solidFill>
                        <a:srgbClr val="414041"/>
                      </a:solidFill>
                      <a:effectLst/>
                      <a:uLnTx/>
                      <a:uFillTx/>
                      <a:latin typeface="Calibri" pitchFamily="34" charset="0"/>
                      <a:ea typeface="+mn-ea"/>
                      <a:cs typeface="+mn-cs"/>
                    </a:endParaRPr>
                  </a:p>
                </p:txBody>
              </p:sp>
              <p:sp>
                <p:nvSpPr>
                  <p:cNvPr id="76" name="Rectangle 268">
                    <a:extLst>
                      <a:ext uri="{FF2B5EF4-FFF2-40B4-BE49-F238E27FC236}">
                        <a16:creationId xmlns:a16="http://schemas.microsoft.com/office/drawing/2014/main" id="{E1F0948D-28A4-4E95-8674-09D9804F8842}"/>
                      </a:ext>
                    </a:extLst>
                  </p:cNvPr>
                  <p:cNvSpPr>
                    <a:spLocks noChangeArrowheads="1"/>
                  </p:cNvSpPr>
                  <p:nvPr/>
                </p:nvSpPr>
                <p:spPr bwMode="auto">
                  <a:xfrm>
                    <a:off x="9166226" y="3638550"/>
                    <a:ext cx="31750" cy="111125"/>
                  </a:xfrm>
                  <a:prstGeom prst="rect">
                    <a:avLst/>
                  </a:prstGeom>
                  <a:grpFill/>
                  <a:ln w="0">
                    <a:noFill/>
                    <a:prstDash val="solid"/>
                    <a:miter lim="800000"/>
                    <a:headEnd/>
                    <a:tailEnd/>
                  </a:ln>
                </p:spPr>
                <p:txBody>
                  <a:bodyPr/>
                  <a:lstStyle/>
                  <a:p>
                    <a:pPr marL="0" marR="0" lvl="0" indent="0" algn="l" defTabSz="829119" rtl="0" eaLnBrk="1" fontAlgn="auto" latinLnBrk="0" hangingPunct="1">
                      <a:lnSpc>
                        <a:spcPct val="100000"/>
                      </a:lnSpc>
                      <a:spcBef>
                        <a:spcPts val="0"/>
                      </a:spcBef>
                      <a:spcAft>
                        <a:spcPts val="0"/>
                      </a:spcAft>
                      <a:buClrTx/>
                      <a:buSzTx/>
                      <a:buFontTx/>
                      <a:buNone/>
                      <a:tabLst/>
                      <a:defRPr/>
                    </a:pPr>
                    <a:endParaRPr kumimoji="0" lang="en-GB" sz="725" b="0" i="0" u="none" strike="noStrike" kern="0" cap="none" spc="0" normalizeH="0" baseline="0" noProof="0" dirty="0">
                      <a:ln>
                        <a:noFill/>
                      </a:ln>
                      <a:solidFill>
                        <a:srgbClr val="414041"/>
                      </a:solidFill>
                      <a:effectLst/>
                      <a:uLnTx/>
                      <a:uFillTx/>
                      <a:latin typeface="Calibri" pitchFamily="34" charset="0"/>
                      <a:ea typeface="+mn-ea"/>
                      <a:cs typeface="+mn-cs"/>
                    </a:endParaRPr>
                  </a:p>
                </p:txBody>
              </p:sp>
            </p:grpSp>
            <p:sp>
              <p:nvSpPr>
                <p:cNvPr id="73" name="TextBox 4">
                  <a:extLst>
                    <a:ext uri="{FF2B5EF4-FFF2-40B4-BE49-F238E27FC236}">
                      <a16:creationId xmlns:a16="http://schemas.microsoft.com/office/drawing/2014/main" id="{58D71146-2F7B-4173-BC8D-1E8C56210CE2}"/>
                    </a:ext>
                  </a:extLst>
                </p:cNvPr>
                <p:cNvSpPr txBox="1">
                  <a:spLocks noChangeArrowheads="1"/>
                </p:cNvSpPr>
                <p:nvPr/>
              </p:nvSpPr>
              <p:spPr bwMode="auto">
                <a:xfrm>
                  <a:off x="6889750" y="3471863"/>
                  <a:ext cx="712788" cy="2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fontAlgn="base">
                    <a:spcBef>
                      <a:spcPct val="0"/>
                    </a:spcBef>
                    <a:spcAft>
                      <a:spcPct val="0"/>
                    </a:spcAft>
                    <a:defRPr>
                      <a:solidFill>
                        <a:schemeClr val="tx1"/>
                      </a:solidFill>
                      <a:latin typeface="Calibri Light" panose="020F0302020204030204" pitchFamily="34" charset="0"/>
                    </a:defRPr>
                  </a:lvl6pPr>
                  <a:lvl7pPr marL="2971800" indent="-228600" fontAlgn="base">
                    <a:spcBef>
                      <a:spcPct val="0"/>
                    </a:spcBef>
                    <a:spcAft>
                      <a:spcPct val="0"/>
                    </a:spcAft>
                    <a:defRPr>
                      <a:solidFill>
                        <a:schemeClr val="tx1"/>
                      </a:solidFill>
                      <a:latin typeface="Calibri Light" panose="020F0302020204030204" pitchFamily="34" charset="0"/>
                    </a:defRPr>
                  </a:lvl7pPr>
                  <a:lvl8pPr marL="3429000" indent="-228600" fontAlgn="base">
                    <a:spcBef>
                      <a:spcPct val="0"/>
                    </a:spcBef>
                    <a:spcAft>
                      <a:spcPct val="0"/>
                    </a:spcAft>
                    <a:defRPr>
                      <a:solidFill>
                        <a:schemeClr val="tx1"/>
                      </a:solidFill>
                      <a:latin typeface="Calibri Light" panose="020F0302020204030204" pitchFamily="34" charset="0"/>
                    </a:defRPr>
                  </a:lvl8pPr>
                  <a:lvl9pPr marL="3886200" indent="-228600" fontAlgn="base">
                    <a:spcBef>
                      <a:spcPct val="0"/>
                    </a:spcBef>
                    <a:spcAft>
                      <a:spcPct val="0"/>
                    </a:spcAft>
                    <a:defRPr>
                      <a:solidFill>
                        <a:schemeClr val="tx1"/>
                      </a:solidFill>
                      <a:latin typeface="Calibri Light" panose="020F0302020204030204" pitchFamily="34" charset="0"/>
                    </a:defRPr>
                  </a:lvl9pPr>
                </a:lstStyle>
                <a:p>
                  <a:pPr marL="0" marR="0" lvl="0" indent="0" algn="l" defTabSz="829119" rtl="0" eaLnBrk="1" fontAlgn="auto" latinLnBrk="0" hangingPunct="1">
                    <a:lnSpc>
                      <a:spcPct val="90000"/>
                    </a:lnSpc>
                    <a:spcBef>
                      <a:spcPts val="0"/>
                    </a:spcBef>
                    <a:spcAft>
                      <a:spcPts val="544"/>
                    </a:spcAft>
                    <a:buClrTx/>
                    <a:buSzTx/>
                    <a:buFontTx/>
                    <a:buNone/>
                    <a:tabLst/>
                    <a:defRPr/>
                  </a:pPr>
                  <a:r>
                    <a:rPr kumimoji="0" lang="sv-SE" altLang="sv-SE" sz="1270" b="1" i="0" u="none" strike="noStrike" kern="0" cap="none" spc="0" normalizeH="0" baseline="0" noProof="0">
                      <a:ln>
                        <a:noFill/>
                      </a:ln>
                      <a:solidFill>
                        <a:srgbClr val="414041"/>
                      </a:solidFill>
                      <a:effectLst/>
                      <a:uLnTx/>
                      <a:uFillTx/>
                      <a:latin typeface="Calibri Light" panose="020F0302020204030204" pitchFamily="34" charset="0"/>
                      <a:ea typeface="+mn-ea"/>
                      <a:cs typeface="+mn-cs"/>
                    </a:rPr>
                    <a:t>EBNow</a:t>
                  </a:r>
                </a:p>
              </p:txBody>
            </p:sp>
          </p:grpSp>
        </p:grpSp>
        <p:grpSp>
          <p:nvGrpSpPr>
            <p:cNvPr id="51" name="Group 50">
              <a:extLst>
                <a:ext uri="{FF2B5EF4-FFF2-40B4-BE49-F238E27FC236}">
                  <a16:creationId xmlns:a16="http://schemas.microsoft.com/office/drawing/2014/main" id="{9C578A7E-50F6-4919-8259-6C556C79FD73}"/>
                </a:ext>
              </a:extLst>
            </p:cNvPr>
            <p:cNvGrpSpPr/>
            <p:nvPr/>
          </p:nvGrpSpPr>
          <p:grpSpPr>
            <a:xfrm>
              <a:off x="3456500" y="3267202"/>
              <a:ext cx="2510470" cy="1284025"/>
              <a:chOff x="4272289" y="3464413"/>
              <a:chExt cx="2510470" cy="1284025"/>
            </a:xfrm>
          </p:grpSpPr>
          <p:sp>
            <p:nvSpPr>
              <p:cNvPr id="61" name="Rectangle: Rounded Corners 45">
                <a:extLst>
                  <a:ext uri="{FF2B5EF4-FFF2-40B4-BE49-F238E27FC236}">
                    <a16:creationId xmlns:a16="http://schemas.microsoft.com/office/drawing/2014/main" id="{1E64B2EC-445B-4B77-9CEF-0F5CE10B404D}"/>
                  </a:ext>
                </a:extLst>
              </p:cNvPr>
              <p:cNvSpPr/>
              <p:nvPr/>
            </p:nvSpPr>
            <p:spPr>
              <a:xfrm>
                <a:off x="4272289" y="3464413"/>
                <a:ext cx="2510470" cy="1284025"/>
              </a:xfrm>
              <a:prstGeom prst="roundRect">
                <a:avLst>
                  <a:gd name="adj" fmla="val 2767"/>
                </a:avLst>
              </a:prstGeom>
              <a:solidFill>
                <a:srgbClr val="F1612A">
                  <a:alpha val="23000"/>
                </a:srgbClr>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414041"/>
                  </a:solidFill>
                  <a:effectLst/>
                  <a:uLnTx/>
                  <a:uFillTx/>
                  <a:latin typeface="Calibri Light"/>
                  <a:ea typeface="+mn-ea"/>
                  <a:cs typeface="+mn-cs"/>
                </a:endParaRPr>
              </a:p>
            </p:txBody>
          </p:sp>
          <p:sp>
            <p:nvSpPr>
              <p:cNvPr id="62" name="Text Placeholder 3">
                <a:extLst>
                  <a:ext uri="{FF2B5EF4-FFF2-40B4-BE49-F238E27FC236}">
                    <a16:creationId xmlns:a16="http://schemas.microsoft.com/office/drawing/2014/main" id="{759464A6-128B-49A5-9CBA-1E6F404ACE6A}"/>
                  </a:ext>
                </a:extLst>
              </p:cNvPr>
              <p:cNvSpPr txBox="1">
                <a:spLocks/>
              </p:cNvSpPr>
              <p:nvPr/>
            </p:nvSpPr>
            <p:spPr bwMode="auto">
              <a:xfrm>
                <a:off x="4360098" y="3851636"/>
                <a:ext cx="2336292" cy="82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1600">
                    <a:solidFill>
                      <a:schemeClr val="tx2"/>
                    </a:solidFill>
                    <a:latin typeface="Calibri Light" panose="020F0302020204030204" pitchFamily="34" charset="0"/>
                  </a:defRPr>
                </a:lvl1pPr>
                <a:lvl2pPr marL="228600" indent="-228600">
                  <a:lnSpc>
                    <a:spcPct val="90000"/>
                  </a:lnSpc>
                  <a:spcBef>
                    <a:spcPts val="500"/>
                  </a:spcBef>
                  <a:buClr>
                    <a:schemeClr val="tx2"/>
                  </a:buClr>
                  <a:buSzPct val="85000"/>
                  <a:buFont typeface="Wingdings" panose="05000000000000000000" pitchFamily="2" charset="2"/>
                  <a:buChar char=""/>
                  <a:defRPr sz="1600">
                    <a:solidFill>
                      <a:schemeClr val="tx2"/>
                    </a:solidFill>
                    <a:latin typeface="Calibri Light" panose="020F0302020204030204" pitchFamily="34" charset="0"/>
                  </a:defRPr>
                </a:lvl2pPr>
                <a:lvl3pPr marL="358775" indent="-228600">
                  <a:lnSpc>
                    <a:spcPct val="90000"/>
                  </a:lnSpc>
                  <a:spcBef>
                    <a:spcPts val="500"/>
                  </a:spcBef>
                  <a:buClr>
                    <a:schemeClr val="tx2"/>
                  </a:buClr>
                  <a:buSzPct val="85000"/>
                  <a:buFont typeface="Wingdings" panose="05000000000000000000" pitchFamily="2" charset="2"/>
                  <a:buChar char=""/>
                  <a:defRPr sz="1400">
                    <a:solidFill>
                      <a:schemeClr val="tx2"/>
                    </a:solidFill>
                    <a:latin typeface="Calibri Light" panose="020F0302020204030204" pitchFamily="34" charset="0"/>
                  </a:defRPr>
                </a:lvl3pPr>
                <a:lvl4pPr marL="447675"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4pPr>
                <a:lvl5pPr marL="538163"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5pPr>
                <a:lvl6pPr marL="9953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6pPr>
                <a:lvl7pPr marL="14525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7pPr>
                <a:lvl8pPr marL="19097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8pPr>
                <a:lvl9pPr marL="23669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9pPr>
              </a:lstStyle>
              <a:p>
                <a:pPr lvl="0" defTabSz="829119">
                  <a:defRPr/>
                </a:pPr>
                <a:r>
                  <a:rPr lang="en-GB" altLang="sv-SE" sz="1451" kern="0">
                    <a:solidFill>
                      <a:srgbClr val="414041"/>
                    </a:solidFill>
                    <a:cs typeface="Calibri Light" panose="020F0302020204030204" pitchFamily="34" charset="0"/>
                  </a:rPr>
                  <a:t>Universum </a:t>
                </a:r>
                <a:r>
                  <a:rPr lang="en-GB" altLang="sv-SE" sz="1451" b="1" kern="0">
                    <a:solidFill>
                      <a:srgbClr val="414041"/>
                    </a:solidFill>
                    <a:cs typeface="Calibri Light" panose="020F0302020204030204" pitchFamily="34" charset="0"/>
                  </a:rPr>
                  <a:t>Access</a:t>
                </a:r>
                <a:r>
                  <a:rPr lang="en-GB" altLang="sv-SE" sz="1451" kern="0">
                    <a:solidFill>
                      <a:srgbClr val="414041"/>
                    </a:solidFill>
                    <a:cs typeface="Calibri Light" panose="020F0302020204030204" pitchFamily="34" charset="0"/>
                  </a:rPr>
                  <a:t> is our interactive platform to dive deeper into the data and your employer brand </a:t>
                </a:r>
              </a:p>
            </p:txBody>
          </p:sp>
          <p:pic>
            <p:nvPicPr>
              <p:cNvPr id="63" name="Picture Placeholder 49">
                <a:extLst>
                  <a:ext uri="{FF2B5EF4-FFF2-40B4-BE49-F238E27FC236}">
                    <a16:creationId xmlns:a16="http://schemas.microsoft.com/office/drawing/2014/main" id="{242133B5-3124-452F-A868-91B7869A4B84}"/>
                  </a:ext>
                </a:extLst>
              </p:cNvPr>
              <p:cNvPicPr>
                <a:picLocks noChangeAspect="1"/>
              </p:cNvPicPr>
              <p:nvPr/>
            </p:nvPicPr>
            <p:blipFill>
              <a:blip r:embed="rId3" cstate="print">
                <a:extLst>
                  <a:ext uri="{28A0092B-C50C-407E-A947-70E740481C1C}">
                    <a14:useLocalDpi xmlns:a14="http://schemas.microsoft.com/office/drawing/2010/main" val="0"/>
                  </a:ext>
                </a:extLst>
              </a:blip>
              <a:srcRect t="-72032" b="-72032"/>
              <a:stretch>
                <a:fillRect/>
              </a:stretch>
            </p:blipFill>
            <p:spPr bwMode="auto">
              <a:xfrm>
                <a:off x="4423436" y="3513356"/>
                <a:ext cx="955821" cy="39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Rectangle: Rounded Corners 49">
              <a:extLst>
                <a:ext uri="{FF2B5EF4-FFF2-40B4-BE49-F238E27FC236}">
                  <a16:creationId xmlns:a16="http://schemas.microsoft.com/office/drawing/2014/main" id="{4451723F-2261-4B37-A2DC-9C3BCD264ED3}"/>
                </a:ext>
              </a:extLst>
            </p:cNvPr>
            <p:cNvSpPr/>
            <p:nvPr/>
          </p:nvSpPr>
          <p:spPr>
            <a:xfrm>
              <a:off x="9241716" y="3284529"/>
              <a:ext cx="2510470" cy="1284025"/>
            </a:xfrm>
            <a:prstGeom prst="roundRect">
              <a:avLst>
                <a:gd name="adj" fmla="val 2767"/>
              </a:avLst>
            </a:prstGeom>
            <a:solidFill>
              <a:srgbClr val="0E97C1">
                <a:alpha val="23000"/>
              </a:srgbClr>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414041"/>
                </a:solidFill>
                <a:effectLst/>
                <a:uLnTx/>
                <a:uFillTx/>
                <a:latin typeface="Calibri Light"/>
                <a:ea typeface="+mn-ea"/>
                <a:cs typeface="+mn-cs"/>
              </a:endParaRPr>
            </a:p>
          </p:txBody>
        </p:sp>
        <p:sp>
          <p:nvSpPr>
            <p:cNvPr id="53" name="Text Placeholder 5">
              <a:extLst>
                <a:ext uri="{FF2B5EF4-FFF2-40B4-BE49-F238E27FC236}">
                  <a16:creationId xmlns:a16="http://schemas.microsoft.com/office/drawing/2014/main" id="{57E0FF5F-3122-41F0-A08E-48995D563142}"/>
                </a:ext>
              </a:extLst>
            </p:cNvPr>
            <p:cNvSpPr txBox="1">
              <a:spLocks/>
            </p:cNvSpPr>
            <p:nvPr/>
          </p:nvSpPr>
          <p:spPr bwMode="auto">
            <a:xfrm>
              <a:off x="9339601" y="3867523"/>
              <a:ext cx="2257120" cy="5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1600">
                  <a:solidFill>
                    <a:schemeClr val="tx2"/>
                  </a:solidFill>
                  <a:latin typeface="Calibri Light" panose="020F0302020204030204" pitchFamily="34" charset="0"/>
                </a:defRPr>
              </a:lvl1pPr>
              <a:lvl2pPr marL="228600" indent="-228600">
                <a:lnSpc>
                  <a:spcPct val="90000"/>
                </a:lnSpc>
                <a:spcBef>
                  <a:spcPts val="500"/>
                </a:spcBef>
                <a:buClr>
                  <a:schemeClr val="tx2"/>
                </a:buClr>
                <a:buSzPct val="85000"/>
                <a:buFont typeface="Wingdings" panose="05000000000000000000" pitchFamily="2" charset="2"/>
                <a:buChar char=""/>
                <a:defRPr sz="1600">
                  <a:solidFill>
                    <a:schemeClr val="tx2"/>
                  </a:solidFill>
                  <a:latin typeface="Calibri Light" panose="020F0302020204030204" pitchFamily="34" charset="0"/>
                </a:defRPr>
              </a:lvl2pPr>
              <a:lvl3pPr marL="358775" indent="-228600">
                <a:lnSpc>
                  <a:spcPct val="90000"/>
                </a:lnSpc>
                <a:spcBef>
                  <a:spcPts val="500"/>
                </a:spcBef>
                <a:buClr>
                  <a:schemeClr val="tx2"/>
                </a:buClr>
                <a:buSzPct val="85000"/>
                <a:buFont typeface="Wingdings" panose="05000000000000000000" pitchFamily="2" charset="2"/>
                <a:buChar char=""/>
                <a:defRPr sz="1400">
                  <a:solidFill>
                    <a:schemeClr val="tx2"/>
                  </a:solidFill>
                  <a:latin typeface="Calibri Light" panose="020F0302020204030204" pitchFamily="34" charset="0"/>
                </a:defRPr>
              </a:lvl3pPr>
              <a:lvl4pPr marL="447675"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4pPr>
              <a:lvl5pPr marL="538163"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5pPr>
              <a:lvl6pPr marL="9953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6pPr>
              <a:lvl7pPr marL="14525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7pPr>
              <a:lvl8pPr marL="19097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8pPr>
              <a:lvl9pPr marL="23669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9pPr>
            </a:lstStyle>
            <a:p>
              <a:pPr lvl="0" defTabSz="829119">
                <a:defRPr/>
              </a:pPr>
              <a:r>
                <a:rPr lang="en-GB" altLang="sv-SE" sz="1451" kern="0">
                  <a:solidFill>
                    <a:srgbClr val="414041"/>
                  </a:solidFill>
                  <a:cs typeface="Calibri Light" panose="020F0302020204030204" pitchFamily="34" charset="0"/>
                </a:rPr>
                <a:t>We are an </a:t>
              </a:r>
              <a:r>
                <a:rPr lang="en-GB" altLang="sv-SE" sz="1451" b="1" kern="0">
                  <a:solidFill>
                    <a:srgbClr val="414041"/>
                  </a:solidFill>
                  <a:cs typeface="Calibri Light" panose="020F0302020204030204" pitchFamily="34" charset="0"/>
                </a:rPr>
                <a:t>established</a:t>
              </a:r>
              <a:r>
                <a:rPr lang="en-GB" altLang="sv-SE" sz="1451" kern="0">
                  <a:solidFill>
                    <a:srgbClr val="414041"/>
                  </a:solidFill>
                  <a:cs typeface="Calibri Light" panose="020F0302020204030204" pitchFamily="34" charset="0"/>
                </a:rPr>
                <a:t> and globally recognized media partner</a:t>
              </a:r>
            </a:p>
          </p:txBody>
        </p:sp>
        <p:pic>
          <p:nvPicPr>
            <p:cNvPr id="57" name="Picture 6" descr="Image result for cnn money png">
              <a:extLst>
                <a:ext uri="{FF2B5EF4-FFF2-40B4-BE49-F238E27FC236}">
                  <a16:creationId xmlns:a16="http://schemas.microsoft.com/office/drawing/2014/main" id="{3B502C47-A609-438C-A613-714A4B953B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0059" y="3471663"/>
              <a:ext cx="821948" cy="303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Rounded Corners 46">
              <a:extLst>
                <a:ext uri="{FF2B5EF4-FFF2-40B4-BE49-F238E27FC236}">
                  <a16:creationId xmlns:a16="http://schemas.microsoft.com/office/drawing/2014/main" id="{75175188-AA00-4B11-99AD-5FC3549FE7FF}"/>
                </a:ext>
              </a:extLst>
            </p:cNvPr>
            <p:cNvSpPr/>
            <p:nvPr/>
          </p:nvSpPr>
          <p:spPr>
            <a:xfrm>
              <a:off x="6349108" y="3284529"/>
              <a:ext cx="2510470" cy="1284025"/>
            </a:xfrm>
            <a:prstGeom prst="roundRect">
              <a:avLst>
                <a:gd name="adj" fmla="val 2767"/>
              </a:avLst>
            </a:prstGeom>
            <a:solidFill>
              <a:srgbClr val="86BC45">
                <a:alpha val="23000"/>
              </a:srgbClr>
            </a:solidFill>
            <a:ln w="12700" cap="flat" cmpd="sng" algn="ctr">
              <a:noFill/>
              <a:prstDash val="solid"/>
              <a:miter lim="800000"/>
            </a:ln>
            <a:effectLst/>
          </p:spPr>
          <p:txBody>
            <a:bodyPr anchor="ct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414041"/>
                </a:solidFill>
                <a:effectLst/>
                <a:uLnTx/>
                <a:uFillTx/>
                <a:latin typeface="Calibri Light"/>
                <a:ea typeface="+mn-ea"/>
                <a:cs typeface="+mn-cs"/>
              </a:endParaRPr>
            </a:p>
          </p:txBody>
        </p:sp>
        <p:sp>
          <p:nvSpPr>
            <p:cNvPr id="59" name="Text Placeholder 5">
              <a:extLst>
                <a:ext uri="{FF2B5EF4-FFF2-40B4-BE49-F238E27FC236}">
                  <a16:creationId xmlns:a16="http://schemas.microsoft.com/office/drawing/2014/main" id="{3FF0F6C1-C06B-4BB6-96DA-B6410B73C6CD}"/>
                </a:ext>
              </a:extLst>
            </p:cNvPr>
            <p:cNvSpPr txBox="1">
              <a:spLocks/>
            </p:cNvSpPr>
            <p:nvPr/>
          </p:nvSpPr>
          <p:spPr bwMode="auto">
            <a:xfrm>
              <a:off x="6432598" y="3695921"/>
              <a:ext cx="2426980" cy="52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defRPr sz="1600">
                  <a:solidFill>
                    <a:schemeClr val="tx2"/>
                  </a:solidFill>
                  <a:latin typeface="Calibri Light" panose="020F0302020204030204" pitchFamily="34" charset="0"/>
                </a:defRPr>
              </a:lvl1pPr>
              <a:lvl2pPr marL="228600" indent="-228600">
                <a:lnSpc>
                  <a:spcPct val="90000"/>
                </a:lnSpc>
                <a:spcBef>
                  <a:spcPts val="500"/>
                </a:spcBef>
                <a:buClr>
                  <a:schemeClr val="tx2"/>
                </a:buClr>
                <a:buSzPct val="85000"/>
                <a:buFont typeface="Wingdings" panose="05000000000000000000" pitchFamily="2" charset="2"/>
                <a:buChar char=""/>
                <a:defRPr sz="1600">
                  <a:solidFill>
                    <a:schemeClr val="tx2"/>
                  </a:solidFill>
                  <a:latin typeface="Calibri Light" panose="020F0302020204030204" pitchFamily="34" charset="0"/>
                </a:defRPr>
              </a:lvl2pPr>
              <a:lvl3pPr marL="358775" indent="-228600">
                <a:lnSpc>
                  <a:spcPct val="90000"/>
                </a:lnSpc>
                <a:spcBef>
                  <a:spcPts val="500"/>
                </a:spcBef>
                <a:buClr>
                  <a:schemeClr val="tx2"/>
                </a:buClr>
                <a:buSzPct val="85000"/>
                <a:buFont typeface="Wingdings" panose="05000000000000000000" pitchFamily="2" charset="2"/>
                <a:buChar char=""/>
                <a:defRPr sz="1400">
                  <a:solidFill>
                    <a:schemeClr val="tx2"/>
                  </a:solidFill>
                  <a:latin typeface="Calibri Light" panose="020F0302020204030204" pitchFamily="34" charset="0"/>
                </a:defRPr>
              </a:lvl3pPr>
              <a:lvl4pPr marL="447675"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4pPr>
              <a:lvl5pPr marL="538163" indent="-228600">
                <a:lnSpc>
                  <a:spcPct val="90000"/>
                </a:lnSpc>
                <a:spcBef>
                  <a:spcPts val="500"/>
                </a:spcBef>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5pPr>
              <a:lvl6pPr marL="9953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6pPr>
              <a:lvl7pPr marL="14525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7pPr>
              <a:lvl8pPr marL="19097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8pPr>
              <a:lvl9pPr marL="2366963" indent="-228600" fontAlgn="base">
                <a:lnSpc>
                  <a:spcPct val="90000"/>
                </a:lnSpc>
                <a:spcBef>
                  <a:spcPts val="500"/>
                </a:spcBef>
                <a:spcAft>
                  <a:spcPct val="0"/>
                </a:spcAft>
                <a:buClr>
                  <a:schemeClr val="tx2"/>
                </a:buClr>
                <a:buSzPct val="85000"/>
                <a:buFont typeface="Wingdings" panose="05000000000000000000" pitchFamily="2" charset="2"/>
                <a:buChar char=""/>
                <a:defRPr sz="1200">
                  <a:solidFill>
                    <a:schemeClr val="tx2"/>
                  </a:solidFill>
                  <a:latin typeface="Calibri Light" panose="020F0302020204030204" pitchFamily="34" charset="0"/>
                </a:defRPr>
              </a:lvl9pPr>
            </a:lstStyle>
            <a:p>
              <a:pPr marL="0" marR="0" lvl="0" indent="0" algn="l" defTabSz="829119"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ltLang="sv-SE" sz="1451" kern="0">
                  <a:solidFill>
                    <a:srgbClr val="414041"/>
                  </a:solidFill>
                  <a:cs typeface="Calibri Light" panose="020F0302020204030204" pitchFamily="34" charset="0"/>
                </a:rPr>
                <a:t>We have a global community of over </a:t>
              </a:r>
              <a:r>
                <a:rPr lang="en-GB" altLang="sv-SE" sz="1451" b="1" kern="0">
                  <a:solidFill>
                    <a:srgbClr val="414041"/>
                  </a:solidFill>
                  <a:cs typeface="Calibri Light" panose="020F0302020204030204" pitchFamily="34" charset="0"/>
                </a:rPr>
                <a:t>1500+</a:t>
              </a:r>
              <a:r>
                <a:rPr lang="en-GB" altLang="sv-SE" sz="1451" kern="0">
                  <a:solidFill>
                    <a:srgbClr val="414041"/>
                  </a:solidFill>
                  <a:cs typeface="Calibri Light" panose="020F0302020204030204" pitchFamily="34" charset="0"/>
                </a:rPr>
                <a:t> certified Employer Branding Professionals</a:t>
              </a:r>
            </a:p>
          </p:txBody>
        </p:sp>
        <p:pic>
          <p:nvPicPr>
            <p:cNvPr id="60" name="Picture 4" descr="Image result for employer branding academy logo png">
              <a:extLst>
                <a:ext uri="{FF2B5EF4-FFF2-40B4-BE49-F238E27FC236}">
                  <a16:creationId xmlns:a16="http://schemas.microsoft.com/office/drawing/2014/main" id="{6E8BDF4A-86DB-4EC5-ACCE-A8EC057316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0701" y="3293066"/>
              <a:ext cx="1214930" cy="44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 name="Rectangle: Rounded Corners 31">
            <a:extLst>
              <a:ext uri="{FF2B5EF4-FFF2-40B4-BE49-F238E27FC236}">
                <a16:creationId xmlns:a16="http://schemas.microsoft.com/office/drawing/2014/main" id="{2B119A2A-5F37-4FB0-8EB4-8862188F5826}"/>
              </a:ext>
            </a:extLst>
          </p:cNvPr>
          <p:cNvSpPr/>
          <p:nvPr/>
        </p:nvSpPr>
        <p:spPr>
          <a:xfrm>
            <a:off x="563892" y="4856240"/>
            <a:ext cx="11188294" cy="1251645"/>
          </a:xfrm>
          <a:prstGeom prst="roundRect">
            <a:avLst>
              <a:gd name="adj" fmla="val 2767"/>
            </a:avLst>
          </a:prstGeom>
          <a:solidFill>
            <a:srgbClr val="C7E7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79" name="Group 78">
            <a:extLst>
              <a:ext uri="{FF2B5EF4-FFF2-40B4-BE49-F238E27FC236}">
                <a16:creationId xmlns:a16="http://schemas.microsoft.com/office/drawing/2014/main" id="{CAFEA70D-2CED-4A74-9A60-46068EBE6586}"/>
              </a:ext>
            </a:extLst>
          </p:cNvPr>
          <p:cNvGrpSpPr/>
          <p:nvPr/>
        </p:nvGrpSpPr>
        <p:grpSpPr>
          <a:xfrm>
            <a:off x="523523" y="4984264"/>
            <a:ext cx="2498295" cy="1122088"/>
            <a:chOff x="422655" y="4886027"/>
            <a:chExt cx="2961940" cy="1330331"/>
          </a:xfrm>
        </p:grpSpPr>
        <p:grpSp>
          <p:nvGrpSpPr>
            <p:cNvPr id="84" name="Group 83">
              <a:extLst>
                <a:ext uri="{FF2B5EF4-FFF2-40B4-BE49-F238E27FC236}">
                  <a16:creationId xmlns:a16="http://schemas.microsoft.com/office/drawing/2014/main" id="{8295C57C-BB18-4B25-A6BD-EB11DD01DAEE}"/>
                </a:ext>
              </a:extLst>
            </p:cNvPr>
            <p:cNvGrpSpPr/>
            <p:nvPr/>
          </p:nvGrpSpPr>
          <p:grpSpPr>
            <a:xfrm>
              <a:off x="422655" y="4886027"/>
              <a:ext cx="2961940" cy="1330331"/>
              <a:chOff x="3577977" y="5037361"/>
              <a:chExt cx="2961940" cy="1330331"/>
            </a:xfrm>
          </p:grpSpPr>
          <p:sp>
            <p:nvSpPr>
              <p:cNvPr id="86" name="TextBox 85">
                <a:extLst>
                  <a:ext uri="{FF2B5EF4-FFF2-40B4-BE49-F238E27FC236}">
                    <a16:creationId xmlns:a16="http://schemas.microsoft.com/office/drawing/2014/main" id="{F9DC223D-B1D4-4561-A6C3-FC814D9030B1}"/>
                  </a:ext>
                </a:extLst>
              </p:cNvPr>
              <p:cNvSpPr txBox="1"/>
              <p:nvPr/>
            </p:nvSpPr>
            <p:spPr>
              <a:xfrm>
                <a:off x="3577977" y="5053958"/>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pic>
            <p:nvPicPr>
              <p:cNvPr id="87" name="Picture 86">
                <a:extLst>
                  <a:ext uri="{FF2B5EF4-FFF2-40B4-BE49-F238E27FC236}">
                    <a16:creationId xmlns:a16="http://schemas.microsoft.com/office/drawing/2014/main" id="{D057681E-90FA-4D41-8478-811B15CA53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3408" y="5037361"/>
                <a:ext cx="1064559" cy="304161"/>
              </a:xfrm>
              <a:prstGeom prst="rect">
                <a:avLst/>
              </a:prstGeom>
            </p:spPr>
          </p:pic>
          <p:sp>
            <p:nvSpPr>
              <p:cNvPr id="88" name="TextBox 87">
                <a:extLst>
                  <a:ext uri="{FF2B5EF4-FFF2-40B4-BE49-F238E27FC236}">
                    <a16:creationId xmlns:a16="http://schemas.microsoft.com/office/drawing/2014/main" id="{6B4CA584-0D33-45D9-8276-97A03DCFDC53}"/>
                  </a:ext>
                </a:extLst>
              </p:cNvPr>
              <p:cNvSpPr txBox="1"/>
              <p:nvPr/>
            </p:nvSpPr>
            <p:spPr>
              <a:xfrm rot="10800000">
                <a:off x="5952897" y="5075962"/>
                <a:ext cx="587020" cy="1291730"/>
              </a:xfrm>
              <a:prstGeom prst="rect">
                <a:avLst/>
              </a:prstGeom>
              <a:noFill/>
            </p:spPr>
            <p:txBody>
              <a:bodyPr wrap="squar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grpSp>
        <p:sp>
          <p:nvSpPr>
            <p:cNvPr id="85" name="TextBox 84">
              <a:extLst>
                <a:ext uri="{FF2B5EF4-FFF2-40B4-BE49-F238E27FC236}">
                  <a16:creationId xmlns:a16="http://schemas.microsoft.com/office/drawing/2014/main" id="{E087EA85-3B5D-40CC-B456-E2D54BEDE58D}"/>
                </a:ext>
              </a:extLst>
            </p:cNvPr>
            <p:cNvSpPr txBox="1"/>
            <p:nvPr/>
          </p:nvSpPr>
          <p:spPr>
            <a:xfrm>
              <a:off x="926908" y="5341971"/>
              <a:ext cx="1877025" cy="503556"/>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GB" sz="1200" b="0" i="0" u="none" strike="noStrike" kern="0" cap="none" spc="0" normalizeH="0" baseline="0" noProof="0">
                  <a:ln>
                    <a:noFill/>
                  </a:ln>
                  <a:effectLst/>
                  <a:uLnTx/>
                  <a:uFillTx/>
                  <a:latin typeface="Calibri Light"/>
                </a:rPr>
                <a:t>Gen Y: One size does not fit all at the office</a:t>
              </a:r>
            </a:p>
          </p:txBody>
        </p:sp>
      </p:grpSp>
      <p:grpSp>
        <p:nvGrpSpPr>
          <p:cNvPr id="89" name="Group 88">
            <a:extLst>
              <a:ext uri="{FF2B5EF4-FFF2-40B4-BE49-F238E27FC236}">
                <a16:creationId xmlns:a16="http://schemas.microsoft.com/office/drawing/2014/main" id="{BA23EAC8-20E1-4C93-A8D8-1B1569D2C3E2}"/>
              </a:ext>
            </a:extLst>
          </p:cNvPr>
          <p:cNvGrpSpPr/>
          <p:nvPr/>
        </p:nvGrpSpPr>
        <p:grpSpPr>
          <a:xfrm>
            <a:off x="3227560" y="4959578"/>
            <a:ext cx="2960643" cy="1117293"/>
            <a:chOff x="3635179" y="3489669"/>
            <a:chExt cx="2960643" cy="1117293"/>
          </a:xfrm>
        </p:grpSpPr>
        <p:sp>
          <p:nvSpPr>
            <p:cNvPr id="90" name="TextBox 89">
              <a:extLst>
                <a:ext uri="{FF2B5EF4-FFF2-40B4-BE49-F238E27FC236}">
                  <a16:creationId xmlns:a16="http://schemas.microsoft.com/office/drawing/2014/main" id="{D9CA7419-53A0-4CDF-9422-DA7D3DE32450}"/>
                </a:ext>
              </a:extLst>
            </p:cNvPr>
            <p:cNvSpPr txBox="1"/>
            <p:nvPr/>
          </p:nvSpPr>
          <p:spPr>
            <a:xfrm>
              <a:off x="3635179" y="3517433"/>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pic>
          <p:nvPicPr>
            <p:cNvPr id="91" name="Picture 90">
              <a:extLst>
                <a:ext uri="{FF2B5EF4-FFF2-40B4-BE49-F238E27FC236}">
                  <a16:creationId xmlns:a16="http://schemas.microsoft.com/office/drawing/2014/main" id="{99C11A74-C679-4043-A98A-5432FA7CBCC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66542" y="3489669"/>
              <a:ext cx="897919" cy="239445"/>
            </a:xfrm>
            <a:prstGeom prst="rect">
              <a:avLst/>
            </a:prstGeom>
          </p:spPr>
        </p:pic>
        <p:sp>
          <p:nvSpPr>
            <p:cNvPr id="92" name="TextBox 91">
              <a:extLst>
                <a:ext uri="{FF2B5EF4-FFF2-40B4-BE49-F238E27FC236}">
                  <a16:creationId xmlns:a16="http://schemas.microsoft.com/office/drawing/2014/main" id="{FBABC959-7F35-4E6B-A6FB-173561B16709}"/>
                </a:ext>
              </a:extLst>
            </p:cNvPr>
            <p:cNvSpPr txBox="1"/>
            <p:nvPr/>
          </p:nvSpPr>
          <p:spPr>
            <a:xfrm rot="10800000">
              <a:off x="6008802" y="3517433"/>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grpSp>
      <p:sp>
        <p:nvSpPr>
          <p:cNvPr id="93" name="TextBox 92">
            <a:extLst>
              <a:ext uri="{FF2B5EF4-FFF2-40B4-BE49-F238E27FC236}">
                <a16:creationId xmlns:a16="http://schemas.microsoft.com/office/drawing/2014/main" id="{D6843E2B-028B-48F7-A1BA-913A93A72AED}"/>
              </a:ext>
            </a:extLst>
          </p:cNvPr>
          <p:cNvSpPr txBox="1"/>
          <p:nvPr/>
        </p:nvSpPr>
        <p:spPr>
          <a:xfrm>
            <a:off x="3690382" y="5305302"/>
            <a:ext cx="2034999" cy="757130"/>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GB" sz="1200" b="0" i="0" u="none" strike="noStrike" kern="0" cap="none" spc="0" normalizeH="0" baseline="0" noProof="0">
                <a:ln>
                  <a:noFill/>
                </a:ln>
                <a:effectLst/>
                <a:uLnTx/>
                <a:uFillTx/>
                <a:latin typeface="Calibri Light"/>
              </a:rPr>
              <a:t>Awareness vs. Differentiation:</a:t>
            </a:r>
            <a:br>
              <a:rPr kumimoji="0" lang="en-GB" sz="1200" b="0" i="0" u="none" strike="noStrike" kern="0" cap="none" spc="0" normalizeH="0" baseline="0" noProof="0">
                <a:ln>
                  <a:noFill/>
                </a:ln>
                <a:effectLst/>
                <a:uLnTx/>
                <a:uFillTx/>
                <a:latin typeface="Calibri Light"/>
              </a:rPr>
            </a:br>
            <a:r>
              <a:rPr kumimoji="0" lang="en-GB" sz="1200" b="0" i="0" u="none" strike="noStrike" kern="0" cap="none" spc="0" normalizeH="0" baseline="0" noProof="0">
                <a:ln>
                  <a:noFill/>
                </a:ln>
                <a:effectLst/>
                <a:uLnTx/>
                <a:uFillTx/>
                <a:latin typeface="Calibri Light"/>
              </a:rPr>
              <a:t>It’s Time for Organizations to</a:t>
            </a:r>
            <a:br>
              <a:rPr kumimoji="0" lang="en-GB" sz="1200" b="0" i="0" u="none" strike="noStrike" kern="0" cap="none" spc="0" normalizeH="0" baseline="0" noProof="0">
                <a:ln>
                  <a:noFill/>
                </a:ln>
                <a:effectLst/>
                <a:uLnTx/>
                <a:uFillTx/>
                <a:latin typeface="Calibri Light"/>
              </a:rPr>
            </a:br>
            <a:r>
              <a:rPr kumimoji="0" lang="en-GB" sz="1200" b="0" i="0" u="none" strike="noStrike" kern="0" cap="none" spc="0" normalizeH="0" baseline="0" noProof="0">
                <a:ln>
                  <a:noFill/>
                </a:ln>
                <a:effectLst/>
                <a:uLnTx/>
                <a:uFillTx/>
                <a:latin typeface="Calibri Light"/>
              </a:rPr>
              <a:t>Distinguish Their Employer Brand</a:t>
            </a:r>
          </a:p>
        </p:txBody>
      </p:sp>
      <p:grpSp>
        <p:nvGrpSpPr>
          <p:cNvPr id="94" name="Group 93">
            <a:extLst>
              <a:ext uri="{FF2B5EF4-FFF2-40B4-BE49-F238E27FC236}">
                <a16:creationId xmlns:a16="http://schemas.microsoft.com/office/drawing/2014/main" id="{8EB92380-0C30-44D6-A444-F59940B60660}"/>
              </a:ext>
            </a:extLst>
          </p:cNvPr>
          <p:cNvGrpSpPr/>
          <p:nvPr/>
        </p:nvGrpSpPr>
        <p:grpSpPr>
          <a:xfrm>
            <a:off x="6307135" y="4959578"/>
            <a:ext cx="2594415" cy="1251221"/>
            <a:chOff x="683084" y="5511968"/>
            <a:chExt cx="2594415" cy="1251221"/>
          </a:xfrm>
        </p:grpSpPr>
        <p:sp>
          <p:nvSpPr>
            <p:cNvPr id="95" name="TextBox 94">
              <a:extLst>
                <a:ext uri="{FF2B5EF4-FFF2-40B4-BE49-F238E27FC236}">
                  <a16:creationId xmlns:a16="http://schemas.microsoft.com/office/drawing/2014/main" id="{1BDE093E-218A-4474-A329-9ACB04E1F44B}"/>
                </a:ext>
              </a:extLst>
            </p:cNvPr>
            <p:cNvSpPr txBox="1"/>
            <p:nvPr/>
          </p:nvSpPr>
          <p:spPr>
            <a:xfrm>
              <a:off x="683084" y="5673660"/>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pic>
          <p:nvPicPr>
            <p:cNvPr id="96" name="Picture 95">
              <a:extLst>
                <a:ext uri="{FF2B5EF4-FFF2-40B4-BE49-F238E27FC236}">
                  <a16:creationId xmlns:a16="http://schemas.microsoft.com/office/drawing/2014/main" id="{FA956916-FEBC-4928-89D7-AFB7735DE4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7849" y="5511968"/>
              <a:ext cx="824886" cy="305918"/>
            </a:xfrm>
            <a:prstGeom prst="rect">
              <a:avLst/>
            </a:prstGeom>
          </p:spPr>
        </p:pic>
        <p:sp>
          <p:nvSpPr>
            <p:cNvPr id="97" name="TextBox 96">
              <a:extLst>
                <a:ext uri="{FF2B5EF4-FFF2-40B4-BE49-F238E27FC236}">
                  <a16:creationId xmlns:a16="http://schemas.microsoft.com/office/drawing/2014/main" id="{C2774C18-C604-461E-AAB7-D3A71FA77CD6}"/>
                </a:ext>
              </a:extLst>
            </p:cNvPr>
            <p:cNvSpPr txBox="1"/>
            <p:nvPr/>
          </p:nvSpPr>
          <p:spPr>
            <a:xfrm rot="10800000">
              <a:off x="2690479" y="5552491"/>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grpSp>
      <p:sp>
        <p:nvSpPr>
          <p:cNvPr id="98" name="TextBox 97">
            <a:extLst>
              <a:ext uri="{FF2B5EF4-FFF2-40B4-BE49-F238E27FC236}">
                <a16:creationId xmlns:a16="http://schemas.microsoft.com/office/drawing/2014/main" id="{B341AB75-1915-410F-AC1A-1DD99CF9B993}"/>
              </a:ext>
            </a:extLst>
          </p:cNvPr>
          <p:cNvSpPr txBox="1"/>
          <p:nvPr/>
        </p:nvSpPr>
        <p:spPr>
          <a:xfrm>
            <a:off x="6738605" y="5412613"/>
            <a:ext cx="1731475" cy="4247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GB" sz="1200" b="0" i="0" u="none" strike="noStrike" kern="0" cap="none" spc="0" normalizeH="0" baseline="0" noProof="0" dirty="0">
                <a:ln>
                  <a:noFill/>
                </a:ln>
                <a:effectLst/>
                <a:uLnTx/>
                <a:uFillTx/>
                <a:latin typeface="Calibri Light"/>
              </a:rPr>
              <a:t>World’s Top Employers for New Grads</a:t>
            </a:r>
          </a:p>
        </p:txBody>
      </p:sp>
      <p:grpSp>
        <p:nvGrpSpPr>
          <p:cNvPr id="99" name="Group 98">
            <a:extLst>
              <a:ext uri="{FF2B5EF4-FFF2-40B4-BE49-F238E27FC236}">
                <a16:creationId xmlns:a16="http://schemas.microsoft.com/office/drawing/2014/main" id="{D662306C-41D3-4A63-8887-3CD4885EBC1C}"/>
              </a:ext>
            </a:extLst>
          </p:cNvPr>
          <p:cNvGrpSpPr/>
          <p:nvPr/>
        </p:nvGrpSpPr>
        <p:grpSpPr>
          <a:xfrm>
            <a:off x="9187123" y="4987342"/>
            <a:ext cx="2565063" cy="1205528"/>
            <a:chOff x="810279" y="4272156"/>
            <a:chExt cx="2565063" cy="1205528"/>
          </a:xfrm>
        </p:grpSpPr>
        <p:sp>
          <p:nvSpPr>
            <p:cNvPr id="100" name="TextBox 99">
              <a:extLst>
                <a:ext uri="{FF2B5EF4-FFF2-40B4-BE49-F238E27FC236}">
                  <a16:creationId xmlns:a16="http://schemas.microsoft.com/office/drawing/2014/main" id="{20413429-DA15-423C-AB8D-A98546578467}"/>
                </a:ext>
              </a:extLst>
            </p:cNvPr>
            <p:cNvSpPr txBox="1"/>
            <p:nvPr/>
          </p:nvSpPr>
          <p:spPr>
            <a:xfrm>
              <a:off x="810279" y="4388155"/>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pic>
          <p:nvPicPr>
            <p:cNvPr id="101" name="Picture 100">
              <a:extLst>
                <a:ext uri="{FF2B5EF4-FFF2-40B4-BE49-F238E27FC236}">
                  <a16:creationId xmlns:a16="http://schemas.microsoft.com/office/drawing/2014/main" id="{1885F63D-DD36-4842-A32B-600B27C995B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87417" y="4272156"/>
              <a:ext cx="865380" cy="267855"/>
            </a:xfrm>
            <a:prstGeom prst="rect">
              <a:avLst/>
            </a:prstGeom>
          </p:spPr>
        </p:pic>
        <p:sp>
          <p:nvSpPr>
            <p:cNvPr id="102" name="TextBox 101">
              <a:extLst>
                <a:ext uri="{FF2B5EF4-FFF2-40B4-BE49-F238E27FC236}">
                  <a16:creationId xmlns:a16="http://schemas.microsoft.com/office/drawing/2014/main" id="{040EB863-FEB9-4232-B6FE-E924EE72F7EF}"/>
                </a:ext>
              </a:extLst>
            </p:cNvPr>
            <p:cNvSpPr txBox="1"/>
            <p:nvPr/>
          </p:nvSpPr>
          <p:spPr>
            <a:xfrm rot="10800000">
              <a:off x="2788322" y="4280789"/>
              <a:ext cx="587020" cy="1089529"/>
            </a:xfrm>
            <a:prstGeom prst="rect">
              <a:avLst/>
            </a:prstGeom>
            <a:noFill/>
          </p:spPr>
          <p:txBody>
            <a:bodyPr wrap="none"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GB" sz="7200" b="1" i="0" u="none" strike="noStrike" kern="0" cap="none" spc="0" normalizeH="0" baseline="0" noProof="0">
                  <a:ln>
                    <a:noFill/>
                  </a:ln>
                  <a:solidFill>
                    <a:srgbClr val="355964">
                      <a:alpha val="22000"/>
                    </a:srgbClr>
                  </a:solidFill>
                  <a:effectLst/>
                  <a:uLnTx/>
                  <a:uFillTx/>
                  <a:cs typeface="Calibri" panose="020F0502020204030204" pitchFamily="34" charset="0"/>
                </a:rPr>
                <a:t>“</a:t>
              </a:r>
            </a:p>
          </p:txBody>
        </p:sp>
      </p:grpSp>
      <p:sp>
        <p:nvSpPr>
          <p:cNvPr id="103" name="TextBox 102">
            <a:extLst>
              <a:ext uri="{FF2B5EF4-FFF2-40B4-BE49-F238E27FC236}">
                <a16:creationId xmlns:a16="http://schemas.microsoft.com/office/drawing/2014/main" id="{595CA96B-CC6E-4092-8B39-F823E2BCE197}"/>
              </a:ext>
            </a:extLst>
          </p:cNvPr>
          <p:cNvSpPr txBox="1"/>
          <p:nvPr/>
        </p:nvSpPr>
        <p:spPr>
          <a:xfrm>
            <a:off x="9815082" y="5412613"/>
            <a:ext cx="1372840" cy="424732"/>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GB" sz="1200" b="0" i="0" u="none" strike="noStrike" kern="0" cap="none" spc="0" normalizeH="0" baseline="0" noProof="0">
                <a:ln>
                  <a:noFill/>
                </a:ln>
                <a:effectLst/>
                <a:uLnTx/>
                <a:uFillTx/>
                <a:latin typeface="Calibri Light"/>
              </a:rPr>
              <a:t>Are you a doer or a manager?</a:t>
            </a:r>
          </a:p>
        </p:txBody>
      </p:sp>
    </p:spTree>
    <p:extLst>
      <p:ext uri="{BB962C8B-B14F-4D97-AF65-F5344CB8AC3E}">
        <p14:creationId xmlns:p14="http://schemas.microsoft.com/office/powerpoint/2010/main" val="1940357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p:cNvSpPr>
            <a:spLocks noGrp="1"/>
          </p:cNvSpPr>
          <p:nvPr>
            <p:ph type="body" sz="quarter" idx="12"/>
          </p:nvPr>
        </p:nvSpPr>
        <p:spPr/>
        <p:txBody>
          <a:bodyPr/>
          <a:lstStyle/>
          <a:p>
            <a:r>
              <a:rPr lang="en-US"/>
              <a:t>Which college or university do you attend? / At which college or university did you achieve your highest academic degree?.</a:t>
            </a:r>
          </a:p>
          <a:p>
            <a:r>
              <a:rPr lang="en-US"/>
              <a:t>Which of the following attributes do you associate with your college or university? (Please select as many as applicable.) </a:t>
            </a:r>
          </a:p>
          <a:p>
            <a:r>
              <a:rPr lang="en-US"/>
              <a:t>Which of these aspects are most important to you? (Please select a maximum of 3 alternatives.)</a:t>
            </a:r>
            <a:endParaRPr lang="en-US" dirty="0"/>
          </a:p>
        </p:txBody>
      </p:sp>
      <p:sp>
        <p:nvSpPr>
          <p:cNvPr id="2" name="Rubrik 1"/>
          <p:cNvSpPr>
            <a:spLocks noGrp="1"/>
          </p:cNvSpPr>
          <p:nvPr>
            <p:ph type="title"/>
          </p:nvPr>
        </p:nvSpPr>
        <p:spPr/>
        <p:txBody>
          <a:bodyPr/>
          <a:lstStyle/>
          <a:p>
            <a:r>
              <a:rPr lang="en-US"/>
              <a:t>Where do you stand regarding employability?</a:t>
            </a:r>
            <a:endParaRPr lang="en-US" dirty="0"/>
          </a:p>
        </p:txBody>
      </p:sp>
      <p:sp>
        <p:nvSpPr>
          <p:cNvPr id="3" name="Platshållare för text 2"/>
          <p:cNvSpPr>
            <a:spLocks noGrp="1"/>
          </p:cNvSpPr>
          <p:nvPr>
            <p:ph type="body" sz="quarter" idx="10"/>
          </p:nvPr>
        </p:nvSpPr>
        <p:spPr/>
        <p:txBody>
          <a:bodyPr/>
          <a:lstStyle/>
          <a:p>
            <a:r>
              <a:rPr lang="en-US"/>
              <a:t>2021 | South Africa | Professionals | All main fields of study</a:t>
            </a:r>
            <a:endParaRPr lang="en-US" dirty="0"/>
          </a:p>
        </p:txBody>
      </p:sp>
      <p:grpSp>
        <p:nvGrpSpPr>
          <p:cNvPr id="25" name="Grupp 35"/>
          <p:cNvGrpSpPr/>
          <p:nvPr/>
        </p:nvGrpSpPr>
        <p:grpSpPr>
          <a:xfrm>
            <a:off x="10404000" y="748800"/>
            <a:ext cx="473350" cy="599473"/>
            <a:chOff x="1873998" y="3546276"/>
            <a:chExt cx="1613044" cy="1980837"/>
          </a:xfrm>
        </p:grpSpPr>
        <p:sp>
          <p:nvSpPr>
            <p:cNvPr id="26" name="Freeform 60"/>
            <p:cNvSpPr>
              <a:spLocks/>
            </p:cNvSpPr>
            <p:nvPr/>
          </p:nvSpPr>
          <p:spPr bwMode="auto">
            <a:xfrm rot="16200000">
              <a:off x="1690101" y="3730173"/>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w="76200" cmpd="sng">
                  <a:solidFill>
                    <a:prstClr val="white"/>
                  </a:solidFill>
                </a:ln>
                <a:solidFill>
                  <a:srgbClr val="0E97C1"/>
                </a:solidFill>
              </a:endParaRPr>
            </a:p>
          </p:txBody>
        </p:sp>
        <p:grpSp>
          <p:nvGrpSpPr>
            <p:cNvPr id="27" name="Grupp 37"/>
            <p:cNvGrpSpPr/>
            <p:nvPr/>
          </p:nvGrpSpPr>
          <p:grpSpPr>
            <a:xfrm>
              <a:off x="2142879" y="4280411"/>
              <a:ext cx="909434" cy="810832"/>
              <a:chOff x="1412330" y="4262837"/>
              <a:chExt cx="995860" cy="887888"/>
            </a:xfrm>
          </p:grpSpPr>
          <p:sp>
            <p:nvSpPr>
              <p:cNvPr id="28"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sp>
            <p:nvSpPr>
              <p:cNvPr id="29"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grpSp>
      </p:grpSp>
      <p:grpSp>
        <p:nvGrpSpPr>
          <p:cNvPr id="15" name="Group 14">
            <a:extLst>
              <a:ext uri="{FF2B5EF4-FFF2-40B4-BE49-F238E27FC236}">
                <a16:creationId xmlns:a16="http://schemas.microsoft.com/office/drawing/2014/main" id="{0ED51C7F-B295-47D2-A6EC-AA256705AAAB}"/>
              </a:ext>
            </a:extLst>
          </p:cNvPr>
          <p:cNvGrpSpPr/>
          <p:nvPr/>
        </p:nvGrpSpPr>
        <p:grpSpPr>
          <a:xfrm rot="5400000">
            <a:off x="5482086" y="2378763"/>
            <a:ext cx="531629" cy="7063889"/>
            <a:chOff x="1660363" y="1846810"/>
            <a:chExt cx="531629" cy="3970008"/>
          </a:xfrm>
        </p:grpSpPr>
        <p:sp>
          <p:nvSpPr>
            <p:cNvPr id="20" name="Rectangle 19"/>
            <p:cNvSpPr/>
            <p:nvPr/>
          </p:nvSpPr>
          <p:spPr>
            <a:xfrm rot="16200000">
              <a:off x="-123291" y="3759426"/>
              <a:ext cx="3827060" cy="259751"/>
            </a:xfrm>
            <a:prstGeom prst="rect">
              <a:avLst/>
            </a:prstGeom>
            <a:noFill/>
          </p:spPr>
          <p:txBody>
            <a:bodyPr wrap="square">
              <a:spAutoFit/>
            </a:bodyPr>
            <a:lstStyle/>
            <a:p>
              <a:pPr algn="ctr"/>
              <a:r>
                <a:rPr lang="en-US" sz="1088" dirty="0">
                  <a:solidFill>
                    <a:srgbClr val="414041"/>
                  </a:solidFill>
                  <a:cs typeface="Calibri" pitchFamily="34" charset="0"/>
                </a:rPr>
                <a:t>The attributes are sorted by importance</a:t>
              </a:r>
              <a:r>
                <a:rPr lang="en-US" sz="997" dirty="0">
                  <a:solidFill>
                    <a:srgbClr val="414041"/>
                  </a:solidFill>
                  <a:cs typeface="Calibri" pitchFamily="34" charset="0"/>
                </a:rPr>
                <a:t> </a:t>
              </a:r>
            </a:p>
          </p:txBody>
        </p:sp>
        <p:sp>
          <p:nvSpPr>
            <p:cNvPr id="21" name="Down Arrow 20"/>
            <p:cNvSpPr/>
            <p:nvPr/>
          </p:nvSpPr>
          <p:spPr>
            <a:xfrm flipV="1">
              <a:off x="1852789" y="1846810"/>
              <a:ext cx="339203" cy="3970008"/>
            </a:xfrm>
            <a:prstGeom prst="downArrow">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r"/>
              <a:r>
                <a:rPr lang="en-GB" sz="907" dirty="0">
                  <a:solidFill>
                    <a:srgbClr val="F2F2F2"/>
                  </a:solidFill>
                  <a:cs typeface="Calibri" pitchFamily="34" charset="0"/>
                </a:rPr>
                <a:t>Most attractive </a:t>
              </a:r>
            </a:p>
          </p:txBody>
        </p:sp>
      </p:grpSp>
      <p:sp>
        <p:nvSpPr>
          <p:cNvPr id="22" name="Rectangle 21"/>
          <p:cNvSpPr/>
          <p:nvPr/>
        </p:nvSpPr>
        <p:spPr>
          <a:xfrm>
            <a:off x="5437807" y="1668444"/>
            <a:ext cx="184731" cy="650691"/>
          </a:xfrm>
          <a:prstGeom prst="rect">
            <a:avLst/>
          </a:prstGeom>
        </p:spPr>
        <p:txBody>
          <a:bodyPr wrap="none">
            <a:spAutoFit/>
          </a:bodyPr>
          <a:lstStyle/>
          <a:p>
            <a:endParaRPr lang="en-GB" dirty="0">
              <a:solidFill>
                <a:srgbClr val="3A3A3A"/>
              </a:solidFill>
              <a:cs typeface="Calibri" pitchFamily="34" charset="0"/>
            </a:endParaRPr>
          </a:p>
          <a:p>
            <a:endParaRPr lang="sv-SE" dirty="0"/>
          </a:p>
        </p:txBody>
      </p:sp>
      <p:sp>
        <p:nvSpPr>
          <p:cNvPr id="52" name="TextBox 51"/>
          <p:cNvSpPr txBox="1"/>
          <p:nvPr/>
        </p:nvSpPr>
        <p:spPr>
          <a:xfrm>
            <a:off x="10298706" y="1722041"/>
            <a:ext cx="2258628" cy="161583"/>
          </a:xfrm>
          <a:prstGeom prst="rect">
            <a:avLst/>
          </a:prstGeom>
          <a:noFill/>
        </p:spPr>
        <p:txBody>
          <a:bodyPr wrap="square" lIns="0" tIns="0" rIns="0" bIns="0" rtlCol="0" anchor="ctr" anchorCtr="0">
            <a:spAutoFit/>
          </a:bodyPr>
          <a:lstStyle/>
          <a:p>
            <a:r>
              <a:rPr lang="en-GB" sz="1050">
                <a:solidFill>
                  <a:srgbClr val="414041"/>
                </a:solidFill>
                <a:cs typeface="Calibri" pitchFamily="34" charset="0"/>
              </a:rPr>
              <a:t>Your alumni</a:t>
            </a:r>
            <a:endParaRPr lang="en-GB" sz="1050" dirty="0">
              <a:solidFill>
                <a:srgbClr val="414041"/>
              </a:solidFill>
              <a:cs typeface="Calibri" pitchFamily="34" charset="0"/>
            </a:endParaRPr>
          </a:p>
        </p:txBody>
      </p:sp>
      <p:sp>
        <p:nvSpPr>
          <p:cNvPr id="53" name="TextBox 52"/>
          <p:cNvSpPr txBox="1"/>
          <p:nvPr/>
        </p:nvSpPr>
        <p:spPr>
          <a:xfrm>
            <a:off x="10301101" y="2038044"/>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Average</a:t>
            </a:r>
          </a:p>
        </p:txBody>
      </p:sp>
      <p:sp>
        <p:nvSpPr>
          <p:cNvPr id="54" name="TextBox 53"/>
          <p:cNvSpPr txBox="1"/>
          <p:nvPr/>
        </p:nvSpPr>
        <p:spPr>
          <a:xfrm>
            <a:off x="10301100" y="23540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10-20%</a:t>
            </a:r>
          </a:p>
        </p:txBody>
      </p:sp>
      <p:sp>
        <p:nvSpPr>
          <p:cNvPr id="55" name="TextBox 54"/>
          <p:cNvSpPr txBox="1"/>
          <p:nvPr/>
        </p:nvSpPr>
        <p:spPr>
          <a:xfrm>
            <a:off x="10298706" y="26700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20-30%</a:t>
            </a:r>
          </a:p>
        </p:txBody>
      </p:sp>
      <p:sp>
        <p:nvSpPr>
          <p:cNvPr id="56" name="TextBox 55"/>
          <p:cNvSpPr txBox="1"/>
          <p:nvPr/>
        </p:nvSpPr>
        <p:spPr>
          <a:xfrm>
            <a:off x="10301101" y="29860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30-40%</a:t>
            </a:r>
            <a:endParaRPr lang="en-US" sz="1050" dirty="0">
              <a:solidFill>
                <a:srgbClr val="414041"/>
              </a:solidFill>
              <a:cs typeface="Calibri" pitchFamily="34" charset="0"/>
            </a:endParaRPr>
          </a:p>
        </p:txBody>
      </p:sp>
      <p:sp>
        <p:nvSpPr>
          <p:cNvPr id="57" name="TextBox 56"/>
          <p:cNvSpPr txBox="1"/>
          <p:nvPr/>
        </p:nvSpPr>
        <p:spPr>
          <a:xfrm>
            <a:off x="10301100" y="33020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Strongest 40-50%</a:t>
            </a:r>
          </a:p>
        </p:txBody>
      </p:sp>
      <p:sp>
        <p:nvSpPr>
          <p:cNvPr id="58" name="Isosceles Triangle 57"/>
          <p:cNvSpPr/>
          <p:nvPr/>
        </p:nvSpPr>
        <p:spPr>
          <a:xfrm>
            <a:off x="9990520" y="1744286"/>
            <a:ext cx="127322" cy="138896"/>
          </a:xfrm>
          <a:prstGeom prst="triangl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9916462" y="2126455"/>
            <a:ext cx="275439" cy="0"/>
          </a:xfrm>
          <a:prstGeom prst="line">
            <a:avLst/>
          </a:prstGeom>
          <a:ln w="19050" cap="rnd">
            <a:solidFill>
              <a:srgbClr val="8FAADC"/>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985408" y="24348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9985408" y="27660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985408" y="30668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9985408" y="33980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0301100" y="3598647"/>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40-50%</a:t>
            </a:r>
          </a:p>
        </p:txBody>
      </p:sp>
      <p:sp>
        <p:nvSpPr>
          <p:cNvPr id="65" name="TextBox 64"/>
          <p:cNvSpPr txBox="1"/>
          <p:nvPr/>
        </p:nvSpPr>
        <p:spPr>
          <a:xfrm>
            <a:off x="10298706" y="3914650"/>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30-40%</a:t>
            </a:r>
          </a:p>
        </p:txBody>
      </p:sp>
      <p:sp>
        <p:nvSpPr>
          <p:cNvPr id="66" name="TextBox 65"/>
          <p:cNvSpPr txBox="1"/>
          <p:nvPr/>
        </p:nvSpPr>
        <p:spPr>
          <a:xfrm>
            <a:off x="10301101" y="4230653"/>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20-30%</a:t>
            </a:r>
            <a:endParaRPr lang="en-US" sz="1050" dirty="0">
              <a:solidFill>
                <a:srgbClr val="414041"/>
              </a:solidFill>
              <a:cs typeface="Calibri" pitchFamily="34" charset="0"/>
            </a:endParaRPr>
          </a:p>
        </p:txBody>
      </p:sp>
      <p:sp>
        <p:nvSpPr>
          <p:cNvPr id="67" name="TextBox 66"/>
          <p:cNvSpPr txBox="1"/>
          <p:nvPr/>
        </p:nvSpPr>
        <p:spPr>
          <a:xfrm>
            <a:off x="10301100" y="45466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10-20%</a:t>
            </a:r>
          </a:p>
        </p:txBody>
      </p:sp>
      <p:cxnSp>
        <p:nvCxnSpPr>
          <p:cNvPr id="68" name="Straight Connector 67"/>
          <p:cNvCxnSpPr/>
          <p:nvPr/>
        </p:nvCxnSpPr>
        <p:spPr>
          <a:xfrm>
            <a:off x="9985408" y="3679438"/>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9985408" y="4010681"/>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985408" y="4311444"/>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985408" y="46426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0301100" y="4851455"/>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Weakest 10%</a:t>
            </a:r>
          </a:p>
        </p:txBody>
      </p:sp>
      <p:cxnSp>
        <p:nvCxnSpPr>
          <p:cNvPr id="73" name="Straight Connector 72"/>
          <p:cNvCxnSpPr/>
          <p:nvPr/>
        </p:nvCxnSpPr>
        <p:spPr>
          <a:xfrm>
            <a:off x="9985408" y="4947487"/>
            <a:ext cx="137546" cy="0"/>
          </a:xfrm>
          <a:prstGeom prst="line">
            <a:avLst/>
          </a:prstGeom>
          <a:ln w="31750">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10004834" y="5181072"/>
            <a:ext cx="98695" cy="954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10301100" y="51479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Minimum</a:t>
            </a:r>
          </a:p>
        </p:txBody>
      </p:sp>
      <p:sp>
        <p:nvSpPr>
          <p:cNvPr id="76" name="TextBox 75"/>
          <p:cNvSpPr txBox="1"/>
          <p:nvPr/>
        </p:nvSpPr>
        <p:spPr>
          <a:xfrm>
            <a:off x="10301100" y="5452788"/>
            <a:ext cx="2258628" cy="161583"/>
          </a:xfrm>
          <a:prstGeom prst="rect">
            <a:avLst/>
          </a:prstGeom>
          <a:noFill/>
        </p:spPr>
        <p:txBody>
          <a:bodyPr wrap="square" lIns="0" tIns="0" rIns="0" bIns="0" rtlCol="0" anchor="ctr" anchorCtr="0">
            <a:spAutoFit/>
          </a:bodyPr>
          <a:lstStyle/>
          <a:p>
            <a:r>
              <a:rPr lang="en-GB" sz="1050" dirty="0">
                <a:solidFill>
                  <a:srgbClr val="414041"/>
                </a:solidFill>
                <a:cs typeface="Calibri" pitchFamily="34" charset="0"/>
              </a:rPr>
              <a:t>Maximum</a:t>
            </a:r>
          </a:p>
        </p:txBody>
      </p:sp>
      <p:sp>
        <p:nvSpPr>
          <p:cNvPr id="77" name="Flowchart: Decision 76"/>
          <p:cNvSpPr/>
          <p:nvPr/>
        </p:nvSpPr>
        <p:spPr>
          <a:xfrm>
            <a:off x="10003836" y="5488755"/>
            <a:ext cx="100691" cy="97757"/>
          </a:xfrm>
          <a:prstGeom prst="flowChartDecision">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1093188"/>
            <a:ext cx="90868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785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426974-6CB9-431C-BDA7-10B5E42B829A}"/>
              </a:ext>
            </a:extLst>
          </p:cNvPr>
          <p:cNvSpPr>
            <a:spLocks noGrp="1"/>
          </p:cNvSpPr>
          <p:nvPr>
            <p:ph sz="quarter" idx="13"/>
          </p:nvPr>
        </p:nvSpPr>
        <p:spPr/>
        <p:txBody>
          <a:bodyPr/>
          <a:lstStyle/>
          <a:p>
            <a:r>
              <a:rPr lang="en-US"/>
              <a:t>Most frequent associations</a:t>
            </a:r>
            <a:endParaRPr lang="en-US" dirty="0"/>
          </a:p>
        </p:txBody>
      </p:sp>
      <p:sp>
        <p:nvSpPr>
          <p:cNvPr id="3" name="Text Placeholder 2">
            <a:extLst>
              <a:ext uri="{FF2B5EF4-FFF2-40B4-BE49-F238E27FC236}">
                <a16:creationId xmlns:a16="http://schemas.microsoft.com/office/drawing/2014/main" id="{41351486-0C3D-4B4E-AF69-3CF1AB04D560}"/>
              </a:ext>
            </a:extLst>
          </p:cNvPr>
          <p:cNvSpPr>
            <a:spLocks noGrp="1"/>
          </p:cNvSpPr>
          <p:nvPr>
            <p:ph type="body" sz="quarter" idx="12"/>
          </p:nvPr>
        </p:nvSpPr>
        <p:spPr/>
        <p:txBody>
          <a:bodyPr/>
          <a:lstStyle/>
          <a:p>
            <a:r>
              <a:rPr lang="en-US"/>
              <a:t>Which of the following attributes do you associate with your college or university? (Please select as many as applicable.) </a:t>
            </a:r>
            <a:endParaRPr lang="en-US" dirty="0"/>
          </a:p>
        </p:txBody>
      </p:sp>
      <p:sp>
        <p:nvSpPr>
          <p:cNvPr id="5" name="Title 4">
            <a:extLst>
              <a:ext uri="{FF2B5EF4-FFF2-40B4-BE49-F238E27FC236}">
                <a16:creationId xmlns:a16="http://schemas.microsoft.com/office/drawing/2014/main" id="{911B7902-9008-4DF8-A818-65ADD6A83010}"/>
              </a:ext>
            </a:extLst>
          </p:cNvPr>
          <p:cNvSpPr>
            <a:spLocks noGrp="1"/>
          </p:cNvSpPr>
          <p:nvPr>
            <p:ph type="title"/>
          </p:nvPr>
        </p:nvSpPr>
        <p:spPr/>
        <p:txBody>
          <a:bodyPr/>
          <a:lstStyle/>
          <a:p>
            <a:r>
              <a:rPr lang="en-US"/>
              <a:t>Employability</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5" name="Oval 14">
            <a:extLst>
              <a:ext uri="{FF2B5EF4-FFF2-40B4-BE49-F238E27FC236}">
                <a16:creationId xmlns:a16="http://schemas.microsoft.com/office/drawing/2014/main" id="{B9F1DFD6-9F4C-489E-858F-2792ABCC6975}"/>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E5E09505-7CC1-484B-8BB1-857DCCE6137C}"/>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4" name="TextBox 23">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grpSp>
        <p:nvGrpSpPr>
          <p:cNvPr id="17" name="Grupp 35"/>
          <p:cNvGrpSpPr/>
          <p:nvPr/>
        </p:nvGrpSpPr>
        <p:grpSpPr>
          <a:xfrm>
            <a:off x="10404000" y="748800"/>
            <a:ext cx="473350" cy="599473"/>
            <a:chOff x="1873998" y="3546276"/>
            <a:chExt cx="1613044" cy="1980837"/>
          </a:xfrm>
        </p:grpSpPr>
        <p:sp>
          <p:nvSpPr>
            <p:cNvPr id="25" name="Freeform 60"/>
            <p:cNvSpPr>
              <a:spLocks/>
            </p:cNvSpPr>
            <p:nvPr/>
          </p:nvSpPr>
          <p:spPr bwMode="auto">
            <a:xfrm rot="16200000">
              <a:off x="1690101" y="3730173"/>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a:ln w="76200" cmpd="sng">
                  <a:solidFill>
                    <a:prstClr val="white"/>
                  </a:solidFill>
                </a:ln>
                <a:solidFill>
                  <a:srgbClr val="0E97C1"/>
                </a:solidFill>
              </a:endParaRPr>
            </a:p>
          </p:txBody>
        </p:sp>
        <p:grpSp>
          <p:nvGrpSpPr>
            <p:cNvPr id="26" name="Grupp 37"/>
            <p:cNvGrpSpPr/>
            <p:nvPr/>
          </p:nvGrpSpPr>
          <p:grpSpPr>
            <a:xfrm>
              <a:off x="2142879" y="4280411"/>
              <a:ext cx="909434" cy="810832"/>
              <a:chOff x="1412330" y="4262837"/>
              <a:chExt cx="995860" cy="887888"/>
            </a:xfrm>
          </p:grpSpPr>
          <p:sp>
            <p:nvSpPr>
              <p:cNvPr id="27"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sp>
            <p:nvSpPr>
              <p:cNvPr id="28"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a:solidFill>
                    <a:srgbClr val="414041"/>
                  </a:solidFill>
                </a:endParaRPr>
              </a:p>
            </p:txBody>
          </p:sp>
        </p:grpSp>
      </p:gr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392" y="1243584"/>
            <a:ext cx="93853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409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4"/>
          <p:cNvSpPr>
            <a:spLocks noGrp="1"/>
          </p:cNvSpPr>
          <p:nvPr>
            <p:ph type="body" sz="quarter" idx="12"/>
          </p:nvPr>
        </p:nvSpPr>
        <p:spPr/>
        <p:txBody>
          <a:bodyPr/>
          <a:lstStyle/>
          <a:p>
            <a:r>
              <a:rPr lang="en-US"/>
              <a:t>Which of the following attributes do you associate with your college or university? (Please select as many as applicable.)</a:t>
            </a:r>
            <a:endParaRPr lang="en-US" dirty="0"/>
          </a:p>
        </p:txBody>
      </p:sp>
      <p:sp>
        <p:nvSpPr>
          <p:cNvPr id="14" name="Text Placeholder 5"/>
          <p:cNvSpPr>
            <a:spLocks noGrp="1"/>
          </p:cNvSpPr>
          <p:nvPr>
            <p:ph type="body" sz="quarter" idx="13"/>
          </p:nvPr>
        </p:nvSpPr>
        <p:spPr>
          <a:xfrm>
            <a:off x="6274045" y="6215290"/>
            <a:ext cx="5310000" cy="560905"/>
          </a:xfrm>
        </p:spPr>
        <p:txBody>
          <a:bodyPr/>
          <a:lstStyle/>
          <a:p>
            <a:r>
              <a:rPr lang="en-US"/>
              <a:t>Note, the list of attributes shown here cuts across all four Drivers of Employer Attractiveness (i.e. out of 40 attributes), as opposed to by each individual Driver.</a:t>
            </a:r>
          </a:p>
          <a:p>
            <a:r>
              <a:rPr lang="en-US"/>
              <a:t>Outer circle shows data of </a:t>
            </a:r>
            <a:r>
              <a:rPr lang="en-GB"/>
              <a:t>Your alumni.</a:t>
            </a:r>
          </a:p>
          <a:p>
            <a:r>
              <a:rPr lang="en-US"/>
              <a:t>Inner circle shows data of </a:t>
            </a:r>
            <a:r>
              <a:rPr lang="en-GB"/>
              <a:t>All professionals.</a:t>
            </a:r>
            <a:endParaRPr lang="en-US" dirty="0"/>
          </a:p>
        </p:txBody>
      </p:sp>
      <p:sp>
        <p:nvSpPr>
          <p:cNvPr id="8" name="Title 7"/>
          <p:cNvSpPr>
            <a:spLocks noGrp="1"/>
          </p:cNvSpPr>
          <p:nvPr>
            <p:ph type="title"/>
          </p:nvPr>
        </p:nvSpPr>
        <p:spPr/>
        <p:txBody>
          <a:bodyPr/>
          <a:lstStyle/>
          <a:p>
            <a:r>
              <a:rPr lang="en-US"/>
              <a:t>Which driver is your brand leaning to according to your alumni ?</a:t>
            </a:r>
            <a:endParaRPr lang="sv-SE" dirty="0"/>
          </a:p>
        </p:txBody>
      </p:sp>
      <p:sp>
        <p:nvSpPr>
          <p:cNvPr id="9" name="Text Placeholder 8"/>
          <p:cNvSpPr>
            <a:spLocks noGrp="1"/>
          </p:cNvSpPr>
          <p:nvPr>
            <p:ph type="body" sz="quarter" idx="10"/>
          </p:nvPr>
        </p:nvSpPr>
        <p:spPr/>
        <p:txBody>
          <a:bodyPr/>
          <a:lstStyle/>
          <a:p>
            <a:r>
              <a:rPr lang="en-US"/>
              <a:t>2021 | South Africa | Professionals | All main fields of study</a:t>
            </a:r>
            <a:endParaRPr lang="sv-SE" dirty="0"/>
          </a:p>
        </p:txBody>
      </p:sp>
      <p:sp>
        <p:nvSpPr>
          <p:cNvPr id="4" name="Slide Number Placeholder 3"/>
          <p:cNvSpPr>
            <a:spLocks noGrp="1"/>
          </p:cNvSpPr>
          <p:nvPr>
            <p:ph type="sldNum" sz="quarter" idx="4294967295"/>
          </p:nvPr>
        </p:nvSpPr>
        <p:spPr>
          <a:xfrm>
            <a:off x="10275888" y="6916738"/>
            <a:ext cx="1916112" cy="295275"/>
          </a:xfrm>
          <a:prstGeom prst="rect">
            <a:avLst/>
          </a:prstGeom>
        </p:spPr>
        <p:txBody>
          <a:bodyPr vert="horz" lIns="99551" tIns="49775" rIns="99551" bIns="49775" rtlCol="0" anchor="ctr"/>
          <a:lstStyle>
            <a:defPPr>
              <a:defRPr lang="en-US"/>
            </a:defPPr>
            <a:lvl1pPr marL="0" algn="r" defTabSz="497754" rtl="0" eaLnBrk="1" latinLnBrk="0" hangingPunct="1">
              <a:defRPr sz="1100" b="0" i="0" kern="1200" baseline="0">
                <a:solidFill>
                  <a:srgbClr val="919090"/>
                </a:solidFill>
                <a:latin typeface="+mj-lt"/>
                <a:ea typeface="+mn-ea"/>
                <a:cs typeface="Arial" panose="020B0604020202020204" pitchFamily="34" charset="0"/>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fld id="{318AE75C-CB10-E249-BBA9-B27808B0AF0B}" type="slidenum">
              <a:rPr lang="en-GB" smtClean="0">
                <a:latin typeface="Calibri" pitchFamily="34" charset="0"/>
                <a:cs typeface="Calibri" pitchFamily="34" charset="0"/>
              </a:rPr>
              <a:pPr/>
              <a:t>52</a:t>
            </a:fld>
            <a:endParaRPr lang="en-GB" dirty="0">
              <a:latin typeface="Calibri" pitchFamily="34" charset="0"/>
              <a:cs typeface="Calibri" pitchFamily="34" charset="0"/>
            </a:endParaRPr>
          </a:p>
        </p:txBody>
      </p:sp>
      <p:sp>
        <p:nvSpPr>
          <p:cNvPr id="19" name="Rectangle: Rounded Corners 5">
            <a:extLst>
              <a:ext uri="{FF2B5EF4-FFF2-40B4-BE49-F238E27FC236}">
                <a16:creationId xmlns:a16="http://schemas.microsoft.com/office/drawing/2014/main" id="{DB0FD918-330A-4C5F-9B75-C2BEDA916477}"/>
              </a:ext>
            </a:extLst>
          </p:cNvPr>
          <p:cNvSpPr>
            <a:spLocks/>
          </p:cNvSpPr>
          <p:nvPr/>
        </p:nvSpPr>
        <p:spPr>
          <a:xfrm>
            <a:off x="8756073" y="3758636"/>
            <a:ext cx="2742010"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Rectangle: Rounded Corners 8">
            <a:extLst>
              <a:ext uri="{FF2B5EF4-FFF2-40B4-BE49-F238E27FC236}">
                <a16:creationId xmlns:a16="http://schemas.microsoft.com/office/drawing/2014/main" id="{332EE706-E921-438D-BD21-46F10E423641}"/>
              </a:ext>
            </a:extLst>
          </p:cNvPr>
          <p:cNvSpPr/>
          <p:nvPr/>
        </p:nvSpPr>
        <p:spPr>
          <a:xfrm>
            <a:off x="710188" y="1212932"/>
            <a:ext cx="2891994"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2" name="Rectangle: Rounded Corners 6">
            <a:extLst>
              <a:ext uri="{FF2B5EF4-FFF2-40B4-BE49-F238E27FC236}">
                <a16:creationId xmlns:a16="http://schemas.microsoft.com/office/drawing/2014/main" id="{F3895622-AF75-4F68-A5F8-94E270C268C0}"/>
              </a:ext>
            </a:extLst>
          </p:cNvPr>
          <p:cNvSpPr>
            <a:spLocks/>
          </p:cNvSpPr>
          <p:nvPr/>
        </p:nvSpPr>
        <p:spPr>
          <a:xfrm>
            <a:off x="710188" y="3758636"/>
            <a:ext cx="2891994"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3" name="Rectangle: Rounded Corners 7">
            <a:extLst>
              <a:ext uri="{FF2B5EF4-FFF2-40B4-BE49-F238E27FC236}">
                <a16:creationId xmlns:a16="http://schemas.microsoft.com/office/drawing/2014/main" id="{35A3C13B-6EC3-4AFE-9E29-71EEF86A05DF}"/>
              </a:ext>
            </a:extLst>
          </p:cNvPr>
          <p:cNvSpPr>
            <a:spLocks/>
          </p:cNvSpPr>
          <p:nvPr/>
        </p:nvSpPr>
        <p:spPr>
          <a:xfrm>
            <a:off x="8756073" y="1221945"/>
            <a:ext cx="2742010"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4" name="TextBox 23">
            <a:extLst>
              <a:ext uri="{FF2B5EF4-FFF2-40B4-BE49-F238E27FC236}">
                <a16:creationId xmlns:a16="http://schemas.microsoft.com/office/drawing/2014/main" id="{99953643-3FEA-400E-8068-366D05F91E9E}"/>
              </a:ext>
            </a:extLst>
          </p:cNvPr>
          <p:cNvSpPr txBox="1"/>
          <p:nvPr/>
        </p:nvSpPr>
        <p:spPr>
          <a:xfrm>
            <a:off x="896525" y="1289618"/>
            <a:ext cx="4062156" cy="584775"/>
          </a:xfrm>
          <a:prstGeom prst="rect">
            <a:avLst/>
          </a:prstGeom>
          <a:noFill/>
        </p:spPr>
        <p:txBody>
          <a:bodyPr wrap="square" rtlCol="0">
            <a:spAutoFit/>
          </a:bodyPr>
          <a:lstStyle/>
          <a:p>
            <a:pPr lvl="0" defTabSz="914400">
              <a:defRPr/>
            </a:pPr>
            <a:r>
              <a:rPr lang="en-US" sz="1600" b="1" kern="0" dirty="0">
                <a:cs typeface="Calibri" pitchFamily="34" charset="0"/>
              </a:rPr>
              <a:t>University Reputation</a:t>
            </a:r>
          </a:p>
          <a:p>
            <a:pPr lvl="0" defTabSz="914400">
              <a:defRPr/>
            </a:pPr>
            <a:r>
              <a:rPr lang="en-US" sz="1600" b="1" kern="0" dirty="0">
                <a:cs typeface="Calibri" pitchFamily="34" charset="0"/>
              </a:rPr>
              <a:t>and Image</a:t>
            </a:r>
          </a:p>
        </p:txBody>
      </p:sp>
      <p:sp>
        <p:nvSpPr>
          <p:cNvPr id="30" name="TextBox 29">
            <a:extLst>
              <a:ext uri="{FF2B5EF4-FFF2-40B4-BE49-F238E27FC236}">
                <a16:creationId xmlns:a16="http://schemas.microsoft.com/office/drawing/2014/main" id="{8892A072-FAD0-460A-A1BE-6617F9327DCA}"/>
              </a:ext>
            </a:extLst>
          </p:cNvPr>
          <p:cNvSpPr txBox="1"/>
          <p:nvPr/>
        </p:nvSpPr>
        <p:spPr>
          <a:xfrm>
            <a:off x="869983" y="3853398"/>
            <a:ext cx="2141740" cy="612475"/>
          </a:xfrm>
          <a:prstGeom prst="rect">
            <a:avLst/>
          </a:prstGeom>
          <a:noFill/>
        </p:spPr>
        <p:txBody>
          <a:bodyPr wrap="none" rtlCol="0">
            <a:spAutoFit/>
          </a:bodyPr>
          <a:lstStyle/>
          <a:p>
            <a:pPr lvl="0" defTabSz="914335">
              <a:lnSpc>
                <a:spcPct val="90000"/>
              </a:lnSpc>
              <a:spcAft>
                <a:spcPts val="600"/>
              </a:spcAft>
              <a:defRPr/>
            </a:pPr>
            <a:r>
              <a:rPr lang="en-GB" sz="1600" b="1" dirty="0">
                <a:solidFill>
                  <a:srgbClr val="414041"/>
                </a:solidFill>
                <a:cs typeface="Calibri" panose="020F0502020204030204" pitchFamily="34" charset="0"/>
              </a:rPr>
              <a:t>Employability &amp; Future</a:t>
            </a:r>
          </a:p>
          <a:p>
            <a:pPr lvl="0" defTabSz="914335">
              <a:lnSpc>
                <a:spcPct val="90000"/>
              </a:lnSpc>
              <a:spcAft>
                <a:spcPts val="600"/>
              </a:spcAft>
              <a:defRPr/>
            </a:pPr>
            <a:r>
              <a:rPr lang="en-GB" sz="1600" b="1" dirty="0">
                <a:solidFill>
                  <a:srgbClr val="414041"/>
                </a:solidFill>
                <a:cs typeface="Calibri" panose="020F0502020204030204" pitchFamily="34" charset="0"/>
              </a:rPr>
              <a:t>Opportunities</a:t>
            </a:r>
          </a:p>
        </p:txBody>
      </p:sp>
      <p:sp>
        <p:nvSpPr>
          <p:cNvPr id="32" name="TextBox 31">
            <a:extLst>
              <a:ext uri="{FF2B5EF4-FFF2-40B4-BE49-F238E27FC236}">
                <a16:creationId xmlns:a16="http://schemas.microsoft.com/office/drawing/2014/main" id="{715F19D4-F76C-41B0-9434-03F9167FA127}"/>
              </a:ext>
            </a:extLst>
          </p:cNvPr>
          <p:cNvSpPr txBox="1"/>
          <p:nvPr/>
        </p:nvSpPr>
        <p:spPr>
          <a:xfrm>
            <a:off x="9049304" y="1298630"/>
            <a:ext cx="2147641" cy="338554"/>
          </a:xfrm>
          <a:prstGeom prst="rect">
            <a:avLst/>
          </a:prstGeom>
          <a:noFill/>
        </p:spPr>
        <p:txBody>
          <a:bodyPr wrap="square" rtlCol="0">
            <a:spAutoFit/>
          </a:bodyPr>
          <a:lstStyle/>
          <a:p>
            <a:pPr lvl="0" defTabSz="914400">
              <a:defRPr/>
            </a:pPr>
            <a:r>
              <a:rPr lang="en-US" sz="1600" b="1" kern="0" dirty="0">
                <a:cs typeface="Calibri" pitchFamily="34" charset="0"/>
              </a:rPr>
              <a:t>Culture</a:t>
            </a:r>
            <a:endParaRPr lang="en-US" sz="1600" b="1" kern="0" baseline="30000" dirty="0">
              <a:cs typeface="Calibri" pitchFamily="34" charset="0"/>
            </a:endParaRPr>
          </a:p>
        </p:txBody>
      </p:sp>
      <p:sp>
        <p:nvSpPr>
          <p:cNvPr id="35" name="TextBox 34">
            <a:extLst>
              <a:ext uri="{FF2B5EF4-FFF2-40B4-BE49-F238E27FC236}">
                <a16:creationId xmlns:a16="http://schemas.microsoft.com/office/drawing/2014/main" id="{9586BAA1-CAFF-41B7-8B31-FFE732DB1268}"/>
              </a:ext>
            </a:extLst>
          </p:cNvPr>
          <p:cNvSpPr txBox="1"/>
          <p:nvPr/>
        </p:nvSpPr>
        <p:spPr>
          <a:xfrm>
            <a:off x="9013850" y="3844385"/>
            <a:ext cx="889987" cy="338554"/>
          </a:xfrm>
          <a:prstGeom prst="rect">
            <a:avLst/>
          </a:prstGeom>
          <a:noFill/>
        </p:spPr>
        <p:txBody>
          <a:bodyPr wrap="none" rtlCol="0">
            <a:spAutoFit/>
          </a:bodyPr>
          <a:lstStyle/>
          <a:p>
            <a:pPr lvl="0" defTabSz="914400">
              <a:defRPr/>
            </a:pPr>
            <a:r>
              <a:rPr lang="en-US" sz="1600" b="1" kern="0" dirty="0">
                <a:cs typeface="Calibri" pitchFamily="34" charset="0"/>
              </a:rPr>
              <a:t>Offering</a:t>
            </a:r>
            <a:endParaRPr lang="en-US" sz="1600" b="1" kern="0" baseline="30000" dirty="0">
              <a:cs typeface="Calibri" pitchFamily="34" charset="0"/>
            </a:endParaRPr>
          </a:p>
        </p:txBody>
      </p:sp>
      <p:grpSp>
        <p:nvGrpSpPr>
          <p:cNvPr id="37" name="Grupp 12">
            <a:extLst>
              <a:ext uri="{FF2B5EF4-FFF2-40B4-BE49-F238E27FC236}">
                <a16:creationId xmlns:a16="http://schemas.microsoft.com/office/drawing/2014/main" id="{86790B3B-540B-4AD2-A0DB-904EDE2845C8}"/>
              </a:ext>
            </a:extLst>
          </p:cNvPr>
          <p:cNvGrpSpPr>
            <a:grpSpLocks noChangeAspect="1"/>
          </p:cNvGrpSpPr>
          <p:nvPr/>
        </p:nvGrpSpPr>
        <p:grpSpPr>
          <a:xfrm>
            <a:off x="9777936" y="4479164"/>
            <a:ext cx="644616" cy="563254"/>
            <a:chOff x="2541724" y="3847884"/>
            <a:chExt cx="1907678" cy="1678286"/>
          </a:xfrm>
        </p:grpSpPr>
        <p:sp>
          <p:nvSpPr>
            <p:cNvPr id="38" name="Freeform 58">
              <a:extLst>
                <a:ext uri="{FF2B5EF4-FFF2-40B4-BE49-F238E27FC236}">
                  <a16:creationId xmlns:a16="http://schemas.microsoft.com/office/drawing/2014/main" id="{579949CE-8416-4DD9-86E0-0514B295A87C}"/>
                </a:ext>
              </a:extLst>
            </p:cNvPr>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40" name="Grupp 79">
              <a:extLst>
                <a:ext uri="{FF2B5EF4-FFF2-40B4-BE49-F238E27FC236}">
                  <a16:creationId xmlns:a16="http://schemas.microsoft.com/office/drawing/2014/main" id="{52F69AAF-3066-40B4-8496-D1B7A5F2682D}"/>
                </a:ext>
              </a:extLst>
            </p:cNvPr>
            <p:cNvGrpSpPr/>
            <p:nvPr/>
          </p:nvGrpSpPr>
          <p:grpSpPr>
            <a:xfrm>
              <a:off x="3366442" y="4346158"/>
              <a:ext cx="633700" cy="983678"/>
              <a:chOff x="3272575" y="4273335"/>
              <a:chExt cx="755742" cy="1173120"/>
            </a:xfrm>
          </p:grpSpPr>
          <p:sp>
            <p:nvSpPr>
              <p:cNvPr id="41" name="Freeform 70">
                <a:extLst>
                  <a:ext uri="{FF2B5EF4-FFF2-40B4-BE49-F238E27FC236}">
                    <a16:creationId xmlns:a16="http://schemas.microsoft.com/office/drawing/2014/main" id="{8F7A34A5-B40F-4BDA-B6C1-42B42F3455B5}"/>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2" name="Freeform 71">
                <a:extLst>
                  <a:ext uri="{FF2B5EF4-FFF2-40B4-BE49-F238E27FC236}">
                    <a16:creationId xmlns:a16="http://schemas.microsoft.com/office/drawing/2014/main" id="{BCD8D29D-8337-4B28-A9F8-2BA8218B412D}"/>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3" name="Freeform 73">
                <a:extLst>
                  <a:ext uri="{FF2B5EF4-FFF2-40B4-BE49-F238E27FC236}">
                    <a16:creationId xmlns:a16="http://schemas.microsoft.com/office/drawing/2014/main" id="{50FD64DC-2D7B-4377-8061-600A83B72CAF}"/>
                  </a:ext>
                </a:extLst>
              </p:cNvPr>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4" name="Freeform 74">
                <a:extLst>
                  <a:ext uri="{FF2B5EF4-FFF2-40B4-BE49-F238E27FC236}">
                    <a16:creationId xmlns:a16="http://schemas.microsoft.com/office/drawing/2014/main" id="{058B8C00-D40A-432B-8835-8FA2268E0052}"/>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45" name="Freeform 75">
                <a:extLst>
                  <a:ext uri="{FF2B5EF4-FFF2-40B4-BE49-F238E27FC236}">
                    <a16:creationId xmlns:a16="http://schemas.microsoft.com/office/drawing/2014/main" id="{C2F9F28C-7518-4C7F-9785-A0B6A09011D5}"/>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46" name="Group 45">
            <a:extLst>
              <a:ext uri="{FF2B5EF4-FFF2-40B4-BE49-F238E27FC236}">
                <a16:creationId xmlns:a16="http://schemas.microsoft.com/office/drawing/2014/main" id="{89B37FA0-E136-4645-B00A-28CC30DFFC75}"/>
              </a:ext>
            </a:extLst>
          </p:cNvPr>
          <p:cNvGrpSpPr/>
          <p:nvPr/>
        </p:nvGrpSpPr>
        <p:grpSpPr>
          <a:xfrm>
            <a:off x="1940853" y="4462258"/>
            <a:ext cx="556379" cy="625681"/>
            <a:chOff x="1873997" y="4293305"/>
            <a:chExt cx="1073211" cy="1317916"/>
          </a:xfrm>
        </p:grpSpPr>
        <p:grpSp>
          <p:nvGrpSpPr>
            <p:cNvPr id="47" name="Group 209">
              <a:extLst>
                <a:ext uri="{FF2B5EF4-FFF2-40B4-BE49-F238E27FC236}">
                  <a16:creationId xmlns:a16="http://schemas.microsoft.com/office/drawing/2014/main" id="{CFF9031B-BA1A-4A6A-AA14-2AC8F201B237}"/>
                </a:ext>
              </a:extLst>
            </p:cNvPr>
            <p:cNvGrpSpPr/>
            <p:nvPr/>
          </p:nvGrpSpPr>
          <p:grpSpPr>
            <a:xfrm>
              <a:off x="2099797" y="4686222"/>
              <a:ext cx="569946" cy="738831"/>
              <a:chOff x="6873880" y="4046538"/>
              <a:chExt cx="1946269" cy="2351089"/>
            </a:xfrm>
            <a:solidFill>
              <a:schemeClr val="bg1"/>
            </a:solidFill>
          </p:grpSpPr>
          <p:sp>
            <p:nvSpPr>
              <p:cNvPr id="54" name="Oval 60">
                <a:extLst>
                  <a:ext uri="{FF2B5EF4-FFF2-40B4-BE49-F238E27FC236}">
                    <a16:creationId xmlns:a16="http://schemas.microsoft.com/office/drawing/2014/main" id="{CE29A9E1-DB41-4862-BD42-9EF88BA7E9A6}"/>
                  </a:ext>
                </a:extLst>
              </p:cNvPr>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5" name="Oval 61">
                <a:extLst>
                  <a:ext uri="{FF2B5EF4-FFF2-40B4-BE49-F238E27FC236}">
                    <a16:creationId xmlns:a16="http://schemas.microsoft.com/office/drawing/2014/main" id="{2CAD30AA-0809-4077-BCB2-EAE13598E391}"/>
                  </a:ext>
                </a:extLst>
              </p:cNvPr>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6" name="Freeform 62">
                <a:extLst>
                  <a:ext uri="{FF2B5EF4-FFF2-40B4-BE49-F238E27FC236}">
                    <a16:creationId xmlns:a16="http://schemas.microsoft.com/office/drawing/2014/main" id="{33A77F0F-9F64-468B-B579-235AB9C6BA2E}"/>
                  </a:ext>
                </a:extLst>
              </p:cNvPr>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7" name="Freeform 63">
                <a:extLst>
                  <a:ext uri="{FF2B5EF4-FFF2-40B4-BE49-F238E27FC236}">
                    <a16:creationId xmlns:a16="http://schemas.microsoft.com/office/drawing/2014/main" id="{E39AF594-1ED8-45EE-8855-5709D7627259}"/>
                  </a:ext>
                </a:extLst>
              </p:cNvPr>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48" name="Grupp 10">
              <a:extLst>
                <a:ext uri="{FF2B5EF4-FFF2-40B4-BE49-F238E27FC236}">
                  <a16:creationId xmlns:a16="http://schemas.microsoft.com/office/drawing/2014/main" id="{2CDC840A-33D9-46C4-BF43-DC063D530EB8}"/>
                </a:ext>
              </a:extLst>
            </p:cNvPr>
            <p:cNvGrpSpPr/>
            <p:nvPr/>
          </p:nvGrpSpPr>
          <p:grpSpPr>
            <a:xfrm>
              <a:off x="1873997" y="4293305"/>
              <a:ext cx="1073211" cy="1317916"/>
              <a:chOff x="1873997" y="3546277"/>
              <a:chExt cx="1613044" cy="1980837"/>
            </a:xfrm>
          </p:grpSpPr>
          <p:sp>
            <p:nvSpPr>
              <p:cNvPr id="49" name="Freeform 60">
                <a:extLst>
                  <a:ext uri="{FF2B5EF4-FFF2-40B4-BE49-F238E27FC236}">
                    <a16:creationId xmlns:a16="http://schemas.microsoft.com/office/drawing/2014/main" id="{75C95675-6B36-43E2-86BB-95D2482E3716}"/>
                  </a:ext>
                </a:extLst>
              </p:cNvPr>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50" name="Grupp 75">
                <a:extLst>
                  <a:ext uri="{FF2B5EF4-FFF2-40B4-BE49-F238E27FC236}">
                    <a16:creationId xmlns:a16="http://schemas.microsoft.com/office/drawing/2014/main" id="{C1B54417-B8C0-404D-AD1E-9BD9BD18DFE8}"/>
                  </a:ext>
                </a:extLst>
              </p:cNvPr>
              <p:cNvGrpSpPr/>
              <p:nvPr/>
            </p:nvGrpSpPr>
            <p:grpSpPr>
              <a:xfrm>
                <a:off x="2142879" y="4280411"/>
                <a:ext cx="909434" cy="810832"/>
                <a:chOff x="1412330" y="4262837"/>
                <a:chExt cx="995860" cy="887888"/>
              </a:xfrm>
            </p:grpSpPr>
            <p:sp>
              <p:nvSpPr>
                <p:cNvPr id="51" name="Freeform 68">
                  <a:extLst>
                    <a:ext uri="{FF2B5EF4-FFF2-40B4-BE49-F238E27FC236}">
                      <a16:creationId xmlns:a16="http://schemas.microsoft.com/office/drawing/2014/main" id="{64DB2DB2-003B-4536-A31B-DD21F21C8067}"/>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53" name="Freeform 69">
                  <a:extLst>
                    <a:ext uri="{FF2B5EF4-FFF2-40B4-BE49-F238E27FC236}">
                      <a16:creationId xmlns:a16="http://schemas.microsoft.com/office/drawing/2014/main" id="{D07CBAE9-BCA0-4A08-BA78-F64771C85CA2}"/>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58" name="Grupp 1">
            <a:extLst>
              <a:ext uri="{FF2B5EF4-FFF2-40B4-BE49-F238E27FC236}">
                <a16:creationId xmlns:a16="http://schemas.microsoft.com/office/drawing/2014/main" id="{EF91272D-55D8-4226-A194-ABED3BC1EBC9}"/>
              </a:ext>
            </a:extLst>
          </p:cNvPr>
          <p:cNvGrpSpPr/>
          <p:nvPr/>
        </p:nvGrpSpPr>
        <p:grpSpPr>
          <a:xfrm>
            <a:off x="9822055" y="1906155"/>
            <a:ext cx="556378" cy="625682"/>
            <a:chOff x="3243006" y="1681720"/>
            <a:chExt cx="1615919" cy="1980844"/>
          </a:xfrm>
        </p:grpSpPr>
        <p:sp>
          <p:nvSpPr>
            <p:cNvPr id="59" name="Freeform 59">
              <a:extLst>
                <a:ext uri="{FF2B5EF4-FFF2-40B4-BE49-F238E27FC236}">
                  <a16:creationId xmlns:a16="http://schemas.microsoft.com/office/drawing/2014/main" id="{9095BADC-457C-4E0B-B784-634532577042}"/>
                </a:ext>
              </a:extLst>
            </p:cNvPr>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60" name="Grupp 62">
              <a:extLst>
                <a:ext uri="{FF2B5EF4-FFF2-40B4-BE49-F238E27FC236}">
                  <a16:creationId xmlns:a16="http://schemas.microsoft.com/office/drawing/2014/main" id="{2445164F-A9EB-4D6C-AFF0-9F5E0A90ED97}"/>
                </a:ext>
              </a:extLst>
            </p:cNvPr>
            <p:cNvGrpSpPr/>
            <p:nvPr/>
          </p:nvGrpSpPr>
          <p:grpSpPr>
            <a:xfrm>
              <a:off x="3754285" y="2017233"/>
              <a:ext cx="707693" cy="954501"/>
              <a:chOff x="3270824" y="2406480"/>
              <a:chExt cx="855586" cy="1153970"/>
            </a:xfrm>
          </p:grpSpPr>
          <p:sp>
            <p:nvSpPr>
              <p:cNvPr id="61" name="Oval 64">
                <a:extLst>
                  <a:ext uri="{FF2B5EF4-FFF2-40B4-BE49-F238E27FC236}">
                    <a16:creationId xmlns:a16="http://schemas.microsoft.com/office/drawing/2014/main" id="{443EBF92-7082-4828-B013-3EE730A65ED1}"/>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2" name="Oval 65">
                <a:extLst>
                  <a:ext uri="{FF2B5EF4-FFF2-40B4-BE49-F238E27FC236}">
                    <a16:creationId xmlns:a16="http://schemas.microsoft.com/office/drawing/2014/main" id="{3D799412-EC72-407A-98DC-1629918B76A8}"/>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3" name="Freeform 66">
                <a:extLst>
                  <a:ext uri="{FF2B5EF4-FFF2-40B4-BE49-F238E27FC236}">
                    <a16:creationId xmlns:a16="http://schemas.microsoft.com/office/drawing/2014/main" id="{C5E24623-2B5B-4B7C-8322-FD8DD95D5EA4}"/>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4" name="Freeform 67">
                <a:extLst>
                  <a:ext uri="{FF2B5EF4-FFF2-40B4-BE49-F238E27FC236}">
                    <a16:creationId xmlns:a16="http://schemas.microsoft.com/office/drawing/2014/main" id="{D417F714-4D03-4EA3-B5F6-EF33980E5591}"/>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65" name="Group 64">
            <a:extLst>
              <a:ext uri="{FF2B5EF4-FFF2-40B4-BE49-F238E27FC236}">
                <a16:creationId xmlns:a16="http://schemas.microsoft.com/office/drawing/2014/main" id="{79779F33-3ADA-49A7-9E6B-28B2C0858F98}"/>
              </a:ext>
            </a:extLst>
          </p:cNvPr>
          <p:cNvGrpSpPr/>
          <p:nvPr/>
        </p:nvGrpSpPr>
        <p:grpSpPr>
          <a:xfrm>
            <a:off x="1875885" y="1885424"/>
            <a:ext cx="556379" cy="490846"/>
            <a:chOff x="1873997" y="1681719"/>
            <a:chExt cx="1268234" cy="1074525"/>
          </a:xfrm>
        </p:grpSpPr>
        <p:sp>
          <p:nvSpPr>
            <p:cNvPr id="66" name="Freeform 67">
              <a:extLst>
                <a:ext uri="{FF2B5EF4-FFF2-40B4-BE49-F238E27FC236}">
                  <a16:creationId xmlns:a16="http://schemas.microsoft.com/office/drawing/2014/main" id="{69B0E4C6-4180-4A35-97D1-1B1753A0207C}"/>
                </a:ext>
              </a:extLst>
            </p:cNvPr>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67" name="Group 206">
              <a:extLst>
                <a:ext uri="{FF2B5EF4-FFF2-40B4-BE49-F238E27FC236}">
                  <a16:creationId xmlns:a16="http://schemas.microsoft.com/office/drawing/2014/main" id="{005FE228-463E-4228-9B20-D1EDCC7FE4E2}"/>
                </a:ext>
              </a:extLst>
            </p:cNvPr>
            <p:cNvGrpSpPr/>
            <p:nvPr/>
          </p:nvGrpSpPr>
          <p:grpSpPr>
            <a:xfrm>
              <a:off x="2109507" y="1897288"/>
              <a:ext cx="593250" cy="482733"/>
              <a:chOff x="4291699" y="2425110"/>
              <a:chExt cx="1925058" cy="1566436"/>
            </a:xfrm>
            <a:solidFill>
              <a:schemeClr val="bg1"/>
            </a:solidFill>
          </p:grpSpPr>
          <p:sp>
            <p:nvSpPr>
              <p:cNvPr id="68" name="Freeform 32">
                <a:extLst>
                  <a:ext uri="{FF2B5EF4-FFF2-40B4-BE49-F238E27FC236}">
                    <a16:creationId xmlns:a16="http://schemas.microsoft.com/office/drawing/2014/main" id="{618ED1AB-FCE7-470D-9BC7-D8BCB8D1E62D}"/>
                  </a:ext>
                </a:extLst>
              </p:cNvPr>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69" name="Freeform 33">
                <a:extLst>
                  <a:ext uri="{FF2B5EF4-FFF2-40B4-BE49-F238E27FC236}">
                    <a16:creationId xmlns:a16="http://schemas.microsoft.com/office/drawing/2014/main" id="{DD0CA102-46DB-4801-8E6D-B13A49772329}"/>
                  </a:ext>
                </a:extLst>
              </p:cNvPr>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
        <p:nvSpPr>
          <p:cNvPr id="2" name="TextBox 1">
            <a:extLst>
              <a:ext uri="{FF2B5EF4-FFF2-40B4-BE49-F238E27FC236}">
                <a16:creationId xmlns:a16="http://schemas.microsoft.com/office/drawing/2014/main" id="{3271CA87-A278-4359-8A41-39049A2102FF}"/>
              </a:ext>
            </a:extLst>
          </p:cNvPr>
          <p:cNvSpPr txBox="1"/>
          <p:nvPr/>
        </p:nvSpPr>
        <p:spPr>
          <a:xfrm>
            <a:off x="896525" y="2633783"/>
            <a:ext cx="2526613" cy="724877"/>
          </a:xfrm>
          <a:prstGeom prst="rect">
            <a:avLst/>
          </a:prstGeom>
        </p:spPr>
        <p:txBody>
          <a:bodyPr vert="horz" wrap="square" lIns="99551" tIns="49775" rIns="99551" bIns="49775" rtlCol="0" anchor="ctr">
            <a:normAutofit fontScale="97500"/>
          </a:bodyPr>
          <a:lstStyle/>
          <a:p>
            <a:r>
              <a:rPr lang="de-DE" sz="2800"/>
              <a:t>4 </a:t>
            </a:r>
            <a:r>
              <a:rPr lang="de-DE" sz="2800" dirty="0"/>
              <a:t>attributes</a:t>
            </a:r>
            <a:endParaRPr lang="en-US" sz="2800" dirty="0"/>
          </a:p>
        </p:txBody>
      </p:sp>
      <p:sp>
        <p:nvSpPr>
          <p:cNvPr id="71" name="TextBox 70">
            <a:extLst>
              <a:ext uri="{FF2B5EF4-FFF2-40B4-BE49-F238E27FC236}">
                <a16:creationId xmlns:a16="http://schemas.microsoft.com/office/drawing/2014/main" id="{73208925-B016-4806-94EC-9D1DFCAA82A4}"/>
              </a:ext>
            </a:extLst>
          </p:cNvPr>
          <p:cNvSpPr txBox="1"/>
          <p:nvPr/>
        </p:nvSpPr>
        <p:spPr>
          <a:xfrm>
            <a:off x="8814088" y="2637814"/>
            <a:ext cx="2526613" cy="724877"/>
          </a:xfrm>
          <a:prstGeom prst="rect">
            <a:avLst/>
          </a:prstGeom>
        </p:spPr>
        <p:txBody>
          <a:bodyPr vert="horz" wrap="square" lIns="99551" tIns="49775" rIns="99551" bIns="49775" rtlCol="0" anchor="ctr">
            <a:normAutofit fontScale="97500"/>
          </a:bodyPr>
          <a:lstStyle/>
          <a:p>
            <a:r>
              <a:rPr lang="de-DE" sz="2800"/>
              <a:t>4 </a:t>
            </a:r>
            <a:r>
              <a:rPr lang="de-DE" sz="2800" dirty="0"/>
              <a:t>attributes</a:t>
            </a:r>
            <a:endParaRPr lang="en-US" sz="2800" dirty="0"/>
          </a:p>
        </p:txBody>
      </p:sp>
      <p:sp>
        <p:nvSpPr>
          <p:cNvPr id="72" name="TextBox 71">
            <a:extLst>
              <a:ext uri="{FF2B5EF4-FFF2-40B4-BE49-F238E27FC236}">
                <a16:creationId xmlns:a16="http://schemas.microsoft.com/office/drawing/2014/main" id="{179ACA06-41E5-4370-9CED-CB58C5BBBB32}"/>
              </a:ext>
            </a:extLst>
          </p:cNvPr>
          <p:cNvSpPr txBox="1"/>
          <p:nvPr/>
        </p:nvSpPr>
        <p:spPr>
          <a:xfrm>
            <a:off x="869983" y="5199293"/>
            <a:ext cx="2526613" cy="724877"/>
          </a:xfrm>
          <a:prstGeom prst="rect">
            <a:avLst/>
          </a:prstGeom>
        </p:spPr>
        <p:txBody>
          <a:bodyPr vert="horz" wrap="square" lIns="99551" tIns="49775" rIns="99551" bIns="49775" rtlCol="0" anchor="ctr">
            <a:normAutofit fontScale="97500"/>
          </a:bodyPr>
          <a:lstStyle/>
          <a:p>
            <a:r>
              <a:rPr lang="de-DE" sz="2800"/>
              <a:t>4 </a:t>
            </a:r>
            <a:r>
              <a:rPr lang="de-DE" sz="2800" dirty="0"/>
              <a:t>attributes</a:t>
            </a:r>
            <a:endParaRPr lang="en-US" sz="2800" dirty="0"/>
          </a:p>
        </p:txBody>
      </p:sp>
      <p:sp>
        <p:nvSpPr>
          <p:cNvPr id="73" name="TextBox 72">
            <a:extLst>
              <a:ext uri="{FF2B5EF4-FFF2-40B4-BE49-F238E27FC236}">
                <a16:creationId xmlns:a16="http://schemas.microsoft.com/office/drawing/2014/main" id="{D1ED8F2A-F95A-42DF-9B03-6086DD126C74}"/>
              </a:ext>
            </a:extLst>
          </p:cNvPr>
          <p:cNvSpPr txBox="1"/>
          <p:nvPr/>
        </p:nvSpPr>
        <p:spPr>
          <a:xfrm>
            <a:off x="8814088" y="5202830"/>
            <a:ext cx="2526613" cy="724877"/>
          </a:xfrm>
          <a:prstGeom prst="rect">
            <a:avLst/>
          </a:prstGeom>
        </p:spPr>
        <p:txBody>
          <a:bodyPr vert="horz" wrap="square" lIns="99551" tIns="49775" rIns="99551" bIns="49775" rtlCol="0" anchor="ctr">
            <a:normAutofit fontScale="97500"/>
          </a:bodyPr>
          <a:lstStyle/>
          <a:p>
            <a:r>
              <a:rPr lang="de-DE" sz="2800"/>
              <a:t>5 </a:t>
            </a:r>
            <a:r>
              <a:rPr lang="de-DE" sz="2800" dirty="0"/>
              <a:t>attributes</a:t>
            </a:r>
            <a:endParaRPr lang="en-US" sz="2800" dirty="0"/>
          </a:p>
        </p:txBody>
      </p:sp>
      <p:sp>
        <p:nvSpPr>
          <p:cNvPr id="74" name="TextBox 73">
            <a:extLst>
              <a:ext uri="{FF2B5EF4-FFF2-40B4-BE49-F238E27FC236}">
                <a16:creationId xmlns:a16="http://schemas.microsoft.com/office/drawing/2014/main" id="{BE13F868-64A8-4219-AFC9-14CE8ECB2608}"/>
              </a:ext>
            </a:extLst>
          </p:cNvPr>
          <p:cNvSpPr txBox="1"/>
          <p:nvPr/>
        </p:nvSpPr>
        <p:spPr>
          <a:xfrm>
            <a:off x="4778363" y="2379989"/>
            <a:ext cx="2801529" cy="2457192"/>
          </a:xfrm>
          <a:prstGeom prst="rect">
            <a:avLst/>
          </a:prstGeom>
        </p:spPr>
        <p:txBody>
          <a:bodyPr vert="horz" wrap="square" lIns="99551" tIns="49775" rIns="99551" bIns="49775" rtlCol="0" anchor="ctr">
            <a:normAutofit fontScale="97500"/>
          </a:bodyPr>
          <a:lstStyle/>
          <a:p>
            <a:pPr algn="ctr"/>
            <a:r>
              <a:rPr lang="de-DE" sz="1900" dirty="0"/>
              <a:t>Your alumni</a:t>
            </a:r>
          </a:p>
          <a:p>
            <a:pPr algn="ctr"/>
            <a:r>
              <a:rPr lang="de-DE" sz="1900" dirty="0"/>
              <a:t>associate</a:t>
            </a:r>
          </a:p>
          <a:p>
            <a:pPr algn="ctr"/>
            <a:r>
              <a:rPr lang="de-DE" sz="3700"/>
              <a:t>17</a:t>
            </a:r>
            <a:endParaRPr lang="de-DE" sz="3700" dirty="0"/>
          </a:p>
          <a:p>
            <a:pPr algn="ctr"/>
            <a:r>
              <a:rPr lang="de-DE" sz="1900" dirty="0"/>
              <a:t>out of 40 attributes with their school.</a:t>
            </a:r>
            <a:r>
              <a:rPr lang="en-US" sz="1900" dirty="0"/>
              <a:t> Other alumni </a:t>
            </a:r>
            <a:r>
              <a:rPr lang="en-US" sz="1900"/>
              <a:t>associate 16 </a:t>
            </a:r>
            <a:r>
              <a:rPr lang="en-US" sz="1900" dirty="0"/>
              <a:t>attributes with their schools.</a:t>
            </a:r>
          </a:p>
        </p:txBody>
      </p:sp>
      <p:sp>
        <p:nvSpPr>
          <p:cNvPr id="82" name="Text Placeholder 2"/>
          <p:cNvSpPr txBox="1">
            <a:spLocks/>
          </p:cNvSpPr>
          <p:nvPr/>
        </p:nvSpPr>
        <p:spPr>
          <a:xfrm>
            <a:off x="3011724" y="179696"/>
            <a:ext cx="5176604"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70" name="Text Placeholder 2"/>
          <p:cNvSpPr txBox="1">
            <a:spLocks/>
          </p:cNvSpPr>
          <p:nvPr/>
        </p:nvSpPr>
        <p:spPr>
          <a:xfrm>
            <a:off x="647207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600" y="1198800"/>
            <a:ext cx="7240588"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518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a:t>University satisfaction</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ruta 23">
            <a:extLst>
              <a:ext uri="{FF2B5EF4-FFF2-40B4-BE49-F238E27FC236}">
                <a16:creationId xmlns:a16="http://schemas.microsoft.com/office/drawing/2014/main" id="{BB70864B-8787-462F-BB25-0020D11A0255}"/>
              </a:ext>
            </a:extLst>
          </p:cNvPr>
          <p:cNvSpPr txBox="1"/>
          <p:nvPr/>
        </p:nvSpPr>
        <p:spPr>
          <a:xfrm>
            <a:off x="1563953" y="3952120"/>
            <a:ext cx="967634" cy="430887"/>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Not at all satisfied</a:t>
            </a:r>
          </a:p>
        </p:txBody>
      </p:sp>
      <p:sp>
        <p:nvSpPr>
          <p:cNvPr id="15" name="textruta 24">
            <a:extLst>
              <a:ext uri="{FF2B5EF4-FFF2-40B4-BE49-F238E27FC236}">
                <a16:creationId xmlns:a16="http://schemas.microsoft.com/office/drawing/2014/main" id="{EA1E305E-A6CC-4F95-9466-EC6D1C5487F6}"/>
              </a:ext>
            </a:extLst>
          </p:cNvPr>
          <p:cNvSpPr txBox="1"/>
          <p:nvPr/>
        </p:nvSpPr>
        <p:spPr>
          <a:xfrm>
            <a:off x="9636048" y="3953662"/>
            <a:ext cx="967634" cy="430887"/>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Extremely satisfied</a:t>
            </a:r>
          </a:p>
        </p:txBody>
      </p:sp>
      <p:sp>
        <p:nvSpPr>
          <p:cNvPr id="27" name="Flowchart: Connector 26">
            <a:extLst>
              <a:ext uri="{FF2B5EF4-FFF2-40B4-BE49-F238E27FC236}">
                <a16:creationId xmlns:a16="http://schemas.microsoft.com/office/drawing/2014/main" id="{615EA4ED-60B0-4AE3-8D36-40333760C071}"/>
              </a:ext>
            </a:extLst>
          </p:cNvPr>
          <p:cNvSpPr/>
          <p:nvPr/>
        </p:nvSpPr>
        <p:spPr>
          <a:xfrm>
            <a:off x="6261179"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Flowchart: Connector 28">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8,3</a:t>
            </a:r>
            <a:endParaRPr lang="sv-SE" sz="4000" b="1" dirty="0">
              <a:solidFill>
                <a:schemeClr val="bg1"/>
              </a:solidFill>
              <a:latin typeface="Calibri" pitchFamily="34" charset="0"/>
              <a:cs typeface="Calibri" pitchFamily="34" charset="0"/>
            </a:endParaRPr>
          </a:p>
        </p:txBody>
      </p:sp>
      <p:sp>
        <p:nvSpPr>
          <p:cNvPr id="32" name="TextBox 31">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33" name="TextBox 32">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alumni</a:t>
            </a:r>
            <a:endParaRPr lang="en-GB" sz="1226" dirty="0">
              <a:solidFill>
                <a:schemeClr val="bg1"/>
              </a:solidFill>
              <a:latin typeface="Calibri" pitchFamily="34" charset="0"/>
              <a:cs typeface="Calibri" pitchFamily="34" charset="0"/>
            </a:endParaRPr>
          </a:p>
        </p:txBody>
      </p:sp>
      <p:sp>
        <p:nvSpPr>
          <p:cNvPr id="40" name="Rektangel 15">
            <a:extLst>
              <a:ext uri="{FF2B5EF4-FFF2-40B4-BE49-F238E27FC236}">
                <a16:creationId xmlns:a16="http://schemas.microsoft.com/office/drawing/2014/main" id="{119579C7-AAB3-428F-B062-8181223E167B}"/>
              </a:ext>
            </a:extLst>
          </p:cNvPr>
          <p:cNvSpPr/>
          <p:nvPr/>
        </p:nvSpPr>
        <p:spPr>
          <a:xfrm>
            <a:off x="6327793" y="484650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7,7</a:t>
            </a:r>
            <a:endParaRPr lang="sv-SE" sz="4000" b="1" dirty="0">
              <a:solidFill>
                <a:schemeClr val="bg1"/>
              </a:solidFill>
              <a:latin typeface="Calibri" pitchFamily="34" charset="0"/>
              <a:cs typeface="Calibri" pitchFamily="34" charset="0"/>
            </a:endParaRPr>
          </a:p>
        </p:txBody>
      </p:sp>
      <p:sp>
        <p:nvSpPr>
          <p:cNvPr id="41" name="TextBox 40">
            <a:extLst>
              <a:ext uri="{FF2B5EF4-FFF2-40B4-BE49-F238E27FC236}">
                <a16:creationId xmlns:a16="http://schemas.microsoft.com/office/drawing/2014/main" id="{5FCF138F-E6AB-4A30-9AD2-E0C4554CD79D}"/>
              </a:ext>
            </a:extLst>
          </p:cNvPr>
          <p:cNvSpPr txBox="1"/>
          <p:nvPr/>
        </p:nvSpPr>
        <p:spPr>
          <a:xfrm>
            <a:off x="6327793" y="457755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42" name="TextBox 41">
            <a:extLst>
              <a:ext uri="{FF2B5EF4-FFF2-40B4-BE49-F238E27FC236}">
                <a16:creationId xmlns:a16="http://schemas.microsoft.com/office/drawing/2014/main" id="{3062E99B-D379-4C64-A041-457499A820DE}"/>
              </a:ext>
            </a:extLst>
          </p:cNvPr>
          <p:cNvSpPr txBox="1"/>
          <p:nvPr/>
        </p:nvSpPr>
        <p:spPr>
          <a:xfrm>
            <a:off x="6327793" y="5529025"/>
            <a:ext cx="1715578" cy="275695"/>
          </a:xfrm>
          <a:prstGeom prst="rect">
            <a:avLst/>
          </a:prstGeom>
          <a:noFill/>
        </p:spPr>
        <p:txBody>
          <a:bodyPr wrap="square" lIns="86212" tIns="43106" rIns="86212" bIns="43106" rtlCol="0">
            <a:spAutoFit/>
          </a:bodyPr>
          <a:lstStyle/>
          <a:p>
            <a:pPr algn="ctr"/>
            <a:r>
              <a:rPr lang="en-GB" sz="1226">
                <a:solidFill>
                  <a:schemeClr val="bg1"/>
                </a:solidFill>
                <a:cs typeface="Calibri" pitchFamily="34" charset="0"/>
              </a:rPr>
              <a:t>All professionals</a:t>
            </a:r>
            <a:endParaRPr lang="en-GB" sz="1226" dirty="0">
              <a:solidFill>
                <a:schemeClr val="bg1"/>
              </a:solidFill>
              <a:cs typeface="Calibri" pitchFamily="34" charset="0"/>
            </a:endParaRPr>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43"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800" y="90360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5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53BED-EA37-4A93-8D20-0873F5711D88}"/>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5" name="Title 4">
            <a:extLst>
              <a:ext uri="{FF2B5EF4-FFF2-40B4-BE49-F238E27FC236}">
                <a16:creationId xmlns:a16="http://schemas.microsoft.com/office/drawing/2014/main" id="{43F7A46E-5268-42DA-9A3C-E3A5BCE83AD2}"/>
              </a:ext>
            </a:extLst>
          </p:cNvPr>
          <p:cNvSpPr>
            <a:spLocks noGrp="1"/>
          </p:cNvSpPr>
          <p:nvPr>
            <p:ph type="title"/>
          </p:nvPr>
        </p:nvSpPr>
        <p:spPr/>
        <p:txBody>
          <a:bodyPr/>
          <a:lstStyle/>
          <a:p>
            <a:r>
              <a:rPr lang="en-US"/>
              <a:t>University satisfaction over time</a:t>
            </a:r>
            <a:endParaRPr lang="en-US" dirty="0"/>
          </a:p>
        </p:txBody>
      </p:sp>
      <p:sp>
        <p:nvSpPr>
          <p:cNvPr id="2"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Professionals | All main fields of study</a:t>
            </a:r>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Flowchart: Connector 14">
            <a:extLst>
              <a:ext uri="{FF2B5EF4-FFF2-40B4-BE49-F238E27FC236}">
                <a16:creationId xmlns:a16="http://schemas.microsoft.com/office/drawing/2014/main" id="{2BE6448B-FB7C-477B-9C5C-C2B369470F2F}"/>
              </a:ext>
            </a:extLst>
          </p:cNvPr>
          <p:cNvSpPr/>
          <p:nvPr/>
        </p:nvSpPr>
        <p:spPr>
          <a:xfrm>
            <a:off x="9405544" y="142274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Rektangel 15">
            <a:extLst>
              <a:ext uri="{FF2B5EF4-FFF2-40B4-BE49-F238E27FC236}">
                <a16:creationId xmlns:a16="http://schemas.microsoft.com/office/drawing/2014/main" id="{3FAF8862-D43E-4BA7-B5AD-90B175768EBA}"/>
              </a:ext>
            </a:extLst>
          </p:cNvPr>
          <p:cNvSpPr/>
          <p:nvPr/>
        </p:nvSpPr>
        <p:spPr>
          <a:xfrm>
            <a:off x="9470019" y="1979127"/>
            <a:ext cx="1727998" cy="702607"/>
          </a:xfrm>
          <a:prstGeom prst="rect">
            <a:avLst/>
          </a:prstGeom>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8,3</a:t>
            </a:r>
            <a:endParaRPr kumimoji="0" lang="sv-SE" sz="40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7" name="TextBox 16">
            <a:extLst>
              <a:ext uri="{FF2B5EF4-FFF2-40B4-BE49-F238E27FC236}">
                <a16:creationId xmlns:a16="http://schemas.microsoft.com/office/drawing/2014/main" id="{BF18C162-FF8F-4E09-818D-9694963F1364}"/>
              </a:ext>
            </a:extLst>
          </p:cNvPr>
          <p:cNvSpPr txBox="1"/>
          <p:nvPr/>
        </p:nvSpPr>
        <p:spPr>
          <a:xfrm>
            <a:off x="9470018" y="1710181"/>
            <a:ext cx="1727999" cy="261269"/>
          </a:xfrm>
          <a:prstGeom prst="rect">
            <a:avLst/>
          </a:prstGeom>
          <a:noFill/>
        </p:spPr>
        <p:txBody>
          <a:bodyPr wrap="square" lIns="86212" tIns="43106" rIns="86212" bIns="43106" rtlCol="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sv-SE"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8" name="TextBox 17">
            <a:extLst>
              <a:ext uri="{FF2B5EF4-FFF2-40B4-BE49-F238E27FC236}">
                <a16:creationId xmlns:a16="http://schemas.microsoft.com/office/drawing/2014/main" id="{994B09AE-9D94-42D3-9E3E-1D53030CC942}"/>
              </a:ext>
            </a:extLst>
          </p:cNvPr>
          <p:cNvSpPr txBox="1"/>
          <p:nvPr/>
        </p:nvSpPr>
        <p:spPr>
          <a:xfrm>
            <a:off x="9470019" y="2641113"/>
            <a:ext cx="172799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Your alumni</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9" name="Flowchart: Connector 18">
            <a:extLst>
              <a:ext uri="{FF2B5EF4-FFF2-40B4-BE49-F238E27FC236}">
                <a16:creationId xmlns:a16="http://schemas.microsoft.com/office/drawing/2014/main" id="{B2A53455-6E77-4E8F-8041-C57B25F4FAB1}"/>
              </a:ext>
            </a:extLst>
          </p:cNvPr>
          <p:cNvSpPr/>
          <p:nvPr/>
        </p:nvSpPr>
        <p:spPr>
          <a:xfrm>
            <a:off x="9445400" y="4036992"/>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Rektangel 15">
            <a:extLst>
              <a:ext uri="{FF2B5EF4-FFF2-40B4-BE49-F238E27FC236}">
                <a16:creationId xmlns:a16="http://schemas.microsoft.com/office/drawing/2014/main" id="{DBC662DA-16C9-49B4-9DCC-C75328F7C73E}"/>
              </a:ext>
            </a:extLst>
          </p:cNvPr>
          <p:cNvSpPr/>
          <p:nvPr/>
        </p:nvSpPr>
        <p:spPr>
          <a:xfrm>
            <a:off x="9522295" y="4578444"/>
            <a:ext cx="1715578" cy="702607"/>
          </a:xfrm>
          <a:prstGeom prst="rect">
            <a:avLst/>
          </a:prstGeom>
          <a:noFill/>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7,7</a:t>
            </a:r>
            <a:endParaRPr kumimoji="0" lang="sv-SE" sz="4000" b="1"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4" name="TextBox 23">
            <a:extLst>
              <a:ext uri="{FF2B5EF4-FFF2-40B4-BE49-F238E27FC236}">
                <a16:creationId xmlns:a16="http://schemas.microsoft.com/office/drawing/2014/main" id="{058333C2-D507-44D6-A60C-8609906DFEEF}"/>
              </a:ext>
            </a:extLst>
          </p:cNvPr>
          <p:cNvSpPr txBox="1"/>
          <p:nvPr/>
        </p:nvSpPr>
        <p:spPr>
          <a:xfrm>
            <a:off x="9522295" y="4309498"/>
            <a:ext cx="1715578" cy="261269"/>
          </a:xfrm>
          <a:prstGeom prst="rect">
            <a:avLst/>
          </a:prstGeom>
          <a:noFill/>
        </p:spPr>
        <p:txBody>
          <a:bodyPr wrap="square" lIns="86212" tIns="43106" rIns="86212" bIns="43106" rtlCol="0">
            <a:spAutoFit/>
          </a:bodyPr>
          <a:lstStyle/>
          <a:p>
            <a:pPr lvl="0" algn="ctr" defTabSz="497754">
              <a:defRPr/>
            </a:pPr>
            <a:r>
              <a:rPr lang="sv-SE" sz="1132" dirty="0">
                <a:solidFill>
                  <a:prstClr val="white"/>
                </a:solidFill>
                <a:latin typeface="Calibri" pitchFamily="34" charset="0"/>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5" name="TextBox 24">
            <a:extLst>
              <a:ext uri="{FF2B5EF4-FFF2-40B4-BE49-F238E27FC236}">
                <a16:creationId xmlns:a16="http://schemas.microsoft.com/office/drawing/2014/main" id="{0EC8BD08-E9F8-4751-B8C2-2BE3310C3E7D}"/>
              </a:ext>
            </a:extLst>
          </p:cNvPr>
          <p:cNvSpPr txBox="1"/>
          <p:nvPr/>
        </p:nvSpPr>
        <p:spPr>
          <a:xfrm>
            <a:off x="9522295" y="5260966"/>
            <a:ext cx="171557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All professionals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cxnSp>
        <p:nvCxnSpPr>
          <p:cNvPr id="22" name="Straight Connector 21"/>
          <p:cNvCxnSpPr/>
          <p:nvPr/>
        </p:nvCxnSpPr>
        <p:spPr>
          <a:xfrm>
            <a:off x="4812093" y="5962650"/>
            <a:ext cx="472314" cy="0"/>
          </a:xfrm>
          <a:prstGeom prst="line">
            <a:avLst/>
          </a:prstGeom>
          <a:ln w="63500" cmpd="sng">
            <a:solidFill>
              <a:srgbClr val="074B60"/>
            </a:solidFill>
            <a:prstDash val="sysDash"/>
            <a:bevel/>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61031" y="5814864"/>
            <a:ext cx="1117488" cy="294269"/>
          </a:xfrm>
          <a:prstGeom prst="rect">
            <a:avLst/>
          </a:prstGeom>
        </p:spPr>
        <p:txBody>
          <a:bodyPr vert="horz" wrap="none" lIns="99551" tIns="49775" rIns="99551" bIns="49775" rtlCol="0" anchor="ctr">
            <a:normAutofit fontScale="97500"/>
          </a:bodyPr>
          <a:lstStyle/>
          <a:p>
            <a:r>
              <a:rPr lang="en-US" sz="1000">
                <a:solidFill>
                  <a:srgbClr val="848284"/>
                </a:solidFill>
              </a:rPr>
              <a:t>All professionals</a:t>
            </a:r>
            <a:endParaRPr lang="sv-SE" sz="1000" dirty="0">
              <a:solidFill>
                <a:srgbClr val="848284"/>
              </a:solidFill>
            </a:endParaRPr>
          </a:p>
        </p:txBody>
      </p:sp>
      <p:sp>
        <p:nvSpPr>
          <p:cNvPr id="28"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cxnSp>
        <p:nvCxnSpPr>
          <p:cNvPr id="31" name="Straight Connector 30"/>
          <p:cNvCxnSpPr/>
          <p:nvPr/>
        </p:nvCxnSpPr>
        <p:spPr>
          <a:xfrm>
            <a:off x="2413833" y="5962650"/>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62771" y="5814864"/>
            <a:ext cx="1117488" cy="294269"/>
          </a:xfrm>
          <a:prstGeom prst="rect">
            <a:avLst/>
          </a:prstGeom>
        </p:spPr>
        <p:txBody>
          <a:bodyPr vert="horz" wrap="none" lIns="99551" tIns="49775" rIns="99551" bIns="49775" rtlCol="0" anchor="ctr">
            <a:normAutofit fontScale="97500"/>
          </a:bodyPr>
          <a:lstStyle/>
          <a:p>
            <a:r>
              <a:rPr lang="en-US" sz="1000">
                <a:solidFill>
                  <a:srgbClr val="848284"/>
                </a:solidFill>
              </a:rPr>
              <a:t>Your alumni</a:t>
            </a:r>
            <a:endParaRPr lang="sv-SE" sz="1000" dirty="0">
              <a:solidFill>
                <a:srgbClr val="848284"/>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260000"/>
            <a:ext cx="84026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720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53BED-EA37-4A93-8D20-0873F5711D88}"/>
              </a:ext>
            </a:extLst>
          </p:cNvPr>
          <p:cNvSpPr>
            <a:spLocks noGrp="1"/>
          </p:cNvSpPr>
          <p:nvPr>
            <p:ph type="body" sz="quarter" idx="12"/>
          </p:nvPr>
        </p:nvSpPr>
        <p:spPr/>
        <p:txBody>
          <a:bodyPr/>
          <a:lstStyle/>
          <a:p>
            <a:r>
              <a:rPr lang="en-US"/>
              <a:t>How satisfied are/were you with your college or university?</a:t>
            </a:r>
          </a:p>
        </p:txBody>
      </p:sp>
      <p:sp>
        <p:nvSpPr>
          <p:cNvPr id="5" name="Title 4">
            <a:extLst>
              <a:ext uri="{FF2B5EF4-FFF2-40B4-BE49-F238E27FC236}">
                <a16:creationId xmlns:a16="http://schemas.microsoft.com/office/drawing/2014/main" id="{43F7A46E-5268-42DA-9A3C-E3A5BCE83AD2}"/>
              </a:ext>
            </a:extLst>
          </p:cNvPr>
          <p:cNvSpPr>
            <a:spLocks noGrp="1"/>
          </p:cNvSpPr>
          <p:nvPr>
            <p:ph type="title"/>
          </p:nvPr>
        </p:nvSpPr>
        <p:spPr/>
        <p:txBody>
          <a:bodyPr/>
          <a:lstStyle/>
          <a:p>
            <a:r>
              <a:rPr lang="en-US" dirty="0"/>
              <a:t>Satisfaction across main fields of study</a:t>
            </a:r>
          </a:p>
        </p:txBody>
      </p:sp>
      <p:sp>
        <p:nvSpPr>
          <p:cNvPr id="2"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2" name="Text Placeholder 2"/>
          <p:cNvSpPr txBox="1">
            <a:spLocks/>
          </p:cNvSpPr>
          <p:nvPr/>
        </p:nvSpPr>
        <p:spPr>
          <a:xfrm>
            <a:off x="5270726" y="19141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5" name="Rectangle 14"/>
          <p:cNvSpPr/>
          <p:nvPr/>
        </p:nvSpPr>
        <p:spPr>
          <a:xfrm>
            <a:off x="4311920" y="5932360"/>
            <a:ext cx="75600" cy="75069"/>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6" name="Rectangle 15"/>
          <p:cNvSpPr/>
          <p:nvPr/>
        </p:nvSpPr>
        <p:spPr>
          <a:xfrm>
            <a:off x="6215373" y="5932360"/>
            <a:ext cx="75600" cy="75069"/>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17" name="TextBox 16"/>
          <p:cNvSpPr txBox="1"/>
          <p:nvPr/>
        </p:nvSpPr>
        <p:spPr>
          <a:xfrm>
            <a:off x="4403848" y="5889835"/>
            <a:ext cx="1101590" cy="160118"/>
          </a:xfrm>
          <a:prstGeom prst="rect">
            <a:avLst/>
          </a:prstGeom>
        </p:spPr>
        <p:txBody>
          <a:bodyPr vert="horz" wrap="square" lIns="99551" tIns="49775" rIns="99551" bIns="49775" rtlCol="0" anchor="ctr">
            <a:noAutofit/>
          </a:bodyPr>
          <a:lstStyle/>
          <a:p>
            <a:r>
              <a:rPr lang="en-GB" sz="1100">
                <a:solidFill>
                  <a:srgbClr val="0E97C1"/>
                </a:solidFill>
              </a:rPr>
              <a:t>Your alumni</a:t>
            </a:r>
            <a:endParaRPr lang="en-US" sz="1100" dirty="0">
              <a:solidFill>
                <a:srgbClr val="848284"/>
              </a:solidFill>
              <a:latin typeface="Calibri Light" panose="020F0302020204030204" pitchFamily="34" charset="0"/>
            </a:endParaRPr>
          </a:p>
        </p:txBody>
      </p:sp>
      <p:sp>
        <p:nvSpPr>
          <p:cNvPr id="18" name="TextBox 17"/>
          <p:cNvSpPr txBox="1"/>
          <p:nvPr/>
        </p:nvSpPr>
        <p:spPr>
          <a:xfrm>
            <a:off x="6386131" y="5910854"/>
            <a:ext cx="977845" cy="118080"/>
          </a:xfrm>
          <a:prstGeom prst="rect">
            <a:avLst/>
          </a:prstGeom>
        </p:spPr>
        <p:txBody>
          <a:bodyPr vert="horz" wrap="square" lIns="99551" tIns="49775" rIns="99551" bIns="49775" rtlCol="0" anchor="ctr">
            <a:noAutofit/>
          </a:bodyPr>
          <a:lstStyle/>
          <a:p>
            <a:r>
              <a:rPr lang="en-GB" sz="1100">
                <a:solidFill>
                  <a:srgbClr val="074B60"/>
                </a:solidFill>
              </a:rPr>
              <a:t>All professionals</a:t>
            </a:r>
            <a:endParaRPr lang="en-US" sz="1100" dirty="0">
              <a:solidFill>
                <a:srgbClr val="848284"/>
              </a:solidFill>
              <a:latin typeface="Calibri Light" panose="020F0302020204030204" pitchFamily="34" charset="0"/>
            </a:endParaRPr>
          </a:p>
        </p:txBody>
      </p:sp>
      <p:sp>
        <p:nvSpPr>
          <p:cNvPr id="1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370" y="1162800"/>
            <a:ext cx="10169525"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050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satisfied are/were you with your college or university?:</a:t>
            </a:r>
            <a:endParaRPr lang="en-US" dirty="0"/>
          </a:p>
        </p:txBody>
      </p:sp>
      <p:sp>
        <p:nvSpPr>
          <p:cNvPr id="4" name="Title 3">
            <a:extLst>
              <a:ext uri="{FF2B5EF4-FFF2-40B4-BE49-F238E27FC236}">
                <a16:creationId xmlns:a16="http://schemas.microsoft.com/office/drawing/2014/main" id="{F5D2752C-D043-45BD-9C39-9EAA27D7B07B}"/>
              </a:ext>
            </a:extLst>
          </p:cNvPr>
          <p:cNvSpPr>
            <a:spLocks noGrp="1"/>
          </p:cNvSpPr>
          <p:nvPr>
            <p:ph type="title"/>
          </p:nvPr>
        </p:nvSpPr>
        <p:spPr/>
        <p:txBody>
          <a:bodyPr/>
          <a:lstStyle/>
          <a:p>
            <a:r>
              <a:rPr lang="sv-SE"/>
              <a:t>Satisfaction across gender per main field of study</a:t>
            </a:r>
            <a:endParaRPr lang="en-US" dirty="0"/>
          </a:p>
        </p:txBody>
      </p:sp>
      <p:sp>
        <p:nvSpPr>
          <p:cNvPr id="6"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Professionals | All main fields of study</a:t>
            </a:r>
            <a:endParaRPr lang="en-ZA" dirty="0"/>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5" name="Rectangle 24"/>
          <p:cNvSpPr/>
          <p:nvPr/>
        </p:nvSpPr>
        <p:spPr>
          <a:xfrm>
            <a:off x="6215373" y="5932360"/>
            <a:ext cx="75600" cy="75069"/>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7" name="TextBox 26"/>
          <p:cNvSpPr txBox="1"/>
          <p:nvPr/>
        </p:nvSpPr>
        <p:spPr>
          <a:xfrm>
            <a:off x="6386131" y="5910854"/>
            <a:ext cx="977845" cy="118080"/>
          </a:xfrm>
          <a:prstGeom prst="rect">
            <a:avLst/>
          </a:prstGeom>
        </p:spPr>
        <p:txBody>
          <a:bodyPr vert="horz" wrap="square" lIns="99551" tIns="49775" rIns="99551" bIns="49775" rtlCol="0" anchor="ctr">
            <a:noAutofit/>
          </a:bodyPr>
          <a:lstStyle/>
          <a:p>
            <a:r>
              <a:rPr lang="en-GB" sz="1100">
                <a:solidFill>
                  <a:srgbClr val="074B60"/>
                </a:solidFill>
              </a:rPr>
              <a:t>All professionals</a:t>
            </a:r>
            <a:endParaRPr lang="en-US" sz="1100" dirty="0">
              <a:solidFill>
                <a:srgbClr val="848284"/>
              </a:solidFill>
              <a:latin typeface="Calibri Light" panose="020F0302020204030204" pitchFamily="34" charset="0"/>
            </a:endParaRPr>
          </a:p>
        </p:txBody>
      </p:sp>
      <p:sp>
        <p:nvSpPr>
          <p:cNvPr id="12" name="TextBox 11"/>
          <p:cNvSpPr txBox="1"/>
          <p:nvPr/>
        </p:nvSpPr>
        <p:spPr>
          <a:xfrm>
            <a:off x="1972800" y="992517"/>
            <a:ext cx="2608891" cy="567771"/>
          </a:xfrm>
          <a:prstGeom prst="rect">
            <a:avLst/>
          </a:prstGeom>
        </p:spPr>
        <p:txBody>
          <a:bodyPr vert="horz" wrap="none" lIns="99551" tIns="49775" rIns="99551" bIns="49775" rtlCol="0" anchor="ctr">
            <a:normAutofit fontScale="97500"/>
          </a:bodyPr>
          <a:lstStyle/>
          <a:p>
            <a:pPr algn="ctr"/>
            <a:r>
              <a:rPr lang="en-US" sz="1800" dirty="0">
                <a:solidFill>
                  <a:srgbClr val="848284"/>
                </a:solidFill>
              </a:rPr>
              <a:t>Female</a:t>
            </a:r>
            <a:endParaRPr lang="sv-SE" sz="1800" dirty="0">
              <a:solidFill>
                <a:srgbClr val="848284"/>
              </a:solidFill>
            </a:endParaRPr>
          </a:p>
        </p:txBody>
      </p:sp>
      <p:sp>
        <p:nvSpPr>
          <p:cNvPr id="17" name="TextBox 16"/>
          <p:cNvSpPr txBox="1"/>
          <p:nvPr/>
        </p:nvSpPr>
        <p:spPr>
          <a:xfrm>
            <a:off x="7038000" y="992517"/>
            <a:ext cx="2608891" cy="567771"/>
          </a:xfrm>
          <a:prstGeom prst="rect">
            <a:avLst/>
          </a:prstGeom>
        </p:spPr>
        <p:txBody>
          <a:bodyPr vert="horz" wrap="none" lIns="99551" tIns="49775" rIns="99551" bIns="49775" rtlCol="0" anchor="ctr">
            <a:normAutofit fontScale="97500"/>
          </a:bodyPr>
          <a:lstStyle/>
          <a:p>
            <a:pPr algn="ctr"/>
            <a:r>
              <a:rPr lang="en-US" sz="1800" dirty="0">
                <a:solidFill>
                  <a:srgbClr val="848284"/>
                </a:solidFill>
              </a:rPr>
              <a:t>Male</a:t>
            </a:r>
            <a:endParaRPr lang="sv-SE" sz="1800" dirty="0">
              <a:solidFill>
                <a:srgbClr val="848284"/>
              </a:solidFill>
            </a:endParaRPr>
          </a:p>
        </p:txBody>
      </p:sp>
      <p:sp>
        <p:nvSpPr>
          <p:cNvPr id="19" name="Rectangle 18"/>
          <p:cNvSpPr/>
          <p:nvPr/>
        </p:nvSpPr>
        <p:spPr>
          <a:xfrm>
            <a:off x="4311920" y="5932360"/>
            <a:ext cx="75600" cy="75069"/>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0" name="TextBox 19"/>
          <p:cNvSpPr txBox="1"/>
          <p:nvPr/>
        </p:nvSpPr>
        <p:spPr>
          <a:xfrm>
            <a:off x="4403848" y="5889835"/>
            <a:ext cx="1101590" cy="160118"/>
          </a:xfrm>
          <a:prstGeom prst="rect">
            <a:avLst/>
          </a:prstGeom>
        </p:spPr>
        <p:txBody>
          <a:bodyPr vert="horz" wrap="square" lIns="99551" tIns="49775" rIns="99551" bIns="49775" rtlCol="0" anchor="ctr">
            <a:noAutofit/>
          </a:bodyPr>
          <a:lstStyle/>
          <a:p>
            <a:r>
              <a:rPr lang="en-GB" sz="1100">
                <a:solidFill>
                  <a:srgbClr val="0E97C1"/>
                </a:solidFill>
              </a:rPr>
              <a:t>Your alumni</a:t>
            </a:r>
            <a:endParaRPr lang="en-US" sz="1100" dirty="0">
              <a:solidFill>
                <a:srgbClr val="848284"/>
              </a:solidFill>
              <a:latin typeface="Calibri Light" panose="020F03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400" y="1533600"/>
            <a:ext cx="5800725"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400" y="1533600"/>
            <a:ext cx="5800725"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727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0" y="1822523"/>
            <a:ext cx="5223293" cy="2509309"/>
            <a:chOff x="10427" y="1822523"/>
            <a:chExt cx="5223293" cy="2509309"/>
          </a:xfrm>
        </p:grpSpPr>
        <p:grpSp>
          <p:nvGrpSpPr>
            <p:cNvPr id="66" name="Group 65"/>
            <p:cNvGrpSpPr/>
            <p:nvPr/>
          </p:nvGrpSpPr>
          <p:grpSpPr>
            <a:xfrm>
              <a:off x="10546" y="3084083"/>
              <a:ext cx="5223174" cy="616969"/>
              <a:chOff x="10546" y="3065211"/>
              <a:chExt cx="5223174" cy="616969"/>
            </a:xfrm>
          </p:grpSpPr>
          <p:sp>
            <p:nvSpPr>
              <p:cNvPr id="50" name="Freeform 49"/>
              <p:cNvSpPr/>
              <p:nvPr/>
            </p:nvSpPr>
            <p:spPr>
              <a:xfrm>
                <a:off x="10546" y="3065211"/>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66627"/>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3</a:t>
                </a:r>
              </a:p>
            </p:txBody>
          </p:sp>
          <p:sp>
            <p:nvSpPr>
              <p:cNvPr id="55" name="TextBox 54"/>
              <p:cNvSpPr txBox="1"/>
              <p:nvPr/>
            </p:nvSpPr>
            <p:spPr>
              <a:xfrm>
                <a:off x="746821" y="3215129"/>
                <a:ext cx="3202065" cy="287771"/>
              </a:xfrm>
              <a:prstGeom prst="rect">
                <a:avLst/>
              </a:prstGeom>
              <a:noFill/>
            </p:spPr>
            <p:txBody>
              <a:bodyPr wrap="square" rtlCol="0">
                <a:spAutoFit/>
              </a:bodyPr>
              <a:lstStyle/>
              <a:p>
                <a:pPr marL="0" lvl="1">
                  <a:defRPr/>
                </a:pPr>
                <a:r>
                  <a:rPr lang="en-GB" sz="1270" dirty="0">
                    <a:solidFill>
                      <a:srgbClr val="A6A6A6"/>
                    </a:solidFill>
                    <a:latin typeface="Calibri" pitchFamily="34" charset="0"/>
                  </a:rPr>
                  <a:t>UNIVERSITY AND BRAND PERCEPTION</a:t>
                </a:r>
              </a:p>
            </p:txBody>
          </p:sp>
        </p:grpSp>
        <p:grpSp>
          <p:nvGrpSpPr>
            <p:cNvPr id="64" name="Group 63"/>
            <p:cNvGrpSpPr/>
            <p:nvPr/>
          </p:nvGrpSpPr>
          <p:grpSpPr>
            <a:xfrm>
              <a:off x="10546" y="2453303"/>
              <a:ext cx="5223174" cy="616969"/>
              <a:chOff x="10546" y="2428139"/>
              <a:chExt cx="5223174" cy="616969"/>
            </a:xfrm>
          </p:grpSpPr>
          <p:sp>
            <p:nvSpPr>
              <p:cNvPr id="54" name="Freeform 53"/>
              <p:cNvSpPr/>
              <p:nvPr/>
            </p:nvSpPr>
            <p:spPr>
              <a:xfrm>
                <a:off x="10546" y="2428139"/>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29555"/>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2</a:t>
                </a:r>
              </a:p>
            </p:txBody>
          </p:sp>
          <p:sp>
            <p:nvSpPr>
              <p:cNvPr id="57" name="TextBox 56"/>
              <p:cNvSpPr txBox="1"/>
              <p:nvPr/>
            </p:nvSpPr>
            <p:spPr>
              <a:xfrm>
                <a:off x="746821" y="2578057"/>
                <a:ext cx="3202065" cy="287771"/>
              </a:xfrm>
              <a:prstGeom prst="rect">
                <a:avLst/>
              </a:prstGeom>
              <a:noFill/>
            </p:spPr>
            <p:txBody>
              <a:bodyPr wrap="square" rtlCol="0">
                <a:spAutoFit/>
              </a:bodyPr>
              <a:lstStyle/>
              <a:p>
                <a:pPr lvl="0">
                  <a:defRPr/>
                </a:pPr>
                <a:r>
                  <a:rPr lang="en-US" sz="1270" dirty="0">
                    <a:solidFill>
                      <a:srgbClr val="A6A6A6"/>
                    </a:solidFill>
                    <a:latin typeface="Calibri" pitchFamily="34" charset="0"/>
                  </a:rPr>
                  <a:t>TALENT PROFILE</a:t>
                </a:r>
              </a:p>
            </p:txBody>
          </p:sp>
        </p:grpSp>
        <p:grpSp>
          <p:nvGrpSpPr>
            <p:cNvPr id="63" name="Group 62"/>
            <p:cNvGrpSpPr/>
            <p:nvPr/>
          </p:nvGrpSpPr>
          <p:grpSpPr>
            <a:xfrm>
              <a:off x="10546" y="1822523"/>
              <a:ext cx="5223174" cy="616969"/>
              <a:chOff x="10546" y="1822523"/>
              <a:chExt cx="5223174" cy="616969"/>
            </a:xfrm>
          </p:grpSpPr>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A6A6A6"/>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sv-SE" sz="1270" dirty="0">
                    <a:solidFill>
                      <a:srgbClr val="A6A6A6"/>
                    </a:solidFill>
                    <a:latin typeface="Calibri" pitchFamily="34" charset="0"/>
                  </a:rPr>
                  <a:t>I</a:t>
                </a:r>
                <a:r>
                  <a:rPr lang="en-US" sz="1270" dirty="0">
                    <a:solidFill>
                      <a:srgbClr val="A6A6A6"/>
                    </a:solidFill>
                    <a:latin typeface="Calibri" pitchFamily="34" charset="0"/>
                  </a:rPr>
                  <a:t>NTRODUCTION</a:t>
                </a:r>
                <a:endParaRPr kumimoji="0" lang="en-US" sz="1270" b="0" i="0" u="none" strike="noStrike" kern="1200" cap="none" spc="0" normalizeH="0" baseline="0" noProof="0" dirty="0">
                  <a:ln>
                    <a:noFill/>
                  </a:ln>
                  <a:solidFill>
                    <a:srgbClr val="A6A6A6"/>
                  </a:solidFill>
                  <a:effectLst/>
                  <a:uLnTx/>
                  <a:uFillTx/>
                  <a:latin typeface="Calibri" pitchFamily="34" charset="0"/>
                </a:endParaRPr>
              </a:p>
            </p:txBody>
          </p:sp>
        </p:grpSp>
        <p:grpSp>
          <p:nvGrpSpPr>
            <p:cNvPr id="67" name="Group 66"/>
            <p:cNvGrpSpPr/>
            <p:nvPr/>
          </p:nvGrpSpPr>
          <p:grpSpPr>
            <a:xfrm>
              <a:off x="10427" y="3714863"/>
              <a:ext cx="5223174" cy="616969"/>
              <a:chOff x="10427" y="3702283"/>
              <a:chExt cx="5223174" cy="616969"/>
            </a:xfrm>
          </p:grpSpPr>
          <p:sp>
            <p:nvSpPr>
              <p:cNvPr id="52" name="Freeform 51"/>
              <p:cNvSpPr/>
              <p:nvPr/>
            </p:nvSpPr>
            <p:spPr>
              <a:xfrm>
                <a:off x="10427" y="37022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036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4</a:t>
                </a:r>
              </a:p>
            </p:txBody>
          </p:sp>
          <p:sp>
            <p:nvSpPr>
              <p:cNvPr id="61" name="TextBox 60"/>
              <p:cNvSpPr txBox="1"/>
              <p:nvPr/>
            </p:nvSpPr>
            <p:spPr>
              <a:xfrm>
                <a:off x="746702" y="3852201"/>
                <a:ext cx="3202065" cy="287771"/>
              </a:xfrm>
              <a:prstGeom prst="rect">
                <a:avLst/>
              </a:prstGeom>
              <a:noFill/>
            </p:spPr>
            <p:txBody>
              <a:bodyPr wrap="square" rtlCol="0">
                <a:spAutoFit/>
              </a:bodyPr>
              <a:lstStyle/>
              <a:p>
                <a:pPr marL="0" lvl="1">
                  <a:defRPr/>
                </a:pPr>
                <a:r>
                  <a:rPr lang="sv-SE" sz="1270" dirty="0">
                    <a:solidFill>
                      <a:srgbClr val="4CAFCD"/>
                    </a:solidFill>
                    <a:latin typeface="Calibri" pitchFamily="34" charset="0"/>
                  </a:rPr>
                  <a:t>ALUMNI SERVICES</a:t>
                </a:r>
                <a:endParaRPr lang="en-US" sz="1270" dirty="0">
                  <a:solidFill>
                    <a:srgbClr val="4CAFCD"/>
                  </a:solidFill>
                  <a:latin typeface="Calibri" pitchFamily="34" charset="0"/>
                </a:endParaRPr>
              </a:p>
            </p:txBody>
          </p:sp>
        </p:gr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US" dirty="0"/>
              <a:t>Table of contents</a:t>
            </a:r>
            <a:endParaRPr lang="en-GB" dirty="0"/>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 name="Rectangle 22">
            <a:extLst>
              <a:ext uri="{FF2B5EF4-FFF2-40B4-BE49-F238E27FC236}">
                <a16:creationId xmlns:a16="http://schemas.microsoft.com/office/drawing/2014/main" id="{9EC016D8-7381-4E63-BA1A-2FC346A9D04E}"/>
              </a:ext>
            </a:extLst>
          </p:cNvPr>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24" name="TextBox 23">
            <a:extLst>
              <a:ext uri="{FF2B5EF4-FFF2-40B4-BE49-F238E27FC236}">
                <a16:creationId xmlns:a16="http://schemas.microsoft.com/office/drawing/2014/main" id="{64884E7A-03BB-4C9D-814D-1310C9402401}"/>
              </a:ext>
            </a:extLst>
          </p:cNvPr>
          <p:cNvSpPr txBox="1"/>
          <p:nvPr/>
        </p:nvSpPr>
        <p:spPr>
          <a:xfrm>
            <a:off x="7645716" y="1953173"/>
            <a:ext cx="2351967" cy="2677656"/>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illustrates which </a:t>
            </a:r>
            <a:r>
              <a:rPr lang="en-US" sz="1400" b="1" dirty="0">
                <a:solidFill>
                  <a:srgbClr val="414041"/>
                </a:solidFill>
                <a:cs typeface="Calibri" pitchFamily="34" charset="0"/>
              </a:rPr>
              <a:t>alumni services</a:t>
            </a:r>
            <a:r>
              <a:rPr lang="en-US" sz="1400" dirty="0">
                <a:solidFill>
                  <a:srgbClr val="414041"/>
                </a:solidFill>
                <a:cs typeface="Calibri" pitchFamily="34" charset="0"/>
              </a:rPr>
              <a:t> your talent uses, which services they deem important, and how satisfied they are with the currently offered services.</a:t>
            </a:r>
          </a:p>
          <a:p>
            <a:pPr lvl="0" algn="ctr">
              <a:defRPr/>
            </a:pPr>
            <a:endParaRPr lang="en-US" sz="1400" dirty="0">
              <a:solidFill>
                <a:srgbClr val="414041"/>
              </a:solidFill>
              <a:cs typeface="Calibri" pitchFamily="34" charset="0"/>
            </a:endParaRPr>
          </a:p>
          <a:p>
            <a:pPr algn="ctr">
              <a:defRPr/>
            </a:pPr>
            <a:r>
              <a:rPr lang="en-US" sz="1400" dirty="0">
                <a:solidFill>
                  <a:srgbClr val="414041"/>
                </a:solidFill>
                <a:cs typeface="Calibri" pitchFamily="34" charset="0"/>
              </a:rPr>
              <a:t>This will help you to tactically focus on the alumni services that are in </a:t>
            </a:r>
            <a:r>
              <a:rPr lang="en-US" sz="1400" b="1" dirty="0">
                <a:solidFill>
                  <a:srgbClr val="414041"/>
                </a:solidFill>
                <a:cs typeface="Calibri" pitchFamily="34" charset="0"/>
              </a:rPr>
              <a:t>highest demand </a:t>
            </a:r>
            <a:r>
              <a:rPr lang="en-US" sz="1400" dirty="0">
                <a:solidFill>
                  <a:srgbClr val="414041"/>
                </a:solidFill>
                <a:cs typeface="Calibri" pitchFamily="34" charset="0"/>
              </a:rPr>
              <a:t>and are </a:t>
            </a:r>
            <a:r>
              <a:rPr lang="en-US" sz="1400" b="1" dirty="0">
                <a:solidFill>
                  <a:srgbClr val="414041"/>
                </a:solidFill>
                <a:cs typeface="Calibri" pitchFamily="34" charset="0"/>
              </a:rPr>
              <a:t>most effective </a:t>
            </a:r>
            <a:r>
              <a:rPr lang="en-US" sz="1400" dirty="0">
                <a:solidFill>
                  <a:srgbClr val="414041"/>
                </a:solidFill>
                <a:cs typeface="Calibri" pitchFamily="34" charset="0"/>
              </a:rPr>
              <a:t>for your talent</a:t>
            </a:r>
          </a:p>
        </p:txBody>
      </p:sp>
      <p:sp>
        <p:nvSpPr>
          <p:cNvPr id="25"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921164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51999C56-EBC0-4B23-9E05-4A5AA6B882F5}"/>
              </a:ext>
            </a:extLst>
          </p:cNvPr>
          <p:cNvSpPr>
            <a:spLocks noGrp="1"/>
          </p:cNvSpPr>
          <p:nvPr>
            <p:ph type="body" sz="quarter" idx="12"/>
          </p:nvPr>
        </p:nvSpPr>
        <p:spPr/>
        <p:txBody>
          <a:bodyPr/>
          <a:lstStyle/>
          <a:p>
            <a:r>
              <a:rPr lang="en-US"/>
              <a:t>Have you used the alumni services offered at your college or university?  (Yes / No)</a:t>
            </a:r>
          </a:p>
          <a:p>
            <a:endParaRPr lang="en-ZA" dirty="0"/>
          </a:p>
        </p:txBody>
      </p:sp>
      <p:sp>
        <p:nvSpPr>
          <p:cNvPr id="39" name="Title 4">
            <a:extLst>
              <a:ext uri="{FF2B5EF4-FFF2-40B4-BE49-F238E27FC236}">
                <a16:creationId xmlns:a16="http://schemas.microsoft.com/office/drawing/2014/main" id="{5A5AEE2B-CAA5-4A90-9968-DAB51ED5D768}"/>
              </a:ext>
            </a:extLst>
          </p:cNvPr>
          <p:cNvSpPr>
            <a:spLocks noGrp="1"/>
          </p:cNvSpPr>
          <p:nvPr>
            <p:ph type="title"/>
          </p:nvPr>
        </p:nvSpPr>
        <p:spPr/>
        <p:txBody>
          <a:bodyPr/>
          <a:lstStyle/>
          <a:p>
            <a:r>
              <a:rPr lang="en-US"/>
              <a:t>General usage of alumni services</a:t>
            </a:r>
            <a:endParaRPr lang="en-ZA" dirty="0"/>
          </a:p>
        </p:txBody>
      </p:sp>
      <p:sp>
        <p:nvSpPr>
          <p:cNvPr id="2" name="Text Placeholder 1">
            <a:extLst>
              <a:ext uri="{FF2B5EF4-FFF2-40B4-BE49-F238E27FC236}">
                <a16:creationId xmlns:a16="http://schemas.microsoft.com/office/drawing/2014/main" id="{93922E1F-F7D5-420A-B5FC-834B1D8AA95F}"/>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40" name="TextBox 23">
            <a:extLst>
              <a:ext uri="{FF2B5EF4-FFF2-40B4-BE49-F238E27FC236}">
                <a16:creationId xmlns:a16="http://schemas.microsoft.com/office/drawing/2014/main" id="{1AE2136C-24B8-43B9-BCE4-A061325DA2A8}"/>
              </a:ext>
            </a:extLst>
          </p:cNvPr>
          <p:cNvSpPr txBox="1"/>
          <p:nvPr/>
        </p:nvSpPr>
        <p:spPr>
          <a:xfrm>
            <a:off x="2439810" y="5442421"/>
            <a:ext cx="2801011" cy="174215"/>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professionals answering yes</a:t>
            </a:r>
          </a:p>
        </p:txBody>
      </p:sp>
      <p:sp>
        <p:nvSpPr>
          <p:cNvPr id="41" name="TextBox 23">
            <a:extLst>
              <a:ext uri="{FF2B5EF4-FFF2-40B4-BE49-F238E27FC236}">
                <a16:creationId xmlns:a16="http://schemas.microsoft.com/office/drawing/2014/main" id="{DDB1DBE5-FA13-4572-A46F-AA917576987E}"/>
              </a:ext>
            </a:extLst>
          </p:cNvPr>
          <p:cNvSpPr txBox="1"/>
          <p:nvPr/>
        </p:nvSpPr>
        <p:spPr>
          <a:xfrm>
            <a:off x="2439810" y="5856685"/>
            <a:ext cx="2724000" cy="174215"/>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professionals answering no</a:t>
            </a:r>
          </a:p>
        </p:txBody>
      </p:sp>
      <p:sp>
        <p:nvSpPr>
          <p:cNvPr id="42" name="TextBox 23">
            <a:extLst>
              <a:ext uri="{FF2B5EF4-FFF2-40B4-BE49-F238E27FC236}">
                <a16:creationId xmlns:a16="http://schemas.microsoft.com/office/drawing/2014/main" id="{74A3B0B4-0AFA-4FC9-AEF8-F59D2A88EC6E}"/>
              </a:ext>
            </a:extLst>
          </p:cNvPr>
          <p:cNvSpPr txBox="1"/>
          <p:nvPr/>
        </p:nvSpPr>
        <p:spPr>
          <a:xfrm>
            <a:off x="7593341" y="5418485"/>
            <a:ext cx="2724000" cy="174215"/>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professionals answering yes</a:t>
            </a:r>
          </a:p>
        </p:txBody>
      </p:sp>
      <p:sp>
        <p:nvSpPr>
          <p:cNvPr id="43" name="TextBox 23">
            <a:extLst>
              <a:ext uri="{FF2B5EF4-FFF2-40B4-BE49-F238E27FC236}">
                <a16:creationId xmlns:a16="http://schemas.microsoft.com/office/drawing/2014/main" id="{60F7FC07-ADB7-46B5-9650-DED7C69836D3}"/>
              </a:ext>
            </a:extLst>
          </p:cNvPr>
          <p:cNvSpPr txBox="1"/>
          <p:nvPr/>
        </p:nvSpPr>
        <p:spPr>
          <a:xfrm>
            <a:off x="7593341" y="5834129"/>
            <a:ext cx="2724000" cy="174215"/>
          </a:xfrm>
          <a:prstGeom prst="rect">
            <a:avLst/>
          </a:prstGeom>
          <a:noFill/>
        </p:spPr>
        <p:txBody>
          <a:bodyPr wrap="square" lIns="0" tIns="0" rIns="0" bIns="0" rtlCol="0" anchor="ctr" anchorCtr="0">
            <a:spAutoFit/>
          </a:bodyPr>
          <a:lstStyle/>
          <a:p>
            <a:r>
              <a:rPr lang="en-US" sz="1132" dirty="0">
                <a:solidFill>
                  <a:srgbClr val="202020"/>
                </a:solidFill>
                <a:latin typeface="Calibri" pitchFamily="34" charset="0"/>
                <a:cs typeface="Calibri" pitchFamily="34" charset="0"/>
              </a:rPr>
              <a:t>Share of professionals answering no</a:t>
            </a:r>
          </a:p>
        </p:txBody>
      </p:sp>
      <p:sp>
        <p:nvSpPr>
          <p:cNvPr id="44" name="TextBox 43">
            <a:extLst>
              <a:ext uri="{FF2B5EF4-FFF2-40B4-BE49-F238E27FC236}">
                <a16:creationId xmlns:a16="http://schemas.microsoft.com/office/drawing/2014/main" id="{817A449C-F484-4285-9602-503756ADDF53}"/>
              </a:ext>
            </a:extLst>
          </p:cNvPr>
          <p:cNvSpPr txBox="1"/>
          <p:nvPr/>
        </p:nvSpPr>
        <p:spPr>
          <a:xfrm>
            <a:off x="2477907" y="1080403"/>
            <a:ext cx="2341620" cy="246221"/>
          </a:xfrm>
          <a:prstGeom prst="rect">
            <a:avLst/>
          </a:prstGeom>
          <a:noFill/>
        </p:spPr>
        <p:txBody>
          <a:bodyPr wrap="square" lIns="0" tIns="0" rIns="0" bIns="0" rtlCol="0" anchor="ctr" anchorCtr="0">
            <a:spAutoFit/>
          </a:bodyPr>
          <a:lstStyle/>
          <a:p>
            <a:pPr algn="ctr"/>
            <a:r>
              <a:rPr lang="en-US" sz="1600">
                <a:solidFill>
                  <a:srgbClr val="0E97C1"/>
                </a:solidFill>
                <a:latin typeface="Calibri" pitchFamily="34" charset="0"/>
                <a:cs typeface="Calibri" pitchFamily="34" charset="0"/>
              </a:rPr>
              <a:t>Your alumni</a:t>
            </a:r>
            <a:endParaRPr lang="en-US" sz="1600" dirty="0">
              <a:solidFill>
                <a:srgbClr val="0E97C1"/>
              </a:solidFill>
              <a:latin typeface="Calibri" pitchFamily="34" charset="0"/>
              <a:cs typeface="Calibri" pitchFamily="34" charset="0"/>
            </a:endParaRPr>
          </a:p>
        </p:txBody>
      </p:sp>
      <p:sp>
        <p:nvSpPr>
          <p:cNvPr id="45" name="TextBox 44">
            <a:extLst>
              <a:ext uri="{FF2B5EF4-FFF2-40B4-BE49-F238E27FC236}">
                <a16:creationId xmlns:a16="http://schemas.microsoft.com/office/drawing/2014/main" id="{EFE4EF16-588A-4D20-82E6-375436AB559B}"/>
              </a:ext>
            </a:extLst>
          </p:cNvPr>
          <p:cNvSpPr txBox="1"/>
          <p:nvPr/>
        </p:nvSpPr>
        <p:spPr>
          <a:xfrm>
            <a:off x="7585323" y="1082350"/>
            <a:ext cx="2341620" cy="246221"/>
          </a:xfrm>
          <a:prstGeom prst="rect">
            <a:avLst/>
          </a:prstGeom>
          <a:noFill/>
        </p:spPr>
        <p:txBody>
          <a:bodyPr wrap="square" lIns="0" tIns="0" rIns="0" bIns="0" rtlCol="0" anchor="ctr" anchorCtr="0">
            <a:spAutoFit/>
          </a:bodyPr>
          <a:lstStyle/>
          <a:p>
            <a:pPr algn="ctr"/>
            <a:r>
              <a:rPr lang="en-US" sz="1600">
                <a:solidFill>
                  <a:srgbClr val="074B60"/>
                </a:solidFill>
                <a:latin typeface="Calibri" pitchFamily="34" charset="0"/>
                <a:cs typeface="Calibri" pitchFamily="34" charset="0"/>
              </a:rPr>
              <a:t>All professionals</a:t>
            </a:r>
            <a:endParaRPr lang="en-US" sz="1600" dirty="0">
              <a:solidFill>
                <a:srgbClr val="074B60"/>
              </a:solidFill>
              <a:latin typeface="Calibri" pitchFamily="34" charset="0"/>
              <a:cs typeface="Calibri" pitchFamily="34" charset="0"/>
            </a:endParaRPr>
          </a:p>
        </p:txBody>
      </p:sp>
      <p:sp>
        <p:nvSpPr>
          <p:cNvPr id="46" name="Rectangle 45"/>
          <p:cNvSpPr/>
          <p:nvPr/>
        </p:nvSpPr>
        <p:spPr>
          <a:xfrm>
            <a:off x="4914548" y="52234"/>
            <a:ext cx="184731" cy="371512"/>
          </a:xfrm>
          <a:prstGeom prst="rect">
            <a:avLst/>
          </a:prstGeom>
        </p:spPr>
        <p:txBody>
          <a:bodyPr wrap="none">
            <a:spAutoFit/>
          </a:bodyPr>
          <a:lstStyle/>
          <a:p>
            <a:endParaRPr lang="sv-SE" dirty="0">
              <a:solidFill>
                <a:srgbClr val="414041"/>
              </a:solidFill>
            </a:endParaRPr>
          </a:p>
        </p:txBody>
      </p:sp>
      <p:sp>
        <p:nvSpPr>
          <p:cNvPr id="47" name="Rektangel 49">
            <a:extLst>
              <a:ext uri="{FF2B5EF4-FFF2-40B4-BE49-F238E27FC236}">
                <a16:creationId xmlns:a16="http://schemas.microsoft.com/office/drawing/2014/main" id="{D0D08D14-2A83-44D7-804A-CC086447F685}"/>
              </a:ext>
            </a:extLst>
          </p:cNvPr>
          <p:cNvSpPr/>
          <p:nvPr/>
        </p:nvSpPr>
        <p:spPr>
          <a:xfrm>
            <a:off x="2165910" y="5451043"/>
            <a:ext cx="169814" cy="169814"/>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48" name="Rektangel 51">
            <a:extLst>
              <a:ext uri="{FF2B5EF4-FFF2-40B4-BE49-F238E27FC236}">
                <a16:creationId xmlns:a16="http://schemas.microsoft.com/office/drawing/2014/main" id="{47912574-48FB-43A4-8809-8079DBEDD0E2}"/>
              </a:ext>
            </a:extLst>
          </p:cNvPr>
          <p:cNvSpPr/>
          <p:nvPr/>
        </p:nvSpPr>
        <p:spPr>
          <a:xfrm>
            <a:off x="2165910" y="5847399"/>
            <a:ext cx="169814" cy="169814"/>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49" name="Rektangel 49">
            <a:extLst>
              <a:ext uri="{FF2B5EF4-FFF2-40B4-BE49-F238E27FC236}">
                <a16:creationId xmlns:a16="http://schemas.microsoft.com/office/drawing/2014/main" id="{6CB7AF94-9BAD-4BD1-8451-4586331D0C16}"/>
              </a:ext>
            </a:extLst>
          </p:cNvPr>
          <p:cNvSpPr/>
          <p:nvPr/>
        </p:nvSpPr>
        <p:spPr>
          <a:xfrm>
            <a:off x="7319440" y="5439973"/>
            <a:ext cx="169814" cy="169814"/>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cs typeface="Calibri" pitchFamily="34" charset="0"/>
            </a:endParaRPr>
          </a:p>
        </p:txBody>
      </p:sp>
      <p:sp>
        <p:nvSpPr>
          <p:cNvPr id="50" name="Rektangel 51">
            <a:extLst>
              <a:ext uri="{FF2B5EF4-FFF2-40B4-BE49-F238E27FC236}">
                <a16:creationId xmlns:a16="http://schemas.microsoft.com/office/drawing/2014/main" id="{E6A8B283-30A0-4FF8-96B4-54C869DB3CD7}"/>
              </a:ext>
            </a:extLst>
          </p:cNvPr>
          <p:cNvSpPr/>
          <p:nvPr/>
        </p:nvSpPr>
        <p:spPr>
          <a:xfrm>
            <a:off x="7319440" y="5836329"/>
            <a:ext cx="169814" cy="169814"/>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073C47"/>
              </a:solidFill>
              <a:cs typeface="Calibri" pitchFamily="34"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600" y="1598400"/>
            <a:ext cx="40735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800" y="1584000"/>
            <a:ext cx="407352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071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999C56-EBC0-4B23-9E05-4A5AA6B882F5}"/>
              </a:ext>
            </a:extLst>
          </p:cNvPr>
          <p:cNvSpPr>
            <a:spLocks noGrp="1"/>
          </p:cNvSpPr>
          <p:nvPr>
            <p:ph type="body" sz="quarter" idx="12"/>
          </p:nvPr>
        </p:nvSpPr>
        <p:spPr/>
        <p:txBody>
          <a:bodyPr/>
          <a:lstStyle/>
          <a:p>
            <a:r>
              <a:rPr lang="en-US"/>
              <a:t>Have you used the alumni services offered at your college or university?</a:t>
            </a:r>
            <a:endParaRPr lang="en-US" dirty="0"/>
          </a:p>
        </p:txBody>
      </p:sp>
      <p:sp>
        <p:nvSpPr>
          <p:cNvPr id="5" name="Title 4">
            <a:extLst>
              <a:ext uri="{FF2B5EF4-FFF2-40B4-BE49-F238E27FC236}">
                <a16:creationId xmlns:a16="http://schemas.microsoft.com/office/drawing/2014/main" id="{5A5AEE2B-CAA5-4A90-9968-DAB51ED5D768}"/>
              </a:ext>
            </a:extLst>
          </p:cNvPr>
          <p:cNvSpPr>
            <a:spLocks noGrp="1"/>
          </p:cNvSpPr>
          <p:nvPr>
            <p:ph type="title"/>
          </p:nvPr>
        </p:nvSpPr>
        <p:spPr/>
        <p:txBody>
          <a:bodyPr/>
          <a:lstStyle/>
          <a:p>
            <a:r>
              <a:rPr lang="en-US"/>
              <a:t>% of alumni not using any alumni services</a:t>
            </a:r>
            <a:endParaRPr lang="en-ZA" dirty="0"/>
          </a:p>
        </p:txBody>
      </p:sp>
      <p:sp>
        <p:nvSpPr>
          <p:cNvPr id="2" name="Text Placeholder 1">
            <a:extLst>
              <a:ext uri="{FF2B5EF4-FFF2-40B4-BE49-F238E27FC236}">
                <a16:creationId xmlns:a16="http://schemas.microsoft.com/office/drawing/2014/main" id="{7E0C38F3-BD44-45B8-9035-45CF4E499BD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24" name="Rectangle 23"/>
          <p:cNvSpPr/>
          <p:nvPr/>
        </p:nvSpPr>
        <p:spPr>
          <a:xfrm>
            <a:off x="4926423" y="52234"/>
            <a:ext cx="184731" cy="371512"/>
          </a:xfrm>
          <a:prstGeom prst="rect">
            <a:avLst/>
          </a:prstGeom>
        </p:spPr>
        <p:txBody>
          <a:bodyPr wrap="none">
            <a:spAutoFit/>
          </a:bodyPr>
          <a:lstStyle/>
          <a:p>
            <a:endParaRPr lang="sv-SE">
              <a:solidFill>
                <a:srgbClr val="414041"/>
              </a:solidFill>
            </a:endParaRPr>
          </a:p>
        </p:txBody>
      </p:sp>
      <p:sp>
        <p:nvSpPr>
          <p:cNvPr id="42" name="TextBox 41">
            <a:extLst>
              <a:ext uri="{FF2B5EF4-FFF2-40B4-BE49-F238E27FC236}">
                <a16:creationId xmlns:a16="http://schemas.microsoft.com/office/drawing/2014/main" id="{5A21ECA0-68E7-46A2-9186-06BD8B077212}"/>
              </a:ext>
            </a:extLst>
          </p:cNvPr>
          <p:cNvSpPr txBox="1"/>
          <p:nvPr/>
        </p:nvSpPr>
        <p:spPr>
          <a:xfrm>
            <a:off x="4156375" y="6225969"/>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45" name="TextBox 44">
            <a:extLst>
              <a:ext uri="{FF2B5EF4-FFF2-40B4-BE49-F238E27FC236}">
                <a16:creationId xmlns:a16="http://schemas.microsoft.com/office/drawing/2014/main" id="{6FD689C8-2654-46A2-8AE8-93B526F3B755}"/>
              </a:ext>
            </a:extLst>
          </p:cNvPr>
          <p:cNvSpPr txBox="1"/>
          <p:nvPr/>
        </p:nvSpPr>
        <p:spPr>
          <a:xfrm>
            <a:off x="6574343" y="6235489"/>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7" name="TextBox 6">
            <a:extLst>
              <a:ext uri="{FF2B5EF4-FFF2-40B4-BE49-F238E27FC236}">
                <a16:creationId xmlns:a16="http://schemas.microsoft.com/office/drawing/2014/main" id="{411713D5-EA8C-5C42-B99A-87294CD9FE5A}"/>
              </a:ext>
            </a:extLst>
          </p:cNvPr>
          <p:cNvSpPr txBox="1"/>
          <p:nvPr/>
        </p:nvSpPr>
        <p:spPr>
          <a:xfrm>
            <a:off x="3703320" y="-1225296"/>
            <a:ext cx="0" cy="0"/>
          </a:xfrm>
          <a:prstGeom prst="rect">
            <a:avLst/>
          </a:prstGeom>
        </p:spPr>
        <p:txBody>
          <a:bodyPr vert="horz" wrap="none" lIns="99551" tIns="49775" rIns="99551" bIns="49775" rtlCol="0" anchor="ctr">
            <a:normAutofit fontScale="25000" lnSpcReduction="20000"/>
          </a:bodyPr>
          <a:lstStyle/>
          <a:p>
            <a:endParaRPr lang="x-none" sz="2800"/>
          </a:p>
        </p:txBody>
      </p:sp>
      <p:sp>
        <p:nvSpPr>
          <p:cNvPr id="1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20" name="Rectangle 19"/>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36" name="Right Arrow 35"/>
          <p:cNvSpPr/>
          <p:nvPr/>
        </p:nvSpPr>
        <p:spPr>
          <a:xfrm>
            <a:off x="2564519" y="5710649"/>
            <a:ext cx="5596441" cy="294269"/>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sz="1200" dirty="0">
              <a:solidFill>
                <a:schemeClr val="tx1"/>
              </a:solidFill>
            </a:endParaRPr>
          </a:p>
        </p:txBody>
      </p:sp>
      <p:sp>
        <p:nvSpPr>
          <p:cNvPr id="37" name="Up Arrow 36"/>
          <p:cNvSpPr/>
          <p:nvPr/>
        </p:nvSpPr>
        <p:spPr>
          <a:xfrm>
            <a:off x="231407" y="1471246"/>
            <a:ext cx="269417" cy="3894130"/>
          </a:xfrm>
          <a:prstGeom prst="up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8" name="TextBox 37"/>
          <p:cNvSpPr txBox="1"/>
          <p:nvPr/>
        </p:nvSpPr>
        <p:spPr>
          <a:xfrm>
            <a:off x="500824" y="1237131"/>
            <a:ext cx="279903" cy="3738282"/>
          </a:xfrm>
          <a:prstGeom prst="rect">
            <a:avLst/>
          </a:prstGeom>
        </p:spPr>
        <p:txBody>
          <a:bodyPr vert="vert270" wrap="square" lIns="99551" tIns="49775" rIns="99551" bIns="49775" rtlCol="0" anchor="ctr">
            <a:noAutofit/>
          </a:bodyPr>
          <a:lstStyle/>
          <a:p>
            <a:r>
              <a:rPr lang="en-US" sz="1200" dirty="0"/>
              <a:t>% of alumni not using any career services</a:t>
            </a:r>
          </a:p>
          <a:p>
            <a:endParaRPr lang="en-US" sz="1200" dirty="0"/>
          </a:p>
        </p:txBody>
      </p:sp>
      <p:sp>
        <p:nvSpPr>
          <p:cNvPr id="39" name="TextBox 38"/>
          <p:cNvSpPr txBox="1"/>
          <p:nvPr/>
        </p:nvSpPr>
        <p:spPr>
          <a:xfrm>
            <a:off x="4673543" y="5771423"/>
            <a:ext cx="1509149" cy="167282"/>
          </a:xfrm>
          <a:prstGeom prst="rect">
            <a:avLst/>
          </a:prstGeom>
        </p:spPr>
        <p:txBody>
          <a:bodyPr vert="horz" wrap="square" lIns="99551" tIns="49775" rIns="99551" bIns="49775" rtlCol="0" anchor="ctr">
            <a:noAutofit/>
          </a:bodyPr>
          <a:lstStyle/>
          <a:p>
            <a:r>
              <a:rPr lang="en-US" sz="1200" dirty="0"/>
              <a:t>Year</a:t>
            </a:r>
          </a:p>
        </p:txBody>
      </p:sp>
      <p:cxnSp>
        <p:nvCxnSpPr>
          <p:cNvPr id="40" name="Straight Connector 39"/>
          <p:cNvCxnSpPr/>
          <p:nvPr/>
        </p:nvCxnSpPr>
        <p:spPr>
          <a:xfrm>
            <a:off x="2549760" y="6054445"/>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2998698" y="5906659"/>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Your alumni</a:t>
            </a:r>
            <a:endParaRPr lang="sv-SE" sz="1000" dirty="0">
              <a:solidFill>
                <a:srgbClr val="848284"/>
              </a:solidFill>
            </a:endParaRPr>
          </a:p>
        </p:txBody>
      </p:sp>
      <p:cxnSp>
        <p:nvCxnSpPr>
          <p:cNvPr id="43" name="Straight Connector 42"/>
          <p:cNvCxnSpPr/>
          <p:nvPr/>
        </p:nvCxnSpPr>
        <p:spPr>
          <a:xfrm>
            <a:off x="4812093" y="6054445"/>
            <a:ext cx="472314" cy="0"/>
          </a:xfrm>
          <a:prstGeom prst="line">
            <a:avLst/>
          </a:prstGeom>
          <a:ln w="63500" cmpd="sng">
            <a:solidFill>
              <a:srgbClr val="074B60"/>
            </a:solidFill>
            <a:prstDash val="sysDot"/>
            <a:bevel/>
            <a:tailEnd type="non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261031" y="5906659"/>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All professionals</a:t>
            </a:r>
            <a:endParaRPr lang="sv-SE" sz="1000" dirty="0">
              <a:solidFill>
                <a:srgbClr val="848284"/>
              </a:solidFill>
            </a:endParaRPr>
          </a:p>
        </p:txBody>
      </p:sp>
      <p:sp>
        <p:nvSpPr>
          <p:cNvPr id="46" name="Isosceles Triangle 45"/>
          <p:cNvSpPr/>
          <p:nvPr/>
        </p:nvSpPr>
        <p:spPr>
          <a:xfrm>
            <a:off x="2703070" y="5978062"/>
            <a:ext cx="147362" cy="141942"/>
          </a:xfrm>
          <a:prstGeom prst="triangl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7" name="Isosceles Triangle 46"/>
          <p:cNvSpPr/>
          <p:nvPr/>
        </p:nvSpPr>
        <p:spPr>
          <a:xfrm>
            <a:off x="4962250" y="5978062"/>
            <a:ext cx="147362" cy="141942"/>
          </a:xfrm>
          <a:prstGeom prst="triangl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178112"/>
            <a:ext cx="8404225" cy="453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54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F4986E5-6502-4827-BDF9-8BBA10D37F3B}"/>
              </a:ext>
            </a:extLst>
          </p:cNvPr>
          <p:cNvGrpSpPr/>
          <p:nvPr/>
        </p:nvGrpSpPr>
        <p:grpSpPr>
          <a:xfrm>
            <a:off x="8403565" y="3108939"/>
            <a:ext cx="3558356" cy="1856649"/>
            <a:chOff x="6735850" y="3262187"/>
            <a:chExt cx="5254842" cy="3089847"/>
          </a:xfrm>
        </p:grpSpPr>
        <p:pic>
          <p:nvPicPr>
            <p:cNvPr id="48" name="Picture 2" descr="Image result for macbook mock up png">
              <a:extLst>
                <a:ext uri="{FF2B5EF4-FFF2-40B4-BE49-F238E27FC236}">
                  <a16:creationId xmlns:a16="http://schemas.microsoft.com/office/drawing/2014/main" id="{10A668B1-DAC9-4E4A-8703-1DC95D9B86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5850" y="3262187"/>
              <a:ext cx="5254842" cy="3089847"/>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9E20115D-8B10-484C-BE0B-16EC61B72D38}"/>
                </a:ext>
              </a:extLst>
            </p:cNvPr>
            <p:cNvSpPr/>
            <p:nvPr/>
          </p:nvSpPr>
          <p:spPr>
            <a:xfrm>
              <a:off x="7348037" y="3403894"/>
              <a:ext cx="4030466" cy="2582613"/>
            </a:xfrm>
            <a:prstGeom prst="rect">
              <a:avLst/>
            </a:prstGeom>
            <a:solidFill>
              <a:srgbClr val="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sp>
        <p:nvSpPr>
          <p:cNvPr id="2" name="Title 1">
            <a:extLst>
              <a:ext uri="{FF2B5EF4-FFF2-40B4-BE49-F238E27FC236}">
                <a16:creationId xmlns:a16="http://schemas.microsoft.com/office/drawing/2014/main" id="{A155CB82-6FF6-4BB5-B5AA-2816995457C6}"/>
              </a:ext>
            </a:extLst>
          </p:cNvPr>
          <p:cNvSpPr>
            <a:spLocks noGrp="1"/>
          </p:cNvSpPr>
          <p:nvPr>
            <p:ph type="title"/>
          </p:nvPr>
        </p:nvSpPr>
        <p:spPr/>
        <p:txBody>
          <a:bodyPr/>
          <a:lstStyle/>
          <a:p>
            <a:r>
              <a:rPr lang="en-GB"/>
              <a:t>How we collect our data</a:t>
            </a:r>
          </a:p>
        </p:txBody>
      </p:sp>
      <p:sp>
        <p:nvSpPr>
          <p:cNvPr id="4" name="Text Placeholder 3">
            <a:extLst>
              <a:ext uri="{FF2B5EF4-FFF2-40B4-BE49-F238E27FC236}">
                <a16:creationId xmlns:a16="http://schemas.microsoft.com/office/drawing/2014/main" id="{A909734D-28A2-40BE-9607-3A2D51A7970D}"/>
              </a:ext>
            </a:extLst>
          </p:cNvPr>
          <p:cNvSpPr>
            <a:spLocks noGrp="1"/>
          </p:cNvSpPr>
          <p:nvPr>
            <p:ph type="body" sz="quarter" idx="10"/>
          </p:nvPr>
        </p:nvSpPr>
        <p:spPr/>
        <p:txBody>
          <a:bodyPr/>
          <a:lstStyle/>
          <a:p>
            <a:r>
              <a:rPr lang="en-US" dirty="0"/>
              <a:t>2021 </a:t>
            </a:r>
            <a:r>
              <a:rPr lang="en-US"/>
              <a:t>| South Africa | Professionals | All main fields of study</a:t>
            </a:r>
            <a:endParaRPr lang="sv-SE" dirty="0"/>
          </a:p>
        </p:txBody>
      </p:sp>
      <p:pic>
        <p:nvPicPr>
          <p:cNvPr id="8" name="Picture Placeholder 18">
            <a:extLst>
              <a:ext uri="{FF2B5EF4-FFF2-40B4-BE49-F238E27FC236}">
                <a16:creationId xmlns:a16="http://schemas.microsoft.com/office/drawing/2014/main" id="{E3B95E36-85F9-432E-A425-6D4B01452531}"/>
              </a:ext>
            </a:extLst>
          </p:cNvPr>
          <p:cNvPicPr>
            <a:picLocks noChangeAspect="1"/>
          </p:cNvPicPr>
          <p:nvPr/>
        </p:nvPicPr>
        <p:blipFill>
          <a:blip r:embed="rId3">
            <a:extLst>
              <a:ext uri="{28A0092B-C50C-407E-A947-70E740481C1C}">
                <a14:useLocalDpi xmlns:a14="http://schemas.microsoft.com/office/drawing/2010/main" val="0"/>
              </a:ext>
            </a:extLst>
          </a:blip>
          <a:srcRect l="938" r="938"/>
          <a:stretch>
            <a:fillRect/>
          </a:stretch>
        </p:blipFill>
        <p:spPr>
          <a:xfrm>
            <a:off x="6247002" y="719025"/>
            <a:ext cx="4985857" cy="1161287"/>
          </a:xfrm>
          <a:prstGeom prst="rect">
            <a:avLst/>
          </a:prstGeom>
        </p:spPr>
      </p:pic>
      <p:sp>
        <p:nvSpPr>
          <p:cNvPr id="9" name="Text Placeholder 7">
            <a:extLst>
              <a:ext uri="{FF2B5EF4-FFF2-40B4-BE49-F238E27FC236}">
                <a16:creationId xmlns:a16="http://schemas.microsoft.com/office/drawing/2014/main" id="{70DE5186-F6A9-483C-BE52-EDA386A34908}"/>
              </a:ext>
            </a:extLst>
          </p:cNvPr>
          <p:cNvSpPr txBox="1">
            <a:spLocks/>
          </p:cNvSpPr>
          <p:nvPr/>
        </p:nvSpPr>
        <p:spPr>
          <a:xfrm>
            <a:off x="483550" y="1381146"/>
            <a:ext cx="5389513" cy="4361689"/>
          </a:xfrm>
          <a:prstGeom prst="rect">
            <a:avLst/>
          </a:prstGeom>
          <a:noFill/>
          <a:effectLst/>
        </p:spPr>
        <p:txBody>
          <a:bodyPr lIns="91440" tIns="45720" rIns="91440" bIns="45720" anchor="t"/>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spcBef>
                <a:spcPts val="1800"/>
              </a:spcBef>
              <a:buNone/>
            </a:pPr>
            <a:r>
              <a:rPr lang="en-GB" sz="1200" dirty="0">
                <a:solidFill>
                  <a:srgbClr val="494544"/>
                </a:solidFill>
                <a:latin typeface="Calibri" pitchFamily="34" charset="0"/>
                <a:cs typeface="Calibri" pitchFamily="34" charset="0"/>
              </a:rPr>
              <a:t>We collaborate with partners around the globe to help create a more transparent world around education and career readiness.</a:t>
            </a:r>
          </a:p>
          <a:p>
            <a:pPr marL="0" indent="0">
              <a:spcBef>
                <a:spcPts val="1800"/>
              </a:spcBef>
              <a:buNone/>
            </a:pPr>
            <a:r>
              <a:rPr lang="en-GB" sz="1200" dirty="0">
                <a:solidFill>
                  <a:srgbClr val="494544"/>
                </a:solidFill>
                <a:latin typeface="+mn-lt"/>
                <a:cs typeface="Calibri" pitchFamily="34" charset="0"/>
              </a:rPr>
              <a:t>As part of our mission to connect talent with the future, we go straight to the source using our flagship tool, the </a:t>
            </a:r>
            <a:r>
              <a:rPr lang="en-GB" sz="1200" b="1" dirty="0">
                <a:solidFill>
                  <a:srgbClr val="494544"/>
                </a:solidFill>
                <a:latin typeface="+mn-lt"/>
                <a:cs typeface="Calibri" pitchFamily="34" charset="0"/>
              </a:rPr>
              <a:t>CareerTest </a:t>
            </a:r>
            <a:r>
              <a:rPr lang="en-GB" sz="1200" dirty="0">
                <a:solidFill>
                  <a:srgbClr val="494544"/>
                </a:solidFill>
                <a:latin typeface="+mn-lt"/>
                <a:cs typeface="Calibri" pitchFamily="34" charset="0"/>
              </a:rPr>
              <a:t>by Universum. </a:t>
            </a:r>
          </a:p>
          <a:p>
            <a:pPr marL="241300" indent="-241300">
              <a:spcBef>
                <a:spcPts val="1800"/>
              </a:spcBef>
            </a:pPr>
            <a:r>
              <a:rPr lang="en-GB" sz="1200" dirty="0">
                <a:solidFill>
                  <a:srgbClr val="494544"/>
                </a:solidFill>
                <a:latin typeface="+mn-lt"/>
                <a:cs typeface="Calibri" pitchFamily="34" charset="0"/>
              </a:rPr>
              <a:t>We collaborate with partners all over the world, including universities, student associations and related organisations. </a:t>
            </a:r>
            <a:endParaRPr lang="en-GB" sz="1200" b="1" dirty="0">
              <a:solidFill>
                <a:srgbClr val="494544"/>
              </a:solidFill>
              <a:latin typeface="+mn-lt"/>
              <a:cs typeface="Calibri" pitchFamily="34" charset="0"/>
            </a:endParaRPr>
          </a:p>
          <a:p>
            <a:pPr marL="241300" indent="-241300">
              <a:spcBef>
                <a:spcPts val="1800"/>
              </a:spcBef>
            </a:pPr>
            <a:r>
              <a:rPr lang="en-GB" sz="1200" dirty="0">
                <a:solidFill>
                  <a:srgbClr val="494544"/>
                </a:solidFill>
                <a:latin typeface="+mn-lt"/>
                <a:cs typeface="Calibri" pitchFamily="34" charset="0"/>
              </a:rPr>
              <a:t>We not only help partners better understand their students, alumni and professionals but we also give relevant career advice and even help with how partners can increase collaboration with top employers. </a:t>
            </a:r>
          </a:p>
        </p:txBody>
      </p:sp>
      <p:pic>
        <p:nvPicPr>
          <p:cNvPr id="45" name="Picture 44">
            <a:extLst>
              <a:ext uri="{FF2B5EF4-FFF2-40B4-BE49-F238E27FC236}">
                <a16:creationId xmlns:a16="http://schemas.microsoft.com/office/drawing/2014/main" id="{BFE75963-0446-4CF5-A2C3-1EACA67F062E}"/>
              </a:ext>
            </a:extLst>
          </p:cNvPr>
          <p:cNvPicPr>
            <a:picLocks noChangeAspect="1"/>
          </p:cNvPicPr>
          <p:nvPr/>
        </p:nvPicPr>
        <p:blipFill rotWithShape="1">
          <a:blip r:embed="rId4"/>
          <a:srcRect r="13097"/>
          <a:stretch/>
        </p:blipFill>
        <p:spPr>
          <a:xfrm>
            <a:off x="8796660" y="3194089"/>
            <a:ext cx="2750713" cy="1551859"/>
          </a:xfrm>
          <a:prstGeom prst="rect">
            <a:avLst/>
          </a:prstGeom>
        </p:spPr>
      </p:pic>
      <p:sp>
        <p:nvSpPr>
          <p:cNvPr id="46" name="Rectangle 45">
            <a:extLst>
              <a:ext uri="{FF2B5EF4-FFF2-40B4-BE49-F238E27FC236}">
                <a16:creationId xmlns:a16="http://schemas.microsoft.com/office/drawing/2014/main" id="{9939B78F-861B-4143-8DED-1E9C511DA593}"/>
              </a:ext>
            </a:extLst>
          </p:cNvPr>
          <p:cNvSpPr/>
          <p:nvPr/>
        </p:nvSpPr>
        <p:spPr>
          <a:xfrm>
            <a:off x="9048198" y="4218039"/>
            <a:ext cx="505577" cy="237828"/>
          </a:xfrm>
          <a:prstGeom prst="rect">
            <a:avLst/>
          </a:prstGeom>
          <a:solidFill>
            <a:srgbClr val="EEEEF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3" name="Rectangle 2">
            <a:extLst>
              <a:ext uri="{FF2B5EF4-FFF2-40B4-BE49-F238E27FC236}">
                <a16:creationId xmlns:a16="http://schemas.microsoft.com/office/drawing/2014/main" id="{D3CB56F7-2C2E-462E-A3AF-F7DDAA12DABD}"/>
              </a:ext>
            </a:extLst>
          </p:cNvPr>
          <p:cNvSpPr/>
          <p:nvPr/>
        </p:nvSpPr>
        <p:spPr>
          <a:xfrm>
            <a:off x="10027559" y="4767654"/>
            <a:ext cx="362537" cy="84592"/>
          </a:xfrm>
          <a:prstGeom prst="rect">
            <a:avLst/>
          </a:prstGeom>
          <a:solidFill>
            <a:srgbClr val="23212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6" name="Picture 5" descr="A picture containing phone&#10;&#10;Description automatically generated">
            <a:extLst>
              <a:ext uri="{FF2B5EF4-FFF2-40B4-BE49-F238E27FC236}">
                <a16:creationId xmlns:a16="http://schemas.microsoft.com/office/drawing/2014/main" id="{FA80523C-8DF3-4787-9E23-2B01056D27EE}"/>
              </a:ext>
            </a:extLst>
          </p:cNvPr>
          <p:cNvPicPr>
            <a:picLocks noChangeAspect="1"/>
          </p:cNvPicPr>
          <p:nvPr/>
        </p:nvPicPr>
        <p:blipFill rotWithShape="1">
          <a:blip r:embed="rId5"/>
          <a:srcRect r="60994" b="23228"/>
          <a:stretch/>
        </p:blipFill>
        <p:spPr>
          <a:xfrm>
            <a:off x="6239345" y="2112526"/>
            <a:ext cx="1887490" cy="3714987"/>
          </a:xfrm>
          <a:prstGeom prst="rect">
            <a:avLst/>
          </a:prstGeom>
        </p:spPr>
      </p:pic>
      <p:pic>
        <p:nvPicPr>
          <p:cNvPr id="56" name="Immagine 10">
            <a:extLst>
              <a:ext uri="{FF2B5EF4-FFF2-40B4-BE49-F238E27FC236}">
                <a16:creationId xmlns:a16="http://schemas.microsoft.com/office/drawing/2014/main" id="{753E6943-F411-423B-A83E-78BFE2521A5C}"/>
              </a:ext>
            </a:extLst>
          </p:cNvPr>
          <p:cNvPicPr>
            <a:picLocks noChangeAspect="1"/>
          </p:cNvPicPr>
          <p:nvPr/>
        </p:nvPicPr>
        <p:blipFill>
          <a:blip r:embed="rId6"/>
          <a:stretch>
            <a:fillRect/>
          </a:stretch>
        </p:blipFill>
        <p:spPr>
          <a:xfrm>
            <a:off x="407279" y="4081541"/>
            <a:ext cx="1168853" cy="383753"/>
          </a:xfrm>
          <a:prstGeom prst="rect">
            <a:avLst/>
          </a:prstGeom>
        </p:spPr>
      </p:pic>
      <p:pic>
        <p:nvPicPr>
          <p:cNvPr id="57" name="Immagine 15" descr="Immagine che contiene disegnando&#10;&#10;Descrizione generata con affidabilità molto elevata">
            <a:extLst>
              <a:ext uri="{FF2B5EF4-FFF2-40B4-BE49-F238E27FC236}">
                <a16:creationId xmlns:a16="http://schemas.microsoft.com/office/drawing/2014/main" id="{74FEA8CA-0E6D-49AF-996E-3D8BB3CD7DC5}"/>
              </a:ext>
            </a:extLst>
          </p:cNvPr>
          <p:cNvPicPr>
            <a:picLocks noChangeAspect="1"/>
          </p:cNvPicPr>
          <p:nvPr/>
        </p:nvPicPr>
        <p:blipFill>
          <a:blip r:embed="rId7"/>
          <a:stretch>
            <a:fillRect/>
          </a:stretch>
        </p:blipFill>
        <p:spPr>
          <a:xfrm>
            <a:off x="1636892" y="4137734"/>
            <a:ext cx="860537" cy="288143"/>
          </a:xfrm>
          <a:prstGeom prst="rect">
            <a:avLst/>
          </a:prstGeom>
        </p:spPr>
      </p:pic>
      <p:pic>
        <p:nvPicPr>
          <p:cNvPr id="58" name="Immagine 9" descr="Immagine che contiene disegnando&#10;&#10;Descrizione generata con affidabilità molto elevata">
            <a:extLst>
              <a:ext uri="{FF2B5EF4-FFF2-40B4-BE49-F238E27FC236}">
                <a16:creationId xmlns:a16="http://schemas.microsoft.com/office/drawing/2014/main" id="{BEDFC396-9D88-483A-ABE2-AC0451E0F8FC}"/>
              </a:ext>
            </a:extLst>
          </p:cNvPr>
          <p:cNvPicPr>
            <a:picLocks noChangeAspect="1"/>
          </p:cNvPicPr>
          <p:nvPr/>
        </p:nvPicPr>
        <p:blipFill>
          <a:blip r:embed="rId8"/>
          <a:stretch>
            <a:fillRect/>
          </a:stretch>
        </p:blipFill>
        <p:spPr>
          <a:xfrm>
            <a:off x="2769417" y="4143233"/>
            <a:ext cx="639811" cy="177078"/>
          </a:xfrm>
          <a:prstGeom prst="rect">
            <a:avLst/>
          </a:prstGeom>
        </p:spPr>
      </p:pic>
      <p:pic>
        <p:nvPicPr>
          <p:cNvPr id="59" name="Immagine 29">
            <a:extLst>
              <a:ext uri="{FF2B5EF4-FFF2-40B4-BE49-F238E27FC236}">
                <a16:creationId xmlns:a16="http://schemas.microsoft.com/office/drawing/2014/main" id="{4C5C362B-5FDF-4009-BFCD-D2569D0CCBA7}"/>
              </a:ext>
            </a:extLst>
          </p:cNvPr>
          <p:cNvPicPr>
            <a:picLocks noChangeAspect="1"/>
          </p:cNvPicPr>
          <p:nvPr/>
        </p:nvPicPr>
        <p:blipFill>
          <a:blip r:embed="rId9"/>
          <a:stretch>
            <a:fillRect/>
          </a:stretch>
        </p:blipFill>
        <p:spPr>
          <a:xfrm>
            <a:off x="1565141" y="5493664"/>
            <a:ext cx="1057139" cy="284683"/>
          </a:xfrm>
          <a:prstGeom prst="rect">
            <a:avLst/>
          </a:prstGeom>
        </p:spPr>
      </p:pic>
      <p:pic>
        <p:nvPicPr>
          <p:cNvPr id="60" name="Immagine 6">
            <a:extLst>
              <a:ext uri="{FF2B5EF4-FFF2-40B4-BE49-F238E27FC236}">
                <a16:creationId xmlns:a16="http://schemas.microsoft.com/office/drawing/2014/main" id="{5C1C7CA3-7268-48FF-9453-126BDE497AB6}"/>
              </a:ext>
            </a:extLst>
          </p:cNvPr>
          <p:cNvPicPr>
            <a:picLocks noChangeAspect="1"/>
          </p:cNvPicPr>
          <p:nvPr/>
        </p:nvPicPr>
        <p:blipFill>
          <a:blip r:embed="rId10"/>
          <a:stretch>
            <a:fillRect/>
          </a:stretch>
        </p:blipFill>
        <p:spPr>
          <a:xfrm>
            <a:off x="558863" y="5379204"/>
            <a:ext cx="827976" cy="256892"/>
          </a:xfrm>
          <a:prstGeom prst="rect">
            <a:avLst/>
          </a:prstGeom>
        </p:spPr>
      </p:pic>
      <p:pic>
        <p:nvPicPr>
          <p:cNvPr id="61" name="Immagine 18">
            <a:extLst>
              <a:ext uri="{FF2B5EF4-FFF2-40B4-BE49-F238E27FC236}">
                <a16:creationId xmlns:a16="http://schemas.microsoft.com/office/drawing/2014/main" id="{08689569-E514-4A00-8101-339C3F321B27}"/>
              </a:ext>
            </a:extLst>
          </p:cNvPr>
          <p:cNvPicPr>
            <a:picLocks noChangeAspect="1"/>
          </p:cNvPicPr>
          <p:nvPr/>
        </p:nvPicPr>
        <p:blipFill>
          <a:blip r:embed="rId11"/>
          <a:stretch>
            <a:fillRect/>
          </a:stretch>
        </p:blipFill>
        <p:spPr>
          <a:xfrm>
            <a:off x="1493983" y="4516323"/>
            <a:ext cx="928863" cy="671337"/>
          </a:xfrm>
          <a:prstGeom prst="rect">
            <a:avLst/>
          </a:prstGeom>
        </p:spPr>
      </p:pic>
      <p:pic>
        <p:nvPicPr>
          <p:cNvPr id="62" name="Immagine 10" descr="Immagine che contiene disegnando&#10;&#10;Descrizione generata con affidabilità molto elevata">
            <a:extLst>
              <a:ext uri="{FF2B5EF4-FFF2-40B4-BE49-F238E27FC236}">
                <a16:creationId xmlns:a16="http://schemas.microsoft.com/office/drawing/2014/main" id="{B083B536-8D70-4B93-89AC-00AC72ABE3AA}"/>
              </a:ext>
            </a:extLst>
          </p:cNvPr>
          <p:cNvPicPr>
            <a:picLocks noChangeAspect="1"/>
          </p:cNvPicPr>
          <p:nvPr/>
        </p:nvPicPr>
        <p:blipFill>
          <a:blip r:embed="rId12"/>
          <a:stretch>
            <a:fillRect/>
          </a:stretch>
        </p:blipFill>
        <p:spPr>
          <a:xfrm>
            <a:off x="4607857" y="6062810"/>
            <a:ext cx="827976" cy="397722"/>
          </a:xfrm>
          <a:prstGeom prst="rect">
            <a:avLst/>
          </a:prstGeom>
        </p:spPr>
      </p:pic>
      <p:pic>
        <p:nvPicPr>
          <p:cNvPr id="63" name="Immagine 8" descr="Immagine che contiene sedendo, computer, portatile, rosso&#10;&#10;Descrizione generata con affidabilità molto elevata">
            <a:extLst>
              <a:ext uri="{FF2B5EF4-FFF2-40B4-BE49-F238E27FC236}">
                <a16:creationId xmlns:a16="http://schemas.microsoft.com/office/drawing/2014/main" id="{2B21E26D-A8FF-446B-B6C2-1993FC412B76}"/>
              </a:ext>
            </a:extLst>
          </p:cNvPr>
          <p:cNvPicPr>
            <a:picLocks noChangeAspect="1"/>
          </p:cNvPicPr>
          <p:nvPr/>
        </p:nvPicPr>
        <p:blipFill>
          <a:blip r:embed="rId13"/>
          <a:stretch>
            <a:fillRect/>
          </a:stretch>
        </p:blipFill>
        <p:spPr>
          <a:xfrm>
            <a:off x="3605715" y="4014091"/>
            <a:ext cx="803141" cy="535428"/>
          </a:xfrm>
          <a:prstGeom prst="rect">
            <a:avLst/>
          </a:prstGeom>
        </p:spPr>
      </p:pic>
      <p:pic>
        <p:nvPicPr>
          <p:cNvPr id="64" name="Immagine 37">
            <a:extLst>
              <a:ext uri="{FF2B5EF4-FFF2-40B4-BE49-F238E27FC236}">
                <a16:creationId xmlns:a16="http://schemas.microsoft.com/office/drawing/2014/main" id="{4044D401-F6B3-4AB8-898D-8A5C85F21373}"/>
              </a:ext>
            </a:extLst>
          </p:cNvPr>
          <p:cNvPicPr>
            <a:picLocks noChangeAspect="1"/>
          </p:cNvPicPr>
          <p:nvPr/>
        </p:nvPicPr>
        <p:blipFill>
          <a:blip r:embed="rId14"/>
          <a:stretch>
            <a:fillRect/>
          </a:stretch>
        </p:blipFill>
        <p:spPr>
          <a:xfrm>
            <a:off x="4654805" y="4046690"/>
            <a:ext cx="872808" cy="415537"/>
          </a:xfrm>
          <a:prstGeom prst="rect">
            <a:avLst/>
          </a:prstGeom>
        </p:spPr>
      </p:pic>
      <p:pic>
        <p:nvPicPr>
          <p:cNvPr id="65" name="Immagine 26" descr="Immagine che contiene coltello&#10;&#10;Descrizione generata con affidabilità molto elevata">
            <a:extLst>
              <a:ext uri="{FF2B5EF4-FFF2-40B4-BE49-F238E27FC236}">
                <a16:creationId xmlns:a16="http://schemas.microsoft.com/office/drawing/2014/main" id="{96792EBF-F9BF-49C1-B654-30BBF56E58CD}"/>
              </a:ext>
            </a:extLst>
          </p:cNvPr>
          <p:cNvPicPr>
            <a:picLocks noChangeAspect="1"/>
          </p:cNvPicPr>
          <p:nvPr/>
        </p:nvPicPr>
        <p:blipFill>
          <a:blip r:embed="rId15"/>
          <a:stretch>
            <a:fillRect/>
          </a:stretch>
        </p:blipFill>
        <p:spPr>
          <a:xfrm>
            <a:off x="534989" y="4489854"/>
            <a:ext cx="913432" cy="618923"/>
          </a:xfrm>
          <a:prstGeom prst="rect">
            <a:avLst/>
          </a:prstGeom>
        </p:spPr>
      </p:pic>
      <p:pic>
        <p:nvPicPr>
          <p:cNvPr id="66" name="Immagine 29" descr="Immagine che contiene disegnando&#10;&#10;Descrizione generata con affidabilità molto elevata">
            <a:extLst>
              <a:ext uri="{FF2B5EF4-FFF2-40B4-BE49-F238E27FC236}">
                <a16:creationId xmlns:a16="http://schemas.microsoft.com/office/drawing/2014/main" id="{4C2BDB7E-D239-497F-9FB7-26E3E854E704}"/>
              </a:ext>
            </a:extLst>
          </p:cNvPr>
          <p:cNvPicPr>
            <a:picLocks noChangeAspect="1"/>
          </p:cNvPicPr>
          <p:nvPr/>
        </p:nvPicPr>
        <p:blipFill>
          <a:blip r:embed="rId16"/>
          <a:stretch>
            <a:fillRect/>
          </a:stretch>
        </p:blipFill>
        <p:spPr>
          <a:xfrm>
            <a:off x="2436958" y="4546790"/>
            <a:ext cx="628225" cy="567765"/>
          </a:xfrm>
          <a:prstGeom prst="rect">
            <a:avLst/>
          </a:prstGeom>
        </p:spPr>
      </p:pic>
      <p:pic>
        <p:nvPicPr>
          <p:cNvPr id="67" name="Immagine 12">
            <a:extLst>
              <a:ext uri="{FF2B5EF4-FFF2-40B4-BE49-F238E27FC236}">
                <a16:creationId xmlns:a16="http://schemas.microsoft.com/office/drawing/2014/main" id="{3FC28744-6AEA-470F-A9DD-CF3C26EBE6EB}"/>
              </a:ext>
            </a:extLst>
          </p:cNvPr>
          <p:cNvPicPr>
            <a:picLocks noChangeAspect="1"/>
          </p:cNvPicPr>
          <p:nvPr/>
        </p:nvPicPr>
        <p:blipFill>
          <a:blip r:embed="rId17"/>
          <a:stretch>
            <a:fillRect/>
          </a:stretch>
        </p:blipFill>
        <p:spPr>
          <a:xfrm>
            <a:off x="4384854" y="4724289"/>
            <a:ext cx="1118757" cy="279454"/>
          </a:xfrm>
          <a:prstGeom prst="rect">
            <a:avLst/>
          </a:prstGeom>
        </p:spPr>
      </p:pic>
      <p:pic>
        <p:nvPicPr>
          <p:cNvPr id="68" name="Immagine 15" descr="Immagine che contiene orologio&#10;&#10;Descrizione generata con affidabilità molto elevata">
            <a:extLst>
              <a:ext uri="{FF2B5EF4-FFF2-40B4-BE49-F238E27FC236}">
                <a16:creationId xmlns:a16="http://schemas.microsoft.com/office/drawing/2014/main" id="{C35E008A-B5CD-4DF3-ABE2-E1AAF87331E4}"/>
              </a:ext>
            </a:extLst>
          </p:cNvPr>
          <p:cNvPicPr>
            <a:picLocks noChangeAspect="1"/>
          </p:cNvPicPr>
          <p:nvPr/>
        </p:nvPicPr>
        <p:blipFill>
          <a:blip r:embed="rId18"/>
          <a:stretch>
            <a:fillRect/>
          </a:stretch>
        </p:blipFill>
        <p:spPr>
          <a:xfrm>
            <a:off x="4269117" y="5243359"/>
            <a:ext cx="1286363" cy="414762"/>
          </a:xfrm>
          <a:prstGeom prst="rect">
            <a:avLst/>
          </a:prstGeom>
        </p:spPr>
      </p:pic>
      <p:pic>
        <p:nvPicPr>
          <p:cNvPr id="69" name="Immagine 20">
            <a:extLst>
              <a:ext uri="{FF2B5EF4-FFF2-40B4-BE49-F238E27FC236}">
                <a16:creationId xmlns:a16="http://schemas.microsoft.com/office/drawing/2014/main" id="{B2DFF145-3BA8-4917-B204-CA701255EC01}"/>
              </a:ext>
            </a:extLst>
          </p:cNvPr>
          <p:cNvPicPr>
            <a:picLocks noChangeAspect="1"/>
          </p:cNvPicPr>
          <p:nvPr/>
        </p:nvPicPr>
        <p:blipFill>
          <a:blip r:embed="rId19"/>
          <a:stretch>
            <a:fillRect/>
          </a:stretch>
        </p:blipFill>
        <p:spPr>
          <a:xfrm>
            <a:off x="3287677" y="5270277"/>
            <a:ext cx="977044" cy="567764"/>
          </a:xfrm>
          <a:prstGeom prst="rect">
            <a:avLst/>
          </a:prstGeom>
        </p:spPr>
      </p:pic>
      <p:pic>
        <p:nvPicPr>
          <p:cNvPr id="70" name="Immagine 33" descr="Immagine che contiene disegnando&#10;&#10;Descrizione generata con affidabilità molto elevata">
            <a:extLst>
              <a:ext uri="{FF2B5EF4-FFF2-40B4-BE49-F238E27FC236}">
                <a16:creationId xmlns:a16="http://schemas.microsoft.com/office/drawing/2014/main" id="{8381AD91-76D7-4777-B0A8-CD6A2938A0A3}"/>
              </a:ext>
            </a:extLst>
          </p:cNvPr>
          <p:cNvPicPr>
            <a:picLocks noChangeAspect="1"/>
          </p:cNvPicPr>
          <p:nvPr/>
        </p:nvPicPr>
        <p:blipFill>
          <a:blip r:embed="rId20"/>
          <a:stretch>
            <a:fillRect/>
          </a:stretch>
        </p:blipFill>
        <p:spPr>
          <a:xfrm>
            <a:off x="1913750" y="6090203"/>
            <a:ext cx="1086867" cy="364972"/>
          </a:xfrm>
          <a:prstGeom prst="rect">
            <a:avLst/>
          </a:prstGeom>
        </p:spPr>
      </p:pic>
      <p:pic>
        <p:nvPicPr>
          <p:cNvPr id="71" name="Immagine 4" descr="Immagine che contiene segnale&#10;&#10;Descrizione generata con affidabilità molto elevata">
            <a:extLst>
              <a:ext uri="{FF2B5EF4-FFF2-40B4-BE49-F238E27FC236}">
                <a16:creationId xmlns:a16="http://schemas.microsoft.com/office/drawing/2014/main" id="{62FF52F8-3181-4FB9-8A25-5BDA0C27A25D}"/>
              </a:ext>
            </a:extLst>
          </p:cNvPr>
          <p:cNvPicPr>
            <a:picLocks noChangeAspect="1"/>
          </p:cNvPicPr>
          <p:nvPr/>
        </p:nvPicPr>
        <p:blipFill>
          <a:blip r:embed="rId21"/>
          <a:stretch>
            <a:fillRect/>
          </a:stretch>
        </p:blipFill>
        <p:spPr>
          <a:xfrm rot="10800000" flipH="1" flipV="1">
            <a:off x="3260830" y="6038280"/>
            <a:ext cx="886026" cy="446781"/>
          </a:xfrm>
          <a:prstGeom prst="rect">
            <a:avLst/>
          </a:prstGeom>
        </p:spPr>
      </p:pic>
      <p:pic>
        <p:nvPicPr>
          <p:cNvPr id="72" name="Immagine 11" descr="Immagine che contiene disegnando, segnale&#10;&#10;Descrizione generata con affidabilità molto elevata">
            <a:extLst>
              <a:ext uri="{FF2B5EF4-FFF2-40B4-BE49-F238E27FC236}">
                <a16:creationId xmlns:a16="http://schemas.microsoft.com/office/drawing/2014/main" id="{B374A551-9CFA-4A73-A8C4-8EFA41B1BC90}"/>
              </a:ext>
            </a:extLst>
          </p:cNvPr>
          <p:cNvPicPr>
            <a:picLocks noChangeAspect="1"/>
          </p:cNvPicPr>
          <p:nvPr/>
        </p:nvPicPr>
        <p:blipFill>
          <a:blip r:embed="rId22"/>
          <a:stretch>
            <a:fillRect/>
          </a:stretch>
        </p:blipFill>
        <p:spPr>
          <a:xfrm>
            <a:off x="534989" y="6140941"/>
            <a:ext cx="1086867" cy="320407"/>
          </a:xfrm>
          <a:prstGeom prst="rect">
            <a:avLst/>
          </a:prstGeom>
        </p:spPr>
      </p:pic>
      <p:pic>
        <p:nvPicPr>
          <p:cNvPr id="1026" name="Picture 2">
            <a:extLst>
              <a:ext uri="{FF2B5EF4-FFF2-40B4-BE49-F238E27FC236}">
                <a16:creationId xmlns:a16="http://schemas.microsoft.com/office/drawing/2014/main" id="{08541954-751B-472D-A7E1-153266F0798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29071" y="4679765"/>
            <a:ext cx="1001741" cy="363816"/>
          </a:xfrm>
          <a:prstGeom prst="rect">
            <a:avLst/>
          </a:prstGeom>
          <a:noFill/>
          <a:extLst>
            <a:ext uri="{909E8E84-426E-40DD-AFC4-6F175D3DCCD1}">
              <a14:hiddenFill xmlns:a14="http://schemas.microsoft.com/office/drawing/2010/main">
                <a:solidFill>
                  <a:srgbClr val="FFFFFF"/>
                </a:solidFill>
              </a14:hiddenFill>
            </a:ext>
          </a:extLst>
        </p:spPr>
      </p:pic>
      <p:pic>
        <p:nvPicPr>
          <p:cNvPr id="33" name="Immagine 15">
            <a:extLst>
              <a:ext uri="{FF2B5EF4-FFF2-40B4-BE49-F238E27FC236}">
                <a16:creationId xmlns:a16="http://schemas.microsoft.com/office/drawing/2014/main" id="{FD5225DF-E33B-4F44-9EF9-8143EAE36931}"/>
              </a:ext>
            </a:extLst>
          </p:cNvPr>
          <p:cNvPicPr>
            <a:picLocks noChangeAspect="1"/>
          </p:cNvPicPr>
          <p:nvPr/>
        </p:nvPicPr>
        <p:blipFill>
          <a:blip r:embed="rId24"/>
          <a:stretch>
            <a:fillRect/>
          </a:stretch>
        </p:blipFill>
        <p:spPr>
          <a:xfrm>
            <a:off x="2686504" y="5301776"/>
            <a:ext cx="628225" cy="525658"/>
          </a:xfrm>
          <a:prstGeom prst="rect">
            <a:avLst/>
          </a:prstGeom>
        </p:spPr>
      </p:pic>
    </p:spTree>
    <p:extLst>
      <p:ext uri="{BB962C8B-B14F-4D97-AF65-F5344CB8AC3E}">
        <p14:creationId xmlns:p14="http://schemas.microsoft.com/office/powerpoint/2010/main" val="1829072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999C56-EBC0-4B23-9E05-4A5AA6B882F5}"/>
              </a:ext>
            </a:extLst>
          </p:cNvPr>
          <p:cNvSpPr>
            <a:spLocks noGrp="1"/>
          </p:cNvSpPr>
          <p:nvPr>
            <p:ph type="body" sz="quarter" idx="12"/>
          </p:nvPr>
        </p:nvSpPr>
        <p:spPr/>
        <p:txBody>
          <a:bodyPr/>
          <a:lstStyle/>
          <a:p>
            <a:r>
              <a:rPr lang="en-US"/>
              <a:t>Have you used the alumni services offered at your college or university?</a:t>
            </a:r>
            <a:endParaRPr lang="en-US" dirty="0"/>
          </a:p>
        </p:txBody>
      </p:sp>
      <p:sp>
        <p:nvSpPr>
          <p:cNvPr id="5" name="Title 4">
            <a:extLst>
              <a:ext uri="{FF2B5EF4-FFF2-40B4-BE49-F238E27FC236}">
                <a16:creationId xmlns:a16="http://schemas.microsoft.com/office/drawing/2014/main" id="{5A5AEE2B-CAA5-4A90-9968-DAB51ED5D768}"/>
              </a:ext>
            </a:extLst>
          </p:cNvPr>
          <p:cNvSpPr>
            <a:spLocks noGrp="1"/>
          </p:cNvSpPr>
          <p:nvPr>
            <p:ph type="title"/>
          </p:nvPr>
        </p:nvSpPr>
        <p:spPr/>
        <p:txBody>
          <a:bodyPr/>
          <a:lstStyle/>
          <a:p>
            <a:r>
              <a:rPr lang="en-US"/>
              <a:t>% of alumni not using any alumni services</a:t>
            </a:r>
            <a:endParaRPr lang="en-ZA" dirty="0"/>
          </a:p>
        </p:txBody>
      </p:sp>
      <p:sp>
        <p:nvSpPr>
          <p:cNvPr id="2" name="Text Placeholder 1">
            <a:extLst>
              <a:ext uri="{FF2B5EF4-FFF2-40B4-BE49-F238E27FC236}">
                <a16:creationId xmlns:a16="http://schemas.microsoft.com/office/drawing/2014/main" id="{7E0C38F3-BD44-45B8-9035-45CF4E499BD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24" name="Rectangle 23"/>
          <p:cNvSpPr/>
          <p:nvPr/>
        </p:nvSpPr>
        <p:spPr>
          <a:xfrm>
            <a:off x="4926423" y="52234"/>
            <a:ext cx="184731" cy="371512"/>
          </a:xfrm>
          <a:prstGeom prst="rect">
            <a:avLst/>
          </a:prstGeom>
        </p:spPr>
        <p:txBody>
          <a:bodyPr wrap="none">
            <a:spAutoFit/>
          </a:bodyPr>
          <a:lstStyle/>
          <a:p>
            <a:endParaRPr lang="sv-SE">
              <a:solidFill>
                <a:srgbClr val="414041"/>
              </a:solidFill>
            </a:endParaRPr>
          </a:p>
        </p:txBody>
      </p:sp>
      <p:sp>
        <p:nvSpPr>
          <p:cNvPr id="42" name="TextBox 41">
            <a:extLst>
              <a:ext uri="{FF2B5EF4-FFF2-40B4-BE49-F238E27FC236}">
                <a16:creationId xmlns:a16="http://schemas.microsoft.com/office/drawing/2014/main" id="{5A21ECA0-68E7-46A2-9186-06BD8B077212}"/>
              </a:ext>
            </a:extLst>
          </p:cNvPr>
          <p:cNvSpPr txBox="1"/>
          <p:nvPr/>
        </p:nvSpPr>
        <p:spPr>
          <a:xfrm>
            <a:off x="4156375" y="6225969"/>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45" name="TextBox 44">
            <a:extLst>
              <a:ext uri="{FF2B5EF4-FFF2-40B4-BE49-F238E27FC236}">
                <a16:creationId xmlns:a16="http://schemas.microsoft.com/office/drawing/2014/main" id="{6FD689C8-2654-46A2-8AE8-93B526F3B755}"/>
              </a:ext>
            </a:extLst>
          </p:cNvPr>
          <p:cNvSpPr txBox="1"/>
          <p:nvPr/>
        </p:nvSpPr>
        <p:spPr>
          <a:xfrm>
            <a:off x="6574343" y="6235489"/>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2019:</a:t>
            </a:r>
          </a:p>
        </p:txBody>
      </p:sp>
      <p:sp>
        <p:nvSpPr>
          <p:cNvPr id="7" name="TextBox 6">
            <a:extLst>
              <a:ext uri="{FF2B5EF4-FFF2-40B4-BE49-F238E27FC236}">
                <a16:creationId xmlns:a16="http://schemas.microsoft.com/office/drawing/2014/main" id="{411713D5-EA8C-5C42-B99A-87294CD9FE5A}"/>
              </a:ext>
            </a:extLst>
          </p:cNvPr>
          <p:cNvSpPr txBox="1"/>
          <p:nvPr/>
        </p:nvSpPr>
        <p:spPr>
          <a:xfrm>
            <a:off x="3703320" y="-1225296"/>
            <a:ext cx="0" cy="0"/>
          </a:xfrm>
          <a:prstGeom prst="rect">
            <a:avLst/>
          </a:prstGeom>
        </p:spPr>
        <p:txBody>
          <a:bodyPr vert="horz" wrap="none" lIns="99551" tIns="49775" rIns="99551" bIns="49775" rtlCol="0" anchor="ctr">
            <a:normAutofit fontScale="25000" lnSpcReduction="20000"/>
          </a:bodyPr>
          <a:lstStyle/>
          <a:p>
            <a:endParaRPr lang="x-none" sz="2800"/>
          </a:p>
        </p:txBody>
      </p:sp>
      <p:sp>
        <p:nvSpPr>
          <p:cNvPr id="19" name="Rectangle 1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2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22" name="Rectangle 21"/>
          <p:cNvSpPr/>
          <p:nvPr/>
        </p:nvSpPr>
        <p:spPr>
          <a:xfrm>
            <a:off x="2726838" y="5774265"/>
            <a:ext cx="102119" cy="102824"/>
          </a:xfrm>
          <a:prstGeom prst="rect">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3" name="Rectangle 22"/>
          <p:cNvSpPr/>
          <p:nvPr/>
        </p:nvSpPr>
        <p:spPr>
          <a:xfrm>
            <a:off x="5007493" y="5779706"/>
            <a:ext cx="102119" cy="102824"/>
          </a:xfrm>
          <a:prstGeom prst="rect">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5" name="TextBox 24"/>
          <p:cNvSpPr txBox="1"/>
          <p:nvPr/>
        </p:nvSpPr>
        <p:spPr>
          <a:xfrm>
            <a:off x="2998698" y="5643414"/>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Your alumni</a:t>
            </a:r>
            <a:endParaRPr lang="sv-SE" sz="1000" dirty="0">
              <a:solidFill>
                <a:srgbClr val="848284"/>
              </a:solidFill>
            </a:endParaRPr>
          </a:p>
        </p:txBody>
      </p:sp>
      <p:sp>
        <p:nvSpPr>
          <p:cNvPr id="26" name="TextBox 25"/>
          <p:cNvSpPr txBox="1"/>
          <p:nvPr/>
        </p:nvSpPr>
        <p:spPr>
          <a:xfrm>
            <a:off x="5261031" y="5643414"/>
            <a:ext cx="1696870" cy="294269"/>
          </a:xfrm>
          <a:prstGeom prst="rect">
            <a:avLst/>
          </a:prstGeom>
        </p:spPr>
        <p:txBody>
          <a:bodyPr vert="horz" wrap="none" lIns="99551" tIns="49775" rIns="99551" bIns="49775" rtlCol="0" anchor="ctr">
            <a:normAutofit fontScale="97500"/>
          </a:bodyPr>
          <a:lstStyle/>
          <a:p>
            <a:r>
              <a:rPr lang="en-US" sz="1000">
                <a:solidFill>
                  <a:srgbClr val="848284"/>
                </a:solidFill>
              </a:rPr>
              <a:t>All professionals</a:t>
            </a:r>
            <a:endParaRPr lang="sv-SE" sz="1000" dirty="0">
              <a:solidFill>
                <a:srgbClr val="848284"/>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178112"/>
            <a:ext cx="84026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77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2" name="Text Placeholder 1">
            <a:extLst>
              <a:ext uri="{FF2B5EF4-FFF2-40B4-BE49-F238E27FC236}">
                <a16:creationId xmlns:a16="http://schemas.microsoft.com/office/drawing/2014/main" id="{93922E1F-F7D5-420A-B5FC-834B1D8AA95F}"/>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27" name="Rectangle 26"/>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12" name="Rectangle 11"/>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22" name="TextBox 21">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3" name="TextBox 22">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sp>
        <p:nvSpPr>
          <p:cNvPr id="7" name="Text Placeholder 6"/>
          <p:cNvSpPr>
            <a:spLocks noGrp="1"/>
          </p:cNvSpPr>
          <p:nvPr>
            <p:ph type="body" sz="quarter" idx="12"/>
          </p:nvPr>
        </p:nvSpPr>
        <p:spPr>
          <a:xfrm>
            <a:off x="874123" y="6225007"/>
            <a:ext cx="5035066" cy="205166"/>
          </a:xfrm>
        </p:spPr>
        <p:txBody>
          <a:bodyPr/>
          <a:lstStyle/>
          <a:p>
            <a:r>
              <a:rPr lang="en-US" dirty="0"/>
              <a:t>Why don't you use the alumni services offered at your college or university?</a:t>
            </a:r>
          </a:p>
        </p:txBody>
      </p:sp>
      <p:sp>
        <p:nvSpPr>
          <p:cNvPr id="26" name="Title 4">
            <a:extLst>
              <a:ext uri="{FF2B5EF4-FFF2-40B4-BE49-F238E27FC236}">
                <a16:creationId xmlns:a16="http://schemas.microsoft.com/office/drawing/2014/main" id="{5D30718A-F9B2-4C3F-9BBB-3259F891648D}"/>
              </a:ext>
            </a:extLst>
          </p:cNvPr>
          <p:cNvSpPr>
            <a:spLocks noGrp="1"/>
          </p:cNvSpPr>
          <p:nvPr>
            <p:ph type="title"/>
          </p:nvPr>
        </p:nvSpPr>
        <p:spPr>
          <a:xfrm>
            <a:off x="566670" y="586902"/>
            <a:ext cx="11472746" cy="567765"/>
          </a:xfrm>
        </p:spPr>
        <p:txBody>
          <a:bodyPr/>
          <a:lstStyle/>
          <a:p>
            <a:r>
              <a:rPr lang="en-US" dirty="0"/>
              <a:t>Why are some alumni not using any of the career services?</a:t>
            </a:r>
          </a:p>
        </p:txBody>
      </p:sp>
      <p:sp>
        <p:nvSpPr>
          <p:cNvPr id="14" name="Oval 13">
            <a:extLst>
              <a:ext uri="{FF2B5EF4-FFF2-40B4-BE49-F238E27FC236}">
                <a16:creationId xmlns:a16="http://schemas.microsoft.com/office/drawing/2014/main" id="{BB23EB15-3719-4D74-B364-BA721DC27036}"/>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C22471C7-714B-473E-9EC2-E7B0C2238A20}"/>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00" y="1154667"/>
            <a:ext cx="9763125"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898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A98BC24A-FEA6-43B3-94AF-E196D918B110}"/>
              </a:ext>
            </a:extLst>
          </p:cNvPr>
          <p:cNvSpPr>
            <a:spLocks noGrp="1"/>
          </p:cNvSpPr>
          <p:nvPr>
            <p:ph type="body" sz="quarter" idx="12"/>
          </p:nvPr>
        </p:nvSpPr>
        <p:spPr/>
        <p:txBody>
          <a:bodyPr/>
          <a:lstStyle/>
          <a:p>
            <a:r>
              <a:rPr lang="en-US"/>
              <a:t>How would you rate the alumni services offered at your college or university? (0 - Poor, 10 - Excellent)</a:t>
            </a:r>
            <a:endParaRPr lang="en-ZA" dirty="0"/>
          </a:p>
        </p:txBody>
      </p:sp>
      <p:sp>
        <p:nvSpPr>
          <p:cNvPr id="5" name="Title 4">
            <a:extLst>
              <a:ext uri="{FF2B5EF4-FFF2-40B4-BE49-F238E27FC236}">
                <a16:creationId xmlns:a16="http://schemas.microsoft.com/office/drawing/2014/main" id="{ACDFDCEC-F806-4377-8CA6-D54010181B17}"/>
              </a:ext>
            </a:extLst>
          </p:cNvPr>
          <p:cNvSpPr>
            <a:spLocks noGrp="1"/>
          </p:cNvSpPr>
          <p:nvPr>
            <p:ph type="title"/>
          </p:nvPr>
        </p:nvSpPr>
        <p:spPr/>
        <p:txBody>
          <a:bodyPr/>
          <a:lstStyle/>
          <a:p>
            <a:r>
              <a:rPr lang="en-US"/>
              <a:t>Satisfaction with alumni service</a:t>
            </a:r>
            <a:endParaRPr lang="en-ZA" dirty="0"/>
          </a:p>
        </p:txBody>
      </p:sp>
      <p:sp>
        <p:nvSpPr>
          <p:cNvPr id="2" name="Text Placeholder 1">
            <a:extLst>
              <a:ext uri="{FF2B5EF4-FFF2-40B4-BE49-F238E27FC236}">
                <a16:creationId xmlns:a16="http://schemas.microsoft.com/office/drawing/2014/main" id="{C55C7568-0132-46AC-88D1-DB7226EF3B2B}"/>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4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0"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22" name="Flowchart: Connector 21">
            <a:extLst>
              <a:ext uri="{FF2B5EF4-FFF2-40B4-BE49-F238E27FC236}">
                <a16:creationId xmlns:a16="http://schemas.microsoft.com/office/drawing/2014/main" id="{C8C0057F-F41C-41E4-A103-297FB6EF8E73}"/>
              </a:ext>
            </a:extLst>
          </p:cNvPr>
          <p:cNvSpPr/>
          <p:nvPr/>
        </p:nvSpPr>
        <p:spPr>
          <a:xfrm>
            <a:off x="6386828" y="4238785"/>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7" name="Title 4">
            <a:extLst>
              <a:ext uri="{FF2B5EF4-FFF2-40B4-BE49-F238E27FC236}">
                <a16:creationId xmlns:a16="http://schemas.microsoft.com/office/drawing/2014/main" id="{ACDFDCEC-F806-4377-8CA6-D54010181B17}"/>
              </a:ext>
            </a:extLst>
          </p:cNvPr>
          <p:cNvSpPr txBox="1">
            <a:spLocks/>
          </p:cNvSpPr>
          <p:nvPr/>
        </p:nvSpPr>
        <p:spPr>
          <a:xfrm>
            <a:off x="566670" y="586902"/>
            <a:ext cx="11472746" cy="567765"/>
          </a:xfrm>
          <a:prstGeom prst="rect">
            <a:avLst/>
          </a:prstGeom>
        </p:spPr>
        <p:txBody>
          <a:bodyPr vert="horz" lIns="99551" tIns="49775" rIns="99551" bIns="49775" rtlCol="0" anchor="t">
            <a:normAutofit/>
          </a:bodyPr>
          <a:lstStyle>
            <a:lvl1pPr algn="l" defTabSz="451331" rtl="0" eaLnBrk="1" latinLnBrk="0" hangingPunct="1">
              <a:spcBef>
                <a:spcPct val="0"/>
              </a:spcBef>
              <a:buNone/>
              <a:defRPr sz="2500" b="0" i="0" kern="1200" baseline="0">
                <a:solidFill>
                  <a:schemeClr val="tx1"/>
                </a:solidFill>
                <a:latin typeface="+mj-lt"/>
                <a:ea typeface="+mj-ea"/>
                <a:cs typeface="+mj-cs"/>
              </a:defRPr>
            </a:lvl1pPr>
          </a:lstStyle>
          <a:p>
            <a:r>
              <a:rPr lang="en-US" dirty="0">
                <a:latin typeface="Calibri" pitchFamily="34" charset="0"/>
              </a:rPr>
              <a:t>Satisfaction with alumni services</a:t>
            </a:r>
            <a:endParaRPr lang="en-ZA" dirty="0">
              <a:latin typeface="Calibri" pitchFamily="34" charset="0"/>
            </a:endParaRPr>
          </a:p>
        </p:txBody>
      </p:sp>
      <p:sp>
        <p:nvSpPr>
          <p:cNvPr id="38" name="Flowchart: Connector 37">
            <a:extLst>
              <a:ext uri="{FF2B5EF4-FFF2-40B4-BE49-F238E27FC236}">
                <a16:creationId xmlns:a16="http://schemas.microsoft.com/office/drawing/2014/main" id="{D316B638-8E6E-4CC7-BF29-8B551C5BD97A}"/>
              </a:ext>
            </a:extLst>
          </p:cNvPr>
          <p:cNvSpPr/>
          <p:nvPr/>
        </p:nvSpPr>
        <p:spPr>
          <a:xfrm>
            <a:off x="3979351" y="423878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39" name="Rektangel 15">
            <a:extLst>
              <a:ext uri="{FF2B5EF4-FFF2-40B4-BE49-F238E27FC236}">
                <a16:creationId xmlns:a16="http://schemas.microsoft.com/office/drawing/2014/main" id="{65169259-6545-4B27-8092-B0F377A36EB3}"/>
              </a:ext>
            </a:extLst>
          </p:cNvPr>
          <p:cNvSpPr/>
          <p:nvPr/>
        </p:nvSpPr>
        <p:spPr>
          <a:xfrm>
            <a:off x="4062776" y="4836983"/>
            <a:ext cx="1727998" cy="702607"/>
          </a:xfrm>
          <a:prstGeom prst="rect">
            <a:avLst/>
          </a:prstGeom>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7,4</a:t>
            </a:r>
            <a:endParaRPr lang="sv-SE" sz="4000" b="1" dirty="0">
              <a:solidFill>
                <a:schemeClr val="bg1"/>
              </a:solidFill>
              <a:latin typeface="Calibri" pitchFamily="34" charset="0"/>
              <a:cs typeface="Calibri" pitchFamily="34" charset="0"/>
            </a:endParaRPr>
          </a:p>
        </p:txBody>
      </p:sp>
      <p:sp>
        <p:nvSpPr>
          <p:cNvPr id="40" name="TextBox 39">
            <a:extLst>
              <a:ext uri="{FF2B5EF4-FFF2-40B4-BE49-F238E27FC236}">
                <a16:creationId xmlns:a16="http://schemas.microsoft.com/office/drawing/2014/main" id="{0E4EE214-E5EE-404A-AF6A-CEFB0625E4AD}"/>
              </a:ext>
            </a:extLst>
          </p:cNvPr>
          <p:cNvSpPr txBox="1"/>
          <p:nvPr/>
        </p:nvSpPr>
        <p:spPr>
          <a:xfrm>
            <a:off x="4062775" y="4568037"/>
            <a:ext cx="1727999"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41" name="TextBox 40">
            <a:extLst>
              <a:ext uri="{FF2B5EF4-FFF2-40B4-BE49-F238E27FC236}">
                <a16:creationId xmlns:a16="http://schemas.microsoft.com/office/drawing/2014/main" id="{D62B2FA2-C27A-41DE-8A92-865E59B0C4FB}"/>
              </a:ext>
            </a:extLst>
          </p:cNvPr>
          <p:cNvSpPr txBox="1"/>
          <p:nvPr/>
        </p:nvSpPr>
        <p:spPr>
          <a:xfrm>
            <a:off x="4062776" y="5498969"/>
            <a:ext cx="172799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Your alumni</a:t>
            </a:r>
            <a:endParaRPr lang="en-GB" sz="1226" dirty="0">
              <a:solidFill>
                <a:schemeClr val="bg1"/>
              </a:solidFill>
              <a:latin typeface="Calibri" pitchFamily="34" charset="0"/>
              <a:cs typeface="Calibri" pitchFamily="34" charset="0"/>
            </a:endParaRPr>
          </a:p>
        </p:txBody>
      </p:sp>
      <p:sp>
        <p:nvSpPr>
          <p:cNvPr id="42" name="Rektangel 15">
            <a:extLst>
              <a:ext uri="{FF2B5EF4-FFF2-40B4-BE49-F238E27FC236}">
                <a16:creationId xmlns:a16="http://schemas.microsoft.com/office/drawing/2014/main" id="{119579C7-AAB3-428F-B062-8181223E167B}"/>
              </a:ext>
            </a:extLst>
          </p:cNvPr>
          <p:cNvSpPr/>
          <p:nvPr/>
        </p:nvSpPr>
        <p:spPr>
          <a:xfrm>
            <a:off x="6465941" y="4846503"/>
            <a:ext cx="1715578" cy="702607"/>
          </a:xfrm>
          <a:prstGeom prst="rect">
            <a:avLst/>
          </a:prstGeom>
          <a:noFill/>
        </p:spPr>
        <p:txBody>
          <a:bodyPr wrap="square" lIns="86212" tIns="43106" rIns="86212" bIns="43106">
            <a:spAutoFit/>
          </a:bodyPr>
          <a:lstStyle/>
          <a:p>
            <a:pPr algn="ctr"/>
            <a:r>
              <a:rPr lang="sv-SE" sz="4000" b="1">
                <a:solidFill>
                  <a:schemeClr val="bg1"/>
                </a:solidFill>
                <a:latin typeface="Calibri" pitchFamily="34" charset="0"/>
                <a:cs typeface="Calibri" pitchFamily="34" charset="0"/>
              </a:rPr>
              <a:t>7,3</a:t>
            </a:r>
            <a:endParaRPr lang="sv-SE" sz="4000" b="1" dirty="0">
              <a:solidFill>
                <a:schemeClr val="bg1"/>
              </a:solidFill>
              <a:latin typeface="Calibri" pitchFamily="34" charset="0"/>
              <a:cs typeface="Calibri" pitchFamily="34" charset="0"/>
            </a:endParaRPr>
          </a:p>
        </p:txBody>
      </p:sp>
      <p:sp>
        <p:nvSpPr>
          <p:cNvPr id="46" name="TextBox 45">
            <a:extLst>
              <a:ext uri="{FF2B5EF4-FFF2-40B4-BE49-F238E27FC236}">
                <a16:creationId xmlns:a16="http://schemas.microsoft.com/office/drawing/2014/main" id="{5FCF138F-E6AB-4A30-9AD2-E0C4554CD79D}"/>
              </a:ext>
            </a:extLst>
          </p:cNvPr>
          <p:cNvSpPr txBox="1"/>
          <p:nvPr/>
        </p:nvSpPr>
        <p:spPr>
          <a:xfrm>
            <a:off x="6465941" y="4577557"/>
            <a:ext cx="1715578" cy="261269"/>
          </a:xfrm>
          <a:prstGeom prst="rect">
            <a:avLst/>
          </a:prstGeom>
          <a:noFill/>
        </p:spPr>
        <p:txBody>
          <a:bodyPr wrap="square" lIns="86212" tIns="43106" rIns="86212" bIns="43106" rtlCol="0">
            <a:spAutoFit/>
          </a:bodyPr>
          <a:lstStyle/>
          <a:p>
            <a:pPr algn="ctr"/>
            <a:r>
              <a:rPr lang="en-GB" sz="1132" dirty="0">
                <a:solidFill>
                  <a:schemeClr val="bg1"/>
                </a:solidFill>
                <a:latin typeface="Calibri" pitchFamily="34" charset="0"/>
                <a:cs typeface="Calibri" pitchFamily="34" charset="0"/>
              </a:rPr>
              <a:t>Average rate 2021:</a:t>
            </a:r>
          </a:p>
        </p:txBody>
      </p:sp>
      <p:sp>
        <p:nvSpPr>
          <p:cNvPr id="47" name="TextBox 46">
            <a:extLst>
              <a:ext uri="{FF2B5EF4-FFF2-40B4-BE49-F238E27FC236}">
                <a16:creationId xmlns:a16="http://schemas.microsoft.com/office/drawing/2014/main" id="{3062E99B-D379-4C64-A041-457499A820DE}"/>
              </a:ext>
            </a:extLst>
          </p:cNvPr>
          <p:cNvSpPr txBox="1"/>
          <p:nvPr/>
        </p:nvSpPr>
        <p:spPr>
          <a:xfrm>
            <a:off x="6465941" y="5529025"/>
            <a:ext cx="1715578" cy="275695"/>
          </a:xfrm>
          <a:prstGeom prst="rect">
            <a:avLst/>
          </a:prstGeom>
          <a:noFill/>
        </p:spPr>
        <p:txBody>
          <a:bodyPr wrap="square" lIns="86212" tIns="43106" rIns="86212" bIns="43106" rtlCol="0">
            <a:spAutoFit/>
          </a:bodyPr>
          <a:lstStyle/>
          <a:p>
            <a:pPr algn="ctr"/>
            <a:r>
              <a:rPr lang="en-GB" sz="1226">
                <a:solidFill>
                  <a:schemeClr val="bg1"/>
                </a:solidFill>
                <a:latin typeface="Calibri" pitchFamily="34" charset="0"/>
                <a:cs typeface="Calibri" pitchFamily="34" charset="0"/>
              </a:rPr>
              <a:t>All professionals</a:t>
            </a:r>
            <a:endParaRPr lang="en-GB" sz="1226" dirty="0">
              <a:solidFill>
                <a:schemeClr val="bg1"/>
              </a:solidFill>
              <a:latin typeface="Calibri" pitchFamily="34" charset="0"/>
              <a:cs typeface="Calibri" pitchFamily="34" charset="0"/>
            </a:endParaRPr>
          </a:p>
        </p:txBody>
      </p:sp>
      <p:sp>
        <p:nvSpPr>
          <p:cNvPr id="48" name="textruta 23">
            <a:extLst>
              <a:ext uri="{FF2B5EF4-FFF2-40B4-BE49-F238E27FC236}">
                <a16:creationId xmlns:a16="http://schemas.microsoft.com/office/drawing/2014/main" id="{BB70864B-8787-462F-BB25-0020D11A0255}"/>
              </a:ext>
            </a:extLst>
          </p:cNvPr>
          <p:cNvSpPr txBox="1"/>
          <p:nvPr/>
        </p:nvSpPr>
        <p:spPr>
          <a:xfrm>
            <a:off x="1563953" y="4036758"/>
            <a:ext cx="967634" cy="261610"/>
          </a:xfrm>
          <a:prstGeom prst="rect">
            <a:avLst/>
          </a:prstGeom>
          <a:noFill/>
        </p:spPr>
        <p:txBody>
          <a:bodyPr wrap="square" rtlCol="0" anchor="ctr" anchorCtr="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rPr>
              <a:t>Poor</a:t>
            </a:r>
          </a:p>
        </p:txBody>
      </p:sp>
      <p:sp>
        <p:nvSpPr>
          <p:cNvPr id="49" name="textruta 24">
            <a:extLst>
              <a:ext uri="{FF2B5EF4-FFF2-40B4-BE49-F238E27FC236}">
                <a16:creationId xmlns:a16="http://schemas.microsoft.com/office/drawing/2014/main" id="{EA1E305E-A6CC-4F95-9466-EC6D1C5487F6}"/>
              </a:ext>
            </a:extLst>
          </p:cNvPr>
          <p:cNvSpPr txBox="1"/>
          <p:nvPr/>
        </p:nvSpPr>
        <p:spPr>
          <a:xfrm>
            <a:off x="9636048" y="4038300"/>
            <a:ext cx="967634" cy="261610"/>
          </a:xfrm>
          <a:prstGeom prst="rect">
            <a:avLst/>
          </a:prstGeom>
          <a:noFill/>
        </p:spPr>
        <p:txBody>
          <a:bodyPr wrap="square" rtlCol="0" anchor="ctr" anchorCtr="0">
            <a:spAutoFit/>
          </a:bodyPr>
          <a:lstStyle/>
          <a:p>
            <a:pPr lvl="0" algn="ctr" defTabSz="497754">
              <a:defRPr/>
            </a:pPr>
            <a:r>
              <a:rPr lang="en-US" sz="1100" dirty="0">
                <a:solidFill>
                  <a:srgbClr val="414041"/>
                </a:solidFill>
              </a:rPr>
              <a:t>Excellent</a:t>
            </a:r>
            <a:endParaRPr kumimoji="0" lang="en-GB" sz="1100" b="0" i="0" u="none" strike="noStrike" kern="1200" cap="none" spc="0" normalizeH="0" baseline="0" noProof="0" dirty="0">
              <a:ln>
                <a:noFill/>
              </a:ln>
              <a:solidFill>
                <a:srgbClr val="414041"/>
              </a:solidFill>
              <a:effectLst/>
              <a:uLnTx/>
              <a:uFillTx/>
              <a:latin typeface="Calibri" pitchFamily="34" charset="0"/>
              <a:cs typeface="Calibri" pitchFamily="34"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560" y="936480"/>
            <a:ext cx="93281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114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53BED-EA37-4A93-8D20-0873F5711D88}"/>
              </a:ext>
            </a:extLst>
          </p:cNvPr>
          <p:cNvSpPr>
            <a:spLocks noGrp="1"/>
          </p:cNvSpPr>
          <p:nvPr>
            <p:ph type="body" sz="quarter" idx="12"/>
          </p:nvPr>
        </p:nvSpPr>
        <p:spPr/>
        <p:txBody>
          <a:bodyPr/>
          <a:lstStyle/>
          <a:p>
            <a:r>
              <a:rPr lang="en-US"/>
              <a:t>How would you rate the alumni services offered at your college or university? (0 - Poor, 10 - Excellent)</a:t>
            </a:r>
            <a:endParaRPr lang="en-US" dirty="0"/>
          </a:p>
        </p:txBody>
      </p:sp>
      <p:sp>
        <p:nvSpPr>
          <p:cNvPr id="3" name="Text Placeholder 2"/>
          <p:cNvSpPr>
            <a:spLocks noGrp="1"/>
          </p:cNvSpPr>
          <p:nvPr>
            <p:ph type="body" sz="quarter" idx="13"/>
          </p:nvPr>
        </p:nvSpPr>
        <p:spPr/>
        <p:txBody>
          <a:bodyPr/>
          <a:lstStyle/>
          <a:p>
            <a:r>
              <a:rPr lang="en-US"/>
              <a:t>The X-axis of the chart was limited to the score values 4 to 10 for better readability</a:t>
            </a:r>
            <a:endParaRPr lang="en-US" dirty="0"/>
          </a:p>
        </p:txBody>
      </p:sp>
      <p:sp>
        <p:nvSpPr>
          <p:cNvPr id="5" name="Title 4">
            <a:extLst>
              <a:ext uri="{FF2B5EF4-FFF2-40B4-BE49-F238E27FC236}">
                <a16:creationId xmlns:a16="http://schemas.microsoft.com/office/drawing/2014/main" id="{43F7A46E-5268-42DA-9A3C-E3A5BCE83AD2}"/>
              </a:ext>
            </a:extLst>
          </p:cNvPr>
          <p:cNvSpPr>
            <a:spLocks noGrp="1"/>
          </p:cNvSpPr>
          <p:nvPr>
            <p:ph type="title"/>
          </p:nvPr>
        </p:nvSpPr>
        <p:spPr/>
        <p:txBody>
          <a:bodyPr/>
          <a:lstStyle/>
          <a:p>
            <a:r>
              <a:rPr lang="en-US"/>
              <a:t>Alumni service satisfaction over time</a:t>
            </a:r>
            <a:endParaRPr lang="en-US" dirty="0"/>
          </a:p>
        </p:txBody>
      </p:sp>
      <p:sp>
        <p:nvSpPr>
          <p:cNvPr id="2" name="Text Placeholder 1">
            <a:extLst>
              <a:ext uri="{FF2B5EF4-FFF2-40B4-BE49-F238E27FC236}">
                <a16:creationId xmlns:a16="http://schemas.microsoft.com/office/drawing/2014/main" id="{07FAA9BE-4CC1-4029-8FAB-99E6508E172B}"/>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Flowchart: Connector 14">
            <a:extLst>
              <a:ext uri="{FF2B5EF4-FFF2-40B4-BE49-F238E27FC236}">
                <a16:creationId xmlns:a16="http://schemas.microsoft.com/office/drawing/2014/main" id="{2BE6448B-FB7C-477B-9C5C-C2B369470F2F}"/>
              </a:ext>
            </a:extLst>
          </p:cNvPr>
          <p:cNvSpPr/>
          <p:nvPr/>
        </p:nvSpPr>
        <p:spPr>
          <a:xfrm>
            <a:off x="9405544" y="1422745"/>
            <a:ext cx="1848806" cy="1848806"/>
          </a:xfrm>
          <a:prstGeom prst="flowChartConnector">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Rektangel 15">
            <a:extLst>
              <a:ext uri="{FF2B5EF4-FFF2-40B4-BE49-F238E27FC236}">
                <a16:creationId xmlns:a16="http://schemas.microsoft.com/office/drawing/2014/main" id="{3FAF8862-D43E-4BA7-B5AD-90B175768EBA}"/>
              </a:ext>
            </a:extLst>
          </p:cNvPr>
          <p:cNvSpPr/>
          <p:nvPr/>
        </p:nvSpPr>
        <p:spPr>
          <a:xfrm>
            <a:off x="9470019" y="1979127"/>
            <a:ext cx="1727998" cy="702607"/>
          </a:xfrm>
          <a:prstGeom prst="rect">
            <a:avLst/>
          </a:prstGeom>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7,4</a:t>
            </a:r>
            <a:endParaRPr kumimoji="0" lang="sv-SE" sz="40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7" name="TextBox 16">
            <a:extLst>
              <a:ext uri="{FF2B5EF4-FFF2-40B4-BE49-F238E27FC236}">
                <a16:creationId xmlns:a16="http://schemas.microsoft.com/office/drawing/2014/main" id="{BF18C162-FF8F-4E09-818D-9694963F1364}"/>
              </a:ext>
            </a:extLst>
          </p:cNvPr>
          <p:cNvSpPr txBox="1"/>
          <p:nvPr/>
        </p:nvSpPr>
        <p:spPr>
          <a:xfrm>
            <a:off x="9470018" y="1710181"/>
            <a:ext cx="1727999" cy="261269"/>
          </a:xfrm>
          <a:prstGeom prst="rect">
            <a:avLst/>
          </a:prstGeom>
          <a:noFill/>
        </p:spPr>
        <p:txBody>
          <a:bodyPr wrap="square" lIns="86212" tIns="43106" rIns="86212" bIns="43106" rtlCol="0">
            <a:spAutoFit/>
          </a:bodyPr>
          <a:lstStyle/>
          <a:p>
            <a:pPr marL="0" marR="0" lvl="0" indent="0" algn="ctr" defTabSz="497754" rtl="0" eaLnBrk="1" fontAlgn="auto" latinLnBrk="0" hangingPunct="1">
              <a:lnSpc>
                <a:spcPct val="100000"/>
              </a:lnSpc>
              <a:spcBef>
                <a:spcPts val="0"/>
              </a:spcBef>
              <a:spcAft>
                <a:spcPts val="0"/>
              </a:spcAft>
              <a:buClrTx/>
              <a:buSzTx/>
              <a:buFontTx/>
              <a:buNone/>
              <a:tabLst/>
              <a:defRPr/>
            </a:pPr>
            <a:r>
              <a:rPr kumimoji="0" lang="sv-SE"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8" name="TextBox 17">
            <a:extLst>
              <a:ext uri="{FF2B5EF4-FFF2-40B4-BE49-F238E27FC236}">
                <a16:creationId xmlns:a16="http://schemas.microsoft.com/office/drawing/2014/main" id="{994B09AE-9D94-42D3-9E3E-1D53030CC942}"/>
              </a:ext>
            </a:extLst>
          </p:cNvPr>
          <p:cNvSpPr txBox="1"/>
          <p:nvPr/>
        </p:nvSpPr>
        <p:spPr>
          <a:xfrm>
            <a:off x="9470019" y="2641113"/>
            <a:ext cx="172799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Your alumni</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9" name="Flowchart: Connector 18">
            <a:extLst>
              <a:ext uri="{FF2B5EF4-FFF2-40B4-BE49-F238E27FC236}">
                <a16:creationId xmlns:a16="http://schemas.microsoft.com/office/drawing/2014/main" id="{B2A53455-6E77-4E8F-8041-C57B25F4FAB1}"/>
              </a:ext>
            </a:extLst>
          </p:cNvPr>
          <p:cNvSpPr/>
          <p:nvPr/>
        </p:nvSpPr>
        <p:spPr>
          <a:xfrm>
            <a:off x="9445400" y="4036992"/>
            <a:ext cx="1848806" cy="1848806"/>
          </a:xfrm>
          <a:prstGeom prst="flowChartConnector">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Rektangel 15">
            <a:extLst>
              <a:ext uri="{FF2B5EF4-FFF2-40B4-BE49-F238E27FC236}">
                <a16:creationId xmlns:a16="http://schemas.microsoft.com/office/drawing/2014/main" id="{DBC662DA-16C9-49B4-9DCC-C75328F7C73E}"/>
              </a:ext>
            </a:extLst>
          </p:cNvPr>
          <p:cNvSpPr/>
          <p:nvPr/>
        </p:nvSpPr>
        <p:spPr>
          <a:xfrm>
            <a:off x="9522295" y="4578444"/>
            <a:ext cx="1715578" cy="702607"/>
          </a:xfrm>
          <a:prstGeom prst="rect">
            <a:avLst/>
          </a:prstGeom>
          <a:noFill/>
        </p:spPr>
        <p:txBody>
          <a:bodyPr wrap="square" lIns="86212" tIns="43106" rIns="86212" bIns="43106">
            <a:spAutoFit/>
          </a:bodyPr>
          <a:lstStyle/>
          <a:p>
            <a:pPr lvl="0" algn="ctr" defTabSz="497754">
              <a:defRPr/>
            </a:pPr>
            <a:r>
              <a:rPr lang="sv-SE" sz="4000" b="1">
                <a:solidFill>
                  <a:prstClr val="white"/>
                </a:solidFill>
                <a:latin typeface="Calibri" pitchFamily="34" charset="0"/>
                <a:cs typeface="Calibri" pitchFamily="34" charset="0"/>
              </a:rPr>
              <a:t>7,3</a:t>
            </a:r>
            <a:endParaRPr kumimoji="0" lang="sv-SE" sz="4000" b="1"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4" name="TextBox 23">
            <a:extLst>
              <a:ext uri="{FF2B5EF4-FFF2-40B4-BE49-F238E27FC236}">
                <a16:creationId xmlns:a16="http://schemas.microsoft.com/office/drawing/2014/main" id="{058333C2-D507-44D6-A60C-8609906DFEEF}"/>
              </a:ext>
            </a:extLst>
          </p:cNvPr>
          <p:cNvSpPr txBox="1"/>
          <p:nvPr/>
        </p:nvSpPr>
        <p:spPr>
          <a:xfrm>
            <a:off x="9522295" y="4309498"/>
            <a:ext cx="1715578" cy="261269"/>
          </a:xfrm>
          <a:prstGeom prst="rect">
            <a:avLst/>
          </a:prstGeom>
          <a:noFill/>
        </p:spPr>
        <p:txBody>
          <a:bodyPr wrap="square" lIns="86212" tIns="43106" rIns="86212" bIns="43106" rtlCol="0">
            <a:spAutoFit/>
          </a:bodyPr>
          <a:lstStyle/>
          <a:p>
            <a:pPr lvl="0" algn="ctr" defTabSz="497754">
              <a:defRPr/>
            </a:pPr>
            <a:r>
              <a:rPr lang="sv-SE" sz="1132" dirty="0">
                <a:solidFill>
                  <a:prstClr val="white"/>
                </a:solidFill>
                <a:latin typeface="Calibri" pitchFamily="34" charset="0"/>
                <a:cs typeface="Calibri" pitchFamily="34" charset="0"/>
              </a:rPr>
              <a:t>Average rate 2021</a:t>
            </a:r>
            <a:endParaRPr kumimoji="0" lang="en-GB" sz="1132" b="0" i="0" u="none" strike="noStrike" kern="1200" cap="none" spc="0" normalizeH="0" baseline="0" noProof="0" dirty="0">
              <a:ln>
                <a:noFill/>
              </a:ln>
              <a:solidFill>
                <a:prstClr val="white"/>
              </a:solidFill>
              <a:effectLst/>
              <a:uLnTx/>
              <a:uFillTx/>
              <a:latin typeface="Calibri" pitchFamily="34" charset="0"/>
              <a:cs typeface="Calibri" pitchFamily="34" charset="0"/>
            </a:endParaRPr>
          </a:p>
        </p:txBody>
      </p:sp>
      <p:sp>
        <p:nvSpPr>
          <p:cNvPr id="25" name="TextBox 24">
            <a:extLst>
              <a:ext uri="{FF2B5EF4-FFF2-40B4-BE49-F238E27FC236}">
                <a16:creationId xmlns:a16="http://schemas.microsoft.com/office/drawing/2014/main" id="{0EC8BD08-E9F8-4751-B8C2-2BE3310C3E7D}"/>
              </a:ext>
            </a:extLst>
          </p:cNvPr>
          <p:cNvSpPr txBox="1"/>
          <p:nvPr/>
        </p:nvSpPr>
        <p:spPr>
          <a:xfrm>
            <a:off x="9522295" y="5260966"/>
            <a:ext cx="1715578" cy="275695"/>
          </a:xfrm>
          <a:prstGeom prst="rect">
            <a:avLst/>
          </a:prstGeom>
          <a:noFill/>
        </p:spPr>
        <p:txBody>
          <a:bodyPr wrap="square" lIns="86212" tIns="43106" rIns="86212" bIns="43106" rtlCol="0">
            <a:spAutoFit/>
          </a:bodyPr>
          <a:lstStyle/>
          <a:p>
            <a:pPr lvl="0" algn="ctr" defTabSz="497754">
              <a:defRPr/>
            </a:pPr>
            <a:r>
              <a:rPr lang="sv-SE" sz="1226">
                <a:solidFill>
                  <a:prstClr val="white"/>
                </a:solidFill>
                <a:latin typeface="Calibri" pitchFamily="34" charset="0"/>
                <a:cs typeface="Calibri" pitchFamily="34" charset="0"/>
              </a:rPr>
              <a:t>All professionals</a:t>
            </a:r>
            <a:endParaRPr kumimoji="0" lang="en-GB" sz="1226"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2"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a:p>
            <a:endParaRPr lang="en-US" dirty="0">
              <a:solidFill>
                <a:srgbClr val="FF0000"/>
              </a:solidFill>
              <a:latin typeface="Calibri" pitchFamily="34" charset="0"/>
              <a:cs typeface="Calibri" pitchFamily="34" charset="0"/>
            </a:endParaRPr>
          </a:p>
        </p:txBody>
      </p:sp>
      <p:cxnSp>
        <p:nvCxnSpPr>
          <p:cNvPr id="33" name="Straight Connector 32"/>
          <p:cNvCxnSpPr/>
          <p:nvPr/>
        </p:nvCxnSpPr>
        <p:spPr>
          <a:xfrm>
            <a:off x="2426190" y="5791200"/>
            <a:ext cx="472314" cy="0"/>
          </a:xfrm>
          <a:prstGeom prst="line">
            <a:avLst/>
          </a:prstGeom>
          <a:ln w="63500" cmpd="sng">
            <a:solidFill>
              <a:srgbClr val="0E97C1"/>
            </a:solidFill>
            <a:bevel/>
            <a:tailEnd type="non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75127" y="5643414"/>
            <a:ext cx="1746299" cy="294269"/>
          </a:xfrm>
          <a:prstGeom prst="rect">
            <a:avLst/>
          </a:prstGeom>
        </p:spPr>
        <p:txBody>
          <a:bodyPr vert="horz" wrap="none" lIns="99551" tIns="49775" rIns="99551" bIns="49775" rtlCol="0" anchor="ctr">
            <a:normAutofit fontScale="97500"/>
          </a:bodyPr>
          <a:lstStyle/>
          <a:p>
            <a:r>
              <a:rPr lang="en-US" sz="1000">
                <a:solidFill>
                  <a:srgbClr val="848284"/>
                </a:solidFill>
              </a:rPr>
              <a:t>Your alumni</a:t>
            </a:r>
            <a:endParaRPr lang="sv-SE" sz="1000" dirty="0">
              <a:solidFill>
                <a:srgbClr val="848284"/>
              </a:solidFill>
            </a:endParaRPr>
          </a:p>
        </p:txBody>
      </p:sp>
      <p:cxnSp>
        <p:nvCxnSpPr>
          <p:cNvPr id="35" name="Straight Connector 34"/>
          <p:cNvCxnSpPr/>
          <p:nvPr/>
        </p:nvCxnSpPr>
        <p:spPr>
          <a:xfrm>
            <a:off x="4812093" y="5791200"/>
            <a:ext cx="472314" cy="0"/>
          </a:xfrm>
          <a:prstGeom prst="line">
            <a:avLst/>
          </a:prstGeom>
          <a:ln w="63500" cmpd="sng">
            <a:solidFill>
              <a:srgbClr val="074B60"/>
            </a:solidFill>
            <a:prstDash val="sysDash"/>
            <a:bevel/>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61030" y="5643414"/>
            <a:ext cx="1746299" cy="294269"/>
          </a:xfrm>
          <a:prstGeom prst="rect">
            <a:avLst/>
          </a:prstGeom>
        </p:spPr>
        <p:txBody>
          <a:bodyPr vert="horz" wrap="none" lIns="99551" tIns="49775" rIns="99551" bIns="49775" rtlCol="0" anchor="ctr">
            <a:normAutofit fontScale="97500"/>
          </a:bodyPr>
          <a:lstStyle/>
          <a:p>
            <a:r>
              <a:rPr lang="en-US" sz="1000">
                <a:solidFill>
                  <a:srgbClr val="848284"/>
                </a:solidFill>
              </a:rPr>
              <a:t>All professionals</a:t>
            </a:r>
            <a:endParaRPr lang="sv-SE" sz="1000" dirty="0">
              <a:solidFill>
                <a:srgbClr val="848284"/>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00" y="1178112"/>
            <a:ext cx="8402638"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114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a:xfrm>
            <a:off x="874123" y="6210939"/>
            <a:ext cx="5035066" cy="205166"/>
          </a:xfrm>
        </p:spPr>
        <p:txBody>
          <a:bodyPr/>
          <a:lstStyle/>
          <a:p>
            <a:r>
              <a:rPr lang="en-US" dirty="0"/>
              <a:t>Which services would you like your university to offer alumni?  </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dirty="0"/>
              <a:t>Your alumni’s preferred services </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7" name="Oval 6">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8" name="Oval 7">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9" name="Rectangle 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1" name="TextBox 1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2" name="TextBox 1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00" y="848139"/>
            <a:ext cx="10217147" cy="54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43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dirty="0"/>
              <a:t>What would you like to hear about from the university/alma mater?</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dirty="0"/>
              <a:t>Your alumni’s preferred information</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7" name="Oval 6">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8" name="Oval 7">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9" name="Rectangle 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1" name="TextBox 1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2" name="TextBox 1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00" y="1060174"/>
            <a:ext cx="9820426" cy="524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666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dirty="0"/>
              <a:t>How would like to get involve with your alma mater?</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dirty="0"/>
              <a:t>Your alumni’s preferred ways of involvement</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7" name="Oval 6">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8" name="Oval 7">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9" name="Rectangle 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1" name="TextBox 1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2" name="TextBox 1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00" y="1007166"/>
            <a:ext cx="9917994" cy="530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27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dirty="0"/>
              <a:t>How often would you like your university / alma mater to contact you?</a:t>
            </a:r>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dirty="0"/>
              <a:t>Your alumni’s preferred contact frequency</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7" name="Oval 6">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8" name="Oval 7">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9" name="Rectangle 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1" name="TextBox 1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2" name="TextBox 1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600" y="967410"/>
            <a:ext cx="9992366" cy="534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659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156BA-9BF3-44DE-A0CA-5F4D8CB070D6}"/>
              </a:ext>
            </a:extLst>
          </p:cNvPr>
          <p:cNvSpPr>
            <a:spLocks noGrp="1"/>
          </p:cNvSpPr>
          <p:nvPr>
            <p:ph type="body" sz="quarter" idx="12"/>
          </p:nvPr>
        </p:nvSpPr>
        <p:spPr/>
        <p:txBody>
          <a:bodyPr/>
          <a:lstStyle/>
          <a:p>
            <a:r>
              <a:rPr lang="en-US"/>
              <a:t>What channels would you like your alumni service to use to communicate with you? (Please select as many as applicable.)</a:t>
            </a:r>
            <a:endParaRPr lang="en-US" dirty="0"/>
          </a:p>
        </p:txBody>
      </p:sp>
      <p:sp>
        <p:nvSpPr>
          <p:cNvPr id="5" name="Title 4">
            <a:extLst>
              <a:ext uri="{FF2B5EF4-FFF2-40B4-BE49-F238E27FC236}">
                <a16:creationId xmlns:a16="http://schemas.microsoft.com/office/drawing/2014/main" id="{AE7D3381-FF9F-424B-AB76-600A7818A8DB}"/>
              </a:ext>
            </a:extLst>
          </p:cNvPr>
          <p:cNvSpPr>
            <a:spLocks noGrp="1"/>
          </p:cNvSpPr>
          <p:nvPr>
            <p:ph type="title"/>
          </p:nvPr>
        </p:nvSpPr>
        <p:spPr/>
        <p:txBody>
          <a:bodyPr/>
          <a:lstStyle/>
          <a:p>
            <a:r>
              <a:rPr lang="en-US"/>
              <a:t>Recommended communication channels for alumni service information</a:t>
            </a:r>
            <a:endParaRPr lang="en-ZA" dirty="0"/>
          </a:p>
        </p:txBody>
      </p:sp>
      <p:sp>
        <p:nvSpPr>
          <p:cNvPr id="2" name="Text Placeholder 1">
            <a:extLst>
              <a:ext uri="{FF2B5EF4-FFF2-40B4-BE49-F238E27FC236}">
                <a16:creationId xmlns:a16="http://schemas.microsoft.com/office/drawing/2014/main" id="{D20FE3B0-F09C-4F23-BEAB-BBA3B24A181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0" name="Rectangle 9"/>
          <p:cNvSpPr/>
          <p:nvPr/>
        </p:nvSpPr>
        <p:spPr>
          <a:xfrm>
            <a:off x="5876423" y="52234"/>
            <a:ext cx="184731" cy="371512"/>
          </a:xfrm>
          <a:prstGeom prst="rect">
            <a:avLst/>
          </a:prstGeom>
        </p:spPr>
        <p:txBody>
          <a:bodyPr wrap="none">
            <a:spAutoFit/>
          </a:bodyPr>
          <a:lstStyle/>
          <a:p>
            <a:endParaRPr lang="sv-SE">
              <a:solidFill>
                <a:srgbClr val="414041"/>
              </a:solidFill>
            </a:endParaRPr>
          </a:p>
        </p:txBody>
      </p:sp>
      <p:sp>
        <p:nvSpPr>
          <p:cNvPr id="7" name="Oval 6">
            <a:extLst>
              <a:ext uri="{FF2B5EF4-FFF2-40B4-BE49-F238E27FC236}">
                <a16:creationId xmlns:a16="http://schemas.microsoft.com/office/drawing/2014/main" id="{4216E825-401C-4672-AB72-2A0ACC5547ED}"/>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8" name="Oval 7">
            <a:extLst>
              <a:ext uri="{FF2B5EF4-FFF2-40B4-BE49-F238E27FC236}">
                <a16:creationId xmlns:a16="http://schemas.microsoft.com/office/drawing/2014/main" id="{440A126F-9576-4F70-A7FF-2A31D9569A22}"/>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9" name="Rectangle 8"/>
          <p:cNvSpPr/>
          <p:nvPr/>
        </p:nvSpPr>
        <p:spPr>
          <a:xfrm>
            <a:off x="5876423" y="52234"/>
            <a:ext cx="184731" cy="371512"/>
          </a:xfrm>
          <a:prstGeom prst="rect">
            <a:avLst/>
          </a:prstGeom>
        </p:spPr>
        <p:txBody>
          <a:bodyPr wrap="none">
            <a:spAutoFit/>
          </a:bodyPr>
          <a:lstStyle/>
          <a:p>
            <a:endParaRPr lang="sv-SE" dirty="0">
              <a:solidFill>
                <a:srgbClr val="414041"/>
              </a:solidFill>
            </a:endParaRPr>
          </a:p>
        </p:txBody>
      </p:sp>
      <p:sp>
        <p:nvSpPr>
          <p:cNvPr id="11" name="TextBox 10">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2" name="TextBox 11">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599" y="980662"/>
            <a:ext cx="9967575" cy="532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6308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srgbClr val="4CAFCD"/>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ALUMNI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108543"/>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covers how your talent prefers to </a:t>
            </a:r>
            <a:r>
              <a:rPr lang="en-US" sz="1400" b="1" dirty="0">
                <a:solidFill>
                  <a:srgbClr val="414041"/>
                </a:solidFill>
                <a:cs typeface="Calibri" pitchFamily="34" charset="0"/>
              </a:rPr>
              <a:t>communicate</a:t>
            </a:r>
            <a:r>
              <a:rPr lang="en-US" sz="1400" dirty="0">
                <a:solidFill>
                  <a:srgbClr val="414041"/>
                </a:solidFill>
                <a:cs typeface="Calibri" pitchFamily="34" charset="0"/>
              </a:rPr>
              <a:t> and interact with employers.</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This will assist you in indicating to your talent in where their peers are successful communicators. Additionally, this data educates employers regarding which platforms they should use to engage your talent.</a:t>
            </a:r>
          </a:p>
        </p:txBody>
      </p:sp>
      <p:sp>
        <p:nvSpPr>
          <p:cNvPr id="23"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394395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DA1C9EC-9D7A-4C0B-AA66-3503315720F0}"/>
              </a:ext>
            </a:extLst>
          </p:cNvPr>
          <p:cNvSpPr/>
          <p:nvPr/>
        </p:nvSpPr>
        <p:spPr>
          <a:xfrm>
            <a:off x="0" y="-54372"/>
            <a:ext cx="12193094" cy="6912371"/>
          </a:xfrm>
          <a:prstGeom prst="rect">
            <a:avLst/>
          </a:prstGeom>
          <a:gradFill flip="none" rotWithShape="1">
            <a:gsLst>
              <a:gs pos="0">
                <a:schemeClr val="bg1"/>
              </a:gs>
              <a:gs pos="34000">
                <a:schemeClr val="bg1"/>
              </a:gs>
              <a:gs pos="53000">
                <a:schemeClr val="bg1"/>
              </a:gs>
              <a:gs pos="100000">
                <a:srgbClr val="BFE3EE">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Title 173">
            <a:extLst>
              <a:ext uri="{FF2B5EF4-FFF2-40B4-BE49-F238E27FC236}">
                <a16:creationId xmlns:a16="http://schemas.microsoft.com/office/drawing/2014/main" id="{970B105F-37D6-4FF2-8E34-2B2151F0E0B6}"/>
              </a:ext>
            </a:extLst>
          </p:cNvPr>
          <p:cNvSpPr>
            <a:spLocks noGrp="1"/>
          </p:cNvSpPr>
          <p:nvPr>
            <p:ph type="title"/>
          </p:nvPr>
        </p:nvSpPr>
        <p:spPr/>
        <p:txBody>
          <a:bodyPr/>
          <a:lstStyle/>
          <a:p>
            <a:r>
              <a:rPr lang="sv-SE"/>
              <a:t>Global clients</a:t>
            </a:r>
            <a:endParaRPr lang="en-GB"/>
          </a:p>
        </p:txBody>
      </p:sp>
      <p:sp>
        <p:nvSpPr>
          <p:cNvPr id="5" name="Text Placeholder 3">
            <a:extLst>
              <a:ext uri="{FF2B5EF4-FFF2-40B4-BE49-F238E27FC236}">
                <a16:creationId xmlns:a16="http://schemas.microsoft.com/office/drawing/2014/main" id="{EE68976B-4027-4A48-8B68-51EF93102422}"/>
              </a:ext>
            </a:extLst>
          </p:cNvPr>
          <p:cNvSpPr txBox="1">
            <a:spLocks/>
          </p:cNvSpPr>
          <p:nvPr/>
        </p:nvSpPr>
        <p:spPr>
          <a:xfrm>
            <a:off x="565592" y="1390973"/>
            <a:ext cx="4646110" cy="54191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Clr>
                <a:schemeClr val="tx2"/>
              </a:buClr>
              <a:buSzPct val="85000"/>
              <a:buFont typeface="Wingdings" panose="05000000000000000000" pitchFamily="2" charset="2"/>
              <a:buChar char=""/>
              <a:defRPr sz="1600" kern="1200">
                <a:solidFill>
                  <a:schemeClr val="tx2"/>
                </a:solidFill>
                <a:latin typeface="+mn-lt"/>
                <a:ea typeface="+mn-ea"/>
                <a:cs typeface="+mn-cs"/>
              </a:defRPr>
            </a:lvl2pPr>
            <a:lvl3pPr marL="358775" indent="-228600" algn="l" defTabSz="914400" rtl="0" eaLnBrk="1" latinLnBrk="0" hangingPunct="1">
              <a:lnSpc>
                <a:spcPct val="90000"/>
              </a:lnSpc>
              <a:spcBef>
                <a:spcPts val="500"/>
              </a:spcBef>
              <a:buClr>
                <a:schemeClr val="tx2"/>
              </a:buClr>
              <a:buSzPct val="85000"/>
              <a:buFont typeface="Wingdings" panose="05000000000000000000" pitchFamily="2" charset="2"/>
              <a:buChar char=""/>
              <a:defRPr sz="1400" kern="1200">
                <a:solidFill>
                  <a:schemeClr val="tx2"/>
                </a:solidFill>
                <a:latin typeface="+mn-lt"/>
                <a:ea typeface="+mn-ea"/>
                <a:cs typeface="+mn-cs"/>
              </a:defRPr>
            </a:lvl3pPr>
            <a:lvl4pPr marL="447675" indent="-228600" algn="l" defTabSz="914400" rtl="0" eaLnBrk="1" latinLnBrk="0" hangingPunct="1">
              <a:lnSpc>
                <a:spcPct val="90000"/>
              </a:lnSpc>
              <a:spcBef>
                <a:spcPts val="500"/>
              </a:spcBef>
              <a:buClr>
                <a:schemeClr val="tx2"/>
              </a:buClr>
              <a:buSzPct val="85000"/>
              <a:buFont typeface="Wingdings" panose="05000000000000000000" pitchFamily="2" charset="2"/>
              <a:buChar char=""/>
              <a:defRPr sz="1200" kern="1200">
                <a:solidFill>
                  <a:schemeClr val="tx2"/>
                </a:solidFill>
                <a:latin typeface="+mn-lt"/>
                <a:ea typeface="+mn-ea"/>
                <a:cs typeface="+mn-cs"/>
              </a:defRPr>
            </a:lvl4pPr>
            <a:lvl5pPr marL="538163" indent="-228600" algn="l" defTabSz="914400" rtl="0" eaLnBrk="1" latinLnBrk="0" hangingPunct="1">
              <a:lnSpc>
                <a:spcPct val="90000"/>
              </a:lnSpc>
              <a:spcBef>
                <a:spcPts val="500"/>
              </a:spcBef>
              <a:buClr>
                <a:schemeClr val="tx2"/>
              </a:buClr>
              <a:buSzPct val="85000"/>
              <a:buFont typeface="Wingdings" panose="05000000000000000000" pitchFamily="2" charset="2"/>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sz="1400" dirty="0">
                <a:solidFill>
                  <a:schemeClr val="tx1"/>
                </a:solidFill>
                <a:latin typeface="+mj-lt"/>
                <a:cs typeface="Arial"/>
              </a:rPr>
              <a:t>For over 30 years, we have been the trusted Employer Branding partner to many of the</a:t>
            </a:r>
            <a:r>
              <a:rPr lang="en-US" sz="1400" b="1" dirty="0">
                <a:solidFill>
                  <a:schemeClr val="tx1"/>
                </a:solidFill>
                <a:latin typeface="+mj-lt"/>
                <a:cs typeface="Arial"/>
              </a:rPr>
              <a:t> world’s best-known employers</a:t>
            </a:r>
            <a:r>
              <a:rPr lang="en-US" sz="1400" dirty="0">
                <a:solidFill>
                  <a:schemeClr val="tx1"/>
                </a:solidFill>
                <a:latin typeface="+mj-lt"/>
                <a:cs typeface="Arial"/>
              </a:rPr>
              <a:t>.</a:t>
            </a:r>
          </a:p>
          <a:p>
            <a:pPr>
              <a:spcBef>
                <a:spcPts val="0"/>
              </a:spcBef>
              <a:spcAft>
                <a:spcPts val="1200"/>
              </a:spcAft>
            </a:pPr>
            <a:r>
              <a:rPr lang="en-US" sz="1400" dirty="0">
                <a:solidFill>
                  <a:schemeClr val="tx1"/>
                </a:solidFill>
                <a:latin typeface="+mj-lt"/>
                <a:cs typeface="Arial"/>
              </a:rPr>
              <a:t>Our data, insights, and guidance shapes employer branding and assists employers from around the globe in their efforts to attract, recruit and retain the right talent. </a:t>
            </a:r>
            <a:endParaRPr lang="en-US" sz="1400" dirty="0">
              <a:solidFill>
                <a:schemeClr val="tx1"/>
              </a:solidFill>
              <a:latin typeface="+mj-lt"/>
              <a:cs typeface="Arial" panose="020B0604020202020204" pitchFamily="34" charset="0"/>
            </a:endParaRPr>
          </a:p>
          <a:p>
            <a:r>
              <a:rPr lang="en-US" sz="1400" dirty="0">
                <a:solidFill>
                  <a:schemeClr val="tx1"/>
                </a:solidFill>
                <a:latin typeface="+mj-lt"/>
                <a:cs typeface="Arial"/>
              </a:rPr>
              <a:t>By following the World’s Most Attractive Employers, we can analyze the desires of talent to learn how those desires align with the perception of the employers themselves. Understanding the motivations of candidates will help organizations of any size be better prepared to attract and retain talent.</a:t>
            </a:r>
          </a:p>
          <a:p>
            <a:pPr marL="0" indent="0">
              <a:buNone/>
            </a:pPr>
            <a:endParaRPr lang="en-US" sz="1400" dirty="0">
              <a:solidFill>
                <a:schemeClr val="tx1"/>
              </a:solidFill>
              <a:latin typeface="+mj-lt"/>
              <a:cs typeface="Arial" panose="020B0604020202020204" pitchFamily="34" charset="0"/>
            </a:endParaRPr>
          </a:p>
          <a:p>
            <a:r>
              <a:rPr lang="en-GB" sz="1200" dirty="0">
                <a:latin typeface="+mj-lt"/>
                <a:cs typeface="Arial"/>
              </a:rPr>
              <a:t>Learn more:</a:t>
            </a:r>
            <a:r>
              <a:rPr lang="ru-RU" sz="1200" dirty="0">
                <a:latin typeface="+mj-lt"/>
                <a:cs typeface="Arial"/>
              </a:rPr>
              <a:t> </a:t>
            </a:r>
            <a:r>
              <a:rPr lang="en-GB" sz="1200" dirty="0">
                <a:latin typeface="+mj-lt"/>
                <a:hlinkClick r:id="rId2"/>
              </a:rPr>
              <a:t>https://universumglobal.com/about-universum/</a:t>
            </a:r>
            <a:endParaRPr lang="en-GB" sz="1200" dirty="0">
              <a:latin typeface="+mj-lt"/>
            </a:endParaRPr>
          </a:p>
          <a:p>
            <a:pPr marL="0" indent="0">
              <a:buNone/>
            </a:pPr>
            <a:endParaRPr lang="en-GB" sz="1400" dirty="0">
              <a:solidFill>
                <a:schemeClr val="tx1"/>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CE1D8413-4551-4825-909E-3B46D81B5171}"/>
              </a:ext>
            </a:extLst>
          </p:cNvPr>
          <p:cNvSpPr/>
          <p:nvPr/>
        </p:nvSpPr>
        <p:spPr>
          <a:xfrm>
            <a:off x="9500880" y="2224661"/>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8" name="Rectangle 7">
            <a:extLst>
              <a:ext uri="{FF2B5EF4-FFF2-40B4-BE49-F238E27FC236}">
                <a16:creationId xmlns:a16="http://schemas.microsoft.com/office/drawing/2014/main" id="{970A13B2-317D-4E60-8043-395E07A85899}"/>
              </a:ext>
            </a:extLst>
          </p:cNvPr>
          <p:cNvSpPr/>
          <p:nvPr/>
        </p:nvSpPr>
        <p:spPr>
          <a:xfrm>
            <a:off x="8212322" y="2224661"/>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9" name="Rectangle 8">
            <a:extLst>
              <a:ext uri="{FF2B5EF4-FFF2-40B4-BE49-F238E27FC236}">
                <a16:creationId xmlns:a16="http://schemas.microsoft.com/office/drawing/2014/main" id="{DD4F0B0F-D2B8-4D37-9809-79CA6B4FFC60}"/>
              </a:ext>
            </a:extLst>
          </p:cNvPr>
          <p:cNvSpPr/>
          <p:nvPr/>
        </p:nvSpPr>
        <p:spPr>
          <a:xfrm>
            <a:off x="8352936" y="4888584"/>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0" name="Rectangle 9">
            <a:extLst>
              <a:ext uri="{FF2B5EF4-FFF2-40B4-BE49-F238E27FC236}">
                <a16:creationId xmlns:a16="http://schemas.microsoft.com/office/drawing/2014/main" id="{2EACD35D-91FD-46F5-B1B7-CFEE6158F097}"/>
              </a:ext>
            </a:extLst>
          </p:cNvPr>
          <p:cNvSpPr/>
          <p:nvPr/>
        </p:nvSpPr>
        <p:spPr>
          <a:xfrm>
            <a:off x="6980299" y="5660976"/>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1" name="Rectangle 10">
            <a:extLst>
              <a:ext uri="{FF2B5EF4-FFF2-40B4-BE49-F238E27FC236}">
                <a16:creationId xmlns:a16="http://schemas.microsoft.com/office/drawing/2014/main" id="{6E24C443-EBFC-470F-BD6A-A708A2ED05A0}"/>
              </a:ext>
            </a:extLst>
          </p:cNvPr>
          <p:cNvSpPr/>
          <p:nvPr/>
        </p:nvSpPr>
        <p:spPr>
          <a:xfrm>
            <a:off x="5684248" y="2224661"/>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2" name="Rectangle 11">
            <a:extLst>
              <a:ext uri="{FF2B5EF4-FFF2-40B4-BE49-F238E27FC236}">
                <a16:creationId xmlns:a16="http://schemas.microsoft.com/office/drawing/2014/main" id="{AA2ACF88-4A0B-4849-8AB1-9269E6923E94}"/>
              </a:ext>
            </a:extLst>
          </p:cNvPr>
          <p:cNvSpPr/>
          <p:nvPr/>
        </p:nvSpPr>
        <p:spPr>
          <a:xfrm>
            <a:off x="6973828" y="2224661"/>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3" name="Rectangle 12">
            <a:extLst>
              <a:ext uri="{FF2B5EF4-FFF2-40B4-BE49-F238E27FC236}">
                <a16:creationId xmlns:a16="http://schemas.microsoft.com/office/drawing/2014/main" id="{6B8864A2-8A40-470B-BC09-64202AD26ED7}"/>
              </a:ext>
            </a:extLst>
          </p:cNvPr>
          <p:cNvSpPr/>
          <p:nvPr/>
        </p:nvSpPr>
        <p:spPr>
          <a:xfrm>
            <a:off x="5816345" y="5587816"/>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4" name="Rectangle 13">
            <a:extLst>
              <a:ext uri="{FF2B5EF4-FFF2-40B4-BE49-F238E27FC236}">
                <a16:creationId xmlns:a16="http://schemas.microsoft.com/office/drawing/2014/main" id="{43A8316B-9790-4401-ADB1-DABC8FE09E17}"/>
              </a:ext>
            </a:extLst>
          </p:cNvPr>
          <p:cNvSpPr/>
          <p:nvPr/>
        </p:nvSpPr>
        <p:spPr>
          <a:xfrm>
            <a:off x="8072705" y="5587816"/>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5" name="Rectangle 14">
            <a:extLst>
              <a:ext uri="{FF2B5EF4-FFF2-40B4-BE49-F238E27FC236}">
                <a16:creationId xmlns:a16="http://schemas.microsoft.com/office/drawing/2014/main" id="{085D9A4C-94A3-4BA6-B72D-113B3FBFB12C}"/>
              </a:ext>
            </a:extLst>
          </p:cNvPr>
          <p:cNvSpPr/>
          <p:nvPr/>
        </p:nvSpPr>
        <p:spPr>
          <a:xfrm>
            <a:off x="5684248" y="143856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6" name="Rectangle 15">
            <a:extLst>
              <a:ext uri="{FF2B5EF4-FFF2-40B4-BE49-F238E27FC236}">
                <a16:creationId xmlns:a16="http://schemas.microsoft.com/office/drawing/2014/main" id="{511F2A8D-A726-444D-AC33-6569A4C53842}"/>
              </a:ext>
            </a:extLst>
          </p:cNvPr>
          <p:cNvSpPr/>
          <p:nvPr/>
        </p:nvSpPr>
        <p:spPr>
          <a:xfrm>
            <a:off x="6973828" y="143856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7" name="Rectangle 16">
            <a:extLst>
              <a:ext uri="{FF2B5EF4-FFF2-40B4-BE49-F238E27FC236}">
                <a16:creationId xmlns:a16="http://schemas.microsoft.com/office/drawing/2014/main" id="{A5115364-3DF6-46AE-B2C7-2A71DE645E5C}"/>
              </a:ext>
            </a:extLst>
          </p:cNvPr>
          <p:cNvSpPr/>
          <p:nvPr/>
        </p:nvSpPr>
        <p:spPr>
          <a:xfrm>
            <a:off x="8212322" y="143856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8" name="Rectangle 17">
            <a:extLst>
              <a:ext uri="{FF2B5EF4-FFF2-40B4-BE49-F238E27FC236}">
                <a16:creationId xmlns:a16="http://schemas.microsoft.com/office/drawing/2014/main" id="{A8267945-649B-40D7-965E-71A7CCDD762C}"/>
              </a:ext>
            </a:extLst>
          </p:cNvPr>
          <p:cNvSpPr/>
          <p:nvPr/>
        </p:nvSpPr>
        <p:spPr>
          <a:xfrm>
            <a:off x="9500880" y="143856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9" name="Rectangle 18">
            <a:extLst>
              <a:ext uri="{FF2B5EF4-FFF2-40B4-BE49-F238E27FC236}">
                <a16:creationId xmlns:a16="http://schemas.microsoft.com/office/drawing/2014/main" id="{5A99A5B4-A691-4289-96B4-80EEF624CC14}"/>
              </a:ext>
            </a:extLst>
          </p:cNvPr>
          <p:cNvSpPr/>
          <p:nvPr/>
        </p:nvSpPr>
        <p:spPr>
          <a:xfrm>
            <a:off x="10756039" y="143856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srgbClr val="FF0000"/>
              </a:solidFill>
            </a:endParaRPr>
          </a:p>
        </p:txBody>
      </p:sp>
      <p:sp>
        <p:nvSpPr>
          <p:cNvPr id="20" name="Rectangle 19">
            <a:extLst>
              <a:ext uri="{FF2B5EF4-FFF2-40B4-BE49-F238E27FC236}">
                <a16:creationId xmlns:a16="http://schemas.microsoft.com/office/drawing/2014/main" id="{FB4A2AAE-D6DD-4875-85F7-3298A38F26E9}"/>
              </a:ext>
            </a:extLst>
          </p:cNvPr>
          <p:cNvSpPr/>
          <p:nvPr/>
        </p:nvSpPr>
        <p:spPr>
          <a:xfrm>
            <a:off x="7006545" y="4884729"/>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21" name="Rectangle 20">
            <a:extLst>
              <a:ext uri="{FF2B5EF4-FFF2-40B4-BE49-F238E27FC236}">
                <a16:creationId xmlns:a16="http://schemas.microsoft.com/office/drawing/2014/main" id="{FD37A7B2-BC03-4F9E-8E92-746D9AA8F61A}"/>
              </a:ext>
            </a:extLst>
          </p:cNvPr>
          <p:cNvSpPr/>
          <p:nvPr/>
        </p:nvSpPr>
        <p:spPr>
          <a:xfrm>
            <a:off x="10795242" y="5650334"/>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22" name="Rectangle 21">
            <a:extLst>
              <a:ext uri="{FF2B5EF4-FFF2-40B4-BE49-F238E27FC236}">
                <a16:creationId xmlns:a16="http://schemas.microsoft.com/office/drawing/2014/main" id="{A4B8BECA-627D-4CE4-8E5C-DF46C39B5CF2}"/>
              </a:ext>
            </a:extLst>
          </p:cNvPr>
          <p:cNvSpPr/>
          <p:nvPr/>
        </p:nvSpPr>
        <p:spPr>
          <a:xfrm>
            <a:off x="5684248" y="707608"/>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24" name="Rectangle 23">
            <a:extLst>
              <a:ext uri="{FF2B5EF4-FFF2-40B4-BE49-F238E27FC236}">
                <a16:creationId xmlns:a16="http://schemas.microsoft.com/office/drawing/2014/main" id="{8A35CB7A-DB3A-4E62-BE5E-B3237D405718}"/>
              </a:ext>
            </a:extLst>
          </p:cNvPr>
          <p:cNvSpPr/>
          <p:nvPr/>
        </p:nvSpPr>
        <p:spPr>
          <a:xfrm>
            <a:off x="6973828" y="707608"/>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25" name="Rectangle 24">
            <a:extLst>
              <a:ext uri="{FF2B5EF4-FFF2-40B4-BE49-F238E27FC236}">
                <a16:creationId xmlns:a16="http://schemas.microsoft.com/office/drawing/2014/main" id="{CD98F58B-59E9-428B-9462-1E43E7EDF9F8}"/>
              </a:ext>
            </a:extLst>
          </p:cNvPr>
          <p:cNvSpPr/>
          <p:nvPr/>
        </p:nvSpPr>
        <p:spPr>
          <a:xfrm>
            <a:off x="8212322" y="707608"/>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26" name="Rectangle 25">
            <a:extLst>
              <a:ext uri="{FF2B5EF4-FFF2-40B4-BE49-F238E27FC236}">
                <a16:creationId xmlns:a16="http://schemas.microsoft.com/office/drawing/2014/main" id="{3F94F0A0-22B4-47F5-9736-36C0871A18C3}"/>
              </a:ext>
            </a:extLst>
          </p:cNvPr>
          <p:cNvSpPr/>
          <p:nvPr/>
        </p:nvSpPr>
        <p:spPr>
          <a:xfrm>
            <a:off x="9500880" y="707608"/>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34" name="Rectangle 33">
            <a:extLst>
              <a:ext uri="{FF2B5EF4-FFF2-40B4-BE49-F238E27FC236}">
                <a16:creationId xmlns:a16="http://schemas.microsoft.com/office/drawing/2014/main" id="{B7014D16-8E5C-4136-9687-822A6AC4D9CD}"/>
              </a:ext>
            </a:extLst>
          </p:cNvPr>
          <p:cNvSpPr/>
          <p:nvPr/>
        </p:nvSpPr>
        <p:spPr>
          <a:xfrm>
            <a:off x="10756039" y="707608"/>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pic>
        <p:nvPicPr>
          <p:cNvPr id="36" name="Picture 10" descr="C:\Users\Richard Mosley.PIB\Desktop\A-Z client logos\l'oreal logo High Res.jpg">
            <a:extLst>
              <a:ext uri="{FF2B5EF4-FFF2-40B4-BE49-F238E27FC236}">
                <a16:creationId xmlns:a16="http://schemas.microsoft.com/office/drawing/2014/main" id="{E1BA8FEA-D275-427B-84F2-6C80377D3A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88933" y="2481028"/>
            <a:ext cx="1012646" cy="221889"/>
          </a:xfrm>
          <a:prstGeom prst="rect">
            <a:avLst/>
          </a:prstGeom>
          <a:noFill/>
          <a:effectLst/>
        </p:spPr>
      </p:pic>
      <p:pic>
        <p:nvPicPr>
          <p:cNvPr id="38" name="Picture 2" descr="http://www.glimpsemedia.co.uk/blog/wp-content/uploads/2011/06/bplogo.jpg">
            <a:hlinkClick r:id="rId4"/>
            <a:extLst>
              <a:ext uri="{FF2B5EF4-FFF2-40B4-BE49-F238E27FC236}">
                <a16:creationId xmlns:a16="http://schemas.microsoft.com/office/drawing/2014/main" id="{4B3C4691-51E8-493A-891F-8E6C294D47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77256" y="839069"/>
            <a:ext cx="895129" cy="523650"/>
          </a:xfrm>
          <a:prstGeom prst="rect">
            <a:avLst/>
          </a:prstGeom>
          <a:noFill/>
          <a:effectLst/>
        </p:spPr>
      </p:pic>
      <p:sp>
        <p:nvSpPr>
          <p:cNvPr id="40" name="Rectangle 39">
            <a:extLst>
              <a:ext uri="{FF2B5EF4-FFF2-40B4-BE49-F238E27FC236}">
                <a16:creationId xmlns:a16="http://schemas.microsoft.com/office/drawing/2014/main" id="{9500982C-1E18-4664-BC45-E13230C252FC}"/>
              </a:ext>
            </a:extLst>
          </p:cNvPr>
          <p:cNvSpPr/>
          <p:nvPr/>
        </p:nvSpPr>
        <p:spPr>
          <a:xfrm>
            <a:off x="10756039" y="2224661"/>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42" name="Rectangle 41">
            <a:extLst>
              <a:ext uri="{FF2B5EF4-FFF2-40B4-BE49-F238E27FC236}">
                <a16:creationId xmlns:a16="http://schemas.microsoft.com/office/drawing/2014/main" id="{03AA728D-04A2-44DA-BA61-50C057F40600}"/>
              </a:ext>
            </a:extLst>
          </p:cNvPr>
          <p:cNvSpPr/>
          <p:nvPr/>
        </p:nvSpPr>
        <p:spPr>
          <a:xfrm>
            <a:off x="9500880" y="3056372"/>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44" name="Rectangle 43">
            <a:extLst>
              <a:ext uri="{FF2B5EF4-FFF2-40B4-BE49-F238E27FC236}">
                <a16:creationId xmlns:a16="http://schemas.microsoft.com/office/drawing/2014/main" id="{F56FC4AE-ED2B-4E8D-B48E-3C2F2CBFFB20}"/>
              </a:ext>
            </a:extLst>
          </p:cNvPr>
          <p:cNvSpPr/>
          <p:nvPr/>
        </p:nvSpPr>
        <p:spPr>
          <a:xfrm>
            <a:off x="8212322" y="3056372"/>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46" name="Rectangle 45">
            <a:extLst>
              <a:ext uri="{FF2B5EF4-FFF2-40B4-BE49-F238E27FC236}">
                <a16:creationId xmlns:a16="http://schemas.microsoft.com/office/drawing/2014/main" id="{D97335E2-C021-4385-8EC2-3AA8D148694B}"/>
              </a:ext>
            </a:extLst>
          </p:cNvPr>
          <p:cNvSpPr/>
          <p:nvPr/>
        </p:nvSpPr>
        <p:spPr>
          <a:xfrm>
            <a:off x="9589500" y="4884729"/>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48" name="Rectangle 47">
            <a:extLst>
              <a:ext uri="{FF2B5EF4-FFF2-40B4-BE49-F238E27FC236}">
                <a16:creationId xmlns:a16="http://schemas.microsoft.com/office/drawing/2014/main" id="{04C7E5CB-E870-4588-8683-BBDE0D0286DA}"/>
              </a:ext>
            </a:extLst>
          </p:cNvPr>
          <p:cNvSpPr/>
          <p:nvPr/>
        </p:nvSpPr>
        <p:spPr>
          <a:xfrm>
            <a:off x="9491088" y="5718013"/>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50" name="Rectangle 49">
            <a:extLst>
              <a:ext uri="{FF2B5EF4-FFF2-40B4-BE49-F238E27FC236}">
                <a16:creationId xmlns:a16="http://schemas.microsoft.com/office/drawing/2014/main" id="{D205CCFA-05C8-43C1-8C0B-D843A2E8DB06}"/>
              </a:ext>
            </a:extLst>
          </p:cNvPr>
          <p:cNvSpPr/>
          <p:nvPr/>
        </p:nvSpPr>
        <p:spPr>
          <a:xfrm>
            <a:off x="5684248" y="3056372"/>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52" name="Rectangle 51">
            <a:extLst>
              <a:ext uri="{FF2B5EF4-FFF2-40B4-BE49-F238E27FC236}">
                <a16:creationId xmlns:a16="http://schemas.microsoft.com/office/drawing/2014/main" id="{0A8426E5-044F-4B2C-83F2-0BAC8F8322A3}"/>
              </a:ext>
            </a:extLst>
          </p:cNvPr>
          <p:cNvSpPr/>
          <p:nvPr/>
        </p:nvSpPr>
        <p:spPr>
          <a:xfrm>
            <a:off x="6973828" y="3056372"/>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54" name="Rectangle 53">
            <a:extLst>
              <a:ext uri="{FF2B5EF4-FFF2-40B4-BE49-F238E27FC236}">
                <a16:creationId xmlns:a16="http://schemas.microsoft.com/office/drawing/2014/main" id="{5F28F38E-F1B3-4CBA-8D27-C2F3FA0D1D57}"/>
              </a:ext>
            </a:extLst>
          </p:cNvPr>
          <p:cNvSpPr/>
          <p:nvPr/>
        </p:nvSpPr>
        <p:spPr>
          <a:xfrm>
            <a:off x="10756039" y="3056372"/>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pic>
        <p:nvPicPr>
          <p:cNvPr id="56" name="Picture 21" descr="ericsson">
            <a:extLst>
              <a:ext uri="{FF2B5EF4-FFF2-40B4-BE49-F238E27FC236}">
                <a16:creationId xmlns:a16="http://schemas.microsoft.com/office/drawing/2014/main" id="{8D0097A1-890C-41ED-ABAD-90C5D9DEA50F}"/>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34251" y="1709198"/>
            <a:ext cx="1045708" cy="19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7">
            <a:extLst>
              <a:ext uri="{FF2B5EF4-FFF2-40B4-BE49-F238E27FC236}">
                <a16:creationId xmlns:a16="http://schemas.microsoft.com/office/drawing/2014/main" id="{F3FC4DCA-C9A3-4655-8668-C1AB59F3D9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14381" y="5831922"/>
            <a:ext cx="645975" cy="24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59">
            <a:extLst>
              <a:ext uri="{FF2B5EF4-FFF2-40B4-BE49-F238E27FC236}">
                <a16:creationId xmlns:a16="http://schemas.microsoft.com/office/drawing/2014/main" id="{9D25596A-3BF7-4864-8C99-480101DD35F4}"/>
              </a:ext>
            </a:extLst>
          </p:cNvPr>
          <p:cNvSpPr/>
          <p:nvPr/>
        </p:nvSpPr>
        <p:spPr>
          <a:xfrm>
            <a:off x="9500880" y="413680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62" name="Rectangle 61">
            <a:extLst>
              <a:ext uri="{FF2B5EF4-FFF2-40B4-BE49-F238E27FC236}">
                <a16:creationId xmlns:a16="http://schemas.microsoft.com/office/drawing/2014/main" id="{107BEA37-95D1-42FE-916A-092FB5EEC846}"/>
              </a:ext>
            </a:extLst>
          </p:cNvPr>
          <p:cNvSpPr/>
          <p:nvPr/>
        </p:nvSpPr>
        <p:spPr>
          <a:xfrm>
            <a:off x="8212322" y="413680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64" name="Rectangle 63">
            <a:extLst>
              <a:ext uri="{FF2B5EF4-FFF2-40B4-BE49-F238E27FC236}">
                <a16:creationId xmlns:a16="http://schemas.microsoft.com/office/drawing/2014/main" id="{96C92C5D-6962-4A3D-B4F2-86C56E379583}"/>
              </a:ext>
            </a:extLst>
          </p:cNvPr>
          <p:cNvSpPr/>
          <p:nvPr/>
        </p:nvSpPr>
        <p:spPr>
          <a:xfrm>
            <a:off x="10758491" y="4884729"/>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66" name="Rectangle 65">
            <a:extLst>
              <a:ext uri="{FF2B5EF4-FFF2-40B4-BE49-F238E27FC236}">
                <a16:creationId xmlns:a16="http://schemas.microsoft.com/office/drawing/2014/main" id="{F40B0621-869A-476E-AB60-124484D5EF66}"/>
              </a:ext>
            </a:extLst>
          </p:cNvPr>
          <p:cNvSpPr/>
          <p:nvPr/>
        </p:nvSpPr>
        <p:spPr>
          <a:xfrm>
            <a:off x="5789557" y="4884729"/>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68" name="Rectangle 67">
            <a:extLst>
              <a:ext uri="{FF2B5EF4-FFF2-40B4-BE49-F238E27FC236}">
                <a16:creationId xmlns:a16="http://schemas.microsoft.com/office/drawing/2014/main" id="{DD6301B5-8042-4870-B042-FE00568232D3}"/>
              </a:ext>
            </a:extLst>
          </p:cNvPr>
          <p:cNvSpPr/>
          <p:nvPr/>
        </p:nvSpPr>
        <p:spPr>
          <a:xfrm>
            <a:off x="5684248" y="413680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sp>
        <p:nvSpPr>
          <p:cNvPr id="106" name="Rectangle 105">
            <a:extLst>
              <a:ext uri="{FF2B5EF4-FFF2-40B4-BE49-F238E27FC236}">
                <a16:creationId xmlns:a16="http://schemas.microsoft.com/office/drawing/2014/main" id="{A72C31F3-7DA8-4D88-A1CC-D5451CA00525}"/>
              </a:ext>
            </a:extLst>
          </p:cNvPr>
          <p:cNvSpPr/>
          <p:nvPr/>
        </p:nvSpPr>
        <p:spPr>
          <a:xfrm>
            <a:off x="6973828" y="413680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pic>
        <p:nvPicPr>
          <p:cNvPr id="110" name="Picture 23" descr="p&amp;g.bmp">
            <a:extLst>
              <a:ext uri="{FF2B5EF4-FFF2-40B4-BE49-F238E27FC236}">
                <a16:creationId xmlns:a16="http://schemas.microsoft.com/office/drawing/2014/main" id="{57EED890-4321-4162-8CF5-4717610DA69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53536" y="3297532"/>
            <a:ext cx="641885" cy="258549"/>
          </a:xfrm>
          <a:prstGeom prst="rect">
            <a:avLst/>
          </a:prstGeom>
          <a:noFill/>
          <a:ln w="9525">
            <a:noFill/>
            <a:miter lim="800000"/>
            <a:headEnd/>
            <a:tailEnd/>
          </a:ln>
          <a:effectLst/>
        </p:spPr>
      </p:pic>
      <p:sp>
        <p:nvSpPr>
          <p:cNvPr id="112" name="Rectangle 111">
            <a:extLst>
              <a:ext uri="{FF2B5EF4-FFF2-40B4-BE49-F238E27FC236}">
                <a16:creationId xmlns:a16="http://schemas.microsoft.com/office/drawing/2014/main" id="{8061E27E-9A33-45D4-BC0A-C899A362BEC7}"/>
              </a:ext>
            </a:extLst>
          </p:cNvPr>
          <p:cNvSpPr/>
          <p:nvPr/>
        </p:nvSpPr>
        <p:spPr>
          <a:xfrm>
            <a:off x="10756039" y="4136800"/>
            <a:ext cx="1176813" cy="734623"/>
          </a:xfrm>
          <a:prstGeom prst="rect">
            <a:avLst/>
          </a:prstGeom>
          <a:solidFill>
            <a:schemeClr val="bg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208597" tIns="104299" rIns="208597" bIns="104299" rtlCol="0" anchor="ctr"/>
          <a:lstStyle/>
          <a:p>
            <a:pPr algn="ctr" defTabSz="457209"/>
            <a:endParaRPr lang="en-GB" sz="1540">
              <a:solidFill>
                <a:prstClr val="white"/>
              </a:solidFill>
            </a:endParaRPr>
          </a:p>
        </p:txBody>
      </p:sp>
      <p:pic>
        <p:nvPicPr>
          <p:cNvPr id="114" name="Picture 5" descr="C:\Users\richard.mosley\Desktop\UL Logo.jpg">
            <a:extLst>
              <a:ext uri="{FF2B5EF4-FFF2-40B4-BE49-F238E27FC236}">
                <a16:creationId xmlns:a16="http://schemas.microsoft.com/office/drawing/2014/main" id="{D2404592-EA5B-48C0-8F4E-12F75E63C21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12059" y="4028202"/>
            <a:ext cx="921586" cy="64359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6" name="Picture 28" descr="Siemens">
            <a:extLst>
              <a:ext uri="{FF2B5EF4-FFF2-40B4-BE49-F238E27FC236}">
                <a16:creationId xmlns:a16="http://schemas.microsoft.com/office/drawing/2014/main" id="{137DFC28-93F3-4DD1-A8FA-8F9825217520}"/>
              </a:ext>
            </a:extLst>
          </p:cNvPr>
          <p:cNvPicPr preferRelativeResize="0">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27582" y="5122766"/>
            <a:ext cx="1100761" cy="2585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7" descr="search-5.png">
            <a:extLst>
              <a:ext uri="{FF2B5EF4-FFF2-40B4-BE49-F238E27FC236}">
                <a16:creationId xmlns:a16="http://schemas.microsoft.com/office/drawing/2014/main" id="{541677FE-C07C-4F81-9048-9B04AED173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70413" y="4990309"/>
            <a:ext cx="567058" cy="524099"/>
          </a:xfrm>
          <a:prstGeom prst="rect">
            <a:avLst/>
          </a:prstGeom>
          <a:effectLst/>
        </p:spPr>
      </p:pic>
      <p:pic>
        <p:nvPicPr>
          <p:cNvPr id="120" name="Picture 119" descr="images-1.jpg">
            <a:extLst>
              <a:ext uri="{FF2B5EF4-FFF2-40B4-BE49-F238E27FC236}">
                <a16:creationId xmlns:a16="http://schemas.microsoft.com/office/drawing/2014/main" id="{B11AFA87-DAE9-49BB-9256-A0E9DB7CD3A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279277" y="3247752"/>
            <a:ext cx="1051766" cy="358108"/>
          </a:xfrm>
          <a:prstGeom prst="rect">
            <a:avLst/>
          </a:prstGeom>
          <a:effectLst/>
        </p:spPr>
      </p:pic>
      <p:pic>
        <p:nvPicPr>
          <p:cNvPr id="122" name="Picture 121" descr="search-6.png">
            <a:extLst>
              <a:ext uri="{FF2B5EF4-FFF2-40B4-BE49-F238E27FC236}">
                <a16:creationId xmlns:a16="http://schemas.microsoft.com/office/drawing/2014/main" id="{9F239EA6-01E5-48F4-BF92-458171EE713F}"/>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t="19439" b="9899"/>
          <a:stretch/>
        </p:blipFill>
        <p:spPr>
          <a:xfrm>
            <a:off x="5725989" y="3115605"/>
            <a:ext cx="1093331" cy="616157"/>
          </a:xfrm>
          <a:prstGeom prst="rect">
            <a:avLst/>
          </a:prstGeom>
          <a:effectLst/>
        </p:spPr>
      </p:pic>
      <p:pic>
        <p:nvPicPr>
          <p:cNvPr id="124" name="Picture 123" descr="search-2.png">
            <a:extLst>
              <a:ext uri="{FF2B5EF4-FFF2-40B4-BE49-F238E27FC236}">
                <a16:creationId xmlns:a16="http://schemas.microsoft.com/office/drawing/2014/main" id="{9A1BDD22-D44B-4E09-9A33-229472C4EDB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704823" y="5094347"/>
            <a:ext cx="946165" cy="315388"/>
          </a:xfrm>
          <a:prstGeom prst="rect">
            <a:avLst/>
          </a:prstGeom>
          <a:effectLst/>
        </p:spPr>
      </p:pic>
      <p:pic>
        <p:nvPicPr>
          <p:cNvPr id="126" name="Picture 125" descr="search.jpg">
            <a:extLst>
              <a:ext uri="{FF2B5EF4-FFF2-40B4-BE49-F238E27FC236}">
                <a16:creationId xmlns:a16="http://schemas.microsoft.com/office/drawing/2014/main" id="{0342B892-78CE-4FCA-B10B-3F65CE5A8C5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39866" y="1586291"/>
            <a:ext cx="514712" cy="442724"/>
          </a:xfrm>
          <a:prstGeom prst="rect">
            <a:avLst/>
          </a:prstGeom>
          <a:effectLst/>
        </p:spPr>
      </p:pic>
      <p:pic>
        <p:nvPicPr>
          <p:cNvPr id="128" name="Picture 127" descr="search-3.jpg">
            <a:extLst>
              <a:ext uri="{FF2B5EF4-FFF2-40B4-BE49-F238E27FC236}">
                <a16:creationId xmlns:a16="http://schemas.microsoft.com/office/drawing/2014/main" id="{443584E9-380D-4A86-BA4B-83A4FAF47D6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929969" y="3112965"/>
            <a:ext cx="804491" cy="627680"/>
          </a:xfrm>
          <a:prstGeom prst="rect">
            <a:avLst/>
          </a:prstGeom>
          <a:effectLst/>
        </p:spPr>
      </p:pic>
      <p:pic>
        <p:nvPicPr>
          <p:cNvPr id="130" name="Picture 129" descr="luxottica-group-spa-logo.jpg">
            <a:extLst>
              <a:ext uri="{FF2B5EF4-FFF2-40B4-BE49-F238E27FC236}">
                <a16:creationId xmlns:a16="http://schemas.microsoft.com/office/drawing/2014/main" id="{124E9057-03AE-4FFC-A66B-9E9B742C298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979675" y="2428608"/>
            <a:ext cx="725925" cy="326728"/>
          </a:xfrm>
          <a:prstGeom prst="rect">
            <a:avLst/>
          </a:prstGeom>
          <a:effectLst/>
        </p:spPr>
      </p:pic>
      <p:pic>
        <p:nvPicPr>
          <p:cNvPr id="132" name="Picture 131" descr="search-1.jpg">
            <a:extLst>
              <a:ext uri="{FF2B5EF4-FFF2-40B4-BE49-F238E27FC236}">
                <a16:creationId xmlns:a16="http://schemas.microsoft.com/office/drawing/2014/main" id="{C01892BA-DA33-4A51-84F8-2E3755A1AC82}"/>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8271783" y="2407594"/>
            <a:ext cx="1036687" cy="398274"/>
          </a:xfrm>
          <a:prstGeom prst="rect">
            <a:avLst/>
          </a:prstGeom>
          <a:effectLst/>
        </p:spPr>
      </p:pic>
      <p:pic>
        <p:nvPicPr>
          <p:cNvPr id="134" name="Picture 133" descr="search.png">
            <a:extLst>
              <a:ext uri="{FF2B5EF4-FFF2-40B4-BE49-F238E27FC236}">
                <a16:creationId xmlns:a16="http://schemas.microsoft.com/office/drawing/2014/main" id="{03048E1A-CC9E-423F-B0D7-A5014F3F818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607095" y="4955277"/>
            <a:ext cx="630757" cy="630757"/>
          </a:xfrm>
          <a:prstGeom prst="rect">
            <a:avLst/>
          </a:prstGeom>
          <a:effectLst/>
        </p:spPr>
      </p:pic>
      <p:pic>
        <p:nvPicPr>
          <p:cNvPr id="136" name="Picture 135" descr="search-4.jpg">
            <a:extLst>
              <a:ext uri="{FF2B5EF4-FFF2-40B4-BE49-F238E27FC236}">
                <a16:creationId xmlns:a16="http://schemas.microsoft.com/office/drawing/2014/main" id="{85053B29-5CAF-446A-B7D4-97138233D37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7091062" y="1584595"/>
            <a:ext cx="961384" cy="475638"/>
          </a:xfrm>
          <a:prstGeom prst="rect">
            <a:avLst/>
          </a:prstGeom>
          <a:effectLst/>
        </p:spPr>
      </p:pic>
      <p:pic>
        <p:nvPicPr>
          <p:cNvPr id="138" name="Picture 137" descr="search-5.jpg">
            <a:extLst>
              <a:ext uri="{FF2B5EF4-FFF2-40B4-BE49-F238E27FC236}">
                <a16:creationId xmlns:a16="http://schemas.microsoft.com/office/drawing/2014/main" id="{BBEEB260-BD05-4052-B6CF-ED977C9073E3}"/>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885622" y="839069"/>
            <a:ext cx="918607" cy="523650"/>
          </a:xfrm>
          <a:prstGeom prst="rect">
            <a:avLst/>
          </a:prstGeom>
          <a:effectLst/>
        </p:spPr>
      </p:pic>
      <p:pic>
        <p:nvPicPr>
          <p:cNvPr id="140" name="Picture 139" descr="search-7.png">
            <a:extLst>
              <a:ext uri="{FF2B5EF4-FFF2-40B4-BE49-F238E27FC236}">
                <a16:creationId xmlns:a16="http://schemas.microsoft.com/office/drawing/2014/main" id="{DD72FF60-BEB3-4669-B3B2-BBC61125673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883616" y="2444455"/>
            <a:ext cx="809599" cy="290687"/>
          </a:xfrm>
          <a:prstGeom prst="rect">
            <a:avLst/>
          </a:prstGeom>
          <a:effectLst/>
        </p:spPr>
      </p:pic>
      <p:pic>
        <p:nvPicPr>
          <p:cNvPr id="142" name="Picture 141" descr="Bosch-logo.jpg">
            <a:extLst>
              <a:ext uri="{FF2B5EF4-FFF2-40B4-BE49-F238E27FC236}">
                <a16:creationId xmlns:a16="http://schemas.microsoft.com/office/drawing/2014/main" id="{45B15E4F-B6A2-4964-AE9E-D17B21C7610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081129" y="962900"/>
            <a:ext cx="959968" cy="275991"/>
          </a:xfrm>
          <a:prstGeom prst="rect">
            <a:avLst/>
          </a:prstGeom>
          <a:effectLst/>
        </p:spPr>
      </p:pic>
      <p:pic>
        <p:nvPicPr>
          <p:cNvPr id="144" name="Picture 143" descr="356273.jpg">
            <a:extLst>
              <a:ext uri="{FF2B5EF4-FFF2-40B4-BE49-F238E27FC236}">
                <a16:creationId xmlns:a16="http://schemas.microsoft.com/office/drawing/2014/main" id="{AB83F96E-D00F-4691-8343-C6140D6538BD}"/>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578919" y="797226"/>
            <a:ext cx="1019087" cy="636930"/>
          </a:xfrm>
          <a:prstGeom prst="rect">
            <a:avLst/>
          </a:prstGeom>
          <a:effectLst/>
        </p:spPr>
      </p:pic>
      <p:pic>
        <p:nvPicPr>
          <p:cNvPr id="146" name="Picture 2" descr="http://vector-magz.com/wp-content/uploads/2013/08/ford-logo-vector.png">
            <a:extLst>
              <a:ext uri="{FF2B5EF4-FFF2-40B4-BE49-F238E27FC236}">
                <a16:creationId xmlns:a16="http://schemas.microsoft.com/office/drawing/2014/main" id="{F512E1B5-82E3-4139-AF85-EDC70C7F8000}"/>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9666571" y="1670377"/>
            <a:ext cx="847138" cy="3176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48" name="Picture 8" descr="http://pngimg.com/upload/car_logo_PNG1668.png">
            <a:extLst>
              <a:ext uri="{FF2B5EF4-FFF2-40B4-BE49-F238E27FC236}">
                <a16:creationId xmlns:a16="http://schemas.microsoft.com/office/drawing/2014/main" id="{090FAF1B-115D-473D-BCD5-9202A23FE6B1}"/>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982528" y="4029335"/>
            <a:ext cx="799234" cy="66977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0" name="Picture 14" descr="http://img3.wikia.nocookie.net/__cb20081003193618/hotwheels/images/c/ce/Ferrari_Logo.png">
            <a:extLst>
              <a:ext uri="{FF2B5EF4-FFF2-40B4-BE49-F238E27FC236}">
                <a16:creationId xmlns:a16="http://schemas.microsoft.com/office/drawing/2014/main" id="{1656F58A-79FE-4CE9-97AA-F61F42A29E92}"/>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1187397" y="1498001"/>
            <a:ext cx="373143" cy="59625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2" name="Picture 16" descr="http://www.firm-guide.com/wp-content/uploads/2012/07/Lamborghini_logo.png">
            <a:extLst>
              <a:ext uri="{FF2B5EF4-FFF2-40B4-BE49-F238E27FC236}">
                <a16:creationId xmlns:a16="http://schemas.microsoft.com/office/drawing/2014/main" id="{3350F588-59E4-4F68-BB80-0D4BB8302538}"/>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298062" y="5729226"/>
            <a:ext cx="505716" cy="57860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4" name="Picture 2" descr="Vestas.svg">
            <a:extLst>
              <a:ext uri="{FF2B5EF4-FFF2-40B4-BE49-F238E27FC236}">
                <a16:creationId xmlns:a16="http://schemas.microsoft.com/office/drawing/2014/main" id="{2FEA3E90-4383-4A99-9F3F-B797E9F0AA8C}"/>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621095" y="4262891"/>
            <a:ext cx="961323" cy="1922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6" name="Picture 4" descr="http://logonoid.com/images/vattenfall-logo.png">
            <a:extLst>
              <a:ext uri="{FF2B5EF4-FFF2-40B4-BE49-F238E27FC236}">
                <a16:creationId xmlns:a16="http://schemas.microsoft.com/office/drawing/2014/main" id="{95AAE793-7F72-449E-8010-571310A8B355}"/>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8304206" y="4239390"/>
            <a:ext cx="1025037" cy="2212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8" name="Picture 12" descr="http://famouslogos.net/images/barclays-logo.jpg">
            <a:extLst>
              <a:ext uri="{FF2B5EF4-FFF2-40B4-BE49-F238E27FC236}">
                <a16:creationId xmlns:a16="http://schemas.microsoft.com/office/drawing/2014/main" id="{0FCDEEE1-D868-44F4-906A-760888200A89}"/>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5789557" y="869551"/>
            <a:ext cx="975346" cy="46816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0" name="Picture 2" descr="http://www.jeronimomartins.pt/media/330216/15_0.5.galeria_imagens_logojm.jpg">
            <a:extLst>
              <a:ext uri="{FF2B5EF4-FFF2-40B4-BE49-F238E27FC236}">
                <a16:creationId xmlns:a16="http://schemas.microsoft.com/office/drawing/2014/main" id="{A3AF18F7-7696-4E58-9D74-00FA2B97EAD4}"/>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7006545" y="2457713"/>
            <a:ext cx="1118889" cy="30045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2" name="Picture 4" descr="https://upload.wikimedia.org/wikipedia/commons/thumb/9/96/Microsoft_logo_(2012).svg/2000px-Microsoft_logo_(2012).svg.png">
            <a:extLst>
              <a:ext uri="{FF2B5EF4-FFF2-40B4-BE49-F238E27FC236}">
                <a16:creationId xmlns:a16="http://schemas.microsoft.com/office/drawing/2014/main" id="{CD56C15D-E322-431F-AF25-737D1E7B0803}"/>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9578708" y="5949297"/>
            <a:ext cx="1027355" cy="21934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4" name="Picture 6" descr="https://upload.wikimedia.org/wikipedia/en/3/3b/Dubai_International_Airport_logo.png">
            <a:extLst>
              <a:ext uri="{FF2B5EF4-FFF2-40B4-BE49-F238E27FC236}">
                <a16:creationId xmlns:a16="http://schemas.microsoft.com/office/drawing/2014/main" id="{046EE649-418D-4F47-BAB6-83F060B5CCED}"/>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5861908" y="5773462"/>
            <a:ext cx="1048366" cy="3794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6" name="Picture 4" descr="https://upload.wikimedia.org/wikipedia/commons/thumb/4/4b/Allianz.svg/250px-Allianz.svg.png">
            <a:extLst>
              <a:ext uri="{FF2B5EF4-FFF2-40B4-BE49-F238E27FC236}">
                <a16:creationId xmlns:a16="http://schemas.microsoft.com/office/drawing/2014/main" id="{ABB1A54B-09D5-42EC-BA97-12CC85CFC761}"/>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0851035" y="5899854"/>
            <a:ext cx="1033780" cy="26878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8" name="Picture 12" descr="https://upload.wikimedia.org/wikipedia/en/thumb/c/cf/Automatic_Data_Processing_(logo).svg/175px-Automatic_Data_Processing_(logo).svg.png">
            <a:extLst>
              <a:ext uri="{FF2B5EF4-FFF2-40B4-BE49-F238E27FC236}">
                <a16:creationId xmlns:a16="http://schemas.microsoft.com/office/drawing/2014/main" id="{AD7E1DB5-0FEE-43C0-8887-E2C8B2DF3D66}"/>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7216587" y="5092388"/>
            <a:ext cx="703547" cy="32162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0" name="Picture 16" descr="https://upload.wikimedia.org/wikipedia/en/thumb/b/bf/Pepsico_logo.svg/220px-Pepsico_logo.svg.png">
            <a:extLst>
              <a:ext uri="{FF2B5EF4-FFF2-40B4-BE49-F238E27FC236}">
                <a16:creationId xmlns:a16="http://schemas.microsoft.com/office/drawing/2014/main" id="{BF481ED9-3485-4EC7-B207-52430B7AFA2C}"/>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7041529" y="3275923"/>
            <a:ext cx="1020962" cy="28308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2" name="Picture 10" descr="https://upload.wikimedia.org/wikipedia/en/f/f7/SUEZ_environnement_logo_2015.png">
            <a:extLst>
              <a:ext uri="{FF2B5EF4-FFF2-40B4-BE49-F238E27FC236}">
                <a16:creationId xmlns:a16="http://schemas.microsoft.com/office/drawing/2014/main" id="{6D1E3C20-3CE8-477C-8F0D-F6E1E8D2CC82}"/>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5794861" y="4219460"/>
            <a:ext cx="961663" cy="28334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80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4D81C9-A484-4419-9DE2-73CEE1E10395}"/>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13" name="Rounded Rectangle 23">
            <a:extLst>
              <a:ext uri="{FF2B5EF4-FFF2-40B4-BE49-F238E27FC236}">
                <a16:creationId xmlns:a16="http://schemas.microsoft.com/office/drawing/2014/main" id="{5342F3A0-CCB2-47AC-A4B3-EFE4C7DC63D8}"/>
              </a:ext>
            </a:extLst>
          </p:cNvPr>
          <p:cNvSpPr/>
          <p:nvPr/>
        </p:nvSpPr>
        <p:spPr>
          <a:xfrm>
            <a:off x="2911890" y="4638420"/>
            <a:ext cx="3660206" cy="811517"/>
          </a:xfrm>
          <a:prstGeom prst="roundRect">
            <a:avLst>
              <a:gd name="adj" fmla="val 4278"/>
            </a:avLst>
          </a:prstGeom>
          <a:solidFill>
            <a:srgbClr val="A7AAAD">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14" name="Rounded Rectangle 23">
            <a:extLst>
              <a:ext uri="{FF2B5EF4-FFF2-40B4-BE49-F238E27FC236}">
                <a16:creationId xmlns:a16="http://schemas.microsoft.com/office/drawing/2014/main" id="{3719E165-A00D-4D8D-B75B-CFE6F0774BA5}"/>
              </a:ext>
            </a:extLst>
          </p:cNvPr>
          <p:cNvSpPr/>
          <p:nvPr/>
        </p:nvSpPr>
        <p:spPr>
          <a:xfrm>
            <a:off x="2954612" y="3171570"/>
            <a:ext cx="3660206" cy="811517"/>
          </a:xfrm>
          <a:prstGeom prst="roundRect">
            <a:avLst>
              <a:gd name="adj" fmla="val 4278"/>
            </a:avLst>
          </a:prstGeom>
          <a:solidFill>
            <a:srgbClr val="A7AAAD">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15" name="Text Placeholder 6">
            <a:extLst>
              <a:ext uri="{FF2B5EF4-FFF2-40B4-BE49-F238E27FC236}">
                <a16:creationId xmlns:a16="http://schemas.microsoft.com/office/drawing/2014/main" id="{80C52C97-DB51-4810-B985-BA2C710A40AA}"/>
              </a:ext>
            </a:extLst>
          </p:cNvPr>
          <p:cNvSpPr>
            <a:spLocks noGrp="1"/>
          </p:cNvSpPr>
          <p:nvPr>
            <p:ph type="body" sz="quarter" idx="12"/>
          </p:nvPr>
        </p:nvSpPr>
        <p:spPr>
          <a:xfrm>
            <a:off x="874123" y="6210939"/>
            <a:ext cx="5035066" cy="205166"/>
          </a:xfrm>
        </p:spPr>
        <p:txBody>
          <a:bodyPr/>
          <a:lstStyle/>
          <a:p>
            <a:r>
              <a:rPr lang="en-US" dirty="0"/>
              <a:t>Through which channels have you learnt about these employers in the last 12 months?</a:t>
            </a:r>
            <a:endParaRPr lang="en-GB" dirty="0"/>
          </a:p>
        </p:txBody>
      </p:sp>
      <p:sp>
        <p:nvSpPr>
          <p:cNvPr id="19" name="Title 4">
            <a:extLst>
              <a:ext uri="{FF2B5EF4-FFF2-40B4-BE49-F238E27FC236}">
                <a16:creationId xmlns:a16="http://schemas.microsoft.com/office/drawing/2014/main" id="{5087ABC6-DF06-46D4-806A-F5F8E4A0EF0A}"/>
              </a:ext>
            </a:extLst>
          </p:cNvPr>
          <p:cNvSpPr>
            <a:spLocks noGrp="1"/>
          </p:cNvSpPr>
          <p:nvPr>
            <p:ph type="title"/>
          </p:nvPr>
        </p:nvSpPr>
        <p:spPr>
          <a:xfrm>
            <a:off x="566670" y="586902"/>
            <a:ext cx="11472746" cy="567765"/>
          </a:xfrm>
        </p:spPr>
        <p:txBody>
          <a:bodyPr/>
          <a:lstStyle/>
          <a:p>
            <a:r>
              <a:rPr lang="en-US" dirty="0"/>
              <a:t>Which channels do your alumni use to learn about employers?</a:t>
            </a:r>
          </a:p>
        </p:txBody>
      </p:sp>
      <p:sp>
        <p:nvSpPr>
          <p:cNvPr id="21" name="Rounded Rectangle 23">
            <a:extLst>
              <a:ext uri="{FF2B5EF4-FFF2-40B4-BE49-F238E27FC236}">
                <a16:creationId xmlns:a16="http://schemas.microsoft.com/office/drawing/2014/main" id="{EC0C1534-897A-4202-90C3-72715AEFAC08}"/>
              </a:ext>
            </a:extLst>
          </p:cNvPr>
          <p:cNvSpPr/>
          <p:nvPr/>
        </p:nvSpPr>
        <p:spPr>
          <a:xfrm>
            <a:off x="2944130" y="1702744"/>
            <a:ext cx="3660206" cy="811517"/>
          </a:xfrm>
          <a:prstGeom prst="roundRect">
            <a:avLst>
              <a:gd name="adj" fmla="val 4278"/>
            </a:avLst>
          </a:prstGeom>
          <a:solidFill>
            <a:srgbClr val="A7AAAD">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
        <p:nvSpPr>
          <p:cNvPr id="22" name="TextBox 99">
            <a:extLst>
              <a:ext uri="{FF2B5EF4-FFF2-40B4-BE49-F238E27FC236}">
                <a16:creationId xmlns:a16="http://schemas.microsoft.com/office/drawing/2014/main" id="{9107E9A7-C345-4B87-9F91-91765BF01FCE}"/>
              </a:ext>
            </a:extLst>
          </p:cNvPr>
          <p:cNvSpPr txBox="1"/>
          <p:nvPr/>
        </p:nvSpPr>
        <p:spPr>
          <a:xfrm>
            <a:off x="5008884" y="3358847"/>
            <a:ext cx="1478233" cy="461665"/>
          </a:xfrm>
          <a:prstGeom prst="rect">
            <a:avLst/>
          </a:prstGeom>
          <a:noFill/>
        </p:spPr>
        <p:txBody>
          <a:bodyPr wrap="square" rtlCol="0" anchor="ctr">
            <a:spAutoFit/>
          </a:bodyPr>
          <a:lstStyle/>
          <a:p>
            <a:pPr lvl="0">
              <a:defRPr/>
            </a:pPr>
            <a:r>
              <a:rPr kumimoji="0" lang="en-GB" sz="1200" b="0" i="0" u="none" strike="noStrike" kern="1200" cap="none" spc="0" normalizeH="0" baseline="0" noProof="0" dirty="0">
                <a:ln>
                  <a:noFill/>
                </a:ln>
                <a:solidFill>
                  <a:srgbClr val="414041"/>
                </a:solidFill>
                <a:effectLst/>
                <a:uLnTx/>
                <a:uFillTx/>
                <a:latin typeface="Calibri"/>
                <a:ea typeface="+mn-ea"/>
                <a:cs typeface="+mn-cs"/>
              </a:rPr>
              <a:t>of the </a:t>
            </a:r>
            <a:r>
              <a:rPr lang="en-GB" sz="1200" noProof="0" dirty="0">
                <a:solidFill>
                  <a:srgbClr val="414041"/>
                </a:solidFill>
              </a:rPr>
              <a:t>alumni</a:t>
            </a:r>
            <a:r>
              <a:rPr lang="en-GB" sz="1200" dirty="0">
                <a:solidFill>
                  <a:srgbClr val="414041"/>
                </a:solidFill>
              </a:rPr>
              <a:t> </a:t>
            </a:r>
            <a:r>
              <a:rPr kumimoji="0" lang="en-GB" sz="1200" b="0" i="0" u="none" strike="noStrike" kern="1200" cap="none" spc="0" normalizeH="0" baseline="0" noProof="0" dirty="0">
                <a:ln>
                  <a:noFill/>
                </a:ln>
                <a:solidFill>
                  <a:srgbClr val="414041"/>
                </a:solidFill>
                <a:effectLst/>
                <a:uLnTx/>
                <a:uFillTx/>
                <a:latin typeface="Calibri"/>
                <a:ea typeface="+mn-ea"/>
                <a:cs typeface="+mn-cs"/>
              </a:rPr>
              <a:t>use in-person channels.</a:t>
            </a:r>
          </a:p>
        </p:txBody>
      </p:sp>
      <p:sp>
        <p:nvSpPr>
          <p:cNvPr id="23" name="TextBox 101">
            <a:extLst>
              <a:ext uri="{FF2B5EF4-FFF2-40B4-BE49-F238E27FC236}">
                <a16:creationId xmlns:a16="http://schemas.microsoft.com/office/drawing/2014/main" id="{9D414622-FDE6-41AD-872D-0859E74FAA37}"/>
              </a:ext>
            </a:extLst>
          </p:cNvPr>
          <p:cNvSpPr txBox="1"/>
          <p:nvPr/>
        </p:nvSpPr>
        <p:spPr>
          <a:xfrm>
            <a:off x="4998403" y="1858130"/>
            <a:ext cx="1388124" cy="461665"/>
          </a:xfrm>
          <a:prstGeom prst="rect">
            <a:avLst/>
          </a:prstGeom>
          <a:noFill/>
        </p:spPr>
        <p:txBody>
          <a:bodyPr wrap="square" rtlCol="0" anchor="ctr">
            <a:spAutoFit/>
          </a:bodyPr>
          <a:lstStyle/>
          <a:p>
            <a:pPr lvl="0">
              <a:defRPr/>
            </a:pPr>
            <a:r>
              <a:rPr kumimoji="0" lang="en-GB" sz="1200" b="0" i="0" u="none" strike="noStrike" kern="1200" cap="none" spc="0" normalizeH="0" baseline="0" noProof="0" dirty="0">
                <a:ln>
                  <a:noFill/>
                </a:ln>
                <a:solidFill>
                  <a:srgbClr val="414041"/>
                </a:solidFill>
                <a:effectLst/>
                <a:uLnTx/>
                <a:uFillTx/>
                <a:latin typeface="Calibri"/>
                <a:ea typeface="+mn-ea"/>
                <a:cs typeface="+mn-cs"/>
              </a:rPr>
              <a:t>of the </a:t>
            </a:r>
            <a:r>
              <a:rPr lang="en-GB" sz="1200" dirty="0">
                <a:solidFill>
                  <a:srgbClr val="414041"/>
                </a:solidFill>
              </a:rPr>
              <a:t>alumni </a:t>
            </a:r>
            <a:r>
              <a:rPr kumimoji="0" lang="en-GB" sz="1200" b="0" i="0" u="none" strike="noStrike" kern="1200" cap="none" spc="0" normalizeH="0" baseline="0" noProof="0" dirty="0">
                <a:ln>
                  <a:noFill/>
                </a:ln>
                <a:solidFill>
                  <a:srgbClr val="414041"/>
                </a:solidFill>
                <a:effectLst/>
                <a:uLnTx/>
                <a:uFillTx/>
                <a:latin typeface="Calibri"/>
                <a:ea typeface="+mn-ea"/>
                <a:cs typeface="+mn-cs"/>
              </a:rPr>
              <a:t>use digital channels.</a:t>
            </a:r>
          </a:p>
        </p:txBody>
      </p:sp>
      <p:sp>
        <p:nvSpPr>
          <p:cNvPr id="24" name="TextBox 103">
            <a:extLst>
              <a:ext uri="{FF2B5EF4-FFF2-40B4-BE49-F238E27FC236}">
                <a16:creationId xmlns:a16="http://schemas.microsoft.com/office/drawing/2014/main" id="{F03A0C6F-9A73-46A4-979B-FB82E8200F22}"/>
              </a:ext>
            </a:extLst>
          </p:cNvPr>
          <p:cNvSpPr txBox="1"/>
          <p:nvPr/>
        </p:nvSpPr>
        <p:spPr>
          <a:xfrm>
            <a:off x="4964703" y="4800712"/>
            <a:ext cx="1388124" cy="461665"/>
          </a:xfrm>
          <a:prstGeom prst="rect">
            <a:avLst/>
          </a:prstGeom>
          <a:noFill/>
        </p:spPr>
        <p:txBody>
          <a:bodyPr wrap="square" rtlCol="0" anchor="ctr">
            <a:spAutoFit/>
          </a:bodyPr>
          <a:lstStyle/>
          <a:p>
            <a:pPr lvl="0">
              <a:defRPr/>
            </a:pPr>
            <a:r>
              <a:rPr kumimoji="0" lang="en-GB" sz="1200" b="0" i="0" u="none" strike="noStrike" kern="1200" cap="none" spc="0" normalizeH="0" baseline="0" noProof="0" dirty="0">
                <a:ln>
                  <a:noFill/>
                </a:ln>
                <a:solidFill>
                  <a:srgbClr val="414041"/>
                </a:solidFill>
                <a:effectLst/>
                <a:uLnTx/>
                <a:uFillTx/>
                <a:latin typeface="Calibri"/>
                <a:ea typeface="+mn-ea"/>
                <a:cs typeface="+mn-cs"/>
              </a:rPr>
              <a:t>of the </a:t>
            </a:r>
            <a:r>
              <a:rPr lang="en-GB" sz="1200" noProof="0" dirty="0">
                <a:solidFill>
                  <a:srgbClr val="414041"/>
                </a:solidFill>
              </a:rPr>
              <a:t>alumni</a:t>
            </a:r>
            <a:r>
              <a:rPr lang="en-GB" sz="1200" dirty="0">
                <a:solidFill>
                  <a:srgbClr val="414041"/>
                </a:solidFill>
              </a:rPr>
              <a:t> </a:t>
            </a:r>
            <a:r>
              <a:rPr kumimoji="0" lang="en-GB" sz="1200" b="0" i="0" u="none" strike="noStrike" kern="1200" cap="none" spc="0" normalizeH="0" baseline="0" noProof="0" dirty="0">
                <a:ln>
                  <a:noFill/>
                </a:ln>
                <a:solidFill>
                  <a:srgbClr val="414041"/>
                </a:solidFill>
                <a:effectLst/>
                <a:uLnTx/>
                <a:uFillTx/>
                <a:latin typeface="Calibri"/>
                <a:ea typeface="+mn-ea"/>
                <a:cs typeface="+mn-cs"/>
              </a:rPr>
              <a:t>use print channels.</a:t>
            </a:r>
          </a:p>
        </p:txBody>
      </p:sp>
      <p:sp>
        <p:nvSpPr>
          <p:cNvPr id="25" name="textruta 49">
            <a:extLst>
              <a:ext uri="{FF2B5EF4-FFF2-40B4-BE49-F238E27FC236}">
                <a16:creationId xmlns:a16="http://schemas.microsoft.com/office/drawing/2014/main" id="{C8754AB0-AA97-4821-BB12-8EECDCB52E2E}"/>
              </a:ext>
            </a:extLst>
          </p:cNvPr>
          <p:cNvSpPr txBox="1"/>
          <p:nvPr/>
        </p:nvSpPr>
        <p:spPr>
          <a:xfrm>
            <a:off x="4069471" y="1775217"/>
            <a:ext cx="797013" cy="513667"/>
          </a:xfrm>
          <a:prstGeom prst="rect">
            <a:avLst/>
          </a:prstGeom>
          <a:noFill/>
        </p:spPr>
        <p:txBody>
          <a:bodyPr wrap="none" rtlCol="0" anchor="ctr">
            <a:spAutoFit/>
          </a:bodyPr>
          <a:lstStyle/>
          <a:p>
            <a:pPr lvl="0">
              <a:defRPr/>
            </a:pPr>
            <a:r>
              <a:rPr lang="sv-SE" sz="2738" b="1">
                <a:solidFill>
                  <a:srgbClr val="414041"/>
                </a:solidFill>
                <a:cs typeface="Calibri" pitchFamily="34" charset="0"/>
              </a:rPr>
              <a:t>94%</a:t>
            </a:r>
            <a:endParaRPr kumimoji="0" lang="sv-SE" sz="2738" b="1"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grpSp>
        <p:nvGrpSpPr>
          <p:cNvPr id="26" name="Group 25">
            <a:extLst>
              <a:ext uri="{FF2B5EF4-FFF2-40B4-BE49-F238E27FC236}">
                <a16:creationId xmlns:a16="http://schemas.microsoft.com/office/drawing/2014/main" id="{8726E8DF-42CC-41A9-BA2A-AA6C09773292}"/>
              </a:ext>
            </a:extLst>
          </p:cNvPr>
          <p:cNvGrpSpPr/>
          <p:nvPr/>
        </p:nvGrpSpPr>
        <p:grpSpPr>
          <a:xfrm>
            <a:off x="3152959" y="4774747"/>
            <a:ext cx="654139" cy="502780"/>
            <a:chOff x="8220076" y="3275013"/>
            <a:chExt cx="749300" cy="733425"/>
          </a:xfrm>
          <a:solidFill>
            <a:srgbClr val="414041"/>
          </a:solidFill>
        </p:grpSpPr>
        <p:sp>
          <p:nvSpPr>
            <p:cNvPr id="27" name="Freeform 316">
              <a:extLst>
                <a:ext uri="{FF2B5EF4-FFF2-40B4-BE49-F238E27FC236}">
                  <a16:creationId xmlns:a16="http://schemas.microsoft.com/office/drawing/2014/main" id="{D13D97D3-3305-44C5-86F8-B27452B13A91}"/>
                </a:ext>
              </a:extLst>
            </p:cNvPr>
            <p:cNvSpPr>
              <a:spLocks/>
            </p:cNvSpPr>
            <p:nvPr/>
          </p:nvSpPr>
          <p:spPr bwMode="auto">
            <a:xfrm>
              <a:off x="8220076" y="3275013"/>
              <a:ext cx="749300" cy="733425"/>
            </a:xfrm>
            <a:custGeom>
              <a:avLst/>
              <a:gdLst>
                <a:gd name="T0" fmla="*/ 1978 w 2364"/>
                <a:gd name="T1" fmla="*/ 0 h 2312"/>
                <a:gd name="T2" fmla="*/ 2014 w 2364"/>
                <a:gd name="T3" fmla="*/ 12 h 2312"/>
                <a:gd name="T4" fmla="*/ 2036 w 2364"/>
                <a:gd name="T5" fmla="*/ 42 h 2312"/>
                <a:gd name="T6" fmla="*/ 2039 w 2364"/>
                <a:gd name="T7" fmla="*/ 1701 h 2312"/>
                <a:gd name="T8" fmla="*/ 2027 w 2364"/>
                <a:gd name="T9" fmla="*/ 1738 h 2312"/>
                <a:gd name="T10" fmla="*/ 1997 w 2364"/>
                <a:gd name="T11" fmla="*/ 1759 h 2312"/>
                <a:gd name="T12" fmla="*/ 1958 w 2364"/>
                <a:gd name="T13" fmla="*/ 1759 h 2312"/>
                <a:gd name="T14" fmla="*/ 1928 w 2364"/>
                <a:gd name="T15" fmla="*/ 1738 h 2312"/>
                <a:gd name="T16" fmla="*/ 1916 w 2364"/>
                <a:gd name="T17" fmla="*/ 1701 h 2312"/>
                <a:gd name="T18" fmla="*/ 122 w 2364"/>
                <a:gd name="T19" fmla="*/ 123 h 2312"/>
                <a:gd name="T20" fmla="*/ 125 w 2364"/>
                <a:gd name="T21" fmla="*/ 1924 h 2312"/>
                <a:gd name="T22" fmla="*/ 151 w 2364"/>
                <a:gd name="T23" fmla="*/ 2010 h 2312"/>
                <a:gd name="T24" fmla="*/ 198 w 2364"/>
                <a:gd name="T25" fmla="*/ 2082 h 2312"/>
                <a:gd name="T26" fmla="*/ 264 w 2364"/>
                <a:gd name="T27" fmla="*/ 2139 h 2312"/>
                <a:gd name="T28" fmla="*/ 343 w 2364"/>
                <a:gd name="T29" fmla="*/ 2176 h 2312"/>
                <a:gd name="T30" fmla="*/ 434 w 2364"/>
                <a:gd name="T31" fmla="*/ 2190 h 2312"/>
                <a:gd name="T32" fmla="*/ 1978 w 2364"/>
                <a:gd name="T33" fmla="*/ 2186 h 2312"/>
                <a:gd name="T34" fmla="*/ 2062 w 2364"/>
                <a:gd name="T35" fmla="*/ 2161 h 2312"/>
                <a:gd name="T36" fmla="*/ 2135 w 2364"/>
                <a:gd name="T37" fmla="*/ 2114 h 2312"/>
                <a:gd name="T38" fmla="*/ 2193 w 2364"/>
                <a:gd name="T39" fmla="*/ 2048 h 2312"/>
                <a:gd name="T40" fmla="*/ 2229 w 2364"/>
                <a:gd name="T41" fmla="*/ 1969 h 2312"/>
                <a:gd name="T42" fmla="*/ 2242 w 2364"/>
                <a:gd name="T43" fmla="*/ 1878 h 2312"/>
                <a:gd name="T44" fmla="*/ 2246 w 2364"/>
                <a:gd name="T45" fmla="*/ 232 h 2312"/>
                <a:gd name="T46" fmla="*/ 2268 w 2364"/>
                <a:gd name="T47" fmla="*/ 202 h 2312"/>
                <a:gd name="T48" fmla="*/ 2304 w 2364"/>
                <a:gd name="T49" fmla="*/ 190 h 2312"/>
                <a:gd name="T50" fmla="*/ 2340 w 2364"/>
                <a:gd name="T51" fmla="*/ 202 h 2312"/>
                <a:gd name="T52" fmla="*/ 2362 w 2364"/>
                <a:gd name="T53" fmla="*/ 232 h 2312"/>
                <a:gd name="T54" fmla="*/ 2364 w 2364"/>
                <a:gd name="T55" fmla="*/ 1878 h 2312"/>
                <a:gd name="T56" fmla="*/ 2351 w 2364"/>
                <a:gd name="T57" fmla="*/ 1984 h 2312"/>
                <a:gd name="T58" fmla="*/ 2314 w 2364"/>
                <a:gd name="T59" fmla="*/ 2081 h 2312"/>
                <a:gd name="T60" fmla="*/ 2256 w 2364"/>
                <a:gd name="T61" fmla="*/ 2166 h 2312"/>
                <a:gd name="T62" fmla="*/ 2178 w 2364"/>
                <a:gd name="T63" fmla="*/ 2233 h 2312"/>
                <a:gd name="T64" fmla="*/ 2088 w 2364"/>
                <a:gd name="T65" fmla="*/ 2283 h 2312"/>
                <a:gd name="T66" fmla="*/ 1985 w 2364"/>
                <a:gd name="T67" fmla="*/ 2308 h 2312"/>
                <a:gd name="T68" fmla="*/ 434 w 2364"/>
                <a:gd name="T69" fmla="*/ 2312 h 2312"/>
                <a:gd name="T70" fmla="*/ 327 w 2364"/>
                <a:gd name="T71" fmla="*/ 2299 h 2312"/>
                <a:gd name="T72" fmla="*/ 229 w 2364"/>
                <a:gd name="T73" fmla="*/ 2261 h 2312"/>
                <a:gd name="T74" fmla="*/ 145 w 2364"/>
                <a:gd name="T75" fmla="*/ 2202 h 2312"/>
                <a:gd name="T76" fmla="*/ 77 w 2364"/>
                <a:gd name="T77" fmla="*/ 2126 h 2312"/>
                <a:gd name="T78" fmla="*/ 29 w 2364"/>
                <a:gd name="T79" fmla="*/ 2034 h 2312"/>
                <a:gd name="T80" fmla="*/ 3 w 2364"/>
                <a:gd name="T81" fmla="*/ 1932 h 2312"/>
                <a:gd name="T82" fmla="*/ 0 w 2364"/>
                <a:gd name="T83" fmla="*/ 62 h 2312"/>
                <a:gd name="T84" fmla="*/ 12 w 2364"/>
                <a:gd name="T85" fmla="*/ 26 h 2312"/>
                <a:gd name="T86" fmla="*/ 41 w 2364"/>
                <a:gd name="T87" fmla="*/ 4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4" h="2312">
                  <a:moveTo>
                    <a:pt x="60" y="0"/>
                  </a:moveTo>
                  <a:lnTo>
                    <a:pt x="1978" y="0"/>
                  </a:lnTo>
                  <a:lnTo>
                    <a:pt x="1997" y="4"/>
                  </a:lnTo>
                  <a:lnTo>
                    <a:pt x="2014" y="12"/>
                  </a:lnTo>
                  <a:lnTo>
                    <a:pt x="2027" y="26"/>
                  </a:lnTo>
                  <a:lnTo>
                    <a:pt x="2036" y="42"/>
                  </a:lnTo>
                  <a:lnTo>
                    <a:pt x="2039" y="62"/>
                  </a:lnTo>
                  <a:lnTo>
                    <a:pt x="2039" y="1701"/>
                  </a:lnTo>
                  <a:lnTo>
                    <a:pt x="2036" y="1721"/>
                  </a:lnTo>
                  <a:lnTo>
                    <a:pt x="2027" y="1738"/>
                  </a:lnTo>
                  <a:lnTo>
                    <a:pt x="2014" y="1751"/>
                  </a:lnTo>
                  <a:lnTo>
                    <a:pt x="1997" y="1759"/>
                  </a:lnTo>
                  <a:lnTo>
                    <a:pt x="1978" y="1763"/>
                  </a:lnTo>
                  <a:lnTo>
                    <a:pt x="1958" y="1759"/>
                  </a:lnTo>
                  <a:lnTo>
                    <a:pt x="1941" y="1751"/>
                  </a:lnTo>
                  <a:lnTo>
                    <a:pt x="1928" y="1738"/>
                  </a:lnTo>
                  <a:lnTo>
                    <a:pt x="1920" y="1721"/>
                  </a:lnTo>
                  <a:lnTo>
                    <a:pt x="1916" y="1701"/>
                  </a:lnTo>
                  <a:lnTo>
                    <a:pt x="1916" y="123"/>
                  </a:lnTo>
                  <a:lnTo>
                    <a:pt x="122" y="123"/>
                  </a:lnTo>
                  <a:lnTo>
                    <a:pt x="122" y="1878"/>
                  </a:lnTo>
                  <a:lnTo>
                    <a:pt x="125" y="1924"/>
                  </a:lnTo>
                  <a:lnTo>
                    <a:pt x="135" y="1967"/>
                  </a:lnTo>
                  <a:lnTo>
                    <a:pt x="151" y="2010"/>
                  </a:lnTo>
                  <a:lnTo>
                    <a:pt x="172" y="2047"/>
                  </a:lnTo>
                  <a:lnTo>
                    <a:pt x="198" y="2082"/>
                  </a:lnTo>
                  <a:lnTo>
                    <a:pt x="229" y="2114"/>
                  </a:lnTo>
                  <a:lnTo>
                    <a:pt x="264" y="2139"/>
                  </a:lnTo>
                  <a:lnTo>
                    <a:pt x="302" y="2161"/>
                  </a:lnTo>
                  <a:lnTo>
                    <a:pt x="343" y="2176"/>
                  </a:lnTo>
                  <a:lnTo>
                    <a:pt x="388" y="2186"/>
                  </a:lnTo>
                  <a:lnTo>
                    <a:pt x="434" y="2190"/>
                  </a:lnTo>
                  <a:lnTo>
                    <a:pt x="1932" y="2190"/>
                  </a:lnTo>
                  <a:lnTo>
                    <a:pt x="1978" y="2186"/>
                  </a:lnTo>
                  <a:lnTo>
                    <a:pt x="2021" y="2176"/>
                  </a:lnTo>
                  <a:lnTo>
                    <a:pt x="2062" y="2161"/>
                  </a:lnTo>
                  <a:lnTo>
                    <a:pt x="2101" y="2139"/>
                  </a:lnTo>
                  <a:lnTo>
                    <a:pt x="2135" y="2114"/>
                  </a:lnTo>
                  <a:lnTo>
                    <a:pt x="2166" y="2082"/>
                  </a:lnTo>
                  <a:lnTo>
                    <a:pt x="2193" y="2048"/>
                  </a:lnTo>
                  <a:lnTo>
                    <a:pt x="2213" y="2010"/>
                  </a:lnTo>
                  <a:lnTo>
                    <a:pt x="2229" y="1969"/>
                  </a:lnTo>
                  <a:lnTo>
                    <a:pt x="2239" y="1924"/>
                  </a:lnTo>
                  <a:lnTo>
                    <a:pt x="2242" y="1878"/>
                  </a:lnTo>
                  <a:lnTo>
                    <a:pt x="2242" y="252"/>
                  </a:lnTo>
                  <a:lnTo>
                    <a:pt x="2246" y="232"/>
                  </a:lnTo>
                  <a:lnTo>
                    <a:pt x="2254" y="215"/>
                  </a:lnTo>
                  <a:lnTo>
                    <a:pt x="2268" y="202"/>
                  </a:lnTo>
                  <a:lnTo>
                    <a:pt x="2285" y="192"/>
                  </a:lnTo>
                  <a:lnTo>
                    <a:pt x="2304" y="190"/>
                  </a:lnTo>
                  <a:lnTo>
                    <a:pt x="2323" y="192"/>
                  </a:lnTo>
                  <a:lnTo>
                    <a:pt x="2340" y="202"/>
                  </a:lnTo>
                  <a:lnTo>
                    <a:pt x="2354" y="215"/>
                  </a:lnTo>
                  <a:lnTo>
                    <a:pt x="2362" y="232"/>
                  </a:lnTo>
                  <a:lnTo>
                    <a:pt x="2364" y="252"/>
                  </a:lnTo>
                  <a:lnTo>
                    <a:pt x="2364" y="1878"/>
                  </a:lnTo>
                  <a:lnTo>
                    <a:pt x="2361" y="1932"/>
                  </a:lnTo>
                  <a:lnTo>
                    <a:pt x="2351" y="1984"/>
                  </a:lnTo>
                  <a:lnTo>
                    <a:pt x="2335" y="2034"/>
                  </a:lnTo>
                  <a:lnTo>
                    <a:pt x="2314" y="2081"/>
                  </a:lnTo>
                  <a:lnTo>
                    <a:pt x="2287" y="2126"/>
                  </a:lnTo>
                  <a:lnTo>
                    <a:pt x="2256" y="2166"/>
                  </a:lnTo>
                  <a:lnTo>
                    <a:pt x="2219" y="2202"/>
                  </a:lnTo>
                  <a:lnTo>
                    <a:pt x="2178" y="2233"/>
                  </a:lnTo>
                  <a:lnTo>
                    <a:pt x="2135" y="2261"/>
                  </a:lnTo>
                  <a:lnTo>
                    <a:pt x="2088" y="2283"/>
                  </a:lnTo>
                  <a:lnTo>
                    <a:pt x="2037" y="2299"/>
                  </a:lnTo>
                  <a:lnTo>
                    <a:pt x="1985" y="2308"/>
                  </a:lnTo>
                  <a:lnTo>
                    <a:pt x="1930" y="2312"/>
                  </a:lnTo>
                  <a:lnTo>
                    <a:pt x="434" y="2312"/>
                  </a:lnTo>
                  <a:lnTo>
                    <a:pt x="379" y="2308"/>
                  </a:lnTo>
                  <a:lnTo>
                    <a:pt x="327" y="2299"/>
                  </a:lnTo>
                  <a:lnTo>
                    <a:pt x="276" y="2283"/>
                  </a:lnTo>
                  <a:lnTo>
                    <a:pt x="229" y="2261"/>
                  </a:lnTo>
                  <a:lnTo>
                    <a:pt x="186" y="2233"/>
                  </a:lnTo>
                  <a:lnTo>
                    <a:pt x="145" y="2202"/>
                  </a:lnTo>
                  <a:lnTo>
                    <a:pt x="108" y="2166"/>
                  </a:lnTo>
                  <a:lnTo>
                    <a:pt x="77" y="2126"/>
                  </a:lnTo>
                  <a:lnTo>
                    <a:pt x="50" y="2081"/>
                  </a:lnTo>
                  <a:lnTo>
                    <a:pt x="29" y="2034"/>
                  </a:lnTo>
                  <a:lnTo>
                    <a:pt x="13" y="1984"/>
                  </a:lnTo>
                  <a:lnTo>
                    <a:pt x="3" y="1932"/>
                  </a:lnTo>
                  <a:lnTo>
                    <a:pt x="0" y="1878"/>
                  </a:lnTo>
                  <a:lnTo>
                    <a:pt x="0" y="62"/>
                  </a:lnTo>
                  <a:lnTo>
                    <a:pt x="2" y="42"/>
                  </a:lnTo>
                  <a:lnTo>
                    <a:pt x="12" y="26"/>
                  </a:lnTo>
                  <a:lnTo>
                    <a:pt x="25" y="12"/>
                  </a:lnTo>
                  <a:lnTo>
                    <a:pt x="41" y="4"/>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28" name="Freeform 317">
              <a:extLst>
                <a:ext uri="{FF2B5EF4-FFF2-40B4-BE49-F238E27FC236}">
                  <a16:creationId xmlns:a16="http://schemas.microsoft.com/office/drawing/2014/main" id="{0B9C4AD8-06F6-45BD-8B6D-A48DE1EE00ED}"/>
                </a:ext>
              </a:extLst>
            </p:cNvPr>
            <p:cNvSpPr>
              <a:spLocks/>
            </p:cNvSpPr>
            <p:nvPr/>
          </p:nvSpPr>
          <p:spPr bwMode="auto">
            <a:xfrm>
              <a:off x="8308976" y="3386138"/>
              <a:ext cx="463550" cy="39688"/>
            </a:xfrm>
            <a:custGeom>
              <a:avLst/>
              <a:gdLst>
                <a:gd name="T0" fmla="*/ 61 w 1459"/>
                <a:gd name="T1" fmla="*/ 0 h 123"/>
                <a:gd name="T2" fmla="*/ 1397 w 1459"/>
                <a:gd name="T3" fmla="*/ 0 h 123"/>
                <a:gd name="T4" fmla="*/ 1417 w 1459"/>
                <a:gd name="T5" fmla="*/ 4 h 123"/>
                <a:gd name="T6" fmla="*/ 1434 w 1459"/>
                <a:gd name="T7" fmla="*/ 12 h 123"/>
                <a:gd name="T8" fmla="*/ 1447 w 1459"/>
                <a:gd name="T9" fmla="*/ 26 h 123"/>
                <a:gd name="T10" fmla="*/ 1455 w 1459"/>
                <a:gd name="T11" fmla="*/ 42 h 123"/>
                <a:gd name="T12" fmla="*/ 1459 w 1459"/>
                <a:gd name="T13" fmla="*/ 62 h 123"/>
                <a:gd name="T14" fmla="*/ 1455 w 1459"/>
                <a:gd name="T15" fmla="*/ 81 h 123"/>
                <a:gd name="T16" fmla="*/ 1447 w 1459"/>
                <a:gd name="T17" fmla="*/ 98 h 123"/>
                <a:gd name="T18" fmla="*/ 1434 w 1459"/>
                <a:gd name="T19" fmla="*/ 111 h 123"/>
                <a:gd name="T20" fmla="*/ 1417 w 1459"/>
                <a:gd name="T21" fmla="*/ 120 h 123"/>
                <a:gd name="T22" fmla="*/ 1397 w 1459"/>
                <a:gd name="T23" fmla="*/ 123 h 123"/>
                <a:gd name="T24" fmla="*/ 61 w 1459"/>
                <a:gd name="T25" fmla="*/ 123 h 123"/>
                <a:gd name="T26" fmla="*/ 42 w 1459"/>
                <a:gd name="T27" fmla="*/ 120 h 123"/>
                <a:gd name="T28" fmla="*/ 25 w 1459"/>
                <a:gd name="T29" fmla="*/ 111 h 123"/>
                <a:gd name="T30" fmla="*/ 12 w 1459"/>
                <a:gd name="T31" fmla="*/ 98 h 123"/>
                <a:gd name="T32" fmla="*/ 3 w 1459"/>
                <a:gd name="T33" fmla="*/ 81 h 123"/>
                <a:gd name="T34" fmla="*/ 0 w 1459"/>
                <a:gd name="T35" fmla="*/ 62 h 123"/>
                <a:gd name="T36" fmla="*/ 3 w 1459"/>
                <a:gd name="T37" fmla="*/ 42 h 123"/>
                <a:gd name="T38" fmla="*/ 12 w 1459"/>
                <a:gd name="T39" fmla="*/ 26 h 123"/>
                <a:gd name="T40" fmla="*/ 25 w 1459"/>
                <a:gd name="T41" fmla="*/ 12 h 123"/>
                <a:gd name="T42" fmla="*/ 42 w 1459"/>
                <a:gd name="T43" fmla="*/ 4 h 123"/>
                <a:gd name="T44" fmla="*/ 61 w 1459"/>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9" h="123">
                  <a:moveTo>
                    <a:pt x="61" y="0"/>
                  </a:moveTo>
                  <a:lnTo>
                    <a:pt x="1397" y="0"/>
                  </a:lnTo>
                  <a:lnTo>
                    <a:pt x="1417" y="4"/>
                  </a:lnTo>
                  <a:lnTo>
                    <a:pt x="1434" y="12"/>
                  </a:lnTo>
                  <a:lnTo>
                    <a:pt x="1447" y="26"/>
                  </a:lnTo>
                  <a:lnTo>
                    <a:pt x="1455" y="42"/>
                  </a:lnTo>
                  <a:lnTo>
                    <a:pt x="1459" y="62"/>
                  </a:lnTo>
                  <a:lnTo>
                    <a:pt x="1455" y="81"/>
                  </a:lnTo>
                  <a:lnTo>
                    <a:pt x="1447" y="98"/>
                  </a:lnTo>
                  <a:lnTo>
                    <a:pt x="1434" y="111"/>
                  </a:lnTo>
                  <a:lnTo>
                    <a:pt x="1417" y="120"/>
                  </a:lnTo>
                  <a:lnTo>
                    <a:pt x="1397" y="123"/>
                  </a:lnTo>
                  <a:lnTo>
                    <a:pt x="61" y="123"/>
                  </a:lnTo>
                  <a:lnTo>
                    <a:pt x="42" y="120"/>
                  </a:lnTo>
                  <a:lnTo>
                    <a:pt x="25" y="111"/>
                  </a:lnTo>
                  <a:lnTo>
                    <a:pt x="12" y="98"/>
                  </a:lnTo>
                  <a:lnTo>
                    <a:pt x="3" y="81"/>
                  </a:lnTo>
                  <a:lnTo>
                    <a:pt x="0" y="62"/>
                  </a:lnTo>
                  <a:lnTo>
                    <a:pt x="3" y="42"/>
                  </a:lnTo>
                  <a:lnTo>
                    <a:pt x="12" y="26"/>
                  </a:lnTo>
                  <a:lnTo>
                    <a:pt x="25" y="12"/>
                  </a:lnTo>
                  <a:lnTo>
                    <a:pt x="42" y="4"/>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29" name="Freeform 318">
              <a:extLst>
                <a:ext uri="{FF2B5EF4-FFF2-40B4-BE49-F238E27FC236}">
                  <a16:creationId xmlns:a16="http://schemas.microsoft.com/office/drawing/2014/main" id="{F292D1F7-8C96-441A-AEDB-18B75CF7CA66}"/>
                </a:ext>
              </a:extLst>
            </p:cNvPr>
            <p:cNvSpPr>
              <a:spLocks/>
            </p:cNvSpPr>
            <p:nvPr/>
          </p:nvSpPr>
          <p:spPr bwMode="auto">
            <a:xfrm>
              <a:off x="8308976" y="3783013"/>
              <a:ext cx="463550" cy="39688"/>
            </a:xfrm>
            <a:custGeom>
              <a:avLst/>
              <a:gdLst>
                <a:gd name="T0" fmla="*/ 61 w 1458"/>
                <a:gd name="T1" fmla="*/ 0 h 122"/>
                <a:gd name="T2" fmla="*/ 1397 w 1458"/>
                <a:gd name="T3" fmla="*/ 0 h 122"/>
                <a:gd name="T4" fmla="*/ 1417 w 1458"/>
                <a:gd name="T5" fmla="*/ 3 h 122"/>
                <a:gd name="T6" fmla="*/ 1434 w 1458"/>
                <a:gd name="T7" fmla="*/ 12 h 122"/>
                <a:gd name="T8" fmla="*/ 1447 w 1458"/>
                <a:gd name="T9" fmla="*/ 26 h 122"/>
                <a:gd name="T10" fmla="*/ 1455 w 1458"/>
                <a:gd name="T11" fmla="*/ 43 h 122"/>
                <a:gd name="T12" fmla="*/ 1458 w 1458"/>
                <a:gd name="T13" fmla="*/ 62 h 122"/>
                <a:gd name="T14" fmla="*/ 1455 w 1458"/>
                <a:gd name="T15" fmla="*/ 81 h 122"/>
                <a:gd name="T16" fmla="*/ 1446 w 1458"/>
                <a:gd name="T17" fmla="*/ 97 h 122"/>
                <a:gd name="T18" fmla="*/ 1432 w 1458"/>
                <a:gd name="T19" fmla="*/ 110 h 122"/>
                <a:gd name="T20" fmla="*/ 1417 w 1458"/>
                <a:gd name="T21" fmla="*/ 120 h 122"/>
                <a:gd name="T22" fmla="*/ 1397 w 1458"/>
                <a:gd name="T23" fmla="*/ 122 h 122"/>
                <a:gd name="T24" fmla="*/ 61 w 1458"/>
                <a:gd name="T25" fmla="*/ 122 h 122"/>
                <a:gd name="T26" fmla="*/ 42 w 1458"/>
                <a:gd name="T27" fmla="*/ 120 h 122"/>
                <a:gd name="T28" fmla="*/ 25 w 1458"/>
                <a:gd name="T29" fmla="*/ 110 h 122"/>
                <a:gd name="T30" fmla="*/ 12 w 1458"/>
                <a:gd name="T31" fmla="*/ 97 h 122"/>
                <a:gd name="T32" fmla="*/ 3 w 1458"/>
                <a:gd name="T33" fmla="*/ 81 h 122"/>
                <a:gd name="T34" fmla="*/ 0 w 1458"/>
                <a:gd name="T35" fmla="*/ 62 h 122"/>
                <a:gd name="T36" fmla="*/ 3 w 1458"/>
                <a:gd name="T37" fmla="*/ 43 h 122"/>
                <a:gd name="T38" fmla="*/ 12 w 1458"/>
                <a:gd name="T39" fmla="*/ 26 h 122"/>
                <a:gd name="T40" fmla="*/ 25 w 1458"/>
                <a:gd name="T41" fmla="*/ 12 h 122"/>
                <a:gd name="T42" fmla="*/ 42 w 1458"/>
                <a:gd name="T43" fmla="*/ 3 h 122"/>
                <a:gd name="T44" fmla="*/ 61 w 1458"/>
                <a:gd name="T4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8" h="122">
                  <a:moveTo>
                    <a:pt x="61" y="0"/>
                  </a:moveTo>
                  <a:lnTo>
                    <a:pt x="1397" y="0"/>
                  </a:lnTo>
                  <a:lnTo>
                    <a:pt x="1417" y="3"/>
                  </a:lnTo>
                  <a:lnTo>
                    <a:pt x="1434" y="12"/>
                  </a:lnTo>
                  <a:lnTo>
                    <a:pt x="1447" y="26"/>
                  </a:lnTo>
                  <a:lnTo>
                    <a:pt x="1455" y="43"/>
                  </a:lnTo>
                  <a:lnTo>
                    <a:pt x="1458" y="62"/>
                  </a:lnTo>
                  <a:lnTo>
                    <a:pt x="1455" y="81"/>
                  </a:lnTo>
                  <a:lnTo>
                    <a:pt x="1446" y="97"/>
                  </a:lnTo>
                  <a:lnTo>
                    <a:pt x="1432" y="110"/>
                  </a:lnTo>
                  <a:lnTo>
                    <a:pt x="1417" y="120"/>
                  </a:lnTo>
                  <a:lnTo>
                    <a:pt x="1397" y="122"/>
                  </a:lnTo>
                  <a:lnTo>
                    <a:pt x="61" y="122"/>
                  </a:lnTo>
                  <a:lnTo>
                    <a:pt x="42" y="120"/>
                  </a:lnTo>
                  <a:lnTo>
                    <a:pt x="25" y="110"/>
                  </a:lnTo>
                  <a:lnTo>
                    <a:pt x="12" y="97"/>
                  </a:lnTo>
                  <a:lnTo>
                    <a:pt x="3" y="81"/>
                  </a:lnTo>
                  <a:lnTo>
                    <a:pt x="0" y="62"/>
                  </a:lnTo>
                  <a:lnTo>
                    <a:pt x="3" y="43"/>
                  </a:lnTo>
                  <a:lnTo>
                    <a:pt x="12" y="26"/>
                  </a:lnTo>
                  <a:lnTo>
                    <a:pt x="25" y="12"/>
                  </a:lnTo>
                  <a:lnTo>
                    <a:pt x="42"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30" name="Freeform 319">
              <a:extLst>
                <a:ext uri="{FF2B5EF4-FFF2-40B4-BE49-F238E27FC236}">
                  <a16:creationId xmlns:a16="http://schemas.microsoft.com/office/drawing/2014/main" id="{342FC2C9-1715-48B0-8725-E2776701F64D}"/>
                </a:ext>
              </a:extLst>
            </p:cNvPr>
            <p:cNvSpPr>
              <a:spLocks/>
            </p:cNvSpPr>
            <p:nvPr/>
          </p:nvSpPr>
          <p:spPr bwMode="auto">
            <a:xfrm>
              <a:off x="8377238" y="3883026"/>
              <a:ext cx="395288" cy="39688"/>
            </a:xfrm>
            <a:custGeom>
              <a:avLst/>
              <a:gdLst>
                <a:gd name="T0" fmla="*/ 62 w 1248"/>
                <a:gd name="T1" fmla="*/ 0 h 122"/>
                <a:gd name="T2" fmla="*/ 1186 w 1248"/>
                <a:gd name="T3" fmla="*/ 0 h 122"/>
                <a:gd name="T4" fmla="*/ 1206 w 1248"/>
                <a:gd name="T5" fmla="*/ 2 h 122"/>
                <a:gd name="T6" fmla="*/ 1223 w 1248"/>
                <a:gd name="T7" fmla="*/ 12 h 122"/>
                <a:gd name="T8" fmla="*/ 1236 w 1248"/>
                <a:gd name="T9" fmla="*/ 24 h 122"/>
                <a:gd name="T10" fmla="*/ 1244 w 1248"/>
                <a:gd name="T11" fmla="*/ 41 h 122"/>
                <a:gd name="T12" fmla="*/ 1248 w 1248"/>
                <a:gd name="T13" fmla="*/ 60 h 122"/>
                <a:gd name="T14" fmla="*/ 1244 w 1248"/>
                <a:gd name="T15" fmla="*/ 80 h 122"/>
                <a:gd name="T16" fmla="*/ 1236 w 1248"/>
                <a:gd name="T17" fmla="*/ 96 h 122"/>
                <a:gd name="T18" fmla="*/ 1223 w 1248"/>
                <a:gd name="T19" fmla="*/ 110 h 122"/>
                <a:gd name="T20" fmla="*/ 1206 w 1248"/>
                <a:gd name="T21" fmla="*/ 119 h 122"/>
                <a:gd name="T22" fmla="*/ 1186 w 1248"/>
                <a:gd name="T23" fmla="*/ 122 h 122"/>
                <a:gd name="T24" fmla="*/ 62 w 1248"/>
                <a:gd name="T25" fmla="*/ 122 h 122"/>
                <a:gd name="T26" fmla="*/ 43 w 1248"/>
                <a:gd name="T27" fmla="*/ 119 h 122"/>
                <a:gd name="T28" fmla="*/ 26 w 1248"/>
                <a:gd name="T29" fmla="*/ 110 h 122"/>
                <a:gd name="T30" fmla="*/ 12 w 1248"/>
                <a:gd name="T31" fmla="*/ 96 h 122"/>
                <a:gd name="T32" fmla="*/ 4 w 1248"/>
                <a:gd name="T33" fmla="*/ 80 h 122"/>
                <a:gd name="T34" fmla="*/ 0 w 1248"/>
                <a:gd name="T35" fmla="*/ 60 h 122"/>
                <a:gd name="T36" fmla="*/ 4 w 1248"/>
                <a:gd name="T37" fmla="*/ 41 h 122"/>
                <a:gd name="T38" fmla="*/ 12 w 1248"/>
                <a:gd name="T39" fmla="*/ 24 h 122"/>
                <a:gd name="T40" fmla="*/ 26 w 1248"/>
                <a:gd name="T41" fmla="*/ 12 h 122"/>
                <a:gd name="T42" fmla="*/ 43 w 1248"/>
                <a:gd name="T43" fmla="*/ 2 h 122"/>
                <a:gd name="T44" fmla="*/ 62 w 1248"/>
                <a:gd name="T4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8" h="122">
                  <a:moveTo>
                    <a:pt x="62" y="0"/>
                  </a:moveTo>
                  <a:lnTo>
                    <a:pt x="1186" y="0"/>
                  </a:lnTo>
                  <a:lnTo>
                    <a:pt x="1206" y="2"/>
                  </a:lnTo>
                  <a:lnTo>
                    <a:pt x="1223" y="12"/>
                  </a:lnTo>
                  <a:lnTo>
                    <a:pt x="1236" y="24"/>
                  </a:lnTo>
                  <a:lnTo>
                    <a:pt x="1244" y="41"/>
                  </a:lnTo>
                  <a:lnTo>
                    <a:pt x="1248" y="60"/>
                  </a:lnTo>
                  <a:lnTo>
                    <a:pt x="1244" y="80"/>
                  </a:lnTo>
                  <a:lnTo>
                    <a:pt x="1236" y="96"/>
                  </a:lnTo>
                  <a:lnTo>
                    <a:pt x="1223" y="110"/>
                  </a:lnTo>
                  <a:lnTo>
                    <a:pt x="1206" y="119"/>
                  </a:lnTo>
                  <a:lnTo>
                    <a:pt x="1186" y="122"/>
                  </a:lnTo>
                  <a:lnTo>
                    <a:pt x="62" y="122"/>
                  </a:lnTo>
                  <a:lnTo>
                    <a:pt x="43" y="119"/>
                  </a:lnTo>
                  <a:lnTo>
                    <a:pt x="26" y="110"/>
                  </a:lnTo>
                  <a:lnTo>
                    <a:pt x="12" y="96"/>
                  </a:lnTo>
                  <a:lnTo>
                    <a:pt x="4" y="80"/>
                  </a:lnTo>
                  <a:lnTo>
                    <a:pt x="0" y="60"/>
                  </a:lnTo>
                  <a:lnTo>
                    <a:pt x="4" y="41"/>
                  </a:lnTo>
                  <a:lnTo>
                    <a:pt x="12" y="24"/>
                  </a:lnTo>
                  <a:lnTo>
                    <a:pt x="26" y="12"/>
                  </a:lnTo>
                  <a:lnTo>
                    <a:pt x="43" y="2"/>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31" name="Freeform 320">
              <a:extLst>
                <a:ext uri="{FF2B5EF4-FFF2-40B4-BE49-F238E27FC236}">
                  <a16:creationId xmlns:a16="http://schemas.microsoft.com/office/drawing/2014/main" id="{5D5D36B8-C5B8-47E7-9F9C-237EC51C4382}"/>
                </a:ext>
              </a:extLst>
            </p:cNvPr>
            <p:cNvSpPr>
              <a:spLocks noEditPoints="1"/>
            </p:cNvSpPr>
            <p:nvPr/>
          </p:nvSpPr>
          <p:spPr bwMode="auto">
            <a:xfrm>
              <a:off x="8302626" y="3475038"/>
              <a:ext cx="250825" cy="249238"/>
            </a:xfrm>
            <a:custGeom>
              <a:avLst/>
              <a:gdLst>
                <a:gd name="T0" fmla="*/ 123 w 788"/>
                <a:gd name="T1" fmla="*/ 123 h 786"/>
                <a:gd name="T2" fmla="*/ 123 w 788"/>
                <a:gd name="T3" fmla="*/ 664 h 786"/>
                <a:gd name="T4" fmla="*/ 666 w 788"/>
                <a:gd name="T5" fmla="*/ 664 h 786"/>
                <a:gd name="T6" fmla="*/ 666 w 788"/>
                <a:gd name="T7" fmla="*/ 123 h 786"/>
                <a:gd name="T8" fmla="*/ 123 w 788"/>
                <a:gd name="T9" fmla="*/ 123 h 786"/>
                <a:gd name="T10" fmla="*/ 62 w 788"/>
                <a:gd name="T11" fmla="*/ 0 h 786"/>
                <a:gd name="T12" fmla="*/ 727 w 788"/>
                <a:gd name="T13" fmla="*/ 0 h 786"/>
                <a:gd name="T14" fmla="*/ 746 w 788"/>
                <a:gd name="T15" fmla="*/ 3 h 786"/>
                <a:gd name="T16" fmla="*/ 763 w 788"/>
                <a:gd name="T17" fmla="*/ 12 h 786"/>
                <a:gd name="T18" fmla="*/ 776 w 788"/>
                <a:gd name="T19" fmla="*/ 25 h 786"/>
                <a:gd name="T20" fmla="*/ 785 w 788"/>
                <a:gd name="T21" fmla="*/ 42 h 786"/>
                <a:gd name="T22" fmla="*/ 788 w 788"/>
                <a:gd name="T23" fmla="*/ 62 h 786"/>
                <a:gd name="T24" fmla="*/ 788 w 788"/>
                <a:gd name="T25" fmla="*/ 724 h 786"/>
                <a:gd name="T26" fmla="*/ 785 w 788"/>
                <a:gd name="T27" fmla="*/ 743 h 786"/>
                <a:gd name="T28" fmla="*/ 776 w 788"/>
                <a:gd name="T29" fmla="*/ 760 h 786"/>
                <a:gd name="T30" fmla="*/ 763 w 788"/>
                <a:gd name="T31" fmla="*/ 774 h 786"/>
                <a:gd name="T32" fmla="*/ 746 w 788"/>
                <a:gd name="T33" fmla="*/ 782 h 786"/>
                <a:gd name="T34" fmla="*/ 727 w 788"/>
                <a:gd name="T35" fmla="*/ 786 h 786"/>
                <a:gd name="T36" fmla="*/ 62 w 788"/>
                <a:gd name="T37" fmla="*/ 786 h 786"/>
                <a:gd name="T38" fmla="*/ 42 w 788"/>
                <a:gd name="T39" fmla="*/ 782 h 786"/>
                <a:gd name="T40" fmla="*/ 25 w 788"/>
                <a:gd name="T41" fmla="*/ 774 h 786"/>
                <a:gd name="T42" fmla="*/ 12 w 788"/>
                <a:gd name="T43" fmla="*/ 760 h 786"/>
                <a:gd name="T44" fmla="*/ 4 w 788"/>
                <a:gd name="T45" fmla="*/ 743 h 786"/>
                <a:gd name="T46" fmla="*/ 0 w 788"/>
                <a:gd name="T47" fmla="*/ 724 h 786"/>
                <a:gd name="T48" fmla="*/ 0 w 788"/>
                <a:gd name="T49" fmla="*/ 62 h 786"/>
                <a:gd name="T50" fmla="*/ 4 w 788"/>
                <a:gd name="T51" fmla="*/ 42 h 786"/>
                <a:gd name="T52" fmla="*/ 12 w 788"/>
                <a:gd name="T53" fmla="*/ 25 h 786"/>
                <a:gd name="T54" fmla="*/ 25 w 788"/>
                <a:gd name="T55" fmla="*/ 12 h 786"/>
                <a:gd name="T56" fmla="*/ 42 w 788"/>
                <a:gd name="T57" fmla="*/ 3 h 786"/>
                <a:gd name="T58" fmla="*/ 62 w 788"/>
                <a:gd name="T59"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8" h="786">
                  <a:moveTo>
                    <a:pt x="123" y="123"/>
                  </a:moveTo>
                  <a:lnTo>
                    <a:pt x="123" y="664"/>
                  </a:lnTo>
                  <a:lnTo>
                    <a:pt x="666" y="664"/>
                  </a:lnTo>
                  <a:lnTo>
                    <a:pt x="666" y="123"/>
                  </a:lnTo>
                  <a:lnTo>
                    <a:pt x="123" y="123"/>
                  </a:lnTo>
                  <a:close/>
                  <a:moveTo>
                    <a:pt x="62" y="0"/>
                  </a:moveTo>
                  <a:lnTo>
                    <a:pt x="727" y="0"/>
                  </a:lnTo>
                  <a:lnTo>
                    <a:pt x="746" y="3"/>
                  </a:lnTo>
                  <a:lnTo>
                    <a:pt x="763" y="12"/>
                  </a:lnTo>
                  <a:lnTo>
                    <a:pt x="776" y="25"/>
                  </a:lnTo>
                  <a:lnTo>
                    <a:pt x="785" y="42"/>
                  </a:lnTo>
                  <a:lnTo>
                    <a:pt x="788" y="62"/>
                  </a:lnTo>
                  <a:lnTo>
                    <a:pt x="788" y="724"/>
                  </a:lnTo>
                  <a:lnTo>
                    <a:pt x="785" y="743"/>
                  </a:lnTo>
                  <a:lnTo>
                    <a:pt x="776" y="760"/>
                  </a:lnTo>
                  <a:lnTo>
                    <a:pt x="763" y="774"/>
                  </a:lnTo>
                  <a:lnTo>
                    <a:pt x="746" y="782"/>
                  </a:lnTo>
                  <a:lnTo>
                    <a:pt x="727" y="786"/>
                  </a:lnTo>
                  <a:lnTo>
                    <a:pt x="62" y="786"/>
                  </a:lnTo>
                  <a:lnTo>
                    <a:pt x="42" y="782"/>
                  </a:lnTo>
                  <a:lnTo>
                    <a:pt x="25" y="774"/>
                  </a:lnTo>
                  <a:lnTo>
                    <a:pt x="12" y="760"/>
                  </a:lnTo>
                  <a:lnTo>
                    <a:pt x="4" y="743"/>
                  </a:lnTo>
                  <a:lnTo>
                    <a:pt x="0" y="724"/>
                  </a:lnTo>
                  <a:lnTo>
                    <a:pt x="0" y="62"/>
                  </a:lnTo>
                  <a:lnTo>
                    <a:pt x="4" y="42"/>
                  </a:lnTo>
                  <a:lnTo>
                    <a:pt x="12" y="25"/>
                  </a:lnTo>
                  <a:lnTo>
                    <a:pt x="25" y="12"/>
                  </a:lnTo>
                  <a:lnTo>
                    <a:pt x="42" y="3"/>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32" name="Freeform 321">
              <a:extLst>
                <a:ext uri="{FF2B5EF4-FFF2-40B4-BE49-F238E27FC236}">
                  <a16:creationId xmlns:a16="http://schemas.microsoft.com/office/drawing/2014/main" id="{3C23CF13-504A-434A-BA31-E50AD6236BF1}"/>
                </a:ext>
              </a:extLst>
            </p:cNvPr>
            <p:cNvSpPr>
              <a:spLocks/>
            </p:cNvSpPr>
            <p:nvPr/>
          </p:nvSpPr>
          <p:spPr bwMode="auto">
            <a:xfrm>
              <a:off x="8604251" y="3494088"/>
              <a:ext cx="179388" cy="38100"/>
            </a:xfrm>
            <a:custGeom>
              <a:avLst/>
              <a:gdLst>
                <a:gd name="T0" fmla="*/ 61 w 564"/>
                <a:gd name="T1" fmla="*/ 0 h 122"/>
                <a:gd name="T2" fmla="*/ 502 w 564"/>
                <a:gd name="T3" fmla="*/ 0 h 122"/>
                <a:gd name="T4" fmla="*/ 521 w 564"/>
                <a:gd name="T5" fmla="*/ 2 h 122"/>
                <a:gd name="T6" fmla="*/ 538 w 564"/>
                <a:gd name="T7" fmla="*/ 12 h 122"/>
                <a:gd name="T8" fmla="*/ 552 w 564"/>
                <a:gd name="T9" fmla="*/ 25 h 122"/>
                <a:gd name="T10" fmla="*/ 560 w 564"/>
                <a:gd name="T11" fmla="*/ 42 h 122"/>
                <a:gd name="T12" fmla="*/ 564 w 564"/>
                <a:gd name="T13" fmla="*/ 61 h 122"/>
                <a:gd name="T14" fmla="*/ 560 w 564"/>
                <a:gd name="T15" fmla="*/ 81 h 122"/>
                <a:gd name="T16" fmla="*/ 552 w 564"/>
                <a:gd name="T17" fmla="*/ 97 h 122"/>
                <a:gd name="T18" fmla="*/ 538 w 564"/>
                <a:gd name="T19" fmla="*/ 110 h 122"/>
                <a:gd name="T20" fmla="*/ 521 w 564"/>
                <a:gd name="T21" fmla="*/ 119 h 122"/>
                <a:gd name="T22" fmla="*/ 502 w 564"/>
                <a:gd name="T23" fmla="*/ 122 h 122"/>
                <a:gd name="T24" fmla="*/ 61 w 564"/>
                <a:gd name="T25" fmla="*/ 122 h 122"/>
                <a:gd name="T26" fmla="*/ 41 w 564"/>
                <a:gd name="T27" fmla="*/ 119 h 122"/>
                <a:gd name="T28" fmla="*/ 26 w 564"/>
                <a:gd name="T29" fmla="*/ 110 h 122"/>
                <a:gd name="T30" fmla="*/ 12 w 564"/>
                <a:gd name="T31" fmla="*/ 97 h 122"/>
                <a:gd name="T32" fmla="*/ 3 w 564"/>
                <a:gd name="T33" fmla="*/ 81 h 122"/>
                <a:gd name="T34" fmla="*/ 0 w 564"/>
                <a:gd name="T35" fmla="*/ 61 h 122"/>
                <a:gd name="T36" fmla="*/ 3 w 564"/>
                <a:gd name="T37" fmla="*/ 42 h 122"/>
                <a:gd name="T38" fmla="*/ 12 w 564"/>
                <a:gd name="T39" fmla="*/ 25 h 122"/>
                <a:gd name="T40" fmla="*/ 26 w 564"/>
                <a:gd name="T41" fmla="*/ 12 h 122"/>
                <a:gd name="T42" fmla="*/ 41 w 564"/>
                <a:gd name="T43" fmla="*/ 2 h 122"/>
                <a:gd name="T44" fmla="*/ 61 w 564"/>
                <a:gd name="T4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122">
                  <a:moveTo>
                    <a:pt x="61" y="0"/>
                  </a:moveTo>
                  <a:lnTo>
                    <a:pt x="502" y="0"/>
                  </a:lnTo>
                  <a:lnTo>
                    <a:pt x="521" y="2"/>
                  </a:lnTo>
                  <a:lnTo>
                    <a:pt x="538" y="12"/>
                  </a:lnTo>
                  <a:lnTo>
                    <a:pt x="552" y="25"/>
                  </a:lnTo>
                  <a:lnTo>
                    <a:pt x="560" y="42"/>
                  </a:lnTo>
                  <a:lnTo>
                    <a:pt x="564" y="61"/>
                  </a:lnTo>
                  <a:lnTo>
                    <a:pt x="560" y="81"/>
                  </a:lnTo>
                  <a:lnTo>
                    <a:pt x="552" y="97"/>
                  </a:lnTo>
                  <a:lnTo>
                    <a:pt x="538" y="110"/>
                  </a:lnTo>
                  <a:lnTo>
                    <a:pt x="521" y="119"/>
                  </a:lnTo>
                  <a:lnTo>
                    <a:pt x="502" y="122"/>
                  </a:lnTo>
                  <a:lnTo>
                    <a:pt x="61" y="122"/>
                  </a:lnTo>
                  <a:lnTo>
                    <a:pt x="41" y="119"/>
                  </a:lnTo>
                  <a:lnTo>
                    <a:pt x="26" y="110"/>
                  </a:lnTo>
                  <a:lnTo>
                    <a:pt x="12" y="97"/>
                  </a:lnTo>
                  <a:lnTo>
                    <a:pt x="3" y="81"/>
                  </a:lnTo>
                  <a:lnTo>
                    <a:pt x="0" y="61"/>
                  </a:lnTo>
                  <a:lnTo>
                    <a:pt x="3" y="42"/>
                  </a:lnTo>
                  <a:lnTo>
                    <a:pt x="12" y="25"/>
                  </a:lnTo>
                  <a:lnTo>
                    <a:pt x="26" y="12"/>
                  </a:lnTo>
                  <a:lnTo>
                    <a:pt x="41"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33" name="Freeform 322">
              <a:extLst>
                <a:ext uri="{FF2B5EF4-FFF2-40B4-BE49-F238E27FC236}">
                  <a16:creationId xmlns:a16="http://schemas.microsoft.com/office/drawing/2014/main" id="{1B916502-4E81-4BEE-AF00-6C98951EEFD0}"/>
                </a:ext>
              </a:extLst>
            </p:cNvPr>
            <p:cNvSpPr>
              <a:spLocks/>
            </p:cNvSpPr>
            <p:nvPr/>
          </p:nvSpPr>
          <p:spPr bwMode="auto">
            <a:xfrm>
              <a:off x="8604251" y="3581401"/>
              <a:ext cx="179388" cy="39688"/>
            </a:xfrm>
            <a:custGeom>
              <a:avLst/>
              <a:gdLst>
                <a:gd name="T0" fmla="*/ 61 w 564"/>
                <a:gd name="T1" fmla="*/ 0 h 123"/>
                <a:gd name="T2" fmla="*/ 502 w 564"/>
                <a:gd name="T3" fmla="*/ 0 h 123"/>
                <a:gd name="T4" fmla="*/ 521 w 564"/>
                <a:gd name="T5" fmla="*/ 3 h 123"/>
                <a:gd name="T6" fmla="*/ 538 w 564"/>
                <a:gd name="T7" fmla="*/ 12 h 123"/>
                <a:gd name="T8" fmla="*/ 552 w 564"/>
                <a:gd name="T9" fmla="*/ 26 h 123"/>
                <a:gd name="T10" fmla="*/ 560 w 564"/>
                <a:gd name="T11" fmla="*/ 43 h 123"/>
                <a:gd name="T12" fmla="*/ 564 w 564"/>
                <a:gd name="T13" fmla="*/ 62 h 123"/>
                <a:gd name="T14" fmla="*/ 560 w 564"/>
                <a:gd name="T15" fmla="*/ 81 h 123"/>
                <a:gd name="T16" fmla="*/ 552 w 564"/>
                <a:gd name="T17" fmla="*/ 97 h 123"/>
                <a:gd name="T18" fmla="*/ 538 w 564"/>
                <a:gd name="T19" fmla="*/ 110 h 123"/>
                <a:gd name="T20" fmla="*/ 521 w 564"/>
                <a:gd name="T21" fmla="*/ 120 h 123"/>
                <a:gd name="T22" fmla="*/ 502 w 564"/>
                <a:gd name="T23" fmla="*/ 123 h 123"/>
                <a:gd name="T24" fmla="*/ 61 w 564"/>
                <a:gd name="T25" fmla="*/ 123 h 123"/>
                <a:gd name="T26" fmla="*/ 41 w 564"/>
                <a:gd name="T27" fmla="*/ 120 h 123"/>
                <a:gd name="T28" fmla="*/ 26 w 564"/>
                <a:gd name="T29" fmla="*/ 110 h 123"/>
                <a:gd name="T30" fmla="*/ 12 w 564"/>
                <a:gd name="T31" fmla="*/ 97 h 123"/>
                <a:gd name="T32" fmla="*/ 3 w 564"/>
                <a:gd name="T33" fmla="*/ 81 h 123"/>
                <a:gd name="T34" fmla="*/ 0 w 564"/>
                <a:gd name="T35" fmla="*/ 62 h 123"/>
                <a:gd name="T36" fmla="*/ 3 w 564"/>
                <a:gd name="T37" fmla="*/ 43 h 123"/>
                <a:gd name="T38" fmla="*/ 12 w 564"/>
                <a:gd name="T39" fmla="*/ 26 h 123"/>
                <a:gd name="T40" fmla="*/ 26 w 564"/>
                <a:gd name="T41" fmla="*/ 12 h 123"/>
                <a:gd name="T42" fmla="*/ 41 w 564"/>
                <a:gd name="T43" fmla="*/ 3 h 123"/>
                <a:gd name="T44" fmla="*/ 61 w 564"/>
                <a:gd name="T4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123">
                  <a:moveTo>
                    <a:pt x="61" y="0"/>
                  </a:moveTo>
                  <a:lnTo>
                    <a:pt x="502" y="0"/>
                  </a:lnTo>
                  <a:lnTo>
                    <a:pt x="521" y="3"/>
                  </a:lnTo>
                  <a:lnTo>
                    <a:pt x="538" y="12"/>
                  </a:lnTo>
                  <a:lnTo>
                    <a:pt x="552" y="26"/>
                  </a:lnTo>
                  <a:lnTo>
                    <a:pt x="560" y="43"/>
                  </a:lnTo>
                  <a:lnTo>
                    <a:pt x="564" y="62"/>
                  </a:lnTo>
                  <a:lnTo>
                    <a:pt x="560" y="81"/>
                  </a:lnTo>
                  <a:lnTo>
                    <a:pt x="552" y="97"/>
                  </a:lnTo>
                  <a:lnTo>
                    <a:pt x="538" y="110"/>
                  </a:lnTo>
                  <a:lnTo>
                    <a:pt x="521" y="120"/>
                  </a:lnTo>
                  <a:lnTo>
                    <a:pt x="502" y="123"/>
                  </a:lnTo>
                  <a:lnTo>
                    <a:pt x="61" y="123"/>
                  </a:lnTo>
                  <a:lnTo>
                    <a:pt x="41" y="120"/>
                  </a:lnTo>
                  <a:lnTo>
                    <a:pt x="26" y="110"/>
                  </a:lnTo>
                  <a:lnTo>
                    <a:pt x="12" y="97"/>
                  </a:lnTo>
                  <a:lnTo>
                    <a:pt x="3" y="81"/>
                  </a:lnTo>
                  <a:lnTo>
                    <a:pt x="0" y="62"/>
                  </a:lnTo>
                  <a:lnTo>
                    <a:pt x="3" y="43"/>
                  </a:lnTo>
                  <a:lnTo>
                    <a:pt x="12" y="26"/>
                  </a:lnTo>
                  <a:lnTo>
                    <a:pt x="26" y="12"/>
                  </a:lnTo>
                  <a:lnTo>
                    <a:pt x="41" y="3"/>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sp>
          <p:nvSpPr>
            <p:cNvPr id="34" name="Freeform 323">
              <a:extLst>
                <a:ext uri="{FF2B5EF4-FFF2-40B4-BE49-F238E27FC236}">
                  <a16:creationId xmlns:a16="http://schemas.microsoft.com/office/drawing/2014/main" id="{C8A0287E-C73E-4759-9D06-8C5D0003A448}"/>
                </a:ext>
              </a:extLst>
            </p:cNvPr>
            <p:cNvSpPr>
              <a:spLocks/>
            </p:cNvSpPr>
            <p:nvPr/>
          </p:nvSpPr>
          <p:spPr bwMode="auto">
            <a:xfrm>
              <a:off x="8604251" y="3675063"/>
              <a:ext cx="179388" cy="39688"/>
            </a:xfrm>
            <a:custGeom>
              <a:avLst/>
              <a:gdLst>
                <a:gd name="T0" fmla="*/ 61 w 564"/>
                <a:gd name="T1" fmla="*/ 0 h 124"/>
                <a:gd name="T2" fmla="*/ 502 w 564"/>
                <a:gd name="T3" fmla="*/ 0 h 124"/>
                <a:gd name="T4" fmla="*/ 521 w 564"/>
                <a:gd name="T5" fmla="*/ 4 h 124"/>
                <a:gd name="T6" fmla="*/ 538 w 564"/>
                <a:gd name="T7" fmla="*/ 12 h 124"/>
                <a:gd name="T8" fmla="*/ 552 w 564"/>
                <a:gd name="T9" fmla="*/ 26 h 124"/>
                <a:gd name="T10" fmla="*/ 560 w 564"/>
                <a:gd name="T11" fmla="*/ 43 h 124"/>
                <a:gd name="T12" fmla="*/ 564 w 564"/>
                <a:gd name="T13" fmla="*/ 62 h 124"/>
                <a:gd name="T14" fmla="*/ 560 w 564"/>
                <a:gd name="T15" fmla="*/ 81 h 124"/>
                <a:gd name="T16" fmla="*/ 552 w 564"/>
                <a:gd name="T17" fmla="*/ 98 h 124"/>
                <a:gd name="T18" fmla="*/ 538 w 564"/>
                <a:gd name="T19" fmla="*/ 111 h 124"/>
                <a:gd name="T20" fmla="*/ 521 w 564"/>
                <a:gd name="T21" fmla="*/ 120 h 124"/>
                <a:gd name="T22" fmla="*/ 502 w 564"/>
                <a:gd name="T23" fmla="*/ 124 h 124"/>
                <a:gd name="T24" fmla="*/ 61 w 564"/>
                <a:gd name="T25" fmla="*/ 124 h 124"/>
                <a:gd name="T26" fmla="*/ 41 w 564"/>
                <a:gd name="T27" fmla="*/ 120 h 124"/>
                <a:gd name="T28" fmla="*/ 26 w 564"/>
                <a:gd name="T29" fmla="*/ 111 h 124"/>
                <a:gd name="T30" fmla="*/ 12 w 564"/>
                <a:gd name="T31" fmla="*/ 98 h 124"/>
                <a:gd name="T32" fmla="*/ 3 w 564"/>
                <a:gd name="T33" fmla="*/ 81 h 124"/>
                <a:gd name="T34" fmla="*/ 0 w 564"/>
                <a:gd name="T35" fmla="*/ 62 h 124"/>
                <a:gd name="T36" fmla="*/ 3 w 564"/>
                <a:gd name="T37" fmla="*/ 43 h 124"/>
                <a:gd name="T38" fmla="*/ 12 w 564"/>
                <a:gd name="T39" fmla="*/ 26 h 124"/>
                <a:gd name="T40" fmla="*/ 26 w 564"/>
                <a:gd name="T41" fmla="*/ 12 h 124"/>
                <a:gd name="T42" fmla="*/ 41 w 564"/>
                <a:gd name="T43" fmla="*/ 4 h 124"/>
                <a:gd name="T44" fmla="*/ 61 w 564"/>
                <a:gd name="T4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124">
                  <a:moveTo>
                    <a:pt x="61" y="0"/>
                  </a:moveTo>
                  <a:lnTo>
                    <a:pt x="502" y="0"/>
                  </a:lnTo>
                  <a:lnTo>
                    <a:pt x="521" y="4"/>
                  </a:lnTo>
                  <a:lnTo>
                    <a:pt x="538" y="12"/>
                  </a:lnTo>
                  <a:lnTo>
                    <a:pt x="552" y="26"/>
                  </a:lnTo>
                  <a:lnTo>
                    <a:pt x="560" y="43"/>
                  </a:lnTo>
                  <a:lnTo>
                    <a:pt x="564" y="62"/>
                  </a:lnTo>
                  <a:lnTo>
                    <a:pt x="560" y="81"/>
                  </a:lnTo>
                  <a:lnTo>
                    <a:pt x="552" y="98"/>
                  </a:lnTo>
                  <a:lnTo>
                    <a:pt x="538" y="111"/>
                  </a:lnTo>
                  <a:lnTo>
                    <a:pt x="521" y="120"/>
                  </a:lnTo>
                  <a:lnTo>
                    <a:pt x="502" y="124"/>
                  </a:lnTo>
                  <a:lnTo>
                    <a:pt x="61" y="124"/>
                  </a:lnTo>
                  <a:lnTo>
                    <a:pt x="41" y="120"/>
                  </a:lnTo>
                  <a:lnTo>
                    <a:pt x="26" y="111"/>
                  </a:lnTo>
                  <a:lnTo>
                    <a:pt x="12" y="98"/>
                  </a:lnTo>
                  <a:lnTo>
                    <a:pt x="3" y="81"/>
                  </a:lnTo>
                  <a:lnTo>
                    <a:pt x="0" y="62"/>
                  </a:lnTo>
                  <a:lnTo>
                    <a:pt x="3" y="43"/>
                  </a:lnTo>
                  <a:lnTo>
                    <a:pt x="12" y="26"/>
                  </a:lnTo>
                  <a:lnTo>
                    <a:pt x="26" y="12"/>
                  </a:lnTo>
                  <a:lnTo>
                    <a:pt x="41" y="4"/>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414041"/>
                </a:solidFill>
                <a:effectLst/>
                <a:uLnTx/>
                <a:uFillTx/>
                <a:latin typeface="Calibri" pitchFamily="34" charset="0"/>
                <a:ea typeface="+mn-ea"/>
                <a:cs typeface="+mn-cs"/>
              </a:endParaRPr>
            </a:p>
          </p:txBody>
        </p:sp>
      </p:grpSp>
      <p:grpSp>
        <p:nvGrpSpPr>
          <p:cNvPr id="35" name="Group 34">
            <a:extLst>
              <a:ext uri="{FF2B5EF4-FFF2-40B4-BE49-F238E27FC236}">
                <a16:creationId xmlns:a16="http://schemas.microsoft.com/office/drawing/2014/main" id="{3E466190-73FE-4F88-85D8-4D4E64F0395A}"/>
              </a:ext>
            </a:extLst>
          </p:cNvPr>
          <p:cNvGrpSpPr/>
          <p:nvPr/>
        </p:nvGrpSpPr>
        <p:grpSpPr>
          <a:xfrm>
            <a:off x="3158275" y="1809149"/>
            <a:ext cx="637454" cy="566626"/>
            <a:chOff x="5867169" y="4758860"/>
            <a:chExt cx="648000" cy="576000"/>
          </a:xfrm>
          <a:solidFill>
            <a:schemeClr val="tx2"/>
          </a:solidFill>
        </p:grpSpPr>
        <p:sp>
          <p:nvSpPr>
            <p:cNvPr id="36" name="Freeform 279">
              <a:extLst>
                <a:ext uri="{FF2B5EF4-FFF2-40B4-BE49-F238E27FC236}">
                  <a16:creationId xmlns:a16="http://schemas.microsoft.com/office/drawing/2014/main" id="{BC9C9201-3740-488D-A906-01AED570E007}"/>
                </a:ext>
              </a:extLst>
            </p:cNvPr>
            <p:cNvSpPr>
              <a:spLocks noEditPoints="1"/>
            </p:cNvSpPr>
            <p:nvPr/>
          </p:nvSpPr>
          <p:spPr bwMode="auto">
            <a:xfrm>
              <a:off x="5867169" y="4758860"/>
              <a:ext cx="648000" cy="576000"/>
            </a:xfrm>
            <a:custGeom>
              <a:avLst/>
              <a:gdLst>
                <a:gd name="T0" fmla="*/ 100 w 2386"/>
                <a:gd name="T1" fmla="*/ 1513 h 2140"/>
                <a:gd name="T2" fmla="*/ 111 w 2386"/>
                <a:gd name="T3" fmla="*/ 1560 h 2140"/>
                <a:gd name="T4" fmla="*/ 140 w 2386"/>
                <a:gd name="T5" fmla="*/ 1596 h 2140"/>
                <a:gd name="T6" fmla="*/ 182 w 2386"/>
                <a:gd name="T7" fmla="*/ 1617 h 2140"/>
                <a:gd name="T8" fmla="*/ 2180 w 2386"/>
                <a:gd name="T9" fmla="*/ 1620 h 2140"/>
                <a:gd name="T10" fmla="*/ 2227 w 2386"/>
                <a:gd name="T11" fmla="*/ 1609 h 2140"/>
                <a:gd name="T12" fmla="*/ 2263 w 2386"/>
                <a:gd name="T13" fmla="*/ 1579 h 2140"/>
                <a:gd name="T14" fmla="*/ 2284 w 2386"/>
                <a:gd name="T15" fmla="*/ 1537 h 2140"/>
                <a:gd name="T16" fmla="*/ 2286 w 2386"/>
                <a:gd name="T17" fmla="*/ 1390 h 2140"/>
                <a:gd name="T18" fmla="*/ 206 w 2386"/>
                <a:gd name="T19" fmla="*/ 99 h 2140"/>
                <a:gd name="T20" fmla="*/ 159 w 2386"/>
                <a:gd name="T21" fmla="*/ 110 h 2140"/>
                <a:gd name="T22" fmla="*/ 123 w 2386"/>
                <a:gd name="T23" fmla="*/ 140 h 2140"/>
                <a:gd name="T24" fmla="*/ 101 w 2386"/>
                <a:gd name="T25" fmla="*/ 183 h 2140"/>
                <a:gd name="T26" fmla="*/ 99 w 2386"/>
                <a:gd name="T27" fmla="*/ 812 h 2140"/>
                <a:gd name="T28" fmla="*/ 100 w 2386"/>
                <a:gd name="T29" fmla="*/ 815 h 2140"/>
                <a:gd name="T30" fmla="*/ 2286 w 2386"/>
                <a:gd name="T31" fmla="*/ 1291 h 2140"/>
                <a:gd name="T32" fmla="*/ 2287 w 2386"/>
                <a:gd name="T33" fmla="*/ 814 h 2140"/>
                <a:gd name="T34" fmla="*/ 2287 w 2386"/>
                <a:gd name="T35" fmla="*/ 207 h 2140"/>
                <a:gd name="T36" fmla="*/ 2276 w 2386"/>
                <a:gd name="T37" fmla="*/ 160 h 2140"/>
                <a:gd name="T38" fmla="*/ 2247 w 2386"/>
                <a:gd name="T39" fmla="*/ 123 h 2140"/>
                <a:gd name="T40" fmla="*/ 2204 w 2386"/>
                <a:gd name="T41" fmla="*/ 103 h 2140"/>
                <a:gd name="T42" fmla="*/ 206 w 2386"/>
                <a:gd name="T43" fmla="*/ 99 h 2140"/>
                <a:gd name="T44" fmla="*/ 2180 w 2386"/>
                <a:gd name="T45" fmla="*/ 0 h 2140"/>
                <a:gd name="T46" fmla="*/ 2251 w 2386"/>
                <a:gd name="T47" fmla="*/ 13 h 2140"/>
                <a:gd name="T48" fmla="*/ 2313 w 2386"/>
                <a:gd name="T49" fmla="*/ 48 h 2140"/>
                <a:gd name="T50" fmla="*/ 2357 w 2386"/>
                <a:gd name="T51" fmla="*/ 103 h 2140"/>
                <a:gd name="T52" fmla="*/ 2383 w 2386"/>
                <a:gd name="T53" fmla="*/ 169 h 2140"/>
                <a:gd name="T54" fmla="*/ 2386 w 2386"/>
                <a:gd name="T55" fmla="*/ 1511 h 2140"/>
                <a:gd name="T56" fmla="*/ 2379 w 2386"/>
                <a:gd name="T57" fmla="*/ 1567 h 2140"/>
                <a:gd name="T58" fmla="*/ 2354 w 2386"/>
                <a:gd name="T59" fmla="*/ 1623 h 2140"/>
                <a:gd name="T60" fmla="*/ 2309 w 2386"/>
                <a:gd name="T61" fmla="*/ 1672 h 2140"/>
                <a:gd name="T62" fmla="*/ 2249 w 2386"/>
                <a:gd name="T63" fmla="*/ 1706 h 2140"/>
                <a:gd name="T64" fmla="*/ 2180 w 2386"/>
                <a:gd name="T65" fmla="*/ 1718 h 2140"/>
                <a:gd name="T66" fmla="*/ 1243 w 2386"/>
                <a:gd name="T67" fmla="*/ 2041 h 2140"/>
                <a:gd name="T68" fmla="*/ 1697 w 2386"/>
                <a:gd name="T69" fmla="*/ 2043 h 2140"/>
                <a:gd name="T70" fmla="*/ 1723 w 2386"/>
                <a:gd name="T71" fmla="*/ 2061 h 2140"/>
                <a:gd name="T72" fmla="*/ 1731 w 2386"/>
                <a:gd name="T73" fmla="*/ 2090 h 2140"/>
                <a:gd name="T74" fmla="*/ 1723 w 2386"/>
                <a:gd name="T75" fmla="*/ 2119 h 2140"/>
                <a:gd name="T76" fmla="*/ 1697 w 2386"/>
                <a:gd name="T77" fmla="*/ 2138 h 2140"/>
                <a:gd name="T78" fmla="*/ 705 w 2386"/>
                <a:gd name="T79" fmla="*/ 2140 h 2140"/>
                <a:gd name="T80" fmla="*/ 674 w 2386"/>
                <a:gd name="T81" fmla="*/ 2130 h 2140"/>
                <a:gd name="T82" fmla="*/ 657 w 2386"/>
                <a:gd name="T83" fmla="*/ 2106 h 2140"/>
                <a:gd name="T84" fmla="*/ 657 w 2386"/>
                <a:gd name="T85" fmla="*/ 2075 h 2140"/>
                <a:gd name="T86" fmla="*/ 674 w 2386"/>
                <a:gd name="T87" fmla="*/ 2051 h 2140"/>
                <a:gd name="T88" fmla="*/ 705 w 2386"/>
                <a:gd name="T89" fmla="*/ 2041 h 2140"/>
                <a:gd name="T90" fmla="*/ 1143 w 2386"/>
                <a:gd name="T91" fmla="*/ 1718 h 2140"/>
                <a:gd name="T92" fmla="*/ 170 w 2386"/>
                <a:gd name="T93" fmla="*/ 1714 h 2140"/>
                <a:gd name="T94" fmla="*/ 106 w 2386"/>
                <a:gd name="T95" fmla="*/ 1691 h 2140"/>
                <a:gd name="T96" fmla="*/ 53 w 2386"/>
                <a:gd name="T97" fmla="*/ 1649 h 2140"/>
                <a:gd name="T98" fmla="*/ 17 w 2386"/>
                <a:gd name="T99" fmla="*/ 1592 h 2140"/>
                <a:gd name="T100" fmla="*/ 2 w 2386"/>
                <a:gd name="T101" fmla="*/ 1539 h 2140"/>
                <a:gd name="T102" fmla="*/ 0 w 2386"/>
                <a:gd name="T103" fmla="*/ 207 h 2140"/>
                <a:gd name="T104" fmla="*/ 13 w 2386"/>
                <a:gd name="T105" fmla="*/ 134 h 2140"/>
                <a:gd name="T106" fmla="*/ 49 w 2386"/>
                <a:gd name="T107" fmla="*/ 74 h 2140"/>
                <a:gd name="T108" fmla="*/ 102 w 2386"/>
                <a:gd name="T109" fmla="*/ 29 h 2140"/>
                <a:gd name="T110" fmla="*/ 169 w 2386"/>
                <a:gd name="T111" fmla="*/ 4 h 2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6" h="2140">
                  <a:moveTo>
                    <a:pt x="100" y="1390"/>
                  </a:moveTo>
                  <a:lnTo>
                    <a:pt x="100" y="1513"/>
                  </a:lnTo>
                  <a:lnTo>
                    <a:pt x="102" y="1537"/>
                  </a:lnTo>
                  <a:lnTo>
                    <a:pt x="111" y="1560"/>
                  </a:lnTo>
                  <a:lnTo>
                    <a:pt x="123" y="1579"/>
                  </a:lnTo>
                  <a:lnTo>
                    <a:pt x="140" y="1596"/>
                  </a:lnTo>
                  <a:lnTo>
                    <a:pt x="159" y="1609"/>
                  </a:lnTo>
                  <a:lnTo>
                    <a:pt x="182" y="1617"/>
                  </a:lnTo>
                  <a:lnTo>
                    <a:pt x="206" y="1620"/>
                  </a:lnTo>
                  <a:lnTo>
                    <a:pt x="2180" y="1620"/>
                  </a:lnTo>
                  <a:lnTo>
                    <a:pt x="2204" y="1617"/>
                  </a:lnTo>
                  <a:lnTo>
                    <a:pt x="2227" y="1609"/>
                  </a:lnTo>
                  <a:lnTo>
                    <a:pt x="2246" y="1596"/>
                  </a:lnTo>
                  <a:lnTo>
                    <a:pt x="2263" y="1579"/>
                  </a:lnTo>
                  <a:lnTo>
                    <a:pt x="2275" y="1560"/>
                  </a:lnTo>
                  <a:lnTo>
                    <a:pt x="2284" y="1537"/>
                  </a:lnTo>
                  <a:lnTo>
                    <a:pt x="2286" y="1513"/>
                  </a:lnTo>
                  <a:lnTo>
                    <a:pt x="2286" y="1390"/>
                  </a:lnTo>
                  <a:lnTo>
                    <a:pt x="100" y="1390"/>
                  </a:lnTo>
                  <a:close/>
                  <a:moveTo>
                    <a:pt x="206" y="99"/>
                  </a:moveTo>
                  <a:lnTo>
                    <a:pt x="182" y="103"/>
                  </a:lnTo>
                  <a:lnTo>
                    <a:pt x="159" y="110"/>
                  </a:lnTo>
                  <a:lnTo>
                    <a:pt x="139" y="123"/>
                  </a:lnTo>
                  <a:lnTo>
                    <a:pt x="123" y="140"/>
                  </a:lnTo>
                  <a:lnTo>
                    <a:pt x="110" y="160"/>
                  </a:lnTo>
                  <a:lnTo>
                    <a:pt x="101" y="183"/>
                  </a:lnTo>
                  <a:lnTo>
                    <a:pt x="99" y="207"/>
                  </a:lnTo>
                  <a:lnTo>
                    <a:pt x="99" y="812"/>
                  </a:lnTo>
                  <a:lnTo>
                    <a:pt x="99" y="814"/>
                  </a:lnTo>
                  <a:lnTo>
                    <a:pt x="100" y="815"/>
                  </a:lnTo>
                  <a:lnTo>
                    <a:pt x="100" y="1291"/>
                  </a:lnTo>
                  <a:lnTo>
                    <a:pt x="2286" y="1291"/>
                  </a:lnTo>
                  <a:lnTo>
                    <a:pt x="2286" y="815"/>
                  </a:lnTo>
                  <a:lnTo>
                    <a:pt x="2287" y="814"/>
                  </a:lnTo>
                  <a:lnTo>
                    <a:pt x="2287" y="812"/>
                  </a:lnTo>
                  <a:lnTo>
                    <a:pt x="2287" y="207"/>
                  </a:lnTo>
                  <a:lnTo>
                    <a:pt x="2285" y="183"/>
                  </a:lnTo>
                  <a:lnTo>
                    <a:pt x="2276" y="160"/>
                  </a:lnTo>
                  <a:lnTo>
                    <a:pt x="2263" y="140"/>
                  </a:lnTo>
                  <a:lnTo>
                    <a:pt x="2247" y="123"/>
                  </a:lnTo>
                  <a:lnTo>
                    <a:pt x="2227" y="110"/>
                  </a:lnTo>
                  <a:lnTo>
                    <a:pt x="2204" y="103"/>
                  </a:lnTo>
                  <a:lnTo>
                    <a:pt x="2180" y="99"/>
                  </a:lnTo>
                  <a:lnTo>
                    <a:pt x="206" y="99"/>
                  </a:lnTo>
                  <a:close/>
                  <a:moveTo>
                    <a:pt x="206" y="0"/>
                  </a:moveTo>
                  <a:lnTo>
                    <a:pt x="2180" y="0"/>
                  </a:lnTo>
                  <a:lnTo>
                    <a:pt x="2217" y="4"/>
                  </a:lnTo>
                  <a:lnTo>
                    <a:pt x="2251" y="13"/>
                  </a:lnTo>
                  <a:lnTo>
                    <a:pt x="2284" y="29"/>
                  </a:lnTo>
                  <a:lnTo>
                    <a:pt x="2313" y="48"/>
                  </a:lnTo>
                  <a:lnTo>
                    <a:pt x="2337" y="74"/>
                  </a:lnTo>
                  <a:lnTo>
                    <a:pt x="2357" y="103"/>
                  </a:lnTo>
                  <a:lnTo>
                    <a:pt x="2373" y="134"/>
                  </a:lnTo>
                  <a:lnTo>
                    <a:pt x="2383" y="169"/>
                  </a:lnTo>
                  <a:lnTo>
                    <a:pt x="2386" y="207"/>
                  </a:lnTo>
                  <a:lnTo>
                    <a:pt x="2386" y="1511"/>
                  </a:lnTo>
                  <a:lnTo>
                    <a:pt x="2384" y="1539"/>
                  </a:lnTo>
                  <a:lnTo>
                    <a:pt x="2379" y="1567"/>
                  </a:lnTo>
                  <a:lnTo>
                    <a:pt x="2369" y="1592"/>
                  </a:lnTo>
                  <a:lnTo>
                    <a:pt x="2354" y="1623"/>
                  </a:lnTo>
                  <a:lnTo>
                    <a:pt x="2333" y="1649"/>
                  </a:lnTo>
                  <a:lnTo>
                    <a:pt x="2309" y="1672"/>
                  </a:lnTo>
                  <a:lnTo>
                    <a:pt x="2280" y="1691"/>
                  </a:lnTo>
                  <a:lnTo>
                    <a:pt x="2249" y="1706"/>
                  </a:lnTo>
                  <a:lnTo>
                    <a:pt x="2216" y="1714"/>
                  </a:lnTo>
                  <a:lnTo>
                    <a:pt x="2180" y="1718"/>
                  </a:lnTo>
                  <a:lnTo>
                    <a:pt x="1243" y="1718"/>
                  </a:lnTo>
                  <a:lnTo>
                    <a:pt x="1243" y="2041"/>
                  </a:lnTo>
                  <a:lnTo>
                    <a:pt x="1681" y="2041"/>
                  </a:lnTo>
                  <a:lnTo>
                    <a:pt x="1697" y="2043"/>
                  </a:lnTo>
                  <a:lnTo>
                    <a:pt x="1712" y="2051"/>
                  </a:lnTo>
                  <a:lnTo>
                    <a:pt x="1723" y="2061"/>
                  </a:lnTo>
                  <a:lnTo>
                    <a:pt x="1729" y="2075"/>
                  </a:lnTo>
                  <a:lnTo>
                    <a:pt x="1731" y="2090"/>
                  </a:lnTo>
                  <a:lnTo>
                    <a:pt x="1729" y="2106"/>
                  </a:lnTo>
                  <a:lnTo>
                    <a:pt x="1723" y="2119"/>
                  </a:lnTo>
                  <a:lnTo>
                    <a:pt x="1712" y="2130"/>
                  </a:lnTo>
                  <a:lnTo>
                    <a:pt x="1697" y="2138"/>
                  </a:lnTo>
                  <a:lnTo>
                    <a:pt x="1681" y="2140"/>
                  </a:lnTo>
                  <a:lnTo>
                    <a:pt x="705" y="2140"/>
                  </a:lnTo>
                  <a:lnTo>
                    <a:pt x="689" y="2138"/>
                  </a:lnTo>
                  <a:lnTo>
                    <a:pt x="674" y="2130"/>
                  </a:lnTo>
                  <a:lnTo>
                    <a:pt x="663" y="2119"/>
                  </a:lnTo>
                  <a:lnTo>
                    <a:pt x="657" y="2106"/>
                  </a:lnTo>
                  <a:lnTo>
                    <a:pt x="655" y="2090"/>
                  </a:lnTo>
                  <a:lnTo>
                    <a:pt x="657" y="2075"/>
                  </a:lnTo>
                  <a:lnTo>
                    <a:pt x="663" y="2061"/>
                  </a:lnTo>
                  <a:lnTo>
                    <a:pt x="674" y="2051"/>
                  </a:lnTo>
                  <a:lnTo>
                    <a:pt x="689" y="2043"/>
                  </a:lnTo>
                  <a:lnTo>
                    <a:pt x="705" y="2041"/>
                  </a:lnTo>
                  <a:lnTo>
                    <a:pt x="1143" y="2041"/>
                  </a:lnTo>
                  <a:lnTo>
                    <a:pt x="1143" y="1718"/>
                  </a:lnTo>
                  <a:lnTo>
                    <a:pt x="206" y="1718"/>
                  </a:lnTo>
                  <a:lnTo>
                    <a:pt x="170" y="1714"/>
                  </a:lnTo>
                  <a:lnTo>
                    <a:pt x="137" y="1706"/>
                  </a:lnTo>
                  <a:lnTo>
                    <a:pt x="106" y="1691"/>
                  </a:lnTo>
                  <a:lnTo>
                    <a:pt x="77" y="1672"/>
                  </a:lnTo>
                  <a:lnTo>
                    <a:pt x="53" y="1649"/>
                  </a:lnTo>
                  <a:lnTo>
                    <a:pt x="32" y="1623"/>
                  </a:lnTo>
                  <a:lnTo>
                    <a:pt x="17" y="1592"/>
                  </a:lnTo>
                  <a:lnTo>
                    <a:pt x="7" y="1567"/>
                  </a:lnTo>
                  <a:lnTo>
                    <a:pt x="2" y="1539"/>
                  </a:lnTo>
                  <a:lnTo>
                    <a:pt x="0" y="1511"/>
                  </a:lnTo>
                  <a:lnTo>
                    <a:pt x="0" y="207"/>
                  </a:lnTo>
                  <a:lnTo>
                    <a:pt x="3" y="169"/>
                  </a:lnTo>
                  <a:lnTo>
                    <a:pt x="13" y="134"/>
                  </a:lnTo>
                  <a:lnTo>
                    <a:pt x="29" y="103"/>
                  </a:lnTo>
                  <a:lnTo>
                    <a:pt x="49" y="74"/>
                  </a:lnTo>
                  <a:lnTo>
                    <a:pt x="73" y="48"/>
                  </a:lnTo>
                  <a:lnTo>
                    <a:pt x="102" y="29"/>
                  </a:lnTo>
                  <a:lnTo>
                    <a:pt x="135" y="13"/>
                  </a:lnTo>
                  <a:lnTo>
                    <a:pt x="169" y="4"/>
                  </a:lnTo>
                  <a:lnTo>
                    <a:pt x="2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7" name="Freeform 280">
              <a:extLst>
                <a:ext uri="{FF2B5EF4-FFF2-40B4-BE49-F238E27FC236}">
                  <a16:creationId xmlns:a16="http://schemas.microsoft.com/office/drawing/2014/main" id="{42A1C818-EC93-4B19-A805-7945BC6A6371}"/>
                </a:ext>
              </a:extLst>
            </p:cNvPr>
            <p:cNvSpPr>
              <a:spLocks noEditPoints="1"/>
            </p:cNvSpPr>
            <p:nvPr/>
          </p:nvSpPr>
          <p:spPr bwMode="auto">
            <a:xfrm>
              <a:off x="6046115" y="4847682"/>
              <a:ext cx="93540" cy="91514"/>
            </a:xfrm>
            <a:custGeom>
              <a:avLst/>
              <a:gdLst>
                <a:gd name="T0" fmla="*/ 89 w 344"/>
                <a:gd name="T1" fmla="*/ 84 h 342"/>
                <a:gd name="T2" fmla="*/ 86 w 344"/>
                <a:gd name="T3" fmla="*/ 255 h 342"/>
                <a:gd name="T4" fmla="*/ 257 w 344"/>
                <a:gd name="T5" fmla="*/ 256 h 342"/>
                <a:gd name="T6" fmla="*/ 258 w 344"/>
                <a:gd name="T7" fmla="*/ 256 h 342"/>
                <a:gd name="T8" fmla="*/ 258 w 344"/>
                <a:gd name="T9" fmla="*/ 255 h 342"/>
                <a:gd name="T10" fmla="*/ 258 w 344"/>
                <a:gd name="T11" fmla="*/ 87 h 342"/>
                <a:gd name="T12" fmla="*/ 89 w 344"/>
                <a:gd name="T13" fmla="*/ 84 h 342"/>
                <a:gd name="T14" fmla="*/ 89 w 344"/>
                <a:gd name="T15" fmla="*/ 0 h 342"/>
                <a:gd name="T16" fmla="*/ 257 w 344"/>
                <a:gd name="T17" fmla="*/ 0 h 342"/>
                <a:gd name="T18" fmla="*/ 280 w 344"/>
                <a:gd name="T19" fmla="*/ 2 h 342"/>
                <a:gd name="T20" fmla="*/ 300 w 344"/>
                <a:gd name="T21" fmla="*/ 12 h 342"/>
                <a:gd name="T22" fmla="*/ 318 w 344"/>
                <a:gd name="T23" fmla="*/ 25 h 342"/>
                <a:gd name="T24" fmla="*/ 332 w 344"/>
                <a:gd name="T25" fmla="*/ 42 h 342"/>
                <a:gd name="T26" fmla="*/ 340 w 344"/>
                <a:gd name="T27" fmla="*/ 64 h 342"/>
                <a:gd name="T28" fmla="*/ 344 w 344"/>
                <a:gd name="T29" fmla="*/ 87 h 342"/>
                <a:gd name="T30" fmla="*/ 344 w 344"/>
                <a:gd name="T31" fmla="*/ 255 h 342"/>
                <a:gd name="T32" fmla="*/ 340 w 344"/>
                <a:gd name="T33" fmla="*/ 278 h 342"/>
                <a:gd name="T34" fmla="*/ 332 w 344"/>
                <a:gd name="T35" fmla="*/ 298 h 342"/>
                <a:gd name="T36" fmla="*/ 318 w 344"/>
                <a:gd name="T37" fmla="*/ 316 h 342"/>
                <a:gd name="T38" fmla="*/ 300 w 344"/>
                <a:gd name="T39" fmla="*/ 330 h 342"/>
                <a:gd name="T40" fmla="*/ 280 w 344"/>
                <a:gd name="T41" fmla="*/ 338 h 342"/>
                <a:gd name="T42" fmla="*/ 257 w 344"/>
                <a:gd name="T43" fmla="*/ 342 h 342"/>
                <a:gd name="T44" fmla="*/ 89 w 344"/>
                <a:gd name="T45" fmla="*/ 342 h 342"/>
                <a:gd name="T46" fmla="*/ 66 w 344"/>
                <a:gd name="T47" fmla="*/ 338 h 342"/>
                <a:gd name="T48" fmla="*/ 44 w 344"/>
                <a:gd name="T49" fmla="*/ 330 h 342"/>
                <a:gd name="T50" fmla="*/ 27 w 344"/>
                <a:gd name="T51" fmla="*/ 316 h 342"/>
                <a:gd name="T52" fmla="*/ 12 w 344"/>
                <a:gd name="T53" fmla="*/ 298 h 342"/>
                <a:gd name="T54" fmla="*/ 4 w 344"/>
                <a:gd name="T55" fmla="*/ 278 h 342"/>
                <a:gd name="T56" fmla="*/ 0 w 344"/>
                <a:gd name="T57" fmla="*/ 255 h 342"/>
                <a:gd name="T58" fmla="*/ 0 w 344"/>
                <a:gd name="T59" fmla="*/ 87 h 342"/>
                <a:gd name="T60" fmla="*/ 4 w 344"/>
                <a:gd name="T61" fmla="*/ 64 h 342"/>
                <a:gd name="T62" fmla="*/ 12 w 344"/>
                <a:gd name="T63" fmla="*/ 42 h 342"/>
                <a:gd name="T64" fmla="*/ 27 w 344"/>
                <a:gd name="T65" fmla="*/ 25 h 342"/>
                <a:gd name="T66" fmla="*/ 44 w 344"/>
                <a:gd name="T67" fmla="*/ 12 h 342"/>
                <a:gd name="T68" fmla="*/ 66 w 344"/>
                <a:gd name="T69" fmla="*/ 2 h 342"/>
                <a:gd name="T70" fmla="*/ 89 w 344"/>
                <a:gd name="T7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2">
                  <a:moveTo>
                    <a:pt x="89" y="84"/>
                  </a:moveTo>
                  <a:lnTo>
                    <a:pt x="86" y="255"/>
                  </a:lnTo>
                  <a:lnTo>
                    <a:pt x="257" y="256"/>
                  </a:lnTo>
                  <a:lnTo>
                    <a:pt x="258" y="256"/>
                  </a:lnTo>
                  <a:lnTo>
                    <a:pt x="258" y="255"/>
                  </a:lnTo>
                  <a:lnTo>
                    <a:pt x="258" y="87"/>
                  </a:lnTo>
                  <a:lnTo>
                    <a:pt x="89" y="84"/>
                  </a:lnTo>
                  <a:close/>
                  <a:moveTo>
                    <a:pt x="89" y="0"/>
                  </a:moveTo>
                  <a:lnTo>
                    <a:pt x="257" y="0"/>
                  </a:lnTo>
                  <a:lnTo>
                    <a:pt x="280" y="2"/>
                  </a:lnTo>
                  <a:lnTo>
                    <a:pt x="300" y="12"/>
                  </a:lnTo>
                  <a:lnTo>
                    <a:pt x="318" y="25"/>
                  </a:lnTo>
                  <a:lnTo>
                    <a:pt x="332" y="42"/>
                  </a:lnTo>
                  <a:lnTo>
                    <a:pt x="340" y="64"/>
                  </a:lnTo>
                  <a:lnTo>
                    <a:pt x="344" y="87"/>
                  </a:lnTo>
                  <a:lnTo>
                    <a:pt x="344" y="255"/>
                  </a:lnTo>
                  <a:lnTo>
                    <a:pt x="340" y="278"/>
                  </a:lnTo>
                  <a:lnTo>
                    <a:pt x="332" y="298"/>
                  </a:lnTo>
                  <a:lnTo>
                    <a:pt x="318" y="316"/>
                  </a:lnTo>
                  <a:lnTo>
                    <a:pt x="300" y="330"/>
                  </a:lnTo>
                  <a:lnTo>
                    <a:pt x="280" y="338"/>
                  </a:lnTo>
                  <a:lnTo>
                    <a:pt x="257" y="342"/>
                  </a:lnTo>
                  <a:lnTo>
                    <a:pt x="89" y="342"/>
                  </a:lnTo>
                  <a:lnTo>
                    <a:pt x="66" y="338"/>
                  </a:lnTo>
                  <a:lnTo>
                    <a:pt x="44" y="330"/>
                  </a:lnTo>
                  <a:lnTo>
                    <a:pt x="27" y="316"/>
                  </a:lnTo>
                  <a:lnTo>
                    <a:pt x="12" y="298"/>
                  </a:lnTo>
                  <a:lnTo>
                    <a:pt x="4" y="278"/>
                  </a:lnTo>
                  <a:lnTo>
                    <a:pt x="0" y="255"/>
                  </a:lnTo>
                  <a:lnTo>
                    <a:pt x="0" y="87"/>
                  </a:lnTo>
                  <a:lnTo>
                    <a:pt x="4" y="64"/>
                  </a:lnTo>
                  <a:lnTo>
                    <a:pt x="12" y="42"/>
                  </a:lnTo>
                  <a:lnTo>
                    <a:pt x="27" y="25"/>
                  </a:lnTo>
                  <a:lnTo>
                    <a:pt x="44" y="12"/>
                  </a:lnTo>
                  <a:lnTo>
                    <a:pt x="66" y="2"/>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8" name="Freeform 281">
              <a:extLst>
                <a:ext uri="{FF2B5EF4-FFF2-40B4-BE49-F238E27FC236}">
                  <a16:creationId xmlns:a16="http://schemas.microsoft.com/office/drawing/2014/main" id="{B0097213-F21A-495B-BCDF-4136A9109067}"/>
                </a:ext>
              </a:extLst>
            </p:cNvPr>
            <p:cNvSpPr>
              <a:spLocks noEditPoints="1"/>
            </p:cNvSpPr>
            <p:nvPr/>
          </p:nvSpPr>
          <p:spPr bwMode="auto">
            <a:xfrm>
              <a:off x="5932240" y="4847682"/>
              <a:ext cx="92184" cy="91514"/>
            </a:xfrm>
            <a:custGeom>
              <a:avLst/>
              <a:gdLst>
                <a:gd name="T0" fmla="*/ 87 w 342"/>
                <a:gd name="T1" fmla="*/ 84 h 342"/>
                <a:gd name="T2" fmla="*/ 85 w 342"/>
                <a:gd name="T3" fmla="*/ 255 h 342"/>
                <a:gd name="T4" fmla="*/ 255 w 342"/>
                <a:gd name="T5" fmla="*/ 256 h 342"/>
                <a:gd name="T6" fmla="*/ 256 w 342"/>
                <a:gd name="T7" fmla="*/ 256 h 342"/>
                <a:gd name="T8" fmla="*/ 256 w 342"/>
                <a:gd name="T9" fmla="*/ 255 h 342"/>
                <a:gd name="T10" fmla="*/ 256 w 342"/>
                <a:gd name="T11" fmla="*/ 87 h 342"/>
                <a:gd name="T12" fmla="*/ 87 w 342"/>
                <a:gd name="T13" fmla="*/ 84 h 342"/>
                <a:gd name="T14" fmla="*/ 87 w 342"/>
                <a:gd name="T15" fmla="*/ 0 h 342"/>
                <a:gd name="T16" fmla="*/ 255 w 342"/>
                <a:gd name="T17" fmla="*/ 0 h 342"/>
                <a:gd name="T18" fmla="*/ 278 w 342"/>
                <a:gd name="T19" fmla="*/ 2 h 342"/>
                <a:gd name="T20" fmla="*/ 298 w 342"/>
                <a:gd name="T21" fmla="*/ 12 h 342"/>
                <a:gd name="T22" fmla="*/ 316 w 342"/>
                <a:gd name="T23" fmla="*/ 25 h 342"/>
                <a:gd name="T24" fmla="*/ 330 w 342"/>
                <a:gd name="T25" fmla="*/ 42 h 342"/>
                <a:gd name="T26" fmla="*/ 339 w 342"/>
                <a:gd name="T27" fmla="*/ 64 h 342"/>
                <a:gd name="T28" fmla="*/ 342 w 342"/>
                <a:gd name="T29" fmla="*/ 87 h 342"/>
                <a:gd name="T30" fmla="*/ 342 w 342"/>
                <a:gd name="T31" fmla="*/ 255 h 342"/>
                <a:gd name="T32" fmla="*/ 339 w 342"/>
                <a:gd name="T33" fmla="*/ 278 h 342"/>
                <a:gd name="T34" fmla="*/ 330 w 342"/>
                <a:gd name="T35" fmla="*/ 298 h 342"/>
                <a:gd name="T36" fmla="*/ 316 w 342"/>
                <a:gd name="T37" fmla="*/ 316 h 342"/>
                <a:gd name="T38" fmla="*/ 298 w 342"/>
                <a:gd name="T39" fmla="*/ 330 h 342"/>
                <a:gd name="T40" fmla="*/ 278 w 342"/>
                <a:gd name="T41" fmla="*/ 338 h 342"/>
                <a:gd name="T42" fmla="*/ 255 w 342"/>
                <a:gd name="T43" fmla="*/ 342 h 342"/>
                <a:gd name="T44" fmla="*/ 87 w 342"/>
                <a:gd name="T45" fmla="*/ 342 h 342"/>
                <a:gd name="T46" fmla="*/ 64 w 342"/>
                <a:gd name="T47" fmla="*/ 338 h 342"/>
                <a:gd name="T48" fmla="*/ 43 w 342"/>
                <a:gd name="T49" fmla="*/ 330 h 342"/>
                <a:gd name="T50" fmla="*/ 25 w 342"/>
                <a:gd name="T51" fmla="*/ 316 h 342"/>
                <a:gd name="T52" fmla="*/ 12 w 342"/>
                <a:gd name="T53" fmla="*/ 298 h 342"/>
                <a:gd name="T54" fmla="*/ 2 w 342"/>
                <a:gd name="T55" fmla="*/ 278 h 342"/>
                <a:gd name="T56" fmla="*/ 0 w 342"/>
                <a:gd name="T57" fmla="*/ 255 h 342"/>
                <a:gd name="T58" fmla="*/ 0 w 342"/>
                <a:gd name="T59" fmla="*/ 87 h 342"/>
                <a:gd name="T60" fmla="*/ 2 w 342"/>
                <a:gd name="T61" fmla="*/ 64 h 342"/>
                <a:gd name="T62" fmla="*/ 12 w 342"/>
                <a:gd name="T63" fmla="*/ 42 h 342"/>
                <a:gd name="T64" fmla="*/ 25 w 342"/>
                <a:gd name="T65" fmla="*/ 25 h 342"/>
                <a:gd name="T66" fmla="*/ 43 w 342"/>
                <a:gd name="T67" fmla="*/ 12 h 342"/>
                <a:gd name="T68" fmla="*/ 64 w 342"/>
                <a:gd name="T69" fmla="*/ 2 h 342"/>
                <a:gd name="T70" fmla="*/ 87 w 342"/>
                <a:gd name="T7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2" h="342">
                  <a:moveTo>
                    <a:pt x="87" y="84"/>
                  </a:moveTo>
                  <a:lnTo>
                    <a:pt x="85" y="255"/>
                  </a:lnTo>
                  <a:lnTo>
                    <a:pt x="255" y="256"/>
                  </a:lnTo>
                  <a:lnTo>
                    <a:pt x="256" y="256"/>
                  </a:lnTo>
                  <a:lnTo>
                    <a:pt x="256" y="255"/>
                  </a:lnTo>
                  <a:lnTo>
                    <a:pt x="256" y="87"/>
                  </a:lnTo>
                  <a:lnTo>
                    <a:pt x="87" y="84"/>
                  </a:lnTo>
                  <a:close/>
                  <a:moveTo>
                    <a:pt x="87" y="0"/>
                  </a:moveTo>
                  <a:lnTo>
                    <a:pt x="255" y="0"/>
                  </a:lnTo>
                  <a:lnTo>
                    <a:pt x="278" y="2"/>
                  </a:lnTo>
                  <a:lnTo>
                    <a:pt x="298" y="12"/>
                  </a:lnTo>
                  <a:lnTo>
                    <a:pt x="316" y="25"/>
                  </a:lnTo>
                  <a:lnTo>
                    <a:pt x="330" y="42"/>
                  </a:lnTo>
                  <a:lnTo>
                    <a:pt x="339" y="64"/>
                  </a:lnTo>
                  <a:lnTo>
                    <a:pt x="342" y="87"/>
                  </a:lnTo>
                  <a:lnTo>
                    <a:pt x="342" y="255"/>
                  </a:lnTo>
                  <a:lnTo>
                    <a:pt x="339" y="278"/>
                  </a:lnTo>
                  <a:lnTo>
                    <a:pt x="330" y="298"/>
                  </a:lnTo>
                  <a:lnTo>
                    <a:pt x="316" y="316"/>
                  </a:lnTo>
                  <a:lnTo>
                    <a:pt x="298" y="330"/>
                  </a:lnTo>
                  <a:lnTo>
                    <a:pt x="278" y="338"/>
                  </a:lnTo>
                  <a:lnTo>
                    <a:pt x="255" y="342"/>
                  </a:lnTo>
                  <a:lnTo>
                    <a:pt x="87" y="342"/>
                  </a:lnTo>
                  <a:lnTo>
                    <a:pt x="64" y="338"/>
                  </a:lnTo>
                  <a:lnTo>
                    <a:pt x="43" y="330"/>
                  </a:lnTo>
                  <a:lnTo>
                    <a:pt x="25" y="316"/>
                  </a:lnTo>
                  <a:lnTo>
                    <a:pt x="12" y="298"/>
                  </a:lnTo>
                  <a:lnTo>
                    <a:pt x="2" y="278"/>
                  </a:lnTo>
                  <a:lnTo>
                    <a:pt x="0" y="255"/>
                  </a:lnTo>
                  <a:lnTo>
                    <a:pt x="0" y="87"/>
                  </a:lnTo>
                  <a:lnTo>
                    <a:pt x="2" y="64"/>
                  </a:lnTo>
                  <a:lnTo>
                    <a:pt x="12" y="42"/>
                  </a:lnTo>
                  <a:lnTo>
                    <a:pt x="25" y="25"/>
                  </a:lnTo>
                  <a:lnTo>
                    <a:pt x="43" y="12"/>
                  </a:lnTo>
                  <a:lnTo>
                    <a:pt x="64" y="2"/>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39" name="Freeform 282">
              <a:extLst>
                <a:ext uri="{FF2B5EF4-FFF2-40B4-BE49-F238E27FC236}">
                  <a16:creationId xmlns:a16="http://schemas.microsoft.com/office/drawing/2014/main" id="{D9205FC7-A84B-4D8C-86B5-DA26D0E80710}"/>
                </a:ext>
              </a:extLst>
            </p:cNvPr>
            <p:cNvSpPr>
              <a:spLocks noEditPoints="1"/>
            </p:cNvSpPr>
            <p:nvPr/>
          </p:nvSpPr>
          <p:spPr bwMode="auto">
            <a:xfrm>
              <a:off x="6046115" y="4960729"/>
              <a:ext cx="93540" cy="91514"/>
            </a:xfrm>
            <a:custGeom>
              <a:avLst/>
              <a:gdLst>
                <a:gd name="T0" fmla="*/ 89 w 344"/>
                <a:gd name="T1" fmla="*/ 85 h 343"/>
                <a:gd name="T2" fmla="*/ 86 w 344"/>
                <a:gd name="T3" fmla="*/ 256 h 343"/>
                <a:gd name="T4" fmla="*/ 257 w 344"/>
                <a:gd name="T5" fmla="*/ 257 h 343"/>
                <a:gd name="T6" fmla="*/ 258 w 344"/>
                <a:gd name="T7" fmla="*/ 257 h 343"/>
                <a:gd name="T8" fmla="*/ 258 w 344"/>
                <a:gd name="T9" fmla="*/ 256 h 343"/>
                <a:gd name="T10" fmla="*/ 258 w 344"/>
                <a:gd name="T11" fmla="*/ 87 h 343"/>
                <a:gd name="T12" fmla="*/ 89 w 344"/>
                <a:gd name="T13" fmla="*/ 85 h 343"/>
                <a:gd name="T14" fmla="*/ 89 w 344"/>
                <a:gd name="T15" fmla="*/ 0 h 343"/>
                <a:gd name="T16" fmla="*/ 257 w 344"/>
                <a:gd name="T17" fmla="*/ 0 h 343"/>
                <a:gd name="T18" fmla="*/ 280 w 344"/>
                <a:gd name="T19" fmla="*/ 3 h 343"/>
                <a:gd name="T20" fmla="*/ 300 w 344"/>
                <a:gd name="T21" fmla="*/ 11 h 343"/>
                <a:gd name="T22" fmla="*/ 318 w 344"/>
                <a:gd name="T23" fmla="*/ 26 h 343"/>
                <a:gd name="T24" fmla="*/ 332 w 344"/>
                <a:gd name="T25" fmla="*/ 43 h 343"/>
                <a:gd name="T26" fmla="*/ 340 w 344"/>
                <a:gd name="T27" fmla="*/ 63 h 343"/>
                <a:gd name="T28" fmla="*/ 344 w 344"/>
                <a:gd name="T29" fmla="*/ 87 h 343"/>
                <a:gd name="T30" fmla="*/ 344 w 344"/>
                <a:gd name="T31" fmla="*/ 256 h 343"/>
                <a:gd name="T32" fmla="*/ 340 w 344"/>
                <a:gd name="T33" fmla="*/ 278 h 343"/>
                <a:gd name="T34" fmla="*/ 332 w 344"/>
                <a:gd name="T35" fmla="*/ 299 h 343"/>
                <a:gd name="T36" fmla="*/ 318 w 344"/>
                <a:gd name="T37" fmla="*/ 317 h 343"/>
                <a:gd name="T38" fmla="*/ 300 w 344"/>
                <a:gd name="T39" fmla="*/ 330 h 343"/>
                <a:gd name="T40" fmla="*/ 280 w 344"/>
                <a:gd name="T41" fmla="*/ 339 h 343"/>
                <a:gd name="T42" fmla="*/ 257 w 344"/>
                <a:gd name="T43" fmla="*/ 343 h 343"/>
                <a:gd name="T44" fmla="*/ 89 w 344"/>
                <a:gd name="T45" fmla="*/ 343 h 343"/>
                <a:gd name="T46" fmla="*/ 66 w 344"/>
                <a:gd name="T47" fmla="*/ 339 h 343"/>
                <a:gd name="T48" fmla="*/ 44 w 344"/>
                <a:gd name="T49" fmla="*/ 330 h 343"/>
                <a:gd name="T50" fmla="*/ 27 w 344"/>
                <a:gd name="T51" fmla="*/ 317 h 343"/>
                <a:gd name="T52" fmla="*/ 12 w 344"/>
                <a:gd name="T53" fmla="*/ 299 h 343"/>
                <a:gd name="T54" fmla="*/ 4 w 344"/>
                <a:gd name="T55" fmla="*/ 278 h 343"/>
                <a:gd name="T56" fmla="*/ 0 w 344"/>
                <a:gd name="T57" fmla="*/ 256 h 343"/>
                <a:gd name="T58" fmla="*/ 0 w 344"/>
                <a:gd name="T59" fmla="*/ 87 h 343"/>
                <a:gd name="T60" fmla="*/ 4 w 344"/>
                <a:gd name="T61" fmla="*/ 63 h 343"/>
                <a:gd name="T62" fmla="*/ 12 w 344"/>
                <a:gd name="T63" fmla="*/ 43 h 343"/>
                <a:gd name="T64" fmla="*/ 27 w 344"/>
                <a:gd name="T65" fmla="*/ 26 h 343"/>
                <a:gd name="T66" fmla="*/ 44 w 344"/>
                <a:gd name="T67" fmla="*/ 11 h 343"/>
                <a:gd name="T68" fmla="*/ 66 w 344"/>
                <a:gd name="T69" fmla="*/ 3 h 343"/>
                <a:gd name="T70" fmla="*/ 89 w 344"/>
                <a:gd name="T7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3">
                  <a:moveTo>
                    <a:pt x="89" y="85"/>
                  </a:moveTo>
                  <a:lnTo>
                    <a:pt x="86" y="256"/>
                  </a:lnTo>
                  <a:lnTo>
                    <a:pt x="257" y="257"/>
                  </a:lnTo>
                  <a:lnTo>
                    <a:pt x="258" y="257"/>
                  </a:lnTo>
                  <a:lnTo>
                    <a:pt x="258" y="256"/>
                  </a:lnTo>
                  <a:lnTo>
                    <a:pt x="258" y="87"/>
                  </a:lnTo>
                  <a:lnTo>
                    <a:pt x="89" y="85"/>
                  </a:lnTo>
                  <a:close/>
                  <a:moveTo>
                    <a:pt x="89" y="0"/>
                  </a:moveTo>
                  <a:lnTo>
                    <a:pt x="257" y="0"/>
                  </a:lnTo>
                  <a:lnTo>
                    <a:pt x="280" y="3"/>
                  </a:lnTo>
                  <a:lnTo>
                    <a:pt x="300" y="11"/>
                  </a:lnTo>
                  <a:lnTo>
                    <a:pt x="318" y="26"/>
                  </a:lnTo>
                  <a:lnTo>
                    <a:pt x="332" y="43"/>
                  </a:lnTo>
                  <a:lnTo>
                    <a:pt x="340" y="63"/>
                  </a:lnTo>
                  <a:lnTo>
                    <a:pt x="344" y="87"/>
                  </a:lnTo>
                  <a:lnTo>
                    <a:pt x="344" y="256"/>
                  </a:lnTo>
                  <a:lnTo>
                    <a:pt x="340" y="278"/>
                  </a:lnTo>
                  <a:lnTo>
                    <a:pt x="332" y="299"/>
                  </a:lnTo>
                  <a:lnTo>
                    <a:pt x="318" y="317"/>
                  </a:lnTo>
                  <a:lnTo>
                    <a:pt x="300" y="330"/>
                  </a:lnTo>
                  <a:lnTo>
                    <a:pt x="280" y="339"/>
                  </a:lnTo>
                  <a:lnTo>
                    <a:pt x="257" y="343"/>
                  </a:lnTo>
                  <a:lnTo>
                    <a:pt x="89" y="343"/>
                  </a:lnTo>
                  <a:lnTo>
                    <a:pt x="66" y="339"/>
                  </a:lnTo>
                  <a:lnTo>
                    <a:pt x="44" y="330"/>
                  </a:lnTo>
                  <a:lnTo>
                    <a:pt x="27" y="317"/>
                  </a:lnTo>
                  <a:lnTo>
                    <a:pt x="12" y="299"/>
                  </a:lnTo>
                  <a:lnTo>
                    <a:pt x="4" y="278"/>
                  </a:lnTo>
                  <a:lnTo>
                    <a:pt x="0" y="256"/>
                  </a:lnTo>
                  <a:lnTo>
                    <a:pt x="0" y="87"/>
                  </a:lnTo>
                  <a:lnTo>
                    <a:pt x="4" y="63"/>
                  </a:lnTo>
                  <a:lnTo>
                    <a:pt x="12" y="43"/>
                  </a:lnTo>
                  <a:lnTo>
                    <a:pt x="27" y="26"/>
                  </a:lnTo>
                  <a:lnTo>
                    <a:pt x="44" y="11"/>
                  </a:lnTo>
                  <a:lnTo>
                    <a:pt x="66" y="3"/>
                  </a:lnTo>
                  <a:lnTo>
                    <a:pt x="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0" name="Freeform 283">
              <a:extLst>
                <a:ext uri="{FF2B5EF4-FFF2-40B4-BE49-F238E27FC236}">
                  <a16:creationId xmlns:a16="http://schemas.microsoft.com/office/drawing/2014/main" id="{115ADF81-78C5-4CDA-A561-4BFB5833D462}"/>
                </a:ext>
              </a:extLst>
            </p:cNvPr>
            <p:cNvSpPr>
              <a:spLocks noEditPoints="1"/>
            </p:cNvSpPr>
            <p:nvPr/>
          </p:nvSpPr>
          <p:spPr bwMode="auto">
            <a:xfrm>
              <a:off x="5932240" y="4960729"/>
              <a:ext cx="92184" cy="91514"/>
            </a:xfrm>
            <a:custGeom>
              <a:avLst/>
              <a:gdLst>
                <a:gd name="T0" fmla="*/ 87 w 342"/>
                <a:gd name="T1" fmla="*/ 85 h 343"/>
                <a:gd name="T2" fmla="*/ 85 w 342"/>
                <a:gd name="T3" fmla="*/ 256 h 343"/>
                <a:gd name="T4" fmla="*/ 255 w 342"/>
                <a:gd name="T5" fmla="*/ 257 h 343"/>
                <a:gd name="T6" fmla="*/ 256 w 342"/>
                <a:gd name="T7" fmla="*/ 257 h 343"/>
                <a:gd name="T8" fmla="*/ 256 w 342"/>
                <a:gd name="T9" fmla="*/ 256 h 343"/>
                <a:gd name="T10" fmla="*/ 256 w 342"/>
                <a:gd name="T11" fmla="*/ 87 h 343"/>
                <a:gd name="T12" fmla="*/ 87 w 342"/>
                <a:gd name="T13" fmla="*/ 85 h 343"/>
                <a:gd name="T14" fmla="*/ 87 w 342"/>
                <a:gd name="T15" fmla="*/ 0 h 343"/>
                <a:gd name="T16" fmla="*/ 255 w 342"/>
                <a:gd name="T17" fmla="*/ 0 h 343"/>
                <a:gd name="T18" fmla="*/ 278 w 342"/>
                <a:gd name="T19" fmla="*/ 3 h 343"/>
                <a:gd name="T20" fmla="*/ 298 w 342"/>
                <a:gd name="T21" fmla="*/ 11 h 343"/>
                <a:gd name="T22" fmla="*/ 316 w 342"/>
                <a:gd name="T23" fmla="*/ 26 h 343"/>
                <a:gd name="T24" fmla="*/ 330 w 342"/>
                <a:gd name="T25" fmla="*/ 43 h 343"/>
                <a:gd name="T26" fmla="*/ 339 w 342"/>
                <a:gd name="T27" fmla="*/ 63 h 343"/>
                <a:gd name="T28" fmla="*/ 342 w 342"/>
                <a:gd name="T29" fmla="*/ 87 h 343"/>
                <a:gd name="T30" fmla="*/ 342 w 342"/>
                <a:gd name="T31" fmla="*/ 256 h 343"/>
                <a:gd name="T32" fmla="*/ 339 w 342"/>
                <a:gd name="T33" fmla="*/ 278 h 343"/>
                <a:gd name="T34" fmla="*/ 330 w 342"/>
                <a:gd name="T35" fmla="*/ 299 h 343"/>
                <a:gd name="T36" fmla="*/ 316 w 342"/>
                <a:gd name="T37" fmla="*/ 317 h 343"/>
                <a:gd name="T38" fmla="*/ 298 w 342"/>
                <a:gd name="T39" fmla="*/ 330 h 343"/>
                <a:gd name="T40" fmla="*/ 278 w 342"/>
                <a:gd name="T41" fmla="*/ 339 h 343"/>
                <a:gd name="T42" fmla="*/ 255 w 342"/>
                <a:gd name="T43" fmla="*/ 343 h 343"/>
                <a:gd name="T44" fmla="*/ 87 w 342"/>
                <a:gd name="T45" fmla="*/ 343 h 343"/>
                <a:gd name="T46" fmla="*/ 64 w 342"/>
                <a:gd name="T47" fmla="*/ 339 h 343"/>
                <a:gd name="T48" fmla="*/ 43 w 342"/>
                <a:gd name="T49" fmla="*/ 330 h 343"/>
                <a:gd name="T50" fmla="*/ 25 w 342"/>
                <a:gd name="T51" fmla="*/ 317 h 343"/>
                <a:gd name="T52" fmla="*/ 12 w 342"/>
                <a:gd name="T53" fmla="*/ 299 h 343"/>
                <a:gd name="T54" fmla="*/ 2 w 342"/>
                <a:gd name="T55" fmla="*/ 278 h 343"/>
                <a:gd name="T56" fmla="*/ 0 w 342"/>
                <a:gd name="T57" fmla="*/ 256 h 343"/>
                <a:gd name="T58" fmla="*/ 0 w 342"/>
                <a:gd name="T59" fmla="*/ 87 h 343"/>
                <a:gd name="T60" fmla="*/ 2 w 342"/>
                <a:gd name="T61" fmla="*/ 63 h 343"/>
                <a:gd name="T62" fmla="*/ 12 w 342"/>
                <a:gd name="T63" fmla="*/ 43 h 343"/>
                <a:gd name="T64" fmla="*/ 25 w 342"/>
                <a:gd name="T65" fmla="*/ 26 h 343"/>
                <a:gd name="T66" fmla="*/ 43 w 342"/>
                <a:gd name="T67" fmla="*/ 11 h 343"/>
                <a:gd name="T68" fmla="*/ 64 w 342"/>
                <a:gd name="T69" fmla="*/ 3 h 343"/>
                <a:gd name="T70" fmla="*/ 87 w 342"/>
                <a:gd name="T71"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2" h="343">
                  <a:moveTo>
                    <a:pt x="87" y="85"/>
                  </a:moveTo>
                  <a:lnTo>
                    <a:pt x="85" y="256"/>
                  </a:lnTo>
                  <a:lnTo>
                    <a:pt x="255" y="257"/>
                  </a:lnTo>
                  <a:lnTo>
                    <a:pt x="256" y="257"/>
                  </a:lnTo>
                  <a:lnTo>
                    <a:pt x="256" y="256"/>
                  </a:lnTo>
                  <a:lnTo>
                    <a:pt x="256" y="87"/>
                  </a:lnTo>
                  <a:lnTo>
                    <a:pt x="87" y="85"/>
                  </a:lnTo>
                  <a:close/>
                  <a:moveTo>
                    <a:pt x="87" y="0"/>
                  </a:moveTo>
                  <a:lnTo>
                    <a:pt x="255" y="0"/>
                  </a:lnTo>
                  <a:lnTo>
                    <a:pt x="278" y="3"/>
                  </a:lnTo>
                  <a:lnTo>
                    <a:pt x="298" y="11"/>
                  </a:lnTo>
                  <a:lnTo>
                    <a:pt x="316" y="26"/>
                  </a:lnTo>
                  <a:lnTo>
                    <a:pt x="330" y="43"/>
                  </a:lnTo>
                  <a:lnTo>
                    <a:pt x="339" y="63"/>
                  </a:lnTo>
                  <a:lnTo>
                    <a:pt x="342" y="87"/>
                  </a:lnTo>
                  <a:lnTo>
                    <a:pt x="342" y="256"/>
                  </a:lnTo>
                  <a:lnTo>
                    <a:pt x="339" y="278"/>
                  </a:lnTo>
                  <a:lnTo>
                    <a:pt x="330" y="299"/>
                  </a:lnTo>
                  <a:lnTo>
                    <a:pt x="316" y="317"/>
                  </a:lnTo>
                  <a:lnTo>
                    <a:pt x="298" y="330"/>
                  </a:lnTo>
                  <a:lnTo>
                    <a:pt x="278" y="339"/>
                  </a:lnTo>
                  <a:lnTo>
                    <a:pt x="255" y="343"/>
                  </a:lnTo>
                  <a:lnTo>
                    <a:pt x="87" y="343"/>
                  </a:lnTo>
                  <a:lnTo>
                    <a:pt x="64" y="339"/>
                  </a:lnTo>
                  <a:lnTo>
                    <a:pt x="43" y="330"/>
                  </a:lnTo>
                  <a:lnTo>
                    <a:pt x="25" y="317"/>
                  </a:lnTo>
                  <a:lnTo>
                    <a:pt x="12" y="299"/>
                  </a:lnTo>
                  <a:lnTo>
                    <a:pt x="2" y="278"/>
                  </a:lnTo>
                  <a:lnTo>
                    <a:pt x="0" y="256"/>
                  </a:lnTo>
                  <a:lnTo>
                    <a:pt x="0" y="87"/>
                  </a:lnTo>
                  <a:lnTo>
                    <a:pt x="2" y="63"/>
                  </a:lnTo>
                  <a:lnTo>
                    <a:pt x="12" y="43"/>
                  </a:lnTo>
                  <a:lnTo>
                    <a:pt x="25" y="26"/>
                  </a:lnTo>
                  <a:lnTo>
                    <a:pt x="43" y="11"/>
                  </a:lnTo>
                  <a:lnTo>
                    <a:pt x="64" y="3"/>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1" name="Freeform 284">
              <a:extLst>
                <a:ext uri="{FF2B5EF4-FFF2-40B4-BE49-F238E27FC236}">
                  <a16:creationId xmlns:a16="http://schemas.microsoft.com/office/drawing/2014/main" id="{686CE78A-F4CB-468A-B533-2E8764219CCD}"/>
                </a:ext>
              </a:extLst>
            </p:cNvPr>
            <p:cNvSpPr>
              <a:spLocks/>
            </p:cNvSpPr>
            <p:nvPr/>
          </p:nvSpPr>
          <p:spPr bwMode="auto">
            <a:xfrm>
              <a:off x="6166768" y="4849028"/>
              <a:ext cx="283331" cy="21533"/>
            </a:xfrm>
            <a:custGeom>
              <a:avLst/>
              <a:gdLst>
                <a:gd name="T0" fmla="*/ 40 w 1047"/>
                <a:gd name="T1" fmla="*/ 0 h 79"/>
                <a:gd name="T2" fmla="*/ 1009 w 1047"/>
                <a:gd name="T3" fmla="*/ 0 h 79"/>
                <a:gd name="T4" fmla="*/ 1023 w 1047"/>
                <a:gd name="T5" fmla="*/ 3 h 79"/>
                <a:gd name="T6" fmla="*/ 1037 w 1047"/>
                <a:gd name="T7" fmla="*/ 12 h 79"/>
                <a:gd name="T8" fmla="*/ 1045 w 1047"/>
                <a:gd name="T9" fmla="*/ 24 h 79"/>
                <a:gd name="T10" fmla="*/ 1047 w 1047"/>
                <a:gd name="T11" fmla="*/ 40 h 79"/>
                <a:gd name="T12" fmla="*/ 1045 w 1047"/>
                <a:gd name="T13" fmla="*/ 55 h 79"/>
                <a:gd name="T14" fmla="*/ 1037 w 1047"/>
                <a:gd name="T15" fmla="*/ 67 h 79"/>
                <a:gd name="T16" fmla="*/ 1023 w 1047"/>
                <a:gd name="T17" fmla="*/ 76 h 79"/>
                <a:gd name="T18" fmla="*/ 1009 w 1047"/>
                <a:gd name="T19" fmla="*/ 79 h 79"/>
                <a:gd name="T20" fmla="*/ 40 w 1047"/>
                <a:gd name="T21" fmla="*/ 79 h 79"/>
                <a:gd name="T22" fmla="*/ 25 w 1047"/>
                <a:gd name="T23" fmla="*/ 76 h 79"/>
                <a:gd name="T24" fmla="*/ 12 w 1047"/>
                <a:gd name="T25" fmla="*/ 67 h 79"/>
                <a:gd name="T26" fmla="*/ 4 w 1047"/>
                <a:gd name="T27" fmla="*/ 55 h 79"/>
                <a:gd name="T28" fmla="*/ 0 w 1047"/>
                <a:gd name="T29" fmla="*/ 40 h 79"/>
                <a:gd name="T30" fmla="*/ 4 w 1047"/>
                <a:gd name="T31" fmla="*/ 24 h 79"/>
                <a:gd name="T32" fmla="*/ 12 w 1047"/>
                <a:gd name="T33" fmla="*/ 12 h 79"/>
                <a:gd name="T34" fmla="*/ 25 w 1047"/>
                <a:gd name="T35" fmla="*/ 3 h 79"/>
                <a:gd name="T36" fmla="*/ 40 w 1047"/>
                <a:gd name="T3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7" h="79">
                  <a:moveTo>
                    <a:pt x="40" y="0"/>
                  </a:moveTo>
                  <a:lnTo>
                    <a:pt x="1009" y="0"/>
                  </a:lnTo>
                  <a:lnTo>
                    <a:pt x="1023" y="3"/>
                  </a:lnTo>
                  <a:lnTo>
                    <a:pt x="1037" y="12"/>
                  </a:lnTo>
                  <a:lnTo>
                    <a:pt x="1045" y="24"/>
                  </a:lnTo>
                  <a:lnTo>
                    <a:pt x="1047" y="40"/>
                  </a:lnTo>
                  <a:lnTo>
                    <a:pt x="1045" y="55"/>
                  </a:lnTo>
                  <a:lnTo>
                    <a:pt x="1037" y="67"/>
                  </a:lnTo>
                  <a:lnTo>
                    <a:pt x="1023" y="76"/>
                  </a:lnTo>
                  <a:lnTo>
                    <a:pt x="1009" y="79"/>
                  </a:lnTo>
                  <a:lnTo>
                    <a:pt x="40" y="79"/>
                  </a:lnTo>
                  <a:lnTo>
                    <a:pt x="25" y="76"/>
                  </a:lnTo>
                  <a:lnTo>
                    <a:pt x="12" y="67"/>
                  </a:lnTo>
                  <a:lnTo>
                    <a:pt x="4" y="55"/>
                  </a:lnTo>
                  <a:lnTo>
                    <a:pt x="0" y="40"/>
                  </a:lnTo>
                  <a:lnTo>
                    <a:pt x="4" y="24"/>
                  </a:lnTo>
                  <a:lnTo>
                    <a:pt x="12" y="12"/>
                  </a:lnTo>
                  <a:lnTo>
                    <a:pt x="25" y="3"/>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2" name="Freeform 285">
              <a:extLst>
                <a:ext uri="{FF2B5EF4-FFF2-40B4-BE49-F238E27FC236}">
                  <a16:creationId xmlns:a16="http://schemas.microsoft.com/office/drawing/2014/main" id="{7B5CD495-C909-49AD-B44E-DED99A762F0F}"/>
                </a:ext>
              </a:extLst>
            </p:cNvPr>
            <p:cNvSpPr>
              <a:spLocks/>
            </p:cNvSpPr>
            <p:nvPr/>
          </p:nvSpPr>
          <p:spPr bwMode="auto">
            <a:xfrm>
              <a:off x="6166768" y="4892093"/>
              <a:ext cx="283331" cy="21533"/>
            </a:xfrm>
            <a:custGeom>
              <a:avLst/>
              <a:gdLst>
                <a:gd name="T0" fmla="*/ 40 w 1047"/>
                <a:gd name="T1" fmla="*/ 0 h 80"/>
                <a:gd name="T2" fmla="*/ 1009 w 1047"/>
                <a:gd name="T3" fmla="*/ 0 h 80"/>
                <a:gd name="T4" fmla="*/ 1023 w 1047"/>
                <a:gd name="T5" fmla="*/ 4 h 80"/>
                <a:gd name="T6" fmla="*/ 1037 w 1047"/>
                <a:gd name="T7" fmla="*/ 12 h 80"/>
                <a:gd name="T8" fmla="*/ 1045 w 1047"/>
                <a:gd name="T9" fmla="*/ 24 h 80"/>
                <a:gd name="T10" fmla="*/ 1047 w 1047"/>
                <a:gd name="T11" fmla="*/ 40 h 80"/>
                <a:gd name="T12" fmla="*/ 1045 w 1047"/>
                <a:gd name="T13" fmla="*/ 56 h 80"/>
                <a:gd name="T14" fmla="*/ 1037 w 1047"/>
                <a:gd name="T15" fmla="*/ 68 h 80"/>
                <a:gd name="T16" fmla="*/ 1023 w 1047"/>
                <a:gd name="T17" fmla="*/ 76 h 80"/>
                <a:gd name="T18" fmla="*/ 1009 w 1047"/>
                <a:gd name="T19" fmla="*/ 80 h 80"/>
                <a:gd name="T20" fmla="*/ 40 w 1047"/>
                <a:gd name="T21" fmla="*/ 80 h 80"/>
                <a:gd name="T22" fmla="*/ 25 w 1047"/>
                <a:gd name="T23" fmla="*/ 76 h 80"/>
                <a:gd name="T24" fmla="*/ 12 w 1047"/>
                <a:gd name="T25" fmla="*/ 68 h 80"/>
                <a:gd name="T26" fmla="*/ 4 w 1047"/>
                <a:gd name="T27" fmla="*/ 56 h 80"/>
                <a:gd name="T28" fmla="*/ 0 w 1047"/>
                <a:gd name="T29" fmla="*/ 40 h 80"/>
                <a:gd name="T30" fmla="*/ 4 w 1047"/>
                <a:gd name="T31" fmla="*/ 24 h 80"/>
                <a:gd name="T32" fmla="*/ 12 w 1047"/>
                <a:gd name="T33" fmla="*/ 12 h 80"/>
                <a:gd name="T34" fmla="*/ 25 w 1047"/>
                <a:gd name="T35" fmla="*/ 4 h 80"/>
                <a:gd name="T36" fmla="*/ 40 w 1047"/>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7" h="80">
                  <a:moveTo>
                    <a:pt x="40" y="0"/>
                  </a:moveTo>
                  <a:lnTo>
                    <a:pt x="1009" y="0"/>
                  </a:lnTo>
                  <a:lnTo>
                    <a:pt x="1023" y="4"/>
                  </a:lnTo>
                  <a:lnTo>
                    <a:pt x="1037" y="12"/>
                  </a:lnTo>
                  <a:lnTo>
                    <a:pt x="1045" y="24"/>
                  </a:lnTo>
                  <a:lnTo>
                    <a:pt x="1047" y="40"/>
                  </a:lnTo>
                  <a:lnTo>
                    <a:pt x="1045" y="56"/>
                  </a:lnTo>
                  <a:lnTo>
                    <a:pt x="1037" y="68"/>
                  </a:lnTo>
                  <a:lnTo>
                    <a:pt x="1023" y="76"/>
                  </a:lnTo>
                  <a:lnTo>
                    <a:pt x="1009" y="80"/>
                  </a:lnTo>
                  <a:lnTo>
                    <a:pt x="40" y="80"/>
                  </a:lnTo>
                  <a:lnTo>
                    <a:pt x="25" y="76"/>
                  </a:lnTo>
                  <a:lnTo>
                    <a:pt x="12" y="68"/>
                  </a:lnTo>
                  <a:lnTo>
                    <a:pt x="4" y="56"/>
                  </a:lnTo>
                  <a:lnTo>
                    <a:pt x="0" y="40"/>
                  </a:lnTo>
                  <a:lnTo>
                    <a:pt x="4" y="24"/>
                  </a:lnTo>
                  <a:lnTo>
                    <a:pt x="12" y="12"/>
                  </a:lnTo>
                  <a:lnTo>
                    <a:pt x="25"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3" name="Freeform 286">
              <a:extLst>
                <a:ext uri="{FF2B5EF4-FFF2-40B4-BE49-F238E27FC236}">
                  <a16:creationId xmlns:a16="http://schemas.microsoft.com/office/drawing/2014/main" id="{4D9C74CB-5DCB-4300-883A-AD4EE93DC71D}"/>
                </a:ext>
              </a:extLst>
            </p:cNvPr>
            <p:cNvSpPr>
              <a:spLocks/>
            </p:cNvSpPr>
            <p:nvPr/>
          </p:nvSpPr>
          <p:spPr bwMode="auto">
            <a:xfrm>
              <a:off x="6166768" y="4935159"/>
              <a:ext cx="283331" cy="21533"/>
            </a:xfrm>
            <a:custGeom>
              <a:avLst/>
              <a:gdLst>
                <a:gd name="T0" fmla="*/ 40 w 1047"/>
                <a:gd name="T1" fmla="*/ 0 h 79"/>
                <a:gd name="T2" fmla="*/ 1009 w 1047"/>
                <a:gd name="T3" fmla="*/ 0 h 79"/>
                <a:gd name="T4" fmla="*/ 1023 w 1047"/>
                <a:gd name="T5" fmla="*/ 2 h 79"/>
                <a:gd name="T6" fmla="*/ 1037 w 1047"/>
                <a:gd name="T7" fmla="*/ 11 h 79"/>
                <a:gd name="T8" fmla="*/ 1045 w 1047"/>
                <a:gd name="T9" fmla="*/ 24 h 79"/>
                <a:gd name="T10" fmla="*/ 1047 w 1047"/>
                <a:gd name="T11" fmla="*/ 39 h 79"/>
                <a:gd name="T12" fmla="*/ 1045 w 1047"/>
                <a:gd name="T13" fmla="*/ 54 h 79"/>
                <a:gd name="T14" fmla="*/ 1037 w 1047"/>
                <a:gd name="T15" fmla="*/ 68 h 79"/>
                <a:gd name="T16" fmla="*/ 1023 w 1047"/>
                <a:gd name="T17" fmla="*/ 76 h 79"/>
                <a:gd name="T18" fmla="*/ 1009 w 1047"/>
                <a:gd name="T19" fmla="*/ 79 h 79"/>
                <a:gd name="T20" fmla="*/ 40 w 1047"/>
                <a:gd name="T21" fmla="*/ 79 h 79"/>
                <a:gd name="T22" fmla="*/ 25 w 1047"/>
                <a:gd name="T23" fmla="*/ 76 h 79"/>
                <a:gd name="T24" fmla="*/ 12 w 1047"/>
                <a:gd name="T25" fmla="*/ 68 h 79"/>
                <a:gd name="T26" fmla="*/ 4 w 1047"/>
                <a:gd name="T27" fmla="*/ 54 h 79"/>
                <a:gd name="T28" fmla="*/ 0 w 1047"/>
                <a:gd name="T29" fmla="*/ 39 h 79"/>
                <a:gd name="T30" fmla="*/ 4 w 1047"/>
                <a:gd name="T31" fmla="*/ 24 h 79"/>
                <a:gd name="T32" fmla="*/ 12 w 1047"/>
                <a:gd name="T33" fmla="*/ 11 h 79"/>
                <a:gd name="T34" fmla="*/ 25 w 1047"/>
                <a:gd name="T35" fmla="*/ 2 h 79"/>
                <a:gd name="T36" fmla="*/ 40 w 1047"/>
                <a:gd name="T3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7" h="79">
                  <a:moveTo>
                    <a:pt x="40" y="0"/>
                  </a:moveTo>
                  <a:lnTo>
                    <a:pt x="1009" y="0"/>
                  </a:lnTo>
                  <a:lnTo>
                    <a:pt x="1023" y="2"/>
                  </a:lnTo>
                  <a:lnTo>
                    <a:pt x="1037" y="11"/>
                  </a:lnTo>
                  <a:lnTo>
                    <a:pt x="1045" y="24"/>
                  </a:lnTo>
                  <a:lnTo>
                    <a:pt x="1047" y="39"/>
                  </a:lnTo>
                  <a:lnTo>
                    <a:pt x="1045" y="54"/>
                  </a:lnTo>
                  <a:lnTo>
                    <a:pt x="1037" y="68"/>
                  </a:lnTo>
                  <a:lnTo>
                    <a:pt x="1023" y="76"/>
                  </a:lnTo>
                  <a:lnTo>
                    <a:pt x="1009" y="79"/>
                  </a:lnTo>
                  <a:lnTo>
                    <a:pt x="40" y="79"/>
                  </a:lnTo>
                  <a:lnTo>
                    <a:pt x="25" y="76"/>
                  </a:lnTo>
                  <a:lnTo>
                    <a:pt x="12" y="68"/>
                  </a:lnTo>
                  <a:lnTo>
                    <a:pt x="4" y="54"/>
                  </a:lnTo>
                  <a:lnTo>
                    <a:pt x="0" y="39"/>
                  </a:lnTo>
                  <a:lnTo>
                    <a:pt x="4" y="24"/>
                  </a:lnTo>
                  <a:lnTo>
                    <a:pt x="12" y="11"/>
                  </a:lnTo>
                  <a:lnTo>
                    <a:pt x="25" y="2"/>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4" name="Freeform 287">
              <a:extLst>
                <a:ext uri="{FF2B5EF4-FFF2-40B4-BE49-F238E27FC236}">
                  <a16:creationId xmlns:a16="http://schemas.microsoft.com/office/drawing/2014/main" id="{2FFF23E4-0117-49AD-9F5E-5C9939C685B6}"/>
                </a:ext>
              </a:extLst>
            </p:cNvPr>
            <p:cNvSpPr>
              <a:spLocks/>
            </p:cNvSpPr>
            <p:nvPr/>
          </p:nvSpPr>
          <p:spPr bwMode="auto">
            <a:xfrm>
              <a:off x="6166768" y="4978224"/>
              <a:ext cx="283331" cy="20187"/>
            </a:xfrm>
            <a:custGeom>
              <a:avLst/>
              <a:gdLst>
                <a:gd name="T0" fmla="*/ 40 w 1047"/>
                <a:gd name="T1" fmla="*/ 0 h 78"/>
                <a:gd name="T2" fmla="*/ 1009 w 1047"/>
                <a:gd name="T3" fmla="*/ 0 h 78"/>
                <a:gd name="T4" fmla="*/ 1023 w 1047"/>
                <a:gd name="T5" fmla="*/ 2 h 78"/>
                <a:gd name="T6" fmla="*/ 1037 w 1047"/>
                <a:gd name="T7" fmla="*/ 11 h 78"/>
                <a:gd name="T8" fmla="*/ 1045 w 1047"/>
                <a:gd name="T9" fmla="*/ 24 h 78"/>
                <a:gd name="T10" fmla="*/ 1047 w 1047"/>
                <a:gd name="T11" fmla="*/ 40 h 78"/>
                <a:gd name="T12" fmla="*/ 1045 w 1047"/>
                <a:gd name="T13" fmla="*/ 54 h 78"/>
                <a:gd name="T14" fmla="*/ 1037 w 1047"/>
                <a:gd name="T15" fmla="*/ 67 h 78"/>
                <a:gd name="T16" fmla="*/ 1023 w 1047"/>
                <a:gd name="T17" fmla="*/ 76 h 78"/>
                <a:gd name="T18" fmla="*/ 1009 w 1047"/>
                <a:gd name="T19" fmla="*/ 78 h 78"/>
                <a:gd name="T20" fmla="*/ 40 w 1047"/>
                <a:gd name="T21" fmla="*/ 78 h 78"/>
                <a:gd name="T22" fmla="*/ 25 w 1047"/>
                <a:gd name="T23" fmla="*/ 76 h 78"/>
                <a:gd name="T24" fmla="*/ 12 w 1047"/>
                <a:gd name="T25" fmla="*/ 67 h 78"/>
                <a:gd name="T26" fmla="*/ 4 w 1047"/>
                <a:gd name="T27" fmla="*/ 54 h 78"/>
                <a:gd name="T28" fmla="*/ 0 w 1047"/>
                <a:gd name="T29" fmla="*/ 40 h 78"/>
                <a:gd name="T30" fmla="*/ 4 w 1047"/>
                <a:gd name="T31" fmla="*/ 24 h 78"/>
                <a:gd name="T32" fmla="*/ 12 w 1047"/>
                <a:gd name="T33" fmla="*/ 11 h 78"/>
                <a:gd name="T34" fmla="*/ 25 w 1047"/>
                <a:gd name="T35" fmla="*/ 2 h 78"/>
                <a:gd name="T36" fmla="*/ 40 w 1047"/>
                <a:gd name="T3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7" h="78">
                  <a:moveTo>
                    <a:pt x="40" y="0"/>
                  </a:moveTo>
                  <a:lnTo>
                    <a:pt x="1009" y="0"/>
                  </a:lnTo>
                  <a:lnTo>
                    <a:pt x="1023" y="2"/>
                  </a:lnTo>
                  <a:lnTo>
                    <a:pt x="1037" y="11"/>
                  </a:lnTo>
                  <a:lnTo>
                    <a:pt x="1045" y="24"/>
                  </a:lnTo>
                  <a:lnTo>
                    <a:pt x="1047" y="40"/>
                  </a:lnTo>
                  <a:lnTo>
                    <a:pt x="1045" y="54"/>
                  </a:lnTo>
                  <a:lnTo>
                    <a:pt x="1037" y="67"/>
                  </a:lnTo>
                  <a:lnTo>
                    <a:pt x="1023" y="76"/>
                  </a:lnTo>
                  <a:lnTo>
                    <a:pt x="1009" y="78"/>
                  </a:lnTo>
                  <a:lnTo>
                    <a:pt x="40" y="78"/>
                  </a:lnTo>
                  <a:lnTo>
                    <a:pt x="25" y="76"/>
                  </a:lnTo>
                  <a:lnTo>
                    <a:pt x="12" y="67"/>
                  </a:lnTo>
                  <a:lnTo>
                    <a:pt x="4" y="54"/>
                  </a:lnTo>
                  <a:lnTo>
                    <a:pt x="0" y="40"/>
                  </a:lnTo>
                  <a:lnTo>
                    <a:pt x="4" y="24"/>
                  </a:lnTo>
                  <a:lnTo>
                    <a:pt x="12" y="11"/>
                  </a:lnTo>
                  <a:lnTo>
                    <a:pt x="25" y="2"/>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45" name="Freeform 288">
              <a:extLst>
                <a:ext uri="{FF2B5EF4-FFF2-40B4-BE49-F238E27FC236}">
                  <a16:creationId xmlns:a16="http://schemas.microsoft.com/office/drawing/2014/main" id="{F15BD312-54D2-4B0E-A34D-D28F8F03D2B4}"/>
                </a:ext>
              </a:extLst>
            </p:cNvPr>
            <p:cNvSpPr>
              <a:spLocks/>
            </p:cNvSpPr>
            <p:nvPr/>
          </p:nvSpPr>
          <p:spPr bwMode="auto">
            <a:xfrm>
              <a:off x="6166768" y="5021289"/>
              <a:ext cx="283331" cy="21533"/>
            </a:xfrm>
            <a:custGeom>
              <a:avLst/>
              <a:gdLst>
                <a:gd name="T0" fmla="*/ 40 w 1047"/>
                <a:gd name="T1" fmla="*/ 0 h 80"/>
                <a:gd name="T2" fmla="*/ 1009 w 1047"/>
                <a:gd name="T3" fmla="*/ 0 h 80"/>
                <a:gd name="T4" fmla="*/ 1023 w 1047"/>
                <a:gd name="T5" fmla="*/ 4 h 80"/>
                <a:gd name="T6" fmla="*/ 1037 w 1047"/>
                <a:gd name="T7" fmla="*/ 12 h 80"/>
                <a:gd name="T8" fmla="*/ 1045 w 1047"/>
                <a:gd name="T9" fmla="*/ 24 h 80"/>
                <a:gd name="T10" fmla="*/ 1047 w 1047"/>
                <a:gd name="T11" fmla="*/ 40 h 80"/>
                <a:gd name="T12" fmla="*/ 1045 w 1047"/>
                <a:gd name="T13" fmla="*/ 56 h 80"/>
                <a:gd name="T14" fmla="*/ 1037 w 1047"/>
                <a:gd name="T15" fmla="*/ 68 h 80"/>
                <a:gd name="T16" fmla="*/ 1023 w 1047"/>
                <a:gd name="T17" fmla="*/ 76 h 80"/>
                <a:gd name="T18" fmla="*/ 1009 w 1047"/>
                <a:gd name="T19" fmla="*/ 80 h 80"/>
                <a:gd name="T20" fmla="*/ 40 w 1047"/>
                <a:gd name="T21" fmla="*/ 80 h 80"/>
                <a:gd name="T22" fmla="*/ 25 w 1047"/>
                <a:gd name="T23" fmla="*/ 76 h 80"/>
                <a:gd name="T24" fmla="*/ 12 w 1047"/>
                <a:gd name="T25" fmla="*/ 68 h 80"/>
                <a:gd name="T26" fmla="*/ 4 w 1047"/>
                <a:gd name="T27" fmla="*/ 56 h 80"/>
                <a:gd name="T28" fmla="*/ 0 w 1047"/>
                <a:gd name="T29" fmla="*/ 40 h 80"/>
                <a:gd name="T30" fmla="*/ 4 w 1047"/>
                <a:gd name="T31" fmla="*/ 24 h 80"/>
                <a:gd name="T32" fmla="*/ 12 w 1047"/>
                <a:gd name="T33" fmla="*/ 12 h 80"/>
                <a:gd name="T34" fmla="*/ 25 w 1047"/>
                <a:gd name="T35" fmla="*/ 4 h 80"/>
                <a:gd name="T36" fmla="*/ 40 w 1047"/>
                <a:gd name="T3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7" h="80">
                  <a:moveTo>
                    <a:pt x="40" y="0"/>
                  </a:moveTo>
                  <a:lnTo>
                    <a:pt x="1009" y="0"/>
                  </a:lnTo>
                  <a:lnTo>
                    <a:pt x="1023" y="4"/>
                  </a:lnTo>
                  <a:lnTo>
                    <a:pt x="1037" y="12"/>
                  </a:lnTo>
                  <a:lnTo>
                    <a:pt x="1045" y="24"/>
                  </a:lnTo>
                  <a:lnTo>
                    <a:pt x="1047" y="40"/>
                  </a:lnTo>
                  <a:lnTo>
                    <a:pt x="1045" y="56"/>
                  </a:lnTo>
                  <a:lnTo>
                    <a:pt x="1037" y="68"/>
                  </a:lnTo>
                  <a:lnTo>
                    <a:pt x="1023" y="76"/>
                  </a:lnTo>
                  <a:lnTo>
                    <a:pt x="1009" y="80"/>
                  </a:lnTo>
                  <a:lnTo>
                    <a:pt x="40" y="80"/>
                  </a:lnTo>
                  <a:lnTo>
                    <a:pt x="25" y="76"/>
                  </a:lnTo>
                  <a:lnTo>
                    <a:pt x="12" y="68"/>
                  </a:lnTo>
                  <a:lnTo>
                    <a:pt x="4" y="56"/>
                  </a:lnTo>
                  <a:lnTo>
                    <a:pt x="0" y="40"/>
                  </a:lnTo>
                  <a:lnTo>
                    <a:pt x="4" y="24"/>
                  </a:lnTo>
                  <a:lnTo>
                    <a:pt x="12" y="12"/>
                  </a:lnTo>
                  <a:lnTo>
                    <a:pt x="25" y="4"/>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grpSp>
      <p:grpSp>
        <p:nvGrpSpPr>
          <p:cNvPr id="46" name="Group 45">
            <a:extLst>
              <a:ext uri="{FF2B5EF4-FFF2-40B4-BE49-F238E27FC236}">
                <a16:creationId xmlns:a16="http://schemas.microsoft.com/office/drawing/2014/main" id="{66BFC1B5-24B2-4D24-A83D-BFE1D36BBF85}"/>
              </a:ext>
            </a:extLst>
          </p:cNvPr>
          <p:cNvGrpSpPr/>
          <p:nvPr/>
        </p:nvGrpSpPr>
        <p:grpSpPr>
          <a:xfrm>
            <a:off x="3130705" y="3428412"/>
            <a:ext cx="689850" cy="365213"/>
            <a:chOff x="5713413" y="3213101"/>
            <a:chExt cx="765176" cy="431800"/>
          </a:xfrm>
          <a:solidFill>
            <a:schemeClr val="tx2"/>
          </a:solidFill>
        </p:grpSpPr>
        <p:sp>
          <p:nvSpPr>
            <p:cNvPr id="47" name="Freeform 26">
              <a:extLst>
                <a:ext uri="{FF2B5EF4-FFF2-40B4-BE49-F238E27FC236}">
                  <a16:creationId xmlns:a16="http://schemas.microsoft.com/office/drawing/2014/main" id="{E96C05DB-98ED-4458-8DB9-52F6387CB69F}"/>
                </a:ext>
              </a:extLst>
            </p:cNvPr>
            <p:cNvSpPr>
              <a:spLocks/>
            </p:cNvSpPr>
            <p:nvPr/>
          </p:nvSpPr>
          <p:spPr bwMode="auto">
            <a:xfrm>
              <a:off x="6245226" y="3305176"/>
              <a:ext cx="233363" cy="339725"/>
            </a:xfrm>
            <a:custGeom>
              <a:avLst/>
              <a:gdLst>
                <a:gd name="T0" fmla="*/ 255 w 735"/>
                <a:gd name="T1" fmla="*/ 0 h 1070"/>
                <a:gd name="T2" fmla="*/ 330 w 735"/>
                <a:gd name="T3" fmla="*/ 14 h 1070"/>
                <a:gd name="T4" fmla="*/ 395 w 735"/>
                <a:gd name="T5" fmla="*/ 50 h 1070"/>
                <a:gd name="T6" fmla="*/ 442 w 735"/>
                <a:gd name="T7" fmla="*/ 107 h 1070"/>
                <a:gd name="T8" fmla="*/ 467 w 735"/>
                <a:gd name="T9" fmla="*/ 177 h 1070"/>
                <a:gd name="T10" fmla="*/ 471 w 735"/>
                <a:gd name="T11" fmla="*/ 400 h 1070"/>
                <a:gd name="T12" fmla="*/ 461 w 735"/>
                <a:gd name="T13" fmla="*/ 450 h 1070"/>
                <a:gd name="T14" fmla="*/ 433 w 735"/>
                <a:gd name="T15" fmla="*/ 492 h 1070"/>
                <a:gd name="T16" fmla="*/ 454 w 735"/>
                <a:gd name="T17" fmla="*/ 634 h 1070"/>
                <a:gd name="T18" fmla="*/ 508 w 735"/>
                <a:gd name="T19" fmla="*/ 665 h 1070"/>
                <a:gd name="T20" fmla="*/ 575 w 735"/>
                <a:gd name="T21" fmla="*/ 706 h 1070"/>
                <a:gd name="T22" fmla="*/ 647 w 735"/>
                <a:gd name="T23" fmla="*/ 758 h 1070"/>
                <a:gd name="T24" fmla="*/ 702 w 735"/>
                <a:gd name="T25" fmla="*/ 804 h 1070"/>
                <a:gd name="T26" fmla="*/ 726 w 735"/>
                <a:gd name="T27" fmla="*/ 847 h 1070"/>
                <a:gd name="T28" fmla="*/ 735 w 735"/>
                <a:gd name="T29" fmla="*/ 894 h 1070"/>
                <a:gd name="T30" fmla="*/ 732 w 735"/>
                <a:gd name="T31" fmla="*/ 1036 h 1070"/>
                <a:gd name="T32" fmla="*/ 715 w 735"/>
                <a:gd name="T33" fmla="*/ 1061 h 1070"/>
                <a:gd name="T34" fmla="*/ 686 w 735"/>
                <a:gd name="T35" fmla="*/ 1070 h 1070"/>
                <a:gd name="T36" fmla="*/ 657 w 735"/>
                <a:gd name="T37" fmla="*/ 1061 h 1070"/>
                <a:gd name="T38" fmla="*/ 640 w 735"/>
                <a:gd name="T39" fmla="*/ 1036 h 1070"/>
                <a:gd name="T40" fmla="*/ 638 w 735"/>
                <a:gd name="T41" fmla="*/ 894 h 1070"/>
                <a:gd name="T42" fmla="*/ 630 w 735"/>
                <a:gd name="T43" fmla="*/ 871 h 1070"/>
                <a:gd name="T44" fmla="*/ 589 w 735"/>
                <a:gd name="T45" fmla="*/ 836 h 1070"/>
                <a:gd name="T46" fmla="*/ 524 w 735"/>
                <a:gd name="T47" fmla="*/ 789 h 1070"/>
                <a:gd name="T48" fmla="*/ 462 w 735"/>
                <a:gd name="T49" fmla="*/ 751 h 1070"/>
                <a:gd name="T50" fmla="*/ 413 w 735"/>
                <a:gd name="T51" fmla="*/ 722 h 1070"/>
                <a:gd name="T52" fmla="*/ 379 w 735"/>
                <a:gd name="T53" fmla="*/ 704 h 1070"/>
                <a:gd name="T54" fmla="*/ 356 w 735"/>
                <a:gd name="T55" fmla="*/ 691 h 1070"/>
                <a:gd name="T56" fmla="*/ 339 w 735"/>
                <a:gd name="T57" fmla="*/ 664 h 1070"/>
                <a:gd name="T58" fmla="*/ 336 w 735"/>
                <a:gd name="T59" fmla="*/ 469 h 1070"/>
                <a:gd name="T60" fmla="*/ 346 w 735"/>
                <a:gd name="T61" fmla="*/ 440 h 1070"/>
                <a:gd name="T62" fmla="*/ 367 w 735"/>
                <a:gd name="T63" fmla="*/ 421 h 1070"/>
                <a:gd name="T64" fmla="*/ 374 w 735"/>
                <a:gd name="T65" fmla="*/ 400 h 1070"/>
                <a:gd name="T66" fmla="*/ 372 w 735"/>
                <a:gd name="T67" fmla="*/ 188 h 1070"/>
                <a:gd name="T68" fmla="*/ 349 w 735"/>
                <a:gd name="T69" fmla="*/ 142 h 1070"/>
                <a:gd name="T70" fmla="*/ 309 w 735"/>
                <a:gd name="T71" fmla="*/ 109 h 1070"/>
                <a:gd name="T72" fmla="*/ 257 w 735"/>
                <a:gd name="T73" fmla="*/ 97 h 1070"/>
                <a:gd name="T74" fmla="*/ 189 w 735"/>
                <a:gd name="T75" fmla="*/ 101 h 1070"/>
                <a:gd name="T76" fmla="*/ 142 w 735"/>
                <a:gd name="T77" fmla="*/ 124 h 1070"/>
                <a:gd name="T78" fmla="*/ 110 w 735"/>
                <a:gd name="T79" fmla="*/ 163 h 1070"/>
                <a:gd name="T80" fmla="*/ 98 w 735"/>
                <a:gd name="T81" fmla="*/ 215 h 1070"/>
                <a:gd name="T82" fmla="*/ 99 w 735"/>
                <a:gd name="T83" fmla="*/ 413 h 1070"/>
                <a:gd name="T84" fmla="*/ 114 w 735"/>
                <a:gd name="T85" fmla="*/ 429 h 1070"/>
                <a:gd name="T86" fmla="*/ 132 w 735"/>
                <a:gd name="T87" fmla="*/ 455 h 1070"/>
                <a:gd name="T88" fmla="*/ 136 w 735"/>
                <a:gd name="T89" fmla="*/ 555 h 1070"/>
                <a:gd name="T90" fmla="*/ 126 w 735"/>
                <a:gd name="T91" fmla="*/ 584 h 1070"/>
                <a:gd name="T92" fmla="*/ 102 w 735"/>
                <a:gd name="T93" fmla="*/ 602 h 1070"/>
                <a:gd name="T94" fmla="*/ 72 w 735"/>
                <a:gd name="T95" fmla="*/ 602 h 1070"/>
                <a:gd name="T96" fmla="*/ 47 w 735"/>
                <a:gd name="T97" fmla="*/ 584 h 1070"/>
                <a:gd name="T98" fmla="*/ 38 w 735"/>
                <a:gd name="T99" fmla="*/ 555 h 1070"/>
                <a:gd name="T100" fmla="*/ 22 w 735"/>
                <a:gd name="T101" fmla="*/ 473 h 1070"/>
                <a:gd name="T102" fmla="*/ 3 w 735"/>
                <a:gd name="T103" fmla="*/ 426 h 1070"/>
                <a:gd name="T104" fmla="*/ 0 w 735"/>
                <a:gd name="T105" fmla="*/ 215 h 1070"/>
                <a:gd name="T106" fmla="*/ 14 w 735"/>
                <a:gd name="T107" fmla="*/ 141 h 1070"/>
                <a:gd name="T108" fmla="*/ 51 w 735"/>
                <a:gd name="T109" fmla="*/ 76 h 1070"/>
                <a:gd name="T110" fmla="*/ 107 w 735"/>
                <a:gd name="T111" fmla="*/ 29 h 1070"/>
                <a:gd name="T112" fmla="*/ 177 w 735"/>
                <a:gd name="T113" fmla="*/ 3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5" h="1070">
                  <a:moveTo>
                    <a:pt x="216" y="0"/>
                  </a:moveTo>
                  <a:lnTo>
                    <a:pt x="255" y="0"/>
                  </a:lnTo>
                  <a:lnTo>
                    <a:pt x="294" y="3"/>
                  </a:lnTo>
                  <a:lnTo>
                    <a:pt x="330" y="14"/>
                  </a:lnTo>
                  <a:lnTo>
                    <a:pt x="364" y="29"/>
                  </a:lnTo>
                  <a:lnTo>
                    <a:pt x="395" y="50"/>
                  </a:lnTo>
                  <a:lnTo>
                    <a:pt x="420" y="76"/>
                  </a:lnTo>
                  <a:lnTo>
                    <a:pt x="442" y="107"/>
                  </a:lnTo>
                  <a:lnTo>
                    <a:pt x="457" y="141"/>
                  </a:lnTo>
                  <a:lnTo>
                    <a:pt x="467" y="177"/>
                  </a:lnTo>
                  <a:lnTo>
                    <a:pt x="471" y="215"/>
                  </a:lnTo>
                  <a:lnTo>
                    <a:pt x="471" y="400"/>
                  </a:lnTo>
                  <a:lnTo>
                    <a:pt x="468" y="426"/>
                  </a:lnTo>
                  <a:lnTo>
                    <a:pt x="461" y="450"/>
                  </a:lnTo>
                  <a:lnTo>
                    <a:pt x="449" y="473"/>
                  </a:lnTo>
                  <a:lnTo>
                    <a:pt x="433" y="492"/>
                  </a:lnTo>
                  <a:lnTo>
                    <a:pt x="433" y="623"/>
                  </a:lnTo>
                  <a:lnTo>
                    <a:pt x="454" y="634"/>
                  </a:lnTo>
                  <a:lnTo>
                    <a:pt x="479" y="648"/>
                  </a:lnTo>
                  <a:lnTo>
                    <a:pt x="508" y="665"/>
                  </a:lnTo>
                  <a:lnTo>
                    <a:pt x="541" y="685"/>
                  </a:lnTo>
                  <a:lnTo>
                    <a:pt x="575" y="706"/>
                  </a:lnTo>
                  <a:lnTo>
                    <a:pt x="611" y="731"/>
                  </a:lnTo>
                  <a:lnTo>
                    <a:pt x="647" y="758"/>
                  </a:lnTo>
                  <a:lnTo>
                    <a:pt x="685" y="787"/>
                  </a:lnTo>
                  <a:lnTo>
                    <a:pt x="702" y="804"/>
                  </a:lnTo>
                  <a:lnTo>
                    <a:pt x="716" y="825"/>
                  </a:lnTo>
                  <a:lnTo>
                    <a:pt x="726" y="847"/>
                  </a:lnTo>
                  <a:lnTo>
                    <a:pt x="733" y="870"/>
                  </a:lnTo>
                  <a:lnTo>
                    <a:pt x="735" y="894"/>
                  </a:lnTo>
                  <a:lnTo>
                    <a:pt x="735" y="1021"/>
                  </a:lnTo>
                  <a:lnTo>
                    <a:pt x="732" y="1036"/>
                  </a:lnTo>
                  <a:lnTo>
                    <a:pt x="726" y="1050"/>
                  </a:lnTo>
                  <a:lnTo>
                    <a:pt x="715" y="1061"/>
                  </a:lnTo>
                  <a:lnTo>
                    <a:pt x="702" y="1067"/>
                  </a:lnTo>
                  <a:lnTo>
                    <a:pt x="686" y="1070"/>
                  </a:lnTo>
                  <a:lnTo>
                    <a:pt x="670" y="1067"/>
                  </a:lnTo>
                  <a:lnTo>
                    <a:pt x="657" y="1061"/>
                  </a:lnTo>
                  <a:lnTo>
                    <a:pt x="647" y="1050"/>
                  </a:lnTo>
                  <a:lnTo>
                    <a:pt x="640" y="1036"/>
                  </a:lnTo>
                  <a:lnTo>
                    <a:pt x="638" y="1021"/>
                  </a:lnTo>
                  <a:lnTo>
                    <a:pt x="638" y="894"/>
                  </a:lnTo>
                  <a:lnTo>
                    <a:pt x="636" y="882"/>
                  </a:lnTo>
                  <a:lnTo>
                    <a:pt x="630" y="871"/>
                  </a:lnTo>
                  <a:lnTo>
                    <a:pt x="623" y="862"/>
                  </a:lnTo>
                  <a:lnTo>
                    <a:pt x="589" y="836"/>
                  </a:lnTo>
                  <a:lnTo>
                    <a:pt x="557" y="812"/>
                  </a:lnTo>
                  <a:lnTo>
                    <a:pt x="524" y="789"/>
                  </a:lnTo>
                  <a:lnTo>
                    <a:pt x="492" y="769"/>
                  </a:lnTo>
                  <a:lnTo>
                    <a:pt x="462" y="751"/>
                  </a:lnTo>
                  <a:lnTo>
                    <a:pt x="436" y="735"/>
                  </a:lnTo>
                  <a:lnTo>
                    <a:pt x="413" y="722"/>
                  </a:lnTo>
                  <a:lnTo>
                    <a:pt x="393" y="711"/>
                  </a:lnTo>
                  <a:lnTo>
                    <a:pt x="379" y="704"/>
                  </a:lnTo>
                  <a:lnTo>
                    <a:pt x="369" y="699"/>
                  </a:lnTo>
                  <a:lnTo>
                    <a:pt x="356" y="691"/>
                  </a:lnTo>
                  <a:lnTo>
                    <a:pt x="345" y="679"/>
                  </a:lnTo>
                  <a:lnTo>
                    <a:pt x="339" y="664"/>
                  </a:lnTo>
                  <a:lnTo>
                    <a:pt x="336" y="648"/>
                  </a:lnTo>
                  <a:lnTo>
                    <a:pt x="336" y="469"/>
                  </a:lnTo>
                  <a:lnTo>
                    <a:pt x="339" y="454"/>
                  </a:lnTo>
                  <a:lnTo>
                    <a:pt x="346" y="440"/>
                  </a:lnTo>
                  <a:lnTo>
                    <a:pt x="358" y="429"/>
                  </a:lnTo>
                  <a:lnTo>
                    <a:pt x="367" y="421"/>
                  </a:lnTo>
                  <a:lnTo>
                    <a:pt x="373" y="411"/>
                  </a:lnTo>
                  <a:lnTo>
                    <a:pt x="374" y="400"/>
                  </a:lnTo>
                  <a:lnTo>
                    <a:pt x="374" y="215"/>
                  </a:lnTo>
                  <a:lnTo>
                    <a:pt x="372" y="188"/>
                  </a:lnTo>
                  <a:lnTo>
                    <a:pt x="362" y="163"/>
                  </a:lnTo>
                  <a:lnTo>
                    <a:pt x="349" y="142"/>
                  </a:lnTo>
                  <a:lnTo>
                    <a:pt x="330" y="124"/>
                  </a:lnTo>
                  <a:lnTo>
                    <a:pt x="309" y="109"/>
                  </a:lnTo>
                  <a:lnTo>
                    <a:pt x="283" y="101"/>
                  </a:lnTo>
                  <a:lnTo>
                    <a:pt x="257" y="97"/>
                  </a:lnTo>
                  <a:lnTo>
                    <a:pt x="217" y="97"/>
                  </a:lnTo>
                  <a:lnTo>
                    <a:pt x="189" y="101"/>
                  </a:lnTo>
                  <a:lnTo>
                    <a:pt x="165" y="109"/>
                  </a:lnTo>
                  <a:lnTo>
                    <a:pt x="142" y="124"/>
                  </a:lnTo>
                  <a:lnTo>
                    <a:pt x="124" y="142"/>
                  </a:lnTo>
                  <a:lnTo>
                    <a:pt x="110" y="163"/>
                  </a:lnTo>
                  <a:lnTo>
                    <a:pt x="101" y="189"/>
                  </a:lnTo>
                  <a:lnTo>
                    <a:pt x="98" y="215"/>
                  </a:lnTo>
                  <a:lnTo>
                    <a:pt x="98" y="400"/>
                  </a:lnTo>
                  <a:lnTo>
                    <a:pt x="99" y="413"/>
                  </a:lnTo>
                  <a:lnTo>
                    <a:pt x="106" y="422"/>
                  </a:lnTo>
                  <a:lnTo>
                    <a:pt x="114" y="429"/>
                  </a:lnTo>
                  <a:lnTo>
                    <a:pt x="125" y="440"/>
                  </a:lnTo>
                  <a:lnTo>
                    <a:pt x="132" y="455"/>
                  </a:lnTo>
                  <a:lnTo>
                    <a:pt x="136" y="471"/>
                  </a:lnTo>
                  <a:lnTo>
                    <a:pt x="136" y="555"/>
                  </a:lnTo>
                  <a:lnTo>
                    <a:pt x="133" y="571"/>
                  </a:lnTo>
                  <a:lnTo>
                    <a:pt x="126" y="584"/>
                  </a:lnTo>
                  <a:lnTo>
                    <a:pt x="115" y="595"/>
                  </a:lnTo>
                  <a:lnTo>
                    <a:pt x="102" y="602"/>
                  </a:lnTo>
                  <a:lnTo>
                    <a:pt x="86" y="605"/>
                  </a:lnTo>
                  <a:lnTo>
                    <a:pt x="72" y="602"/>
                  </a:lnTo>
                  <a:lnTo>
                    <a:pt x="58" y="595"/>
                  </a:lnTo>
                  <a:lnTo>
                    <a:pt x="47" y="584"/>
                  </a:lnTo>
                  <a:lnTo>
                    <a:pt x="40" y="571"/>
                  </a:lnTo>
                  <a:lnTo>
                    <a:pt x="38" y="555"/>
                  </a:lnTo>
                  <a:lnTo>
                    <a:pt x="38" y="492"/>
                  </a:lnTo>
                  <a:lnTo>
                    <a:pt x="22" y="473"/>
                  </a:lnTo>
                  <a:lnTo>
                    <a:pt x="10" y="450"/>
                  </a:lnTo>
                  <a:lnTo>
                    <a:pt x="3" y="426"/>
                  </a:lnTo>
                  <a:lnTo>
                    <a:pt x="0" y="400"/>
                  </a:lnTo>
                  <a:lnTo>
                    <a:pt x="0" y="215"/>
                  </a:lnTo>
                  <a:lnTo>
                    <a:pt x="4" y="177"/>
                  </a:lnTo>
                  <a:lnTo>
                    <a:pt x="14" y="141"/>
                  </a:lnTo>
                  <a:lnTo>
                    <a:pt x="31" y="107"/>
                  </a:lnTo>
                  <a:lnTo>
                    <a:pt x="51" y="76"/>
                  </a:lnTo>
                  <a:lnTo>
                    <a:pt x="78" y="51"/>
                  </a:lnTo>
                  <a:lnTo>
                    <a:pt x="107" y="29"/>
                  </a:lnTo>
                  <a:lnTo>
                    <a:pt x="141" y="14"/>
                  </a:lnTo>
                  <a:lnTo>
                    <a:pt x="177" y="3"/>
                  </a:lnTo>
                  <a:lnTo>
                    <a:pt x="2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48" name="Freeform 27">
              <a:extLst>
                <a:ext uri="{FF2B5EF4-FFF2-40B4-BE49-F238E27FC236}">
                  <a16:creationId xmlns:a16="http://schemas.microsoft.com/office/drawing/2014/main" id="{79130293-3E6E-4DFB-834E-C3D1F302FBC2}"/>
                </a:ext>
              </a:extLst>
            </p:cNvPr>
            <p:cNvSpPr>
              <a:spLocks/>
            </p:cNvSpPr>
            <p:nvPr/>
          </p:nvSpPr>
          <p:spPr bwMode="auto">
            <a:xfrm>
              <a:off x="5713413" y="3305176"/>
              <a:ext cx="233363" cy="339725"/>
            </a:xfrm>
            <a:custGeom>
              <a:avLst/>
              <a:gdLst>
                <a:gd name="T0" fmla="*/ 517 w 732"/>
                <a:gd name="T1" fmla="*/ 0 h 1070"/>
                <a:gd name="T2" fmla="*/ 592 w 732"/>
                <a:gd name="T3" fmla="*/ 14 h 1070"/>
                <a:gd name="T4" fmla="*/ 656 w 732"/>
                <a:gd name="T5" fmla="*/ 51 h 1070"/>
                <a:gd name="T6" fmla="*/ 703 w 732"/>
                <a:gd name="T7" fmla="*/ 107 h 1070"/>
                <a:gd name="T8" fmla="*/ 730 w 732"/>
                <a:gd name="T9" fmla="*/ 177 h 1070"/>
                <a:gd name="T10" fmla="*/ 732 w 732"/>
                <a:gd name="T11" fmla="*/ 400 h 1070"/>
                <a:gd name="T12" fmla="*/ 723 w 732"/>
                <a:gd name="T13" fmla="*/ 451 h 1070"/>
                <a:gd name="T14" fmla="*/ 695 w 732"/>
                <a:gd name="T15" fmla="*/ 492 h 1070"/>
                <a:gd name="T16" fmla="*/ 693 w 732"/>
                <a:gd name="T17" fmla="*/ 575 h 1070"/>
                <a:gd name="T18" fmla="*/ 676 w 732"/>
                <a:gd name="T19" fmla="*/ 599 h 1070"/>
                <a:gd name="T20" fmla="*/ 647 w 732"/>
                <a:gd name="T21" fmla="*/ 608 h 1070"/>
                <a:gd name="T22" fmla="*/ 618 w 732"/>
                <a:gd name="T23" fmla="*/ 599 h 1070"/>
                <a:gd name="T24" fmla="*/ 601 w 732"/>
                <a:gd name="T25" fmla="*/ 575 h 1070"/>
                <a:gd name="T26" fmla="*/ 598 w 732"/>
                <a:gd name="T27" fmla="*/ 471 h 1070"/>
                <a:gd name="T28" fmla="*/ 608 w 732"/>
                <a:gd name="T29" fmla="*/ 440 h 1070"/>
                <a:gd name="T30" fmla="*/ 628 w 732"/>
                <a:gd name="T31" fmla="*/ 422 h 1070"/>
                <a:gd name="T32" fmla="*/ 636 w 732"/>
                <a:gd name="T33" fmla="*/ 400 h 1070"/>
                <a:gd name="T34" fmla="*/ 632 w 732"/>
                <a:gd name="T35" fmla="*/ 189 h 1070"/>
                <a:gd name="T36" fmla="*/ 610 w 732"/>
                <a:gd name="T37" fmla="*/ 142 h 1070"/>
                <a:gd name="T38" fmla="*/ 569 w 732"/>
                <a:gd name="T39" fmla="*/ 109 h 1070"/>
                <a:gd name="T40" fmla="*/ 517 w 732"/>
                <a:gd name="T41" fmla="*/ 98 h 1070"/>
                <a:gd name="T42" fmla="*/ 451 w 732"/>
                <a:gd name="T43" fmla="*/ 101 h 1070"/>
                <a:gd name="T44" fmla="*/ 404 w 732"/>
                <a:gd name="T45" fmla="*/ 124 h 1070"/>
                <a:gd name="T46" fmla="*/ 372 w 732"/>
                <a:gd name="T47" fmla="*/ 163 h 1070"/>
                <a:gd name="T48" fmla="*/ 360 w 732"/>
                <a:gd name="T49" fmla="*/ 215 h 1070"/>
                <a:gd name="T50" fmla="*/ 361 w 732"/>
                <a:gd name="T51" fmla="*/ 413 h 1070"/>
                <a:gd name="T52" fmla="*/ 376 w 732"/>
                <a:gd name="T53" fmla="*/ 429 h 1070"/>
                <a:gd name="T54" fmla="*/ 395 w 732"/>
                <a:gd name="T55" fmla="*/ 455 h 1070"/>
                <a:gd name="T56" fmla="*/ 398 w 732"/>
                <a:gd name="T57" fmla="*/ 648 h 1070"/>
                <a:gd name="T58" fmla="*/ 389 w 732"/>
                <a:gd name="T59" fmla="*/ 679 h 1070"/>
                <a:gd name="T60" fmla="*/ 365 w 732"/>
                <a:gd name="T61" fmla="*/ 699 h 1070"/>
                <a:gd name="T62" fmla="*/ 341 w 732"/>
                <a:gd name="T63" fmla="*/ 712 h 1070"/>
                <a:gd name="T64" fmla="*/ 298 w 732"/>
                <a:gd name="T65" fmla="*/ 735 h 1070"/>
                <a:gd name="T66" fmla="*/ 242 w 732"/>
                <a:gd name="T67" fmla="*/ 769 h 1070"/>
                <a:gd name="T68" fmla="*/ 177 w 732"/>
                <a:gd name="T69" fmla="*/ 812 h 1070"/>
                <a:gd name="T70" fmla="*/ 111 w 732"/>
                <a:gd name="T71" fmla="*/ 862 h 1070"/>
                <a:gd name="T72" fmla="*/ 98 w 732"/>
                <a:gd name="T73" fmla="*/ 883 h 1070"/>
                <a:gd name="T74" fmla="*/ 96 w 732"/>
                <a:gd name="T75" fmla="*/ 1022 h 1070"/>
                <a:gd name="T76" fmla="*/ 87 w 732"/>
                <a:gd name="T77" fmla="*/ 1051 h 1070"/>
                <a:gd name="T78" fmla="*/ 64 w 732"/>
                <a:gd name="T79" fmla="*/ 1068 h 1070"/>
                <a:gd name="T80" fmla="*/ 32 w 732"/>
                <a:gd name="T81" fmla="*/ 1068 h 1070"/>
                <a:gd name="T82" fmla="*/ 8 w 732"/>
                <a:gd name="T83" fmla="*/ 1051 h 1070"/>
                <a:gd name="T84" fmla="*/ 0 w 732"/>
                <a:gd name="T85" fmla="*/ 1022 h 1070"/>
                <a:gd name="T86" fmla="*/ 2 w 732"/>
                <a:gd name="T87" fmla="*/ 864 h 1070"/>
                <a:gd name="T88" fmla="*/ 29 w 732"/>
                <a:gd name="T89" fmla="*/ 809 h 1070"/>
                <a:gd name="T90" fmla="*/ 87 w 732"/>
                <a:gd name="T91" fmla="*/ 758 h 1070"/>
                <a:gd name="T92" fmla="*/ 159 w 732"/>
                <a:gd name="T93" fmla="*/ 708 h 1070"/>
                <a:gd name="T94" fmla="*/ 226 w 732"/>
                <a:gd name="T95" fmla="*/ 665 h 1070"/>
                <a:gd name="T96" fmla="*/ 279 w 732"/>
                <a:gd name="T97" fmla="*/ 635 h 1070"/>
                <a:gd name="T98" fmla="*/ 300 w 732"/>
                <a:gd name="T99" fmla="*/ 492 h 1070"/>
                <a:gd name="T100" fmla="*/ 273 w 732"/>
                <a:gd name="T101" fmla="*/ 451 h 1070"/>
                <a:gd name="T102" fmla="*/ 262 w 732"/>
                <a:gd name="T103" fmla="*/ 400 h 1070"/>
                <a:gd name="T104" fmla="*/ 266 w 732"/>
                <a:gd name="T105" fmla="*/ 177 h 1070"/>
                <a:gd name="T106" fmla="*/ 292 w 732"/>
                <a:gd name="T107" fmla="*/ 107 h 1070"/>
                <a:gd name="T108" fmla="*/ 340 w 732"/>
                <a:gd name="T109" fmla="*/ 51 h 1070"/>
                <a:gd name="T110" fmla="*/ 402 w 732"/>
                <a:gd name="T111" fmla="*/ 14 h 1070"/>
                <a:gd name="T112" fmla="*/ 477 w 732"/>
                <a:gd name="T113"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2" h="1070">
                  <a:moveTo>
                    <a:pt x="477" y="0"/>
                  </a:moveTo>
                  <a:lnTo>
                    <a:pt x="517" y="0"/>
                  </a:lnTo>
                  <a:lnTo>
                    <a:pt x="556" y="4"/>
                  </a:lnTo>
                  <a:lnTo>
                    <a:pt x="592" y="14"/>
                  </a:lnTo>
                  <a:lnTo>
                    <a:pt x="626" y="29"/>
                  </a:lnTo>
                  <a:lnTo>
                    <a:pt x="656" y="51"/>
                  </a:lnTo>
                  <a:lnTo>
                    <a:pt x="682" y="76"/>
                  </a:lnTo>
                  <a:lnTo>
                    <a:pt x="703" y="107"/>
                  </a:lnTo>
                  <a:lnTo>
                    <a:pt x="719" y="141"/>
                  </a:lnTo>
                  <a:lnTo>
                    <a:pt x="730" y="177"/>
                  </a:lnTo>
                  <a:lnTo>
                    <a:pt x="732" y="215"/>
                  </a:lnTo>
                  <a:lnTo>
                    <a:pt x="732" y="400"/>
                  </a:lnTo>
                  <a:lnTo>
                    <a:pt x="730" y="427"/>
                  </a:lnTo>
                  <a:lnTo>
                    <a:pt x="723" y="451"/>
                  </a:lnTo>
                  <a:lnTo>
                    <a:pt x="712" y="473"/>
                  </a:lnTo>
                  <a:lnTo>
                    <a:pt x="695" y="492"/>
                  </a:lnTo>
                  <a:lnTo>
                    <a:pt x="695" y="560"/>
                  </a:lnTo>
                  <a:lnTo>
                    <a:pt x="693" y="575"/>
                  </a:lnTo>
                  <a:lnTo>
                    <a:pt x="687" y="588"/>
                  </a:lnTo>
                  <a:lnTo>
                    <a:pt x="676" y="599"/>
                  </a:lnTo>
                  <a:lnTo>
                    <a:pt x="662" y="606"/>
                  </a:lnTo>
                  <a:lnTo>
                    <a:pt x="647" y="608"/>
                  </a:lnTo>
                  <a:lnTo>
                    <a:pt x="631" y="606"/>
                  </a:lnTo>
                  <a:lnTo>
                    <a:pt x="618" y="599"/>
                  </a:lnTo>
                  <a:lnTo>
                    <a:pt x="608" y="588"/>
                  </a:lnTo>
                  <a:lnTo>
                    <a:pt x="601" y="575"/>
                  </a:lnTo>
                  <a:lnTo>
                    <a:pt x="598" y="560"/>
                  </a:lnTo>
                  <a:lnTo>
                    <a:pt x="598" y="471"/>
                  </a:lnTo>
                  <a:lnTo>
                    <a:pt x="601" y="455"/>
                  </a:lnTo>
                  <a:lnTo>
                    <a:pt x="608" y="440"/>
                  </a:lnTo>
                  <a:lnTo>
                    <a:pt x="620" y="429"/>
                  </a:lnTo>
                  <a:lnTo>
                    <a:pt x="628" y="422"/>
                  </a:lnTo>
                  <a:lnTo>
                    <a:pt x="633" y="413"/>
                  </a:lnTo>
                  <a:lnTo>
                    <a:pt x="636" y="400"/>
                  </a:lnTo>
                  <a:lnTo>
                    <a:pt x="636" y="215"/>
                  </a:lnTo>
                  <a:lnTo>
                    <a:pt x="632" y="189"/>
                  </a:lnTo>
                  <a:lnTo>
                    <a:pt x="624" y="163"/>
                  </a:lnTo>
                  <a:lnTo>
                    <a:pt x="610" y="142"/>
                  </a:lnTo>
                  <a:lnTo>
                    <a:pt x="591" y="124"/>
                  </a:lnTo>
                  <a:lnTo>
                    <a:pt x="569" y="109"/>
                  </a:lnTo>
                  <a:lnTo>
                    <a:pt x="545" y="101"/>
                  </a:lnTo>
                  <a:lnTo>
                    <a:pt x="517" y="98"/>
                  </a:lnTo>
                  <a:lnTo>
                    <a:pt x="477" y="98"/>
                  </a:lnTo>
                  <a:lnTo>
                    <a:pt x="451" y="101"/>
                  </a:lnTo>
                  <a:lnTo>
                    <a:pt x="427" y="109"/>
                  </a:lnTo>
                  <a:lnTo>
                    <a:pt x="404" y="124"/>
                  </a:lnTo>
                  <a:lnTo>
                    <a:pt x="385" y="142"/>
                  </a:lnTo>
                  <a:lnTo>
                    <a:pt x="372" y="163"/>
                  </a:lnTo>
                  <a:lnTo>
                    <a:pt x="362" y="189"/>
                  </a:lnTo>
                  <a:lnTo>
                    <a:pt x="360" y="215"/>
                  </a:lnTo>
                  <a:lnTo>
                    <a:pt x="360" y="400"/>
                  </a:lnTo>
                  <a:lnTo>
                    <a:pt x="361" y="413"/>
                  </a:lnTo>
                  <a:lnTo>
                    <a:pt x="367" y="422"/>
                  </a:lnTo>
                  <a:lnTo>
                    <a:pt x="376" y="429"/>
                  </a:lnTo>
                  <a:lnTo>
                    <a:pt x="387" y="440"/>
                  </a:lnTo>
                  <a:lnTo>
                    <a:pt x="395" y="455"/>
                  </a:lnTo>
                  <a:lnTo>
                    <a:pt x="398" y="471"/>
                  </a:lnTo>
                  <a:lnTo>
                    <a:pt x="398" y="648"/>
                  </a:lnTo>
                  <a:lnTo>
                    <a:pt x="395" y="664"/>
                  </a:lnTo>
                  <a:lnTo>
                    <a:pt x="389" y="679"/>
                  </a:lnTo>
                  <a:lnTo>
                    <a:pt x="378" y="691"/>
                  </a:lnTo>
                  <a:lnTo>
                    <a:pt x="365" y="699"/>
                  </a:lnTo>
                  <a:lnTo>
                    <a:pt x="355" y="704"/>
                  </a:lnTo>
                  <a:lnTo>
                    <a:pt x="341" y="712"/>
                  </a:lnTo>
                  <a:lnTo>
                    <a:pt x="321" y="723"/>
                  </a:lnTo>
                  <a:lnTo>
                    <a:pt x="298" y="735"/>
                  </a:lnTo>
                  <a:lnTo>
                    <a:pt x="272" y="751"/>
                  </a:lnTo>
                  <a:lnTo>
                    <a:pt x="242" y="769"/>
                  </a:lnTo>
                  <a:lnTo>
                    <a:pt x="210" y="790"/>
                  </a:lnTo>
                  <a:lnTo>
                    <a:pt x="177" y="812"/>
                  </a:lnTo>
                  <a:lnTo>
                    <a:pt x="145" y="837"/>
                  </a:lnTo>
                  <a:lnTo>
                    <a:pt x="111" y="862"/>
                  </a:lnTo>
                  <a:lnTo>
                    <a:pt x="104" y="872"/>
                  </a:lnTo>
                  <a:lnTo>
                    <a:pt x="98" y="883"/>
                  </a:lnTo>
                  <a:lnTo>
                    <a:pt x="96" y="895"/>
                  </a:lnTo>
                  <a:lnTo>
                    <a:pt x="96" y="1022"/>
                  </a:lnTo>
                  <a:lnTo>
                    <a:pt x="94" y="1036"/>
                  </a:lnTo>
                  <a:lnTo>
                    <a:pt x="87" y="1051"/>
                  </a:lnTo>
                  <a:lnTo>
                    <a:pt x="77" y="1061"/>
                  </a:lnTo>
                  <a:lnTo>
                    <a:pt x="64" y="1068"/>
                  </a:lnTo>
                  <a:lnTo>
                    <a:pt x="48" y="1070"/>
                  </a:lnTo>
                  <a:lnTo>
                    <a:pt x="32" y="1068"/>
                  </a:lnTo>
                  <a:lnTo>
                    <a:pt x="19" y="1061"/>
                  </a:lnTo>
                  <a:lnTo>
                    <a:pt x="8" y="1051"/>
                  </a:lnTo>
                  <a:lnTo>
                    <a:pt x="2" y="1036"/>
                  </a:lnTo>
                  <a:lnTo>
                    <a:pt x="0" y="1022"/>
                  </a:lnTo>
                  <a:lnTo>
                    <a:pt x="0" y="895"/>
                  </a:lnTo>
                  <a:lnTo>
                    <a:pt x="2" y="864"/>
                  </a:lnTo>
                  <a:lnTo>
                    <a:pt x="13" y="836"/>
                  </a:lnTo>
                  <a:lnTo>
                    <a:pt x="29" y="809"/>
                  </a:lnTo>
                  <a:lnTo>
                    <a:pt x="49" y="787"/>
                  </a:lnTo>
                  <a:lnTo>
                    <a:pt x="87" y="758"/>
                  </a:lnTo>
                  <a:lnTo>
                    <a:pt x="123" y="732"/>
                  </a:lnTo>
                  <a:lnTo>
                    <a:pt x="159" y="708"/>
                  </a:lnTo>
                  <a:lnTo>
                    <a:pt x="193" y="685"/>
                  </a:lnTo>
                  <a:lnTo>
                    <a:pt x="226" y="665"/>
                  </a:lnTo>
                  <a:lnTo>
                    <a:pt x="255" y="648"/>
                  </a:lnTo>
                  <a:lnTo>
                    <a:pt x="279" y="635"/>
                  </a:lnTo>
                  <a:lnTo>
                    <a:pt x="300" y="624"/>
                  </a:lnTo>
                  <a:lnTo>
                    <a:pt x="300" y="492"/>
                  </a:lnTo>
                  <a:lnTo>
                    <a:pt x="284" y="473"/>
                  </a:lnTo>
                  <a:lnTo>
                    <a:pt x="273" y="451"/>
                  </a:lnTo>
                  <a:lnTo>
                    <a:pt x="265" y="427"/>
                  </a:lnTo>
                  <a:lnTo>
                    <a:pt x="262" y="400"/>
                  </a:lnTo>
                  <a:lnTo>
                    <a:pt x="262" y="215"/>
                  </a:lnTo>
                  <a:lnTo>
                    <a:pt x="266" y="177"/>
                  </a:lnTo>
                  <a:lnTo>
                    <a:pt x="277" y="141"/>
                  </a:lnTo>
                  <a:lnTo>
                    <a:pt x="292" y="107"/>
                  </a:lnTo>
                  <a:lnTo>
                    <a:pt x="313" y="78"/>
                  </a:lnTo>
                  <a:lnTo>
                    <a:pt x="340" y="51"/>
                  </a:lnTo>
                  <a:lnTo>
                    <a:pt x="370" y="29"/>
                  </a:lnTo>
                  <a:lnTo>
                    <a:pt x="402" y="14"/>
                  </a:lnTo>
                  <a:lnTo>
                    <a:pt x="439" y="4"/>
                  </a:lnTo>
                  <a:lnTo>
                    <a:pt x="47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sp>
          <p:nvSpPr>
            <p:cNvPr id="49" name="Freeform 28">
              <a:extLst>
                <a:ext uri="{FF2B5EF4-FFF2-40B4-BE49-F238E27FC236}">
                  <a16:creationId xmlns:a16="http://schemas.microsoft.com/office/drawing/2014/main" id="{E18C975D-7397-4ADA-BD3E-A17E7E46FE5C}"/>
                </a:ext>
              </a:extLst>
            </p:cNvPr>
            <p:cNvSpPr>
              <a:spLocks/>
            </p:cNvSpPr>
            <p:nvPr/>
          </p:nvSpPr>
          <p:spPr bwMode="auto">
            <a:xfrm>
              <a:off x="5895976" y="3213101"/>
              <a:ext cx="401638" cy="431800"/>
            </a:xfrm>
            <a:custGeom>
              <a:avLst/>
              <a:gdLst>
                <a:gd name="T0" fmla="*/ 700 w 1263"/>
                <a:gd name="T1" fmla="*/ 3 h 1356"/>
                <a:gd name="T2" fmla="*/ 813 w 1263"/>
                <a:gd name="T3" fmla="*/ 50 h 1356"/>
                <a:gd name="T4" fmla="*/ 893 w 1263"/>
                <a:gd name="T5" fmla="*/ 142 h 1356"/>
                <a:gd name="T6" fmla="*/ 922 w 1263"/>
                <a:gd name="T7" fmla="*/ 264 h 1356"/>
                <a:gd name="T8" fmla="*/ 910 w 1263"/>
                <a:gd name="T9" fmla="*/ 566 h 1356"/>
                <a:gd name="T10" fmla="*/ 873 w 1263"/>
                <a:gd name="T11" fmla="*/ 801 h 1356"/>
                <a:gd name="T12" fmla="*/ 955 w 1263"/>
                <a:gd name="T13" fmla="*/ 846 h 1356"/>
                <a:gd name="T14" fmla="*/ 1072 w 1263"/>
                <a:gd name="T15" fmla="*/ 919 h 1356"/>
                <a:gd name="T16" fmla="*/ 1203 w 1263"/>
                <a:gd name="T17" fmla="*/ 1017 h 1356"/>
                <a:gd name="T18" fmla="*/ 1253 w 1263"/>
                <a:gd name="T19" fmla="*/ 1087 h 1356"/>
                <a:gd name="T20" fmla="*/ 1263 w 1263"/>
                <a:gd name="T21" fmla="*/ 1308 h 1356"/>
                <a:gd name="T22" fmla="*/ 1243 w 1263"/>
                <a:gd name="T23" fmla="*/ 1347 h 1356"/>
                <a:gd name="T24" fmla="*/ 1198 w 1263"/>
                <a:gd name="T25" fmla="*/ 1354 h 1356"/>
                <a:gd name="T26" fmla="*/ 1168 w 1263"/>
                <a:gd name="T27" fmla="*/ 1324 h 1356"/>
                <a:gd name="T28" fmla="*/ 1163 w 1263"/>
                <a:gd name="T29" fmla="*/ 1124 h 1356"/>
                <a:gd name="T30" fmla="*/ 1102 w 1263"/>
                <a:gd name="T31" fmla="*/ 1060 h 1356"/>
                <a:gd name="T32" fmla="*/ 986 w 1263"/>
                <a:gd name="T33" fmla="*/ 979 h 1356"/>
                <a:gd name="T34" fmla="*/ 887 w 1263"/>
                <a:gd name="T35" fmla="*/ 920 h 1356"/>
                <a:gd name="T36" fmla="*/ 821 w 1263"/>
                <a:gd name="T37" fmla="*/ 885 h 1356"/>
                <a:gd name="T38" fmla="*/ 786 w 1263"/>
                <a:gd name="T39" fmla="*/ 857 h 1356"/>
                <a:gd name="T40" fmla="*/ 777 w 1263"/>
                <a:gd name="T41" fmla="*/ 595 h 1356"/>
                <a:gd name="T42" fmla="*/ 798 w 1263"/>
                <a:gd name="T43" fmla="*/ 555 h 1356"/>
                <a:gd name="T44" fmla="*/ 825 w 1263"/>
                <a:gd name="T45" fmla="*/ 505 h 1356"/>
                <a:gd name="T46" fmla="*/ 812 w 1263"/>
                <a:gd name="T47" fmla="*/ 199 h 1356"/>
                <a:gd name="T48" fmla="*/ 751 w 1263"/>
                <a:gd name="T49" fmla="*/ 127 h 1356"/>
                <a:gd name="T50" fmla="*/ 658 w 1263"/>
                <a:gd name="T51" fmla="*/ 98 h 1356"/>
                <a:gd name="T52" fmla="*/ 541 w 1263"/>
                <a:gd name="T53" fmla="*/ 111 h 1356"/>
                <a:gd name="T54" fmla="*/ 468 w 1263"/>
                <a:gd name="T55" fmla="*/ 171 h 1356"/>
                <a:gd name="T56" fmla="*/ 439 w 1263"/>
                <a:gd name="T57" fmla="*/ 264 h 1356"/>
                <a:gd name="T58" fmla="*/ 451 w 1263"/>
                <a:gd name="T59" fmla="*/ 540 h 1356"/>
                <a:gd name="T60" fmla="*/ 485 w 1263"/>
                <a:gd name="T61" fmla="*/ 579 h 1356"/>
                <a:gd name="T62" fmla="*/ 485 w 1263"/>
                <a:gd name="T63" fmla="*/ 842 h 1356"/>
                <a:gd name="T64" fmla="*/ 454 w 1263"/>
                <a:gd name="T65" fmla="*/ 879 h 1356"/>
                <a:gd name="T66" fmla="*/ 404 w 1263"/>
                <a:gd name="T67" fmla="*/ 904 h 1356"/>
                <a:gd name="T68" fmla="*/ 315 w 1263"/>
                <a:gd name="T69" fmla="*/ 956 h 1356"/>
                <a:gd name="T70" fmla="*/ 201 w 1263"/>
                <a:gd name="T71" fmla="*/ 1031 h 1356"/>
                <a:gd name="T72" fmla="*/ 109 w 1263"/>
                <a:gd name="T73" fmla="*/ 1106 h 1356"/>
                <a:gd name="T74" fmla="*/ 97 w 1263"/>
                <a:gd name="T75" fmla="*/ 1308 h 1356"/>
                <a:gd name="T76" fmla="*/ 78 w 1263"/>
                <a:gd name="T77" fmla="*/ 1347 h 1356"/>
                <a:gd name="T78" fmla="*/ 33 w 1263"/>
                <a:gd name="T79" fmla="*/ 1354 h 1356"/>
                <a:gd name="T80" fmla="*/ 3 w 1263"/>
                <a:gd name="T81" fmla="*/ 1322 h 1356"/>
                <a:gd name="T82" fmla="*/ 3 w 1263"/>
                <a:gd name="T83" fmla="*/ 1114 h 1356"/>
                <a:gd name="T84" fmla="*/ 39 w 1263"/>
                <a:gd name="T85" fmla="*/ 1037 h 1356"/>
                <a:gd name="T86" fmla="*/ 148 w 1263"/>
                <a:gd name="T87" fmla="*/ 949 h 1356"/>
                <a:gd name="T88" fmla="*/ 271 w 1263"/>
                <a:gd name="T89" fmla="*/ 868 h 1356"/>
                <a:gd name="T90" fmla="*/ 368 w 1263"/>
                <a:gd name="T91" fmla="*/ 813 h 1356"/>
                <a:gd name="T92" fmla="*/ 369 w 1263"/>
                <a:gd name="T93" fmla="*/ 593 h 1356"/>
                <a:gd name="T94" fmla="*/ 341 w 1263"/>
                <a:gd name="T95" fmla="*/ 504 h 1356"/>
                <a:gd name="T96" fmla="*/ 355 w 1263"/>
                <a:gd name="T97" fmla="*/ 181 h 1356"/>
                <a:gd name="T98" fmla="*/ 419 w 1263"/>
                <a:gd name="T99" fmla="*/ 77 h 1356"/>
                <a:gd name="T100" fmla="*/ 523 w 1263"/>
                <a:gd name="T101" fmla="*/ 13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3" h="1356">
                  <a:moveTo>
                    <a:pt x="606" y="0"/>
                  </a:moveTo>
                  <a:lnTo>
                    <a:pt x="657" y="0"/>
                  </a:lnTo>
                  <a:lnTo>
                    <a:pt x="700" y="3"/>
                  </a:lnTo>
                  <a:lnTo>
                    <a:pt x="740" y="13"/>
                  </a:lnTo>
                  <a:lnTo>
                    <a:pt x="779" y="29"/>
                  </a:lnTo>
                  <a:lnTo>
                    <a:pt x="813" y="50"/>
                  </a:lnTo>
                  <a:lnTo>
                    <a:pt x="844" y="77"/>
                  </a:lnTo>
                  <a:lnTo>
                    <a:pt x="871" y="109"/>
                  </a:lnTo>
                  <a:lnTo>
                    <a:pt x="893" y="142"/>
                  </a:lnTo>
                  <a:lnTo>
                    <a:pt x="908" y="181"/>
                  </a:lnTo>
                  <a:lnTo>
                    <a:pt x="918" y="221"/>
                  </a:lnTo>
                  <a:lnTo>
                    <a:pt x="922" y="264"/>
                  </a:lnTo>
                  <a:lnTo>
                    <a:pt x="922" y="504"/>
                  </a:lnTo>
                  <a:lnTo>
                    <a:pt x="918" y="535"/>
                  </a:lnTo>
                  <a:lnTo>
                    <a:pt x="910" y="566"/>
                  </a:lnTo>
                  <a:lnTo>
                    <a:pt x="894" y="593"/>
                  </a:lnTo>
                  <a:lnTo>
                    <a:pt x="873" y="618"/>
                  </a:lnTo>
                  <a:lnTo>
                    <a:pt x="873" y="801"/>
                  </a:lnTo>
                  <a:lnTo>
                    <a:pt x="896" y="813"/>
                  </a:lnTo>
                  <a:lnTo>
                    <a:pt x="923" y="828"/>
                  </a:lnTo>
                  <a:lnTo>
                    <a:pt x="955" y="846"/>
                  </a:lnTo>
                  <a:lnTo>
                    <a:pt x="992" y="868"/>
                  </a:lnTo>
                  <a:lnTo>
                    <a:pt x="1030" y="892"/>
                  </a:lnTo>
                  <a:lnTo>
                    <a:pt x="1072" y="919"/>
                  </a:lnTo>
                  <a:lnTo>
                    <a:pt x="1115" y="949"/>
                  </a:lnTo>
                  <a:lnTo>
                    <a:pt x="1159" y="981"/>
                  </a:lnTo>
                  <a:lnTo>
                    <a:pt x="1203" y="1017"/>
                  </a:lnTo>
                  <a:lnTo>
                    <a:pt x="1224" y="1037"/>
                  </a:lnTo>
                  <a:lnTo>
                    <a:pt x="1241" y="1060"/>
                  </a:lnTo>
                  <a:lnTo>
                    <a:pt x="1253" y="1087"/>
                  </a:lnTo>
                  <a:lnTo>
                    <a:pt x="1260" y="1114"/>
                  </a:lnTo>
                  <a:lnTo>
                    <a:pt x="1263" y="1144"/>
                  </a:lnTo>
                  <a:lnTo>
                    <a:pt x="1263" y="1308"/>
                  </a:lnTo>
                  <a:lnTo>
                    <a:pt x="1260" y="1322"/>
                  </a:lnTo>
                  <a:lnTo>
                    <a:pt x="1253" y="1337"/>
                  </a:lnTo>
                  <a:lnTo>
                    <a:pt x="1243" y="1347"/>
                  </a:lnTo>
                  <a:lnTo>
                    <a:pt x="1230" y="1354"/>
                  </a:lnTo>
                  <a:lnTo>
                    <a:pt x="1214" y="1356"/>
                  </a:lnTo>
                  <a:lnTo>
                    <a:pt x="1198" y="1354"/>
                  </a:lnTo>
                  <a:lnTo>
                    <a:pt x="1185" y="1347"/>
                  </a:lnTo>
                  <a:lnTo>
                    <a:pt x="1176" y="1337"/>
                  </a:lnTo>
                  <a:lnTo>
                    <a:pt x="1168" y="1324"/>
                  </a:lnTo>
                  <a:lnTo>
                    <a:pt x="1167" y="1308"/>
                  </a:lnTo>
                  <a:lnTo>
                    <a:pt x="1167" y="1144"/>
                  </a:lnTo>
                  <a:lnTo>
                    <a:pt x="1163" y="1124"/>
                  </a:lnTo>
                  <a:lnTo>
                    <a:pt x="1155" y="1106"/>
                  </a:lnTo>
                  <a:lnTo>
                    <a:pt x="1142" y="1092"/>
                  </a:lnTo>
                  <a:lnTo>
                    <a:pt x="1102" y="1060"/>
                  </a:lnTo>
                  <a:lnTo>
                    <a:pt x="1062" y="1031"/>
                  </a:lnTo>
                  <a:lnTo>
                    <a:pt x="1023" y="1004"/>
                  </a:lnTo>
                  <a:lnTo>
                    <a:pt x="986" y="979"/>
                  </a:lnTo>
                  <a:lnTo>
                    <a:pt x="949" y="956"/>
                  </a:lnTo>
                  <a:lnTo>
                    <a:pt x="917" y="937"/>
                  </a:lnTo>
                  <a:lnTo>
                    <a:pt x="887" y="920"/>
                  </a:lnTo>
                  <a:lnTo>
                    <a:pt x="860" y="905"/>
                  </a:lnTo>
                  <a:lnTo>
                    <a:pt x="838" y="893"/>
                  </a:lnTo>
                  <a:lnTo>
                    <a:pt x="821" y="885"/>
                  </a:lnTo>
                  <a:lnTo>
                    <a:pt x="810" y="879"/>
                  </a:lnTo>
                  <a:lnTo>
                    <a:pt x="796" y="869"/>
                  </a:lnTo>
                  <a:lnTo>
                    <a:pt x="786" y="857"/>
                  </a:lnTo>
                  <a:lnTo>
                    <a:pt x="779" y="842"/>
                  </a:lnTo>
                  <a:lnTo>
                    <a:pt x="777" y="826"/>
                  </a:lnTo>
                  <a:lnTo>
                    <a:pt x="777" y="595"/>
                  </a:lnTo>
                  <a:lnTo>
                    <a:pt x="779" y="579"/>
                  </a:lnTo>
                  <a:lnTo>
                    <a:pt x="786" y="564"/>
                  </a:lnTo>
                  <a:lnTo>
                    <a:pt x="798" y="555"/>
                  </a:lnTo>
                  <a:lnTo>
                    <a:pt x="813" y="540"/>
                  </a:lnTo>
                  <a:lnTo>
                    <a:pt x="821" y="523"/>
                  </a:lnTo>
                  <a:lnTo>
                    <a:pt x="825" y="505"/>
                  </a:lnTo>
                  <a:lnTo>
                    <a:pt x="825" y="264"/>
                  </a:lnTo>
                  <a:lnTo>
                    <a:pt x="821" y="231"/>
                  </a:lnTo>
                  <a:lnTo>
                    <a:pt x="812" y="199"/>
                  </a:lnTo>
                  <a:lnTo>
                    <a:pt x="796" y="171"/>
                  </a:lnTo>
                  <a:lnTo>
                    <a:pt x="777" y="147"/>
                  </a:lnTo>
                  <a:lnTo>
                    <a:pt x="751" y="127"/>
                  </a:lnTo>
                  <a:lnTo>
                    <a:pt x="723" y="111"/>
                  </a:lnTo>
                  <a:lnTo>
                    <a:pt x="692" y="101"/>
                  </a:lnTo>
                  <a:lnTo>
                    <a:pt x="658" y="98"/>
                  </a:lnTo>
                  <a:lnTo>
                    <a:pt x="606" y="98"/>
                  </a:lnTo>
                  <a:lnTo>
                    <a:pt x="572" y="101"/>
                  </a:lnTo>
                  <a:lnTo>
                    <a:pt x="541" y="111"/>
                  </a:lnTo>
                  <a:lnTo>
                    <a:pt x="513" y="127"/>
                  </a:lnTo>
                  <a:lnTo>
                    <a:pt x="488" y="146"/>
                  </a:lnTo>
                  <a:lnTo>
                    <a:pt x="468" y="171"/>
                  </a:lnTo>
                  <a:lnTo>
                    <a:pt x="452" y="199"/>
                  </a:lnTo>
                  <a:lnTo>
                    <a:pt x="443" y="231"/>
                  </a:lnTo>
                  <a:lnTo>
                    <a:pt x="439" y="264"/>
                  </a:lnTo>
                  <a:lnTo>
                    <a:pt x="439" y="505"/>
                  </a:lnTo>
                  <a:lnTo>
                    <a:pt x="443" y="523"/>
                  </a:lnTo>
                  <a:lnTo>
                    <a:pt x="451" y="540"/>
                  </a:lnTo>
                  <a:lnTo>
                    <a:pt x="466" y="555"/>
                  </a:lnTo>
                  <a:lnTo>
                    <a:pt x="477" y="564"/>
                  </a:lnTo>
                  <a:lnTo>
                    <a:pt x="485" y="579"/>
                  </a:lnTo>
                  <a:lnTo>
                    <a:pt x="488" y="595"/>
                  </a:lnTo>
                  <a:lnTo>
                    <a:pt x="488" y="826"/>
                  </a:lnTo>
                  <a:lnTo>
                    <a:pt x="485" y="842"/>
                  </a:lnTo>
                  <a:lnTo>
                    <a:pt x="478" y="857"/>
                  </a:lnTo>
                  <a:lnTo>
                    <a:pt x="468" y="869"/>
                  </a:lnTo>
                  <a:lnTo>
                    <a:pt x="454" y="879"/>
                  </a:lnTo>
                  <a:lnTo>
                    <a:pt x="443" y="884"/>
                  </a:lnTo>
                  <a:lnTo>
                    <a:pt x="426" y="893"/>
                  </a:lnTo>
                  <a:lnTo>
                    <a:pt x="404" y="904"/>
                  </a:lnTo>
                  <a:lnTo>
                    <a:pt x="378" y="919"/>
                  </a:lnTo>
                  <a:lnTo>
                    <a:pt x="347" y="937"/>
                  </a:lnTo>
                  <a:lnTo>
                    <a:pt x="315" y="956"/>
                  </a:lnTo>
                  <a:lnTo>
                    <a:pt x="278" y="979"/>
                  </a:lnTo>
                  <a:lnTo>
                    <a:pt x="241" y="1003"/>
                  </a:lnTo>
                  <a:lnTo>
                    <a:pt x="201" y="1031"/>
                  </a:lnTo>
                  <a:lnTo>
                    <a:pt x="162" y="1060"/>
                  </a:lnTo>
                  <a:lnTo>
                    <a:pt x="122" y="1092"/>
                  </a:lnTo>
                  <a:lnTo>
                    <a:pt x="109" y="1106"/>
                  </a:lnTo>
                  <a:lnTo>
                    <a:pt x="101" y="1124"/>
                  </a:lnTo>
                  <a:lnTo>
                    <a:pt x="97" y="1144"/>
                  </a:lnTo>
                  <a:lnTo>
                    <a:pt x="97" y="1308"/>
                  </a:lnTo>
                  <a:lnTo>
                    <a:pt x="95" y="1322"/>
                  </a:lnTo>
                  <a:lnTo>
                    <a:pt x="89" y="1337"/>
                  </a:lnTo>
                  <a:lnTo>
                    <a:pt x="78" y="1347"/>
                  </a:lnTo>
                  <a:lnTo>
                    <a:pt x="64" y="1354"/>
                  </a:lnTo>
                  <a:lnTo>
                    <a:pt x="49" y="1356"/>
                  </a:lnTo>
                  <a:lnTo>
                    <a:pt x="33" y="1354"/>
                  </a:lnTo>
                  <a:lnTo>
                    <a:pt x="20" y="1347"/>
                  </a:lnTo>
                  <a:lnTo>
                    <a:pt x="10" y="1337"/>
                  </a:lnTo>
                  <a:lnTo>
                    <a:pt x="3" y="1322"/>
                  </a:lnTo>
                  <a:lnTo>
                    <a:pt x="0" y="1308"/>
                  </a:lnTo>
                  <a:lnTo>
                    <a:pt x="0" y="1144"/>
                  </a:lnTo>
                  <a:lnTo>
                    <a:pt x="3" y="1114"/>
                  </a:lnTo>
                  <a:lnTo>
                    <a:pt x="10" y="1087"/>
                  </a:lnTo>
                  <a:lnTo>
                    <a:pt x="22" y="1060"/>
                  </a:lnTo>
                  <a:lnTo>
                    <a:pt x="39" y="1037"/>
                  </a:lnTo>
                  <a:lnTo>
                    <a:pt x="60" y="1017"/>
                  </a:lnTo>
                  <a:lnTo>
                    <a:pt x="104" y="981"/>
                  </a:lnTo>
                  <a:lnTo>
                    <a:pt x="148" y="949"/>
                  </a:lnTo>
                  <a:lnTo>
                    <a:pt x="191" y="919"/>
                  </a:lnTo>
                  <a:lnTo>
                    <a:pt x="232" y="892"/>
                  </a:lnTo>
                  <a:lnTo>
                    <a:pt x="271" y="868"/>
                  </a:lnTo>
                  <a:lnTo>
                    <a:pt x="307" y="846"/>
                  </a:lnTo>
                  <a:lnTo>
                    <a:pt x="340" y="828"/>
                  </a:lnTo>
                  <a:lnTo>
                    <a:pt x="368" y="813"/>
                  </a:lnTo>
                  <a:lnTo>
                    <a:pt x="390" y="801"/>
                  </a:lnTo>
                  <a:lnTo>
                    <a:pt x="390" y="618"/>
                  </a:lnTo>
                  <a:lnTo>
                    <a:pt x="369" y="593"/>
                  </a:lnTo>
                  <a:lnTo>
                    <a:pt x="353" y="566"/>
                  </a:lnTo>
                  <a:lnTo>
                    <a:pt x="345" y="535"/>
                  </a:lnTo>
                  <a:lnTo>
                    <a:pt x="341" y="504"/>
                  </a:lnTo>
                  <a:lnTo>
                    <a:pt x="341" y="264"/>
                  </a:lnTo>
                  <a:lnTo>
                    <a:pt x="345" y="221"/>
                  </a:lnTo>
                  <a:lnTo>
                    <a:pt x="355" y="181"/>
                  </a:lnTo>
                  <a:lnTo>
                    <a:pt x="370" y="142"/>
                  </a:lnTo>
                  <a:lnTo>
                    <a:pt x="392" y="109"/>
                  </a:lnTo>
                  <a:lnTo>
                    <a:pt x="419" y="77"/>
                  </a:lnTo>
                  <a:lnTo>
                    <a:pt x="450" y="50"/>
                  </a:lnTo>
                  <a:lnTo>
                    <a:pt x="484" y="30"/>
                  </a:lnTo>
                  <a:lnTo>
                    <a:pt x="523" y="13"/>
                  </a:lnTo>
                  <a:lnTo>
                    <a:pt x="563" y="3"/>
                  </a:lnTo>
                  <a:lnTo>
                    <a:pt x="6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14041"/>
                </a:solidFill>
                <a:effectLst/>
                <a:uLnTx/>
                <a:uFillTx/>
                <a:latin typeface="Calibri"/>
                <a:ea typeface="+mn-ea"/>
                <a:cs typeface="+mn-cs"/>
              </a:endParaRPr>
            </a:p>
          </p:txBody>
        </p:sp>
      </p:grpSp>
      <p:sp>
        <p:nvSpPr>
          <p:cNvPr id="50" name="Rektangel 9">
            <a:extLst>
              <a:ext uri="{FF2B5EF4-FFF2-40B4-BE49-F238E27FC236}">
                <a16:creationId xmlns:a16="http://schemas.microsoft.com/office/drawing/2014/main" id="{12036D1D-F99D-40B4-9D6F-08699DC6529B}"/>
              </a:ext>
            </a:extLst>
          </p:cNvPr>
          <p:cNvSpPr/>
          <p:nvPr/>
        </p:nvSpPr>
        <p:spPr>
          <a:xfrm>
            <a:off x="837050" y="4195140"/>
            <a:ext cx="1500468" cy="1200329"/>
          </a:xfrm>
          <a:prstGeom prst="rect">
            <a:avLst/>
          </a:prstGeom>
        </p:spPr>
        <p:txBody>
          <a:bodyPr wrap="square">
            <a:spAutoFit/>
          </a:bodyPr>
          <a:lstStyle/>
          <a:p>
            <a:pPr lvl="0" algn="ctr">
              <a:defRPr/>
            </a:pP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is the number of channels talent use on average to learn about employers, compared </a:t>
            </a:r>
            <a:r>
              <a:rPr kumimoji="0" lang="en-US" sz="1200" b="0" i="0" u="none" strike="noStrike" kern="1200" cap="none" spc="0" normalizeH="0" baseline="0" noProof="0">
                <a:ln>
                  <a:noFill/>
                </a:ln>
                <a:solidFill>
                  <a:srgbClr val="414041"/>
                </a:solidFill>
                <a:effectLst/>
                <a:uLnTx/>
                <a:uFillTx/>
                <a:latin typeface="Calibri"/>
                <a:ea typeface="+mn-ea"/>
                <a:cs typeface="Miriam" panose="020B0502050101010101" pitchFamily="34" charset="-79"/>
              </a:rPr>
              <a:t>to </a:t>
            </a:r>
            <a:r>
              <a:rPr lang="en-US" sz="1200" b="1">
                <a:solidFill>
                  <a:srgbClr val="414041"/>
                </a:solidFill>
                <a:cs typeface="Miriam" panose="020B0502050101010101" pitchFamily="34" charset="-79"/>
              </a:rPr>
              <a:t>5,8 </a:t>
            </a:r>
            <a:r>
              <a:rPr kumimoji="0" lang="en-US" sz="1200"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rPr>
              <a:t>in 2020</a:t>
            </a:r>
          </a:p>
        </p:txBody>
      </p:sp>
      <p:sp>
        <p:nvSpPr>
          <p:cNvPr id="51" name="Freeform: Shape 122">
            <a:extLst>
              <a:ext uri="{FF2B5EF4-FFF2-40B4-BE49-F238E27FC236}">
                <a16:creationId xmlns:a16="http://schemas.microsoft.com/office/drawing/2014/main" id="{4CEA365B-59D5-4AD3-82E3-F6A3F0AD60B7}"/>
              </a:ext>
            </a:extLst>
          </p:cNvPr>
          <p:cNvSpPr/>
          <p:nvPr/>
        </p:nvSpPr>
        <p:spPr>
          <a:xfrm rot="5400000">
            <a:off x="185628" y="2683837"/>
            <a:ext cx="1834966" cy="975467"/>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66C2A5"/>
          </a:solidFill>
          <a:ln w="9525" cap="flat">
            <a:solidFill>
              <a:srgbClr val="66C2A5"/>
            </a:solid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52" name="Freeform: Shape 123">
            <a:extLst>
              <a:ext uri="{FF2B5EF4-FFF2-40B4-BE49-F238E27FC236}">
                <a16:creationId xmlns:a16="http://schemas.microsoft.com/office/drawing/2014/main" id="{CD3C1ED5-786F-4008-9385-222E330C892A}"/>
              </a:ext>
            </a:extLst>
          </p:cNvPr>
          <p:cNvSpPr/>
          <p:nvPr/>
        </p:nvSpPr>
        <p:spPr>
          <a:xfrm rot="5400000">
            <a:off x="1134035" y="2683837"/>
            <a:ext cx="1834966" cy="975467"/>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rgbClr val="66C2A5"/>
          </a:solidFill>
          <a:ln w="9525" cap="flat">
            <a:solidFill>
              <a:srgbClr val="66C2A5"/>
            </a:solidFill>
            <a:prstDash val="solid"/>
            <a:miter/>
          </a:ln>
        </p:spPr>
        <p:txBody>
          <a:bodyPr rtlCol="0" anchor="ct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53" name="Rektangel 15">
            <a:extLst>
              <a:ext uri="{FF2B5EF4-FFF2-40B4-BE49-F238E27FC236}">
                <a16:creationId xmlns:a16="http://schemas.microsoft.com/office/drawing/2014/main" id="{9701D490-F347-46CB-8033-BE16C53FE5A8}"/>
              </a:ext>
            </a:extLst>
          </p:cNvPr>
          <p:cNvSpPr/>
          <p:nvPr/>
        </p:nvSpPr>
        <p:spPr>
          <a:xfrm>
            <a:off x="836012" y="2654288"/>
            <a:ext cx="1482440" cy="1766894"/>
          </a:xfrm>
          <a:prstGeom prst="rect">
            <a:avLst/>
          </a:prstGeom>
        </p:spPr>
        <p:txBody>
          <a:bodyPr wrap="square">
            <a:spAutoFit/>
          </a:bodyPr>
          <a:lstStyle/>
          <a:p>
            <a:pPr lvl="0" algn="ctr">
              <a:defRPr/>
            </a:pPr>
            <a:r>
              <a:rPr lang="sv-SE" sz="5441">
                <a:solidFill>
                  <a:srgbClr val="414041"/>
                </a:solidFill>
                <a:cs typeface="Miriam" panose="020B0502050101010101" pitchFamily="34" charset="-79"/>
              </a:rPr>
              <a:t>6,4</a:t>
            </a:r>
            <a:endParaRPr lang="sv-SE" sz="5441" dirty="0">
              <a:solidFill>
                <a:srgbClr val="414041"/>
              </a:solidFill>
              <a:cs typeface="Miriam" panose="020B0502050101010101" pitchFamily="34" charset="-79"/>
            </a:endParaRPr>
          </a:p>
          <a:p>
            <a:pPr lvl="0" algn="ctr">
              <a:defRPr/>
            </a:pPr>
            <a:endParaRPr kumimoji="0" lang="sv-SE" sz="5441" b="0" i="0" u="none" strike="noStrike" kern="1200" cap="none" spc="0" normalizeH="0" baseline="0" noProof="0" dirty="0">
              <a:ln>
                <a:noFill/>
              </a:ln>
              <a:solidFill>
                <a:srgbClr val="414041"/>
              </a:solidFill>
              <a:effectLst/>
              <a:uLnTx/>
              <a:uFillTx/>
              <a:latin typeface="Calibri"/>
              <a:ea typeface="+mn-ea"/>
              <a:cs typeface="Miriam" panose="020B0502050101010101" pitchFamily="34" charset="-79"/>
            </a:endParaRPr>
          </a:p>
        </p:txBody>
      </p:sp>
      <p:sp>
        <p:nvSpPr>
          <p:cNvPr id="54" name="Isosceles Triangle 53">
            <a:extLst>
              <a:ext uri="{FF2B5EF4-FFF2-40B4-BE49-F238E27FC236}">
                <a16:creationId xmlns:a16="http://schemas.microsoft.com/office/drawing/2014/main" id="{D08AD528-9311-4D9A-A12B-4815DA5492C1}"/>
              </a:ext>
            </a:extLst>
          </p:cNvPr>
          <p:cNvSpPr/>
          <p:nvPr/>
        </p:nvSpPr>
        <p:spPr>
          <a:xfrm rot="5400000">
            <a:off x="6340358" y="1962054"/>
            <a:ext cx="811518" cy="302471"/>
          </a:xfrm>
          <a:prstGeom prst="triangle">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55" name="Isosceles Triangle 54">
            <a:extLst>
              <a:ext uri="{FF2B5EF4-FFF2-40B4-BE49-F238E27FC236}">
                <a16:creationId xmlns:a16="http://schemas.microsoft.com/office/drawing/2014/main" id="{40F828D8-F44D-444C-980C-7D49C4DA214C}"/>
              </a:ext>
            </a:extLst>
          </p:cNvPr>
          <p:cNvSpPr/>
          <p:nvPr/>
        </p:nvSpPr>
        <p:spPr>
          <a:xfrm rot="5400000">
            <a:off x="6349812" y="3426094"/>
            <a:ext cx="811518" cy="302471"/>
          </a:xfrm>
          <a:prstGeom prst="triangle">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56" name="Isosceles Triangle 55">
            <a:extLst>
              <a:ext uri="{FF2B5EF4-FFF2-40B4-BE49-F238E27FC236}">
                <a16:creationId xmlns:a16="http://schemas.microsoft.com/office/drawing/2014/main" id="{DF13A1F0-29C4-486F-B7DD-5BB43F2362DF}"/>
              </a:ext>
            </a:extLst>
          </p:cNvPr>
          <p:cNvSpPr/>
          <p:nvPr/>
        </p:nvSpPr>
        <p:spPr>
          <a:xfrm rot="5400000">
            <a:off x="6312297" y="4888477"/>
            <a:ext cx="811518" cy="302471"/>
          </a:xfrm>
          <a:prstGeom prst="triangle">
            <a:avLst/>
          </a:prstGeom>
          <a:solidFill>
            <a:srgbClr val="CACCC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GB" sz="1814" b="0" i="0" u="none" strike="noStrike" kern="1200" cap="none" spc="0" normalizeH="0" baseline="0" noProof="0">
              <a:ln>
                <a:noFill/>
              </a:ln>
              <a:solidFill>
                <a:srgbClr val="414041"/>
              </a:solidFill>
              <a:effectLst/>
              <a:uLnTx/>
              <a:uFillTx/>
              <a:latin typeface="Calibri"/>
              <a:ea typeface="+mn-ea"/>
              <a:cs typeface="+mn-cs"/>
            </a:endParaRPr>
          </a:p>
        </p:txBody>
      </p:sp>
      <p:sp>
        <p:nvSpPr>
          <p:cNvPr id="61" name="textruta 49">
            <a:extLst>
              <a:ext uri="{FF2B5EF4-FFF2-40B4-BE49-F238E27FC236}">
                <a16:creationId xmlns:a16="http://schemas.microsoft.com/office/drawing/2014/main" id="{973D3A94-9E1E-45F9-B1CB-A2445C58D000}"/>
              </a:ext>
            </a:extLst>
          </p:cNvPr>
          <p:cNvSpPr txBox="1"/>
          <p:nvPr/>
        </p:nvSpPr>
        <p:spPr>
          <a:xfrm>
            <a:off x="4149373" y="2153464"/>
            <a:ext cx="694421" cy="307777"/>
          </a:xfrm>
          <a:prstGeom prst="rect">
            <a:avLst/>
          </a:prstGeom>
          <a:noFill/>
        </p:spPr>
        <p:txBody>
          <a:bodyPr wrap="none" rtlCol="0" anchor="ctr">
            <a:spAutoFit/>
          </a:bodyPr>
          <a:lstStyle/>
          <a:p>
            <a:pPr lvl="0">
              <a:defRPr/>
            </a:pPr>
            <a:r>
              <a:rPr lang="sv-SE" sz="1400">
                <a:solidFill>
                  <a:srgbClr val="414041"/>
                </a:solidFill>
                <a:cs typeface="Calibri" pitchFamily="34" charset="0"/>
              </a:rPr>
              <a:t>(98%)*</a:t>
            </a:r>
            <a:endParaRPr kumimoji="0" lang="sv-SE" sz="140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62" name="textruta 49">
            <a:extLst>
              <a:ext uri="{FF2B5EF4-FFF2-40B4-BE49-F238E27FC236}">
                <a16:creationId xmlns:a16="http://schemas.microsoft.com/office/drawing/2014/main" id="{019ADA9F-0587-434A-BED9-22C93D88C493}"/>
              </a:ext>
            </a:extLst>
          </p:cNvPr>
          <p:cNvSpPr txBox="1"/>
          <p:nvPr/>
        </p:nvSpPr>
        <p:spPr>
          <a:xfrm>
            <a:off x="4069471" y="3241365"/>
            <a:ext cx="797013" cy="513667"/>
          </a:xfrm>
          <a:prstGeom prst="rect">
            <a:avLst/>
          </a:prstGeom>
          <a:noFill/>
        </p:spPr>
        <p:txBody>
          <a:bodyPr wrap="none" rtlCol="0" anchor="ctr">
            <a:spAutoFit/>
          </a:bodyPr>
          <a:lstStyle/>
          <a:p>
            <a:pPr lvl="0">
              <a:defRPr/>
            </a:pPr>
            <a:r>
              <a:rPr lang="sv-SE" sz="2738" b="1">
                <a:solidFill>
                  <a:srgbClr val="414041"/>
                </a:solidFill>
                <a:cs typeface="Calibri" pitchFamily="34" charset="0"/>
              </a:rPr>
              <a:t>67%</a:t>
            </a:r>
            <a:endParaRPr kumimoji="0" lang="sv-SE" sz="2738" b="1"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63" name="textruta 49">
            <a:extLst>
              <a:ext uri="{FF2B5EF4-FFF2-40B4-BE49-F238E27FC236}">
                <a16:creationId xmlns:a16="http://schemas.microsoft.com/office/drawing/2014/main" id="{5E4638AB-A8AE-4250-ABCD-0294BD306A75}"/>
              </a:ext>
            </a:extLst>
          </p:cNvPr>
          <p:cNvSpPr txBox="1"/>
          <p:nvPr/>
        </p:nvSpPr>
        <p:spPr>
          <a:xfrm>
            <a:off x="4149373" y="3619612"/>
            <a:ext cx="604653" cy="307777"/>
          </a:xfrm>
          <a:prstGeom prst="rect">
            <a:avLst/>
          </a:prstGeom>
          <a:noFill/>
        </p:spPr>
        <p:txBody>
          <a:bodyPr wrap="none" rtlCol="0" anchor="ctr">
            <a:spAutoFit/>
          </a:bodyPr>
          <a:lstStyle/>
          <a:p>
            <a:pPr lvl="0">
              <a:defRPr/>
            </a:pPr>
            <a:r>
              <a:rPr lang="sv-SE" sz="1400">
                <a:solidFill>
                  <a:srgbClr val="414041"/>
                </a:solidFill>
                <a:cs typeface="Calibri" pitchFamily="34" charset="0"/>
              </a:rPr>
              <a:t>(66%)</a:t>
            </a:r>
            <a:endParaRPr kumimoji="0" lang="sv-SE" sz="140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64" name="textruta 49">
            <a:extLst>
              <a:ext uri="{FF2B5EF4-FFF2-40B4-BE49-F238E27FC236}">
                <a16:creationId xmlns:a16="http://schemas.microsoft.com/office/drawing/2014/main" id="{D80B662A-5840-4A60-86EF-DBAD3092E870}"/>
              </a:ext>
            </a:extLst>
          </p:cNvPr>
          <p:cNvSpPr txBox="1"/>
          <p:nvPr/>
        </p:nvSpPr>
        <p:spPr>
          <a:xfrm>
            <a:off x="4069471" y="4704480"/>
            <a:ext cx="797013" cy="513667"/>
          </a:xfrm>
          <a:prstGeom prst="rect">
            <a:avLst/>
          </a:prstGeom>
          <a:noFill/>
        </p:spPr>
        <p:txBody>
          <a:bodyPr wrap="none" rtlCol="0" anchor="ctr">
            <a:spAutoFit/>
          </a:bodyPr>
          <a:lstStyle/>
          <a:p>
            <a:pPr lvl="0">
              <a:defRPr/>
            </a:pPr>
            <a:r>
              <a:rPr lang="sv-SE" sz="2738" b="1">
                <a:solidFill>
                  <a:srgbClr val="414041"/>
                </a:solidFill>
                <a:cs typeface="Calibri" pitchFamily="34" charset="0"/>
              </a:rPr>
              <a:t>67%</a:t>
            </a:r>
            <a:endParaRPr lang="sv-SE" sz="2738" b="1" dirty="0">
              <a:solidFill>
                <a:srgbClr val="414041"/>
              </a:solidFill>
              <a:cs typeface="Calibri" pitchFamily="34" charset="0"/>
            </a:endParaRPr>
          </a:p>
        </p:txBody>
      </p:sp>
      <p:sp>
        <p:nvSpPr>
          <p:cNvPr id="65" name="textruta 49">
            <a:extLst>
              <a:ext uri="{FF2B5EF4-FFF2-40B4-BE49-F238E27FC236}">
                <a16:creationId xmlns:a16="http://schemas.microsoft.com/office/drawing/2014/main" id="{5E45E96F-228F-4A98-B3CB-32792741975F}"/>
              </a:ext>
            </a:extLst>
          </p:cNvPr>
          <p:cNvSpPr txBox="1"/>
          <p:nvPr/>
        </p:nvSpPr>
        <p:spPr>
          <a:xfrm>
            <a:off x="4149373" y="5082727"/>
            <a:ext cx="604653" cy="307777"/>
          </a:xfrm>
          <a:prstGeom prst="rect">
            <a:avLst/>
          </a:prstGeom>
          <a:noFill/>
        </p:spPr>
        <p:txBody>
          <a:bodyPr wrap="none" rtlCol="0" anchor="ctr">
            <a:spAutoFit/>
          </a:bodyPr>
          <a:lstStyle/>
          <a:p>
            <a:pPr lvl="0">
              <a:defRPr/>
            </a:pPr>
            <a:r>
              <a:rPr lang="sv-SE" sz="1400">
                <a:solidFill>
                  <a:srgbClr val="414041"/>
                </a:solidFill>
                <a:cs typeface="Calibri" pitchFamily="34" charset="0"/>
              </a:rPr>
              <a:t>(</a:t>
            </a:r>
            <a:r>
              <a:rPr lang="en-US" sz="1400">
                <a:solidFill>
                  <a:srgbClr val="414041"/>
                </a:solidFill>
                <a:cs typeface="Calibri" pitchFamily="34" charset="0"/>
              </a:rPr>
              <a:t>64%</a:t>
            </a:r>
            <a:r>
              <a:rPr lang="sv-SE" sz="1400">
                <a:solidFill>
                  <a:srgbClr val="414041"/>
                </a:solidFill>
                <a:cs typeface="Calibri" pitchFamily="34" charset="0"/>
              </a:rPr>
              <a:t>)</a:t>
            </a:r>
            <a:endParaRPr kumimoji="0" lang="sv-SE" sz="140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66" name="textruta 49">
            <a:extLst>
              <a:ext uri="{FF2B5EF4-FFF2-40B4-BE49-F238E27FC236}">
                <a16:creationId xmlns:a16="http://schemas.microsoft.com/office/drawing/2014/main" id="{914CD634-E7B0-47C9-B95D-E05EE64BC14E}"/>
              </a:ext>
            </a:extLst>
          </p:cNvPr>
          <p:cNvSpPr txBox="1"/>
          <p:nvPr/>
        </p:nvSpPr>
        <p:spPr>
          <a:xfrm>
            <a:off x="3927428" y="5567109"/>
            <a:ext cx="1113766" cy="307777"/>
          </a:xfrm>
          <a:prstGeom prst="rect">
            <a:avLst/>
          </a:prstGeom>
          <a:noFill/>
        </p:spPr>
        <p:txBody>
          <a:bodyPr wrap="none" rtlCol="0" anchor="ctr">
            <a:spAutoFit/>
          </a:bodyPr>
          <a:lstStyle/>
          <a:p>
            <a:pPr lvl="0">
              <a:defRPr/>
            </a:pPr>
            <a:r>
              <a:rPr lang="sv-SE" sz="1400" dirty="0">
                <a:solidFill>
                  <a:srgbClr val="414041"/>
                </a:solidFill>
                <a:cs typeface="Calibri" pitchFamily="34" charset="0"/>
              </a:rPr>
              <a:t>*(2020 data)</a:t>
            </a:r>
            <a:endParaRPr kumimoji="0" lang="sv-SE" sz="140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7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5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59" name="Oval 58">
            <a:extLst>
              <a:ext uri="{FF2B5EF4-FFF2-40B4-BE49-F238E27FC236}">
                <a16:creationId xmlns:a16="http://schemas.microsoft.com/office/drawing/2014/main" id="{4825AE37-2B43-4BD4-934D-AF26077EC9DA}"/>
              </a:ext>
            </a:extLst>
          </p:cNvPr>
          <p:cNvSpPr/>
          <p:nvPr/>
        </p:nvSpPr>
        <p:spPr>
          <a:xfrm>
            <a:off x="10857298" y="5449048"/>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75" name="Oval 74">
            <a:extLst>
              <a:ext uri="{FF2B5EF4-FFF2-40B4-BE49-F238E27FC236}">
                <a16:creationId xmlns:a16="http://schemas.microsoft.com/office/drawing/2014/main" id="{37CF8DE3-2EF9-45E7-86A1-B25D1813615E}"/>
              </a:ext>
            </a:extLst>
          </p:cNvPr>
          <p:cNvSpPr/>
          <p:nvPr/>
        </p:nvSpPr>
        <p:spPr>
          <a:xfrm>
            <a:off x="10857298" y="5735316"/>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E1F6C5DA-2457-43DC-8CFE-AB86B0F911D9}"/>
              </a:ext>
            </a:extLst>
          </p:cNvPr>
          <p:cNvSpPr txBox="1"/>
          <p:nvPr/>
        </p:nvSpPr>
        <p:spPr>
          <a:xfrm>
            <a:off x="11032506" y="5381073"/>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77" name="TextBox 76">
            <a:extLst>
              <a:ext uri="{FF2B5EF4-FFF2-40B4-BE49-F238E27FC236}">
                <a16:creationId xmlns:a16="http://schemas.microsoft.com/office/drawing/2014/main" id="{8BB3E668-50FF-43CE-810C-ABAE74B66E52}"/>
              </a:ext>
            </a:extLst>
          </p:cNvPr>
          <p:cNvSpPr txBox="1"/>
          <p:nvPr/>
        </p:nvSpPr>
        <p:spPr>
          <a:xfrm>
            <a:off x="11032506" y="5659937"/>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55" y="1261552"/>
            <a:ext cx="50466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271" y="2893888"/>
            <a:ext cx="50466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255" y="4538256"/>
            <a:ext cx="5046662"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7869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5A95ED-D5BE-4C8F-A0F3-FC07AAD7C8B1}"/>
              </a:ext>
            </a:extLst>
          </p:cNvPr>
          <p:cNvSpPr>
            <a:spLocks noGrp="1"/>
          </p:cNvSpPr>
          <p:nvPr>
            <p:ph type="body" sz="quarter" idx="12"/>
          </p:nvPr>
        </p:nvSpPr>
        <p:spPr/>
        <p:txBody>
          <a:bodyPr/>
          <a:lstStyle/>
          <a:p>
            <a:r>
              <a:rPr lang="en-US"/>
              <a:t>Through which channels have you learnt about these employers in the last 12 months?</a:t>
            </a:r>
            <a:endParaRPr lang="en-ZA" dirty="0"/>
          </a:p>
        </p:txBody>
      </p:sp>
      <p:sp>
        <p:nvSpPr>
          <p:cNvPr id="5" name="Title 4">
            <a:extLst>
              <a:ext uri="{FF2B5EF4-FFF2-40B4-BE49-F238E27FC236}">
                <a16:creationId xmlns:a16="http://schemas.microsoft.com/office/drawing/2014/main" id="{AEBDCC67-DBA2-40A8-89C5-230647491995}"/>
              </a:ext>
            </a:extLst>
          </p:cNvPr>
          <p:cNvSpPr>
            <a:spLocks noGrp="1"/>
          </p:cNvSpPr>
          <p:nvPr>
            <p:ph type="title"/>
          </p:nvPr>
        </p:nvSpPr>
        <p:spPr/>
        <p:txBody>
          <a:bodyPr/>
          <a:lstStyle/>
          <a:p>
            <a:r>
              <a:rPr lang="en-US"/>
              <a:t>Communication channels – Top 15</a:t>
            </a:r>
            <a:endParaRPr lang="en-ZA" dirty="0"/>
          </a:p>
        </p:txBody>
      </p:sp>
      <p:sp>
        <p:nvSpPr>
          <p:cNvPr id="2" name="Text Placeholder 1">
            <a:extLst>
              <a:ext uri="{FF2B5EF4-FFF2-40B4-BE49-F238E27FC236}">
                <a16:creationId xmlns:a16="http://schemas.microsoft.com/office/drawing/2014/main" id="{204D81C9-A484-4419-9DE2-73CEE1E10395}"/>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1" name="Oval 10">
            <a:extLst>
              <a:ext uri="{FF2B5EF4-FFF2-40B4-BE49-F238E27FC236}">
                <a16:creationId xmlns:a16="http://schemas.microsoft.com/office/drawing/2014/main" id="{4825AE37-2B43-4BD4-934D-AF26077EC9DA}"/>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37CF8DE3-2EF9-45E7-86A1-B25D1813615E}"/>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sp>
        <p:nvSpPr>
          <p:cNvPr id="4" name="TextBox 3">
            <a:extLst>
              <a:ext uri="{FF2B5EF4-FFF2-40B4-BE49-F238E27FC236}">
                <a16:creationId xmlns:a16="http://schemas.microsoft.com/office/drawing/2014/main" id="{2584320E-6576-48AB-8777-B278C3CFC9F2}"/>
              </a:ext>
            </a:extLst>
          </p:cNvPr>
          <p:cNvSpPr txBox="1"/>
          <p:nvPr/>
        </p:nvSpPr>
        <p:spPr>
          <a:xfrm flipH="1">
            <a:off x="8811408" y="6605672"/>
            <a:ext cx="2646584" cy="345233"/>
          </a:xfrm>
          <a:prstGeom prst="rect">
            <a:avLst/>
          </a:prstGeom>
        </p:spPr>
        <p:txBody>
          <a:bodyPr vert="horz" wrap="none" lIns="99551" tIns="49775" rIns="99551" bIns="49775" rtlCol="0" anchor="ctr">
            <a:normAutofit fontScale="67500" lnSpcReduction="20000"/>
          </a:bodyPr>
          <a:lstStyle/>
          <a:p>
            <a:endParaRPr lang="en-GB" sz="2800"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00" y="1155600"/>
            <a:ext cx="91582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1658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5A95ED-D5BE-4C8F-A0F3-FC07AAD7C8B1}"/>
              </a:ext>
            </a:extLst>
          </p:cNvPr>
          <p:cNvSpPr>
            <a:spLocks noGrp="1"/>
          </p:cNvSpPr>
          <p:nvPr>
            <p:ph type="body" sz="quarter" idx="12"/>
          </p:nvPr>
        </p:nvSpPr>
        <p:spPr/>
        <p:txBody>
          <a:bodyPr/>
          <a:lstStyle/>
          <a:p>
            <a:r>
              <a:rPr lang="en-US"/>
              <a:t>Through which channels have you learnt about these employers in the last 12 months?</a:t>
            </a:r>
            <a:endParaRPr lang="en-ZA" dirty="0"/>
          </a:p>
        </p:txBody>
      </p:sp>
      <p:sp>
        <p:nvSpPr>
          <p:cNvPr id="5" name="Title 4">
            <a:extLst>
              <a:ext uri="{FF2B5EF4-FFF2-40B4-BE49-F238E27FC236}">
                <a16:creationId xmlns:a16="http://schemas.microsoft.com/office/drawing/2014/main" id="{AEBDCC67-DBA2-40A8-89C5-230647491995}"/>
              </a:ext>
            </a:extLst>
          </p:cNvPr>
          <p:cNvSpPr>
            <a:spLocks noGrp="1"/>
          </p:cNvSpPr>
          <p:nvPr>
            <p:ph type="title"/>
          </p:nvPr>
        </p:nvSpPr>
        <p:spPr/>
        <p:txBody>
          <a:bodyPr/>
          <a:lstStyle/>
          <a:p>
            <a:r>
              <a:rPr lang="en-US"/>
              <a:t>Communication channels – Top 15</a:t>
            </a:r>
            <a:endParaRPr lang="en-ZA" dirty="0"/>
          </a:p>
        </p:txBody>
      </p:sp>
      <p:sp>
        <p:nvSpPr>
          <p:cNvPr id="2" name="Text Placeholder 1">
            <a:extLst>
              <a:ext uri="{FF2B5EF4-FFF2-40B4-BE49-F238E27FC236}">
                <a16:creationId xmlns:a16="http://schemas.microsoft.com/office/drawing/2014/main" id="{204D81C9-A484-4419-9DE2-73CEE1E10395}"/>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1" name="Oval 10">
            <a:extLst>
              <a:ext uri="{FF2B5EF4-FFF2-40B4-BE49-F238E27FC236}">
                <a16:creationId xmlns:a16="http://schemas.microsoft.com/office/drawing/2014/main" id="{4825AE37-2B43-4BD4-934D-AF26077EC9DA}"/>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6" name="Oval 15">
            <a:extLst>
              <a:ext uri="{FF2B5EF4-FFF2-40B4-BE49-F238E27FC236}">
                <a16:creationId xmlns:a16="http://schemas.microsoft.com/office/drawing/2014/main" id="{37CF8DE3-2EF9-45E7-86A1-B25D1813615E}"/>
              </a:ext>
            </a:extLst>
          </p:cNvPr>
          <p:cNvSpPr/>
          <p:nvPr/>
        </p:nvSpPr>
        <p:spPr>
          <a:xfrm>
            <a:off x="8746119" y="3247621"/>
            <a:ext cx="130579" cy="130579"/>
          </a:xfrm>
          <a:prstGeom prst="ellipse">
            <a:avLst/>
          </a:prstGeom>
          <a:solidFill>
            <a:srgbClr val="63667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dirty="0">
                <a:solidFill>
                  <a:srgbClr val="0E97C1"/>
                </a:solidFill>
                <a:latin typeface="Calibri" pitchFamily="34" charset="0"/>
              </a:rPr>
              <a:t>2021</a:t>
            </a:r>
          </a:p>
        </p:txBody>
      </p:sp>
      <p:sp>
        <p:nvSpPr>
          <p:cNvPr id="18" name="TextBox 1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dirty="0">
                <a:solidFill>
                  <a:srgbClr val="636675"/>
                </a:solidFill>
                <a:latin typeface="Calibri" pitchFamily="34" charset="0"/>
              </a:rPr>
              <a:t>2020</a:t>
            </a:r>
          </a:p>
        </p:txBody>
      </p:sp>
      <p:sp>
        <p:nvSpPr>
          <p:cNvPr id="13"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800" y="1155600"/>
            <a:ext cx="9158288" cy="493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704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AD7A8-990F-46F4-9133-874FF17E9CDF}"/>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20" name="Text Placeholder 4"/>
          <p:cNvSpPr>
            <a:spLocks noGrp="1"/>
          </p:cNvSpPr>
          <p:nvPr>
            <p:ph type="body" sz="quarter" idx="12"/>
          </p:nvPr>
        </p:nvSpPr>
        <p:spPr>
          <a:xfrm>
            <a:off x="874123" y="6210939"/>
            <a:ext cx="5035066" cy="435357"/>
          </a:xfrm>
        </p:spPr>
        <p:txBody>
          <a:bodyPr/>
          <a:lstStyle/>
          <a:p>
            <a:r>
              <a:rPr lang="en-US" dirty="0"/>
              <a:t>Have you attended any career development related events (career fairs, conferences, company presentations, etc.) in the past 12 months?</a:t>
            </a:r>
          </a:p>
          <a:p>
            <a:r>
              <a:rPr lang="en-US" dirty="0"/>
              <a:t>Which activities/services were available?</a:t>
            </a:r>
          </a:p>
        </p:txBody>
      </p:sp>
      <p:sp>
        <p:nvSpPr>
          <p:cNvPr id="9" name="Content Placeholder 6">
            <a:extLst>
              <a:ext uri="{FF2B5EF4-FFF2-40B4-BE49-F238E27FC236}">
                <a16:creationId xmlns:a16="http://schemas.microsoft.com/office/drawing/2014/main" id="{0FA660C2-23C4-438F-844C-36691F5DFB3B}"/>
              </a:ext>
            </a:extLst>
          </p:cNvPr>
          <p:cNvSpPr txBox="1">
            <a:spLocks/>
          </p:cNvSpPr>
          <p:nvPr/>
        </p:nvSpPr>
        <p:spPr>
          <a:xfrm>
            <a:off x="569258" y="1166274"/>
            <a:ext cx="1147015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marR="0" lvl="0" indent="0" algn="l" defTabSz="451331"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Below data is based on talent who have attended any career development related events in the past 12 months.</a:t>
            </a:r>
          </a:p>
        </p:txBody>
      </p:sp>
      <p:sp>
        <p:nvSpPr>
          <p:cNvPr id="10" name="Text Placeholder 4"/>
          <p:cNvSpPr txBox="1">
            <a:spLocks/>
          </p:cNvSpPr>
          <p:nvPr/>
        </p:nvSpPr>
        <p:spPr>
          <a:xfrm>
            <a:off x="874123" y="6210939"/>
            <a:ext cx="5035066" cy="560905"/>
          </a:xfrm>
          <a:prstGeom prst="rect">
            <a:avLst/>
          </a:prstGeom>
        </p:spPr>
        <p:txBody>
          <a:bodyPr vert="horz" wrap="square" lIns="99551" tIns="49775" rIns="99551" bIns="49775" rtlCol="0">
            <a:spAutoFit/>
          </a:bodyPr>
          <a:lstStyle>
            <a:lvl1pPr marL="241554" indent="-241554" algn="l" defTabSz="451331" rtl="0" eaLnBrk="1" latinLnBrk="0" hangingPunct="1">
              <a:spcBef>
                <a:spcPct val="20000"/>
              </a:spcBef>
              <a:buFont typeface="Arial"/>
              <a:buChar char="•"/>
              <a:defRPr lang="sv-SE" sz="680" b="0" i="0" kern="1200" dirty="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r>
              <a:rPr lang="en-US" dirty="0">
                <a:latin typeface="Calibri" pitchFamily="34" charset="0"/>
                <a:cs typeface="Calibri" pitchFamily="34" charset="0"/>
              </a:rPr>
              <a:t>Have you attended any career development related events (career fairs, conferences, company presentations, etc.) in the past 12 months?</a:t>
            </a:r>
          </a:p>
          <a:p>
            <a:r>
              <a:rPr lang="en-US" dirty="0">
                <a:latin typeface="Calibri" pitchFamily="34" charset="0"/>
                <a:cs typeface="Calibri" pitchFamily="34" charset="0"/>
              </a:rPr>
              <a:t>Which activities/services were available?</a:t>
            </a:r>
          </a:p>
          <a:p>
            <a:r>
              <a:rPr lang="en-US" dirty="0">
                <a:latin typeface="Calibri" pitchFamily="34" charset="0"/>
                <a:cs typeface="Calibri" pitchFamily="34" charset="0"/>
              </a:rPr>
              <a:t>Which activities/services did you participate in or use?</a:t>
            </a:r>
          </a:p>
        </p:txBody>
      </p:sp>
      <p:sp>
        <p:nvSpPr>
          <p:cNvPr id="12"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4"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5" name="TextBox 14">
            <a:extLst>
              <a:ext uri="{FF2B5EF4-FFF2-40B4-BE49-F238E27FC236}">
                <a16:creationId xmlns:a16="http://schemas.microsoft.com/office/drawing/2014/main" id="{5E859996-17FC-43DC-80BA-E034DFF983AC}"/>
              </a:ext>
            </a:extLst>
          </p:cNvPr>
          <p:cNvSpPr txBox="1"/>
          <p:nvPr/>
        </p:nvSpPr>
        <p:spPr>
          <a:xfrm>
            <a:off x="1900800" y="1753200"/>
            <a:ext cx="2487168" cy="225580"/>
          </a:xfrm>
          <a:prstGeom prst="rect">
            <a:avLst/>
          </a:prstGeom>
        </p:spPr>
        <p:txBody>
          <a:bodyPr vert="horz" wrap="square" lIns="99551" tIns="49775" rIns="99551" bIns="49775" rtlCol="0" anchor="ctr">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14041"/>
                </a:solidFill>
                <a:effectLst/>
                <a:uLnTx/>
                <a:uFillTx/>
                <a:latin typeface="Calibri"/>
                <a:ea typeface="+mn-ea"/>
                <a:cs typeface="+mn-cs"/>
              </a:rPr>
              <a:t>Available activities/services</a:t>
            </a:r>
          </a:p>
        </p:txBody>
      </p:sp>
      <p:sp>
        <p:nvSpPr>
          <p:cNvPr id="16" name="TextBox 15">
            <a:extLst>
              <a:ext uri="{FF2B5EF4-FFF2-40B4-BE49-F238E27FC236}">
                <a16:creationId xmlns:a16="http://schemas.microsoft.com/office/drawing/2014/main" id="{04DFD687-64AD-42D5-9A95-638EA15185FD}"/>
              </a:ext>
            </a:extLst>
          </p:cNvPr>
          <p:cNvSpPr txBox="1"/>
          <p:nvPr/>
        </p:nvSpPr>
        <p:spPr>
          <a:xfrm>
            <a:off x="6814800" y="1753200"/>
            <a:ext cx="4142232" cy="225580"/>
          </a:xfrm>
          <a:prstGeom prst="rect">
            <a:avLst/>
          </a:prstGeom>
        </p:spPr>
        <p:txBody>
          <a:bodyPr vert="horz" wrap="square" lIns="99551" tIns="49775" rIns="99551" bIns="49775" rtlCol="0" anchor="ctr">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14041"/>
                </a:solidFill>
                <a:effectLst/>
                <a:uLnTx/>
                <a:uFillTx/>
                <a:latin typeface="Calibri"/>
                <a:ea typeface="+mn-ea"/>
                <a:cs typeface="+mn-cs"/>
              </a:rPr>
              <a:t>Participation in the available activities/services</a:t>
            </a:r>
          </a:p>
        </p:txBody>
      </p:sp>
      <p:sp>
        <p:nvSpPr>
          <p:cNvPr id="24" name="Rectangle 23"/>
          <p:cNvSpPr/>
          <p:nvPr/>
        </p:nvSpPr>
        <p:spPr>
          <a:xfrm>
            <a:off x="7962396" y="5891908"/>
            <a:ext cx="102119" cy="10282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5" name="TextBox 24"/>
          <p:cNvSpPr txBox="1"/>
          <p:nvPr/>
        </p:nvSpPr>
        <p:spPr>
          <a:xfrm>
            <a:off x="8031263" y="5782535"/>
            <a:ext cx="914400" cy="291356"/>
          </a:xfrm>
          <a:prstGeom prst="rect">
            <a:avLst/>
          </a:prstGeom>
        </p:spPr>
        <p:txBody>
          <a:bodyPr vert="horz" wrap="none" lIns="99551" tIns="49775" rIns="99551" bIns="49775" rtlCol="0" anchor="ctr">
            <a:normAutofit fontScale="97500"/>
          </a:bodyPr>
          <a:lstStyle/>
          <a:p>
            <a:r>
              <a:rPr lang="en-US" sz="1100">
                <a:solidFill>
                  <a:srgbClr val="848284"/>
                </a:solidFill>
              </a:rPr>
              <a:t>Participated</a:t>
            </a:r>
            <a:endParaRPr lang="sv-SE" sz="1100">
              <a:solidFill>
                <a:srgbClr val="848284"/>
              </a:solidFill>
            </a:endParaRPr>
          </a:p>
        </p:txBody>
      </p:sp>
      <p:sp>
        <p:nvSpPr>
          <p:cNvPr id="26" name="Rectangle 25"/>
          <p:cNvSpPr/>
          <p:nvPr/>
        </p:nvSpPr>
        <p:spPr>
          <a:xfrm>
            <a:off x="9029226" y="5894674"/>
            <a:ext cx="102119" cy="10282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7" name="TextBox 26"/>
          <p:cNvSpPr txBox="1"/>
          <p:nvPr/>
        </p:nvSpPr>
        <p:spPr>
          <a:xfrm>
            <a:off x="9098093" y="5785301"/>
            <a:ext cx="914400" cy="291356"/>
          </a:xfrm>
          <a:prstGeom prst="rect">
            <a:avLst/>
          </a:prstGeom>
        </p:spPr>
        <p:txBody>
          <a:bodyPr vert="horz" wrap="none" lIns="99551" tIns="49775" rIns="99551" bIns="49775" rtlCol="0" anchor="ctr">
            <a:normAutofit fontScale="97500"/>
          </a:bodyPr>
          <a:lstStyle/>
          <a:p>
            <a:r>
              <a:rPr lang="en-US" sz="1100">
                <a:solidFill>
                  <a:srgbClr val="848284"/>
                </a:solidFill>
              </a:rPr>
              <a:t>Not participated</a:t>
            </a:r>
            <a:endParaRPr lang="sv-SE" sz="1100">
              <a:solidFill>
                <a:srgbClr val="848284"/>
              </a:solidFill>
            </a:endParaRPr>
          </a:p>
        </p:txBody>
      </p:sp>
      <p:sp>
        <p:nvSpPr>
          <p:cNvPr id="3" name="Title 2"/>
          <p:cNvSpPr>
            <a:spLocks noGrp="1"/>
          </p:cNvSpPr>
          <p:nvPr>
            <p:ph type="title"/>
          </p:nvPr>
        </p:nvSpPr>
        <p:spPr>
          <a:xfrm>
            <a:off x="566670" y="586902"/>
            <a:ext cx="11874712" cy="567765"/>
          </a:xfrm>
        </p:spPr>
        <p:txBody>
          <a:bodyPr>
            <a:normAutofit/>
          </a:bodyPr>
          <a:lstStyle/>
          <a:p>
            <a:r>
              <a:rPr lang="en-US" sz="2000" dirty="0"/>
              <a:t>Most offered and widely received career development activities/services </a:t>
            </a:r>
            <a:r>
              <a:rPr lang="en-US" sz="2000"/>
              <a:t>| Your alumni</a:t>
            </a:r>
            <a:endParaRPr lang="en-US" sz="2000"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4" y="2173477"/>
            <a:ext cx="4741862"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400" y="2152800"/>
            <a:ext cx="4629150"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311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AD7A8-990F-46F4-9133-874FF17E9CDF}"/>
              </a:ext>
            </a:extLst>
          </p:cNvPr>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20" name="Text Placeholder 4"/>
          <p:cNvSpPr>
            <a:spLocks noGrp="1"/>
          </p:cNvSpPr>
          <p:nvPr>
            <p:ph type="body" sz="quarter" idx="12"/>
          </p:nvPr>
        </p:nvSpPr>
        <p:spPr>
          <a:xfrm>
            <a:off x="874123" y="6210939"/>
            <a:ext cx="5035066" cy="435357"/>
          </a:xfrm>
        </p:spPr>
        <p:txBody>
          <a:bodyPr/>
          <a:lstStyle/>
          <a:p>
            <a:r>
              <a:rPr lang="en-US" dirty="0"/>
              <a:t>Have you attended any career development related events (career fairs, conferences, company presentations, etc.) in the past 12 months?</a:t>
            </a:r>
          </a:p>
          <a:p>
            <a:r>
              <a:rPr lang="en-US" dirty="0"/>
              <a:t>Which activities/services were available?</a:t>
            </a:r>
          </a:p>
        </p:txBody>
      </p:sp>
      <p:sp>
        <p:nvSpPr>
          <p:cNvPr id="9" name="Content Placeholder 6">
            <a:extLst>
              <a:ext uri="{FF2B5EF4-FFF2-40B4-BE49-F238E27FC236}">
                <a16:creationId xmlns:a16="http://schemas.microsoft.com/office/drawing/2014/main" id="{0FA660C2-23C4-438F-844C-36691F5DFB3B}"/>
              </a:ext>
            </a:extLst>
          </p:cNvPr>
          <p:cNvSpPr txBox="1">
            <a:spLocks/>
          </p:cNvSpPr>
          <p:nvPr/>
        </p:nvSpPr>
        <p:spPr>
          <a:xfrm>
            <a:off x="569258" y="1166274"/>
            <a:ext cx="11470159"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marR="0" lvl="0" indent="0" algn="l" defTabSz="451331" rtl="0" eaLnBrk="1" fontAlgn="auto" latinLnBrk="0" hangingPunct="1">
              <a:lnSpc>
                <a:spcPct val="100000"/>
              </a:lnSpc>
              <a:spcBef>
                <a:spcPct val="20000"/>
              </a:spcBef>
              <a:spcAft>
                <a:spcPts val="0"/>
              </a:spcAft>
              <a:buClrTx/>
              <a:buSzTx/>
              <a:buFont typeface="Arial"/>
              <a:buNone/>
              <a:tabLst/>
              <a:defRPr/>
            </a:pPr>
            <a:r>
              <a:rPr kumimoji="0" lang="en-GB" sz="1400" b="0" i="0" u="none" strike="noStrike" kern="1200" cap="none" spc="0" normalizeH="0" baseline="0" noProof="0" dirty="0">
                <a:ln>
                  <a:noFill/>
                </a:ln>
                <a:solidFill>
                  <a:srgbClr val="414041"/>
                </a:solidFill>
                <a:effectLst/>
                <a:uLnTx/>
                <a:uFillTx/>
                <a:latin typeface="Calibri" pitchFamily="34" charset="0"/>
                <a:ea typeface="+mn-ea"/>
                <a:cs typeface="Calibri" pitchFamily="34" charset="0"/>
              </a:rPr>
              <a:t>Below data is based on talent who have attended any career development related events in the past 12 months.</a:t>
            </a:r>
          </a:p>
        </p:txBody>
      </p:sp>
      <p:sp>
        <p:nvSpPr>
          <p:cNvPr id="10" name="Text Placeholder 4"/>
          <p:cNvSpPr txBox="1">
            <a:spLocks/>
          </p:cNvSpPr>
          <p:nvPr/>
        </p:nvSpPr>
        <p:spPr>
          <a:xfrm>
            <a:off x="874123" y="6210939"/>
            <a:ext cx="5035066" cy="560905"/>
          </a:xfrm>
          <a:prstGeom prst="rect">
            <a:avLst/>
          </a:prstGeom>
        </p:spPr>
        <p:txBody>
          <a:bodyPr vert="horz" wrap="square" lIns="99551" tIns="49775" rIns="99551" bIns="49775" rtlCol="0">
            <a:spAutoFit/>
          </a:bodyPr>
          <a:lstStyle>
            <a:lvl1pPr marL="241554" indent="-241554" algn="l" defTabSz="451331" rtl="0" eaLnBrk="1" latinLnBrk="0" hangingPunct="1">
              <a:spcBef>
                <a:spcPct val="20000"/>
              </a:spcBef>
              <a:buFont typeface="Arial"/>
              <a:buChar char="•"/>
              <a:defRPr lang="sv-SE" sz="680" b="0" i="0" kern="1200" dirty="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r>
              <a:rPr lang="en-US" dirty="0">
                <a:latin typeface="Calibri" pitchFamily="34" charset="0"/>
                <a:cs typeface="Calibri" pitchFamily="34" charset="0"/>
              </a:rPr>
              <a:t>Have you attended any career development related events (career fairs, conferences, company presentations, etc.) in the past 12 months?</a:t>
            </a:r>
          </a:p>
          <a:p>
            <a:r>
              <a:rPr lang="en-US" dirty="0">
                <a:latin typeface="Calibri" pitchFamily="34" charset="0"/>
                <a:cs typeface="Calibri" pitchFamily="34" charset="0"/>
              </a:rPr>
              <a:t>Which activities/services were available?</a:t>
            </a:r>
          </a:p>
          <a:p>
            <a:r>
              <a:rPr lang="en-US" dirty="0">
                <a:latin typeface="Calibri" pitchFamily="34" charset="0"/>
                <a:cs typeface="Calibri" pitchFamily="34" charset="0"/>
              </a:rPr>
              <a:t>Which activities/services did you participate in or use?</a:t>
            </a:r>
          </a:p>
        </p:txBody>
      </p:sp>
      <p:sp>
        <p:nvSpPr>
          <p:cNvPr id="12"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4"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15" name="TextBox 14">
            <a:extLst>
              <a:ext uri="{FF2B5EF4-FFF2-40B4-BE49-F238E27FC236}">
                <a16:creationId xmlns:a16="http://schemas.microsoft.com/office/drawing/2014/main" id="{5E859996-17FC-43DC-80BA-E034DFF983AC}"/>
              </a:ext>
            </a:extLst>
          </p:cNvPr>
          <p:cNvSpPr txBox="1"/>
          <p:nvPr/>
        </p:nvSpPr>
        <p:spPr>
          <a:xfrm>
            <a:off x="1900800" y="1753200"/>
            <a:ext cx="2487168" cy="225580"/>
          </a:xfrm>
          <a:prstGeom prst="rect">
            <a:avLst/>
          </a:prstGeom>
        </p:spPr>
        <p:txBody>
          <a:bodyPr vert="horz" wrap="square" lIns="99551" tIns="49775" rIns="99551" bIns="49775" rtlCol="0" anchor="ctr">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14041"/>
                </a:solidFill>
                <a:effectLst/>
                <a:uLnTx/>
                <a:uFillTx/>
                <a:latin typeface="Calibri"/>
                <a:ea typeface="+mn-ea"/>
                <a:cs typeface="+mn-cs"/>
              </a:rPr>
              <a:t>Available activities/services</a:t>
            </a:r>
          </a:p>
        </p:txBody>
      </p:sp>
      <p:sp>
        <p:nvSpPr>
          <p:cNvPr id="24" name="Rectangle 23"/>
          <p:cNvSpPr/>
          <p:nvPr/>
        </p:nvSpPr>
        <p:spPr>
          <a:xfrm>
            <a:off x="7962396" y="5891908"/>
            <a:ext cx="102119" cy="102824"/>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5" name="TextBox 24"/>
          <p:cNvSpPr txBox="1"/>
          <p:nvPr/>
        </p:nvSpPr>
        <p:spPr>
          <a:xfrm>
            <a:off x="8031263" y="5782535"/>
            <a:ext cx="914400" cy="291356"/>
          </a:xfrm>
          <a:prstGeom prst="rect">
            <a:avLst/>
          </a:prstGeom>
        </p:spPr>
        <p:txBody>
          <a:bodyPr vert="horz" wrap="none" lIns="99551" tIns="49775" rIns="99551" bIns="49775" rtlCol="0" anchor="ctr">
            <a:normAutofit fontScale="97500"/>
          </a:bodyPr>
          <a:lstStyle/>
          <a:p>
            <a:r>
              <a:rPr lang="en-US" sz="1100">
                <a:solidFill>
                  <a:srgbClr val="848284"/>
                </a:solidFill>
              </a:rPr>
              <a:t>Participated</a:t>
            </a:r>
            <a:endParaRPr lang="sv-SE" sz="1100">
              <a:solidFill>
                <a:srgbClr val="848284"/>
              </a:solidFill>
            </a:endParaRPr>
          </a:p>
        </p:txBody>
      </p:sp>
      <p:sp>
        <p:nvSpPr>
          <p:cNvPr id="26" name="Rectangle 25"/>
          <p:cNvSpPr/>
          <p:nvPr/>
        </p:nvSpPr>
        <p:spPr>
          <a:xfrm>
            <a:off x="9029226" y="5894674"/>
            <a:ext cx="102119" cy="102824"/>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a:solidFill>
                <a:schemeClr val="tx1"/>
              </a:solidFill>
            </a:endParaRPr>
          </a:p>
        </p:txBody>
      </p:sp>
      <p:sp>
        <p:nvSpPr>
          <p:cNvPr id="27" name="TextBox 26"/>
          <p:cNvSpPr txBox="1"/>
          <p:nvPr/>
        </p:nvSpPr>
        <p:spPr>
          <a:xfrm>
            <a:off x="9098093" y="5785301"/>
            <a:ext cx="914400" cy="291356"/>
          </a:xfrm>
          <a:prstGeom prst="rect">
            <a:avLst/>
          </a:prstGeom>
        </p:spPr>
        <p:txBody>
          <a:bodyPr vert="horz" wrap="none" lIns="99551" tIns="49775" rIns="99551" bIns="49775" rtlCol="0" anchor="ctr">
            <a:normAutofit fontScale="97500"/>
          </a:bodyPr>
          <a:lstStyle/>
          <a:p>
            <a:r>
              <a:rPr lang="en-US" sz="1100">
                <a:solidFill>
                  <a:srgbClr val="848284"/>
                </a:solidFill>
              </a:rPr>
              <a:t>Not participated</a:t>
            </a:r>
            <a:endParaRPr lang="sv-SE" sz="1100">
              <a:solidFill>
                <a:srgbClr val="848284"/>
              </a:solidFill>
            </a:endParaRPr>
          </a:p>
        </p:txBody>
      </p:sp>
      <p:sp>
        <p:nvSpPr>
          <p:cNvPr id="3" name="Title 2"/>
          <p:cNvSpPr>
            <a:spLocks noGrp="1"/>
          </p:cNvSpPr>
          <p:nvPr>
            <p:ph type="title"/>
          </p:nvPr>
        </p:nvSpPr>
        <p:spPr/>
        <p:txBody>
          <a:bodyPr>
            <a:normAutofit/>
          </a:bodyPr>
          <a:lstStyle/>
          <a:p>
            <a:r>
              <a:rPr lang="en-US" sz="2000" dirty="0"/>
              <a:t>Most offered and widely received career development activities/services </a:t>
            </a:r>
            <a:r>
              <a:rPr lang="en-US" sz="2000"/>
              <a:t>| All professionals</a:t>
            </a:r>
            <a:endParaRPr lang="en-US" sz="2000" dirty="0"/>
          </a:p>
        </p:txBody>
      </p:sp>
      <p:sp>
        <p:nvSpPr>
          <p:cNvPr id="28" name="TextBox 27">
            <a:extLst>
              <a:ext uri="{FF2B5EF4-FFF2-40B4-BE49-F238E27FC236}">
                <a16:creationId xmlns:a16="http://schemas.microsoft.com/office/drawing/2014/main" id="{04DFD687-64AD-42D5-9A95-638EA15185FD}"/>
              </a:ext>
            </a:extLst>
          </p:cNvPr>
          <p:cNvSpPr txBox="1"/>
          <p:nvPr/>
        </p:nvSpPr>
        <p:spPr>
          <a:xfrm>
            <a:off x="6814800" y="1753200"/>
            <a:ext cx="4142232" cy="225580"/>
          </a:xfrm>
          <a:prstGeom prst="rect">
            <a:avLst/>
          </a:prstGeom>
        </p:spPr>
        <p:txBody>
          <a:bodyPr vert="horz" wrap="square" lIns="99551" tIns="49775" rIns="99551" bIns="49775" rtlCol="0" anchor="ctr">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14041"/>
                </a:solidFill>
                <a:effectLst/>
                <a:uLnTx/>
                <a:uFillTx/>
                <a:latin typeface="Calibri"/>
                <a:ea typeface="+mn-ea"/>
                <a:cs typeface="+mn-cs"/>
              </a:rPr>
              <a:t>Participation in the available activities/services</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4" y="2185200"/>
            <a:ext cx="4741862"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400" y="2152800"/>
            <a:ext cx="4629150" cy="34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263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sv-SE" sz="1400">
                <a:solidFill>
                  <a:srgbClr val="0E97C1"/>
                </a:solidFill>
              </a:rPr>
              <a:t>Your alumni</a:t>
            </a:r>
            <a:endParaRPr lang="sv-SE" sz="1400" dirty="0">
              <a:solidFill>
                <a:srgbClr val="0E97C1"/>
              </a:solidFill>
            </a:endParaRPr>
          </a:p>
        </p:txBody>
      </p:sp>
      <p:sp>
        <p:nvSpPr>
          <p:cNvPr id="11" name="Text Placeholder 10"/>
          <p:cNvSpPr>
            <a:spLocks noGrp="1"/>
          </p:cNvSpPr>
          <p:nvPr>
            <p:ph type="body" sz="quarter" idx="12"/>
          </p:nvPr>
        </p:nvSpPr>
        <p:spPr>
          <a:xfrm>
            <a:off x="874123" y="6210939"/>
            <a:ext cx="5035066" cy="205166"/>
          </a:xfrm>
        </p:spPr>
        <p:txBody>
          <a:bodyPr/>
          <a:lstStyle/>
          <a:p>
            <a:r>
              <a:rPr lang="en-US" dirty="0"/>
              <a:t> How would you prefer to participate in the following activities? </a:t>
            </a:r>
          </a:p>
        </p:txBody>
      </p:sp>
      <p:sp>
        <p:nvSpPr>
          <p:cNvPr id="9" name="Title 8"/>
          <p:cNvSpPr>
            <a:spLocks noGrp="1"/>
          </p:cNvSpPr>
          <p:nvPr>
            <p:ph type="title"/>
          </p:nvPr>
        </p:nvSpPr>
        <p:spPr/>
        <p:txBody>
          <a:bodyPr>
            <a:normAutofit/>
          </a:bodyPr>
          <a:lstStyle/>
          <a:p>
            <a:r>
              <a:rPr lang="en-US" sz="2600" dirty="0"/>
              <a:t>Preferred format for participation</a:t>
            </a:r>
            <a:endParaRPr lang="sv-SE" dirty="0"/>
          </a:p>
        </p:txBody>
      </p:sp>
      <p:sp>
        <p:nvSpPr>
          <p:cNvPr id="10" name="Text Placeholder 9"/>
          <p:cNvSpPr>
            <a:spLocks noGrp="1"/>
          </p:cNvSpPr>
          <p:nvPr>
            <p:ph type="body" sz="quarter" idx="10"/>
          </p:nvPr>
        </p:nvSpPr>
        <p:spPr/>
        <p:txBody>
          <a:bodyPr/>
          <a:lstStyle/>
          <a:p>
            <a:r>
              <a:rPr lang="en-US" dirty="0"/>
              <a:t>2021 </a:t>
            </a:r>
            <a:r>
              <a:rPr lang="en-US"/>
              <a:t>| South Africa | Professionals | All main fields of study</a:t>
            </a:r>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41" y="1466267"/>
            <a:ext cx="9258300" cy="45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780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874123" y="6210939"/>
            <a:ext cx="5035066" cy="330713"/>
          </a:xfrm>
        </p:spPr>
        <p:txBody>
          <a:bodyPr/>
          <a:lstStyle/>
          <a:p>
            <a:r>
              <a:rPr lang="en-US" dirty="0"/>
              <a:t>Which of these online platforms do you use? (Please choose as many as applicable.)</a:t>
            </a:r>
          </a:p>
          <a:p>
            <a:r>
              <a:rPr lang="en-US" dirty="0"/>
              <a:t>Which of these platforms do you use to inform yourself about employers? (Please choose as many as applicable.)</a:t>
            </a:r>
          </a:p>
        </p:txBody>
      </p:sp>
      <p:sp>
        <p:nvSpPr>
          <p:cNvPr id="9" name="Title 8"/>
          <p:cNvSpPr>
            <a:spLocks noGrp="1"/>
          </p:cNvSpPr>
          <p:nvPr>
            <p:ph type="title"/>
          </p:nvPr>
        </p:nvSpPr>
        <p:spPr/>
        <p:txBody>
          <a:bodyPr/>
          <a:lstStyle/>
          <a:p>
            <a:r>
              <a:rPr lang="en-US" dirty="0"/>
              <a:t>Most used online platforms</a:t>
            </a:r>
            <a:endParaRPr lang="sv-SE" dirty="0"/>
          </a:p>
        </p:txBody>
      </p:sp>
      <p:sp>
        <p:nvSpPr>
          <p:cNvPr id="10" name="Text Placeholder 9"/>
          <p:cNvSpPr>
            <a:spLocks noGrp="1"/>
          </p:cNvSpPr>
          <p:nvPr>
            <p:ph type="body" sz="quarter" idx="10"/>
          </p:nvPr>
        </p:nvSpPr>
        <p:spPr/>
        <p:txBody>
          <a:bodyPr/>
          <a:lstStyle/>
          <a:p>
            <a:r>
              <a:rPr lang="en-US" dirty="0"/>
              <a:t>2021 </a:t>
            </a:r>
            <a:r>
              <a:rPr lang="en-US"/>
              <a:t>| South Africa | Professionals | All main fields of study</a:t>
            </a:r>
            <a:endParaRPr lang="en-US" dirty="0"/>
          </a:p>
        </p:txBody>
      </p:sp>
      <p:sp>
        <p:nvSpPr>
          <p:cNvPr id="13" name="TextBox 12">
            <a:extLst>
              <a:ext uri="{FF2B5EF4-FFF2-40B4-BE49-F238E27FC236}">
                <a16:creationId xmlns:a16="http://schemas.microsoft.com/office/drawing/2014/main" id="{86AADCBE-BFE7-4F61-BA74-7331554D3E0B}"/>
              </a:ext>
            </a:extLst>
          </p:cNvPr>
          <p:cNvSpPr txBox="1"/>
          <p:nvPr/>
        </p:nvSpPr>
        <p:spPr>
          <a:xfrm>
            <a:off x="624950" y="1251457"/>
            <a:ext cx="5471050" cy="346743"/>
          </a:xfrm>
          <a:prstGeom prst="rect">
            <a:avLst/>
          </a:prstGeom>
          <a:noFill/>
        </p:spPr>
        <p:txBody>
          <a:bodyPr rot="0" spcFirstLastPara="0" vertOverflow="overflow" horzOverflow="overflow" vert="horz" wrap="square" lIns="99551" tIns="49775" rIns="99551" bIns="49775" numCol="1" spcCol="0" rtlCol="0" fromWordArt="0" anchor="ctr" anchorCtr="0" forceAA="0" compatLnSpc="1">
            <a:prstTxWarp prst="textNoShape">
              <a:avLst/>
            </a:prstTxWarp>
            <a:spAutoFit/>
          </a:bodyPr>
          <a:lstStyle/>
          <a:p>
            <a:pPr algn="ctr"/>
            <a:r>
              <a:rPr lang="en-US" sz="1600" b="1">
                <a:cs typeface="Calibri"/>
              </a:rPr>
              <a:t>Used in general</a:t>
            </a:r>
          </a:p>
        </p:txBody>
      </p:sp>
      <p:sp>
        <p:nvSpPr>
          <p:cNvPr id="14" name="TextBox 13">
            <a:extLst>
              <a:ext uri="{FF2B5EF4-FFF2-40B4-BE49-F238E27FC236}">
                <a16:creationId xmlns:a16="http://schemas.microsoft.com/office/drawing/2014/main" id="{64978970-E64F-460C-BB46-4671B8C3D2EE}"/>
              </a:ext>
            </a:extLst>
          </p:cNvPr>
          <p:cNvSpPr txBox="1"/>
          <p:nvPr/>
        </p:nvSpPr>
        <p:spPr>
          <a:xfrm>
            <a:off x="6104757" y="1252610"/>
            <a:ext cx="5471050" cy="346743"/>
          </a:xfrm>
          <a:prstGeom prst="rect">
            <a:avLst/>
          </a:prstGeom>
          <a:noFill/>
        </p:spPr>
        <p:txBody>
          <a:bodyPr rot="0" spcFirstLastPara="0" vertOverflow="overflow" horzOverflow="overflow" vert="horz" wrap="square" lIns="99551" tIns="49775" rIns="99551" bIns="49775" numCol="1" spcCol="0" rtlCol="0" fromWordArt="0" anchor="ctr" anchorCtr="0" forceAA="0" compatLnSpc="1">
            <a:prstTxWarp prst="textNoShape">
              <a:avLst/>
            </a:prstTxWarp>
            <a:spAutoFit/>
          </a:bodyPr>
          <a:lstStyle/>
          <a:p>
            <a:pPr algn="ctr"/>
            <a:r>
              <a:rPr lang="en-US" sz="1600" b="1">
                <a:cs typeface="Calibri"/>
              </a:rPr>
              <a:t>Used to learn about employers </a:t>
            </a:r>
          </a:p>
        </p:txBody>
      </p:sp>
      <p:sp>
        <p:nvSpPr>
          <p:cNvPr id="24" name="TextBox 23">
            <a:extLst>
              <a:ext uri="{FF2B5EF4-FFF2-40B4-BE49-F238E27FC236}">
                <a16:creationId xmlns:a16="http://schemas.microsoft.com/office/drawing/2014/main" id="{E1F6C5DA-2457-43DC-8CFE-AB86B0F911D9}"/>
              </a:ext>
            </a:extLst>
          </p:cNvPr>
          <p:cNvSpPr txBox="1"/>
          <p:nvPr/>
        </p:nvSpPr>
        <p:spPr>
          <a:xfrm>
            <a:off x="5662003" y="4887550"/>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5" name="TextBox 24">
            <a:extLst>
              <a:ext uri="{FF2B5EF4-FFF2-40B4-BE49-F238E27FC236}">
                <a16:creationId xmlns:a16="http://schemas.microsoft.com/office/drawing/2014/main" id="{8BB3E668-50FF-43CE-810C-ABAE74B66E52}"/>
              </a:ext>
            </a:extLst>
          </p:cNvPr>
          <p:cNvSpPr txBox="1"/>
          <p:nvPr/>
        </p:nvSpPr>
        <p:spPr>
          <a:xfrm>
            <a:off x="5662003" y="5166414"/>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sp>
        <p:nvSpPr>
          <p:cNvPr id="28" name="Oval 27">
            <a:extLst>
              <a:ext uri="{FF2B5EF4-FFF2-40B4-BE49-F238E27FC236}">
                <a16:creationId xmlns:a16="http://schemas.microsoft.com/office/drawing/2014/main" id="{B12D49F7-32C5-4E90-B883-3907CD9404E9}"/>
              </a:ext>
            </a:extLst>
          </p:cNvPr>
          <p:cNvSpPr/>
          <p:nvPr/>
        </p:nvSpPr>
        <p:spPr>
          <a:xfrm>
            <a:off x="5531424" y="4954975"/>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9" name="Oval 28">
            <a:extLst>
              <a:ext uri="{FF2B5EF4-FFF2-40B4-BE49-F238E27FC236}">
                <a16:creationId xmlns:a16="http://schemas.microsoft.com/office/drawing/2014/main" id="{B829AD10-C63A-490F-9A4E-3E4169C4EE66}"/>
              </a:ext>
            </a:extLst>
          </p:cNvPr>
          <p:cNvSpPr/>
          <p:nvPr/>
        </p:nvSpPr>
        <p:spPr>
          <a:xfrm>
            <a:off x="5531424" y="5241243"/>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8" y="1787236"/>
            <a:ext cx="6618288"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138" y="1787231"/>
            <a:ext cx="6618288"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356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4FFE448-7DBC-47F1-BF88-2F7E0224F583}"/>
              </a:ext>
            </a:extLst>
          </p:cNvPr>
          <p:cNvSpPr>
            <a:spLocks noGrp="1"/>
          </p:cNvSpPr>
          <p:nvPr>
            <p:ph sz="quarter" idx="14"/>
          </p:nvPr>
        </p:nvSpPr>
        <p:spPr/>
        <p:txBody>
          <a:bodyPr/>
          <a:lstStyle/>
          <a:p>
            <a:r>
              <a:rPr lang="sv-SE"/>
              <a:t>To help increase engagement!</a:t>
            </a:r>
          </a:p>
        </p:txBody>
      </p:sp>
      <p:sp>
        <p:nvSpPr>
          <p:cNvPr id="2" name="Text Placeholder 1">
            <a:extLst>
              <a:ext uri="{FF2B5EF4-FFF2-40B4-BE49-F238E27FC236}">
                <a16:creationId xmlns:a16="http://schemas.microsoft.com/office/drawing/2014/main" id="{759D3217-A224-4658-B360-24E743476B18}"/>
              </a:ext>
            </a:extLst>
          </p:cNvPr>
          <p:cNvSpPr>
            <a:spLocks noGrp="1"/>
          </p:cNvSpPr>
          <p:nvPr>
            <p:ph type="body" sz="quarter" idx="12"/>
          </p:nvPr>
        </p:nvSpPr>
        <p:spPr/>
        <p:txBody>
          <a:bodyPr/>
          <a:lstStyle/>
          <a:p>
            <a:r>
              <a:rPr lang="en-US" dirty="0"/>
              <a:t>How important is it for you to see the following types of information on employers' online channels?</a:t>
            </a:r>
          </a:p>
          <a:p>
            <a:endParaRPr lang="en-GB" dirty="0"/>
          </a:p>
        </p:txBody>
      </p:sp>
      <p:sp>
        <p:nvSpPr>
          <p:cNvPr id="3" name="Title 2">
            <a:extLst>
              <a:ext uri="{FF2B5EF4-FFF2-40B4-BE49-F238E27FC236}">
                <a16:creationId xmlns:a16="http://schemas.microsoft.com/office/drawing/2014/main" id="{895FCBE3-75D9-4E1A-A20C-4108D0F56254}"/>
              </a:ext>
            </a:extLst>
          </p:cNvPr>
          <p:cNvSpPr>
            <a:spLocks noGrp="1"/>
          </p:cNvSpPr>
          <p:nvPr>
            <p:ph type="title"/>
          </p:nvPr>
        </p:nvSpPr>
        <p:spPr/>
        <p:txBody>
          <a:bodyPr/>
          <a:lstStyle/>
          <a:p>
            <a:r>
              <a:rPr lang="en-GB" dirty="0"/>
              <a:t>Important topics to focus on when posting on online channels</a:t>
            </a:r>
          </a:p>
        </p:txBody>
      </p:sp>
      <p:sp>
        <p:nvSpPr>
          <p:cNvPr id="8" name="Text Placeholder 7">
            <a:extLst>
              <a:ext uri="{FF2B5EF4-FFF2-40B4-BE49-F238E27FC236}">
                <a16:creationId xmlns:a16="http://schemas.microsoft.com/office/drawing/2014/main" id="{2AF18F51-F9C0-47CB-85FE-C62EF02F6FAF}"/>
              </a:ext>
            </a:extLst>
          </p:cNvPr>
          <p:cNvSpPr>
            <a:spLocks noGrp="1"/>
          </p:cNvSpPr>
          <p:nvPr>
            <p:ph type="body" sz="quarter" idx="13"/>
          </p:nvPr>
        </p:nvSpPr>
        <p:spPr>
          <a:xfrm>
            <a:off x="6274045" y="6215290"/>
            <a:ext cx="5310000" cy="309810"/>
          </a:xfrm>
        </p:spPr>
        <p:txBody>
          <a:bodyPr/>
          <a:lstStyle/>
          <a:p>
            <a:r>
              <a:rPr lang="sv-SE"/>
              <a:t>This graph shows the percentage of respondents answered important to very important on a range of Very important to Not important</a:t>
            </a:r>
          </a:p>
        </p:txBody>
      </p:sp>
      <p:sp>
        <p:nvSpPr>
          <p:cNvPr id="4" name="Text Placeholder 3">
            <a:extLst>
              <a:ext uri="{FF2B5EF4-FFF2-40B4-BE49-F238E27FC236}">
                <a16:creationId xmlns:a16="http://schemas.microsoft.com/office/drawing/2014/main" id="{E053E28F-ABD2-469E-9013-45A6C17E013B}"/>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GB" dirty="0"/>
          </a:p>
          <a:p>
            <a:endParaRPr lang="en-GB" dirty="0"/>
          </a:p>
        </p:txBody>
      </p:sp>
      <p:sp>
        <p:nvSpPr>
          <p:cNvPr id="14" name="TextBox 13">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15" name="TextBox 14">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sp>
        <p:nvSpPr>
          <p:cNvPr id="17" name="Oval 16">
            <a:extLst>
              <a:ext uri="{FF2B5EF4-FFF2-40B4-BE49-F238E27FC236}">
                <a16:creationId xmlns:a16="http://schemas.microsoft.com/office/drawing/2014/main" id="{B12D49F7-32C5-4E90-B883-3907CD9404E9}"/>
              </a:ext>
            </a:extLst>
          </p:cNvPr>
          <p:cNvSpPr/>
          <p:nvPr/>
        </p:nvSpPr>
        <p:spPr>
          <a:xfrm>
            <a:off x="8805011" y="2980564"/>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18" name="Oval 17">
            <a:extLst>
              <a:ext uri="{FF2B5EF4-FFF2-40B4-BE49-F238E27FC236}">
                <a16:creationId xmlns:a16="http://schemas.microsoft.com/office/drawing/2014/main" id="{B829AD10-C63A-490F-9A4E-3E4169C4EE66}"/>
              </a:ext>
            </a:extLst>
          </p:cNvPr>
          <p:cNvSpPr/>
          <p:nvPr/>
        </p:nvSpPr>
        <p:spPr>
          <a:xfrm>
            <a:off x="8805011" y="3266832"/>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41" y="1466267"/>
            <a:ext cx="9258300" cy="45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509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20E9FE-3D51-43CA-A017-E932FAD20E84}"/>
              </a:ext>
            </a:extLst>
          </p:cNvPr>
          <p:cNvSpPr>
            <a:spLocks noGrp="1"/>
          </p:cNvSpPr>
          <p:nvPr>
            <p:ph type="body" sz="quarter" idx="12"/>
          </p:nvPr>
        </p:nvSpPr>
        <p:spPr/>
        <p:txBody>
          <a:bodyPr/>
          <a:lstStyle/>
          <a:p>
            <a:r>
              <a:rPr lang="en-US"/>
              <a:t>Which employer has impressed you the most with its social media activities in the last 12 months?</a:t>
            </a:r>
          </a:p>
          <a:p>
            <a:endParaRPr lang="en-ZA" dirty="0"/>
          </a:p>
        </p:txBody>
      </p:sp>
      <p:sp>
        <p:nvSpPr>
          <p:cNvPr id="5" name="Title 4">
            <a:extLst>
              <a:ext uri="{FF2B5EF4-FFF2-40B4-BE49-F238E27FC236}">
                <a16:creationId xmlns:a16="http://schemas.microsoft.com/office/drawing/2014/main" id="{866041C0-9697-4CA0-B17D-59FF18D0784B}"/>
              </a:ext>
            </a:extLst>
          </p:cNvPr>
          <p:cNvSpPr>
            <a:spLocks noGrp="1"/>
          </p:cNvSpPr>
          <p:nvPr>
            <p:ph type="title"/>
          </p:nvPr>
        </p:nvSpPr>
        <p:spPr/>
        <p:txBody>
          <a:bodyPr/>
          <a:lstStyle/>
          <a:p>
            <a:r>
              <a:rPr lang="en-US"/>
              <a:t>Employers with the most impressive social media presence</a:t>
            </a:r>
            <a:endParaRPr lang="en-ZA" dirty="0"/>
          </a:p>
        </p:txBody>
      </p:sp>
      <p:sp>
        <p:nvSpPr>
          <p:cNvPr id="2" name="Text Placeholder 1">
            <a:extLst>
              <a:ext uri="{FF2B5EF4-FFF2-40B4-BE49-F238E27FC236}">
                <a16:creationId xmlns:a16="http://schemas.microsoft.com/office/drawing/2014/main" id="{4B448F5B-30A5-42F6-9B6C-DDFB1A604456}"/>
              </a:ext>
            </a:extLst>
          </p:cNvPr>
          <p:cNvSpPr>
            <a:spLocks noGrp="1"/>
          </p:cNvSpPr>
          <p:nvPr>
            <p:ph type="body" sz="quarter" idx="10"/>
          </p:nvPr>
        </p:nvSpPr>
        <p:spPr/>
        <p:txBody>
          <a:bodyPr/>
          <a:lstStyle/>
          <a:p>
            <a:r>
              <a:rPr lang="en-US"/>
              <a:t>2021 | South Africa | Professionals | All main fields of study</a:t>
            </a:r>
          </a:p>
          <a:p>
            <a:endParaRPr lang="en-ZA" dirty="0"/>
          </a:p>
        </p:txBody>
      </p:sp>
      <p:cxnSp>
        <p:nvCxnSpPr>
          <p:cNvPr id="8" name="Straight Connector 7">
            <a:extLst>
              <a:ext uri="{FF2B5EF4-FFF2-40B4-BE49-F238E27FC236}">
                <a16:creationId xmlns:a16="http://schemas.microsoft.com/office/drawing/2014/main" id="{03E90712-E890-411A-B443-38138E08E08A}"/>
              </a:ext>
            </a:extLst>
          </p:cNvPr>
          <p:cNvCxnSpPr/>
          <p:nvPr/>
        </p:nvCxnSpPr>
        <p:spPr>
          <a:xfrm flipV="1">
            <a:off x="848168" y="3668160"/>
            <a:ext cx="9225733" cy="4286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0A9C70-BBAC-4E3C-B932-ED469B5FB5E7}"/>
              </a:ext>
            </a:extLst>
          </p:cNvPr>
          <p:cNvSpPr txBox="1"/>
          <p:nvPr/>
        </p:nvSpPr>
        <p:spPr>
          <a:xfrm>
            <a:off x="532281" y="4933647"/>
            <a:ext cx="1550842" cy="136357"/>
          </a:xfrm>
          <a:prstGeom prst="rect">
            <a:avLst/>
          </a:prstGeom>
        </p:spPr>
        <p:txBody>
          <a:bodyPr vert="horz" wrap="square" lIns="99551" tIns="49775" rIns="99551" bIns="49775" rtlCol="0" anchor="ctr">
            <a:noAutofit/>
          </a:bodyPr>
          <a:lstStyle/>
          <a:p>
            <a:r>
              <a:rPr lang="en-GB" sz="1270">
                <a:solidFill>
                  <a:srgbClr val="074B60"/>
                </a:solidFill>
                <a:latin typeface="Calibri" pitchFamily="34" charset="0"/>
              </a:rPr>
              <a:t>All professionals</a:t>
            </a:r>
            <a:endParaRPr lang="en-GB" sz="1270" dirty="0">
              <a:solidFill>
                <a:srgbClr val="074B60"/>
              </a:solidFill>
              <a:latin typeface="Calibri" pitchFamily="34" charset="0"/>
            </a:endParaRPr>
          </a:p>
        </p:txBody>
      </p:sp>
      <p:sp>
        <p:nvSpPr>
          <p:cNvPr id="16" name="TextBox 15">
            <a:extLst>
              <a:ext uri="{FF2B5EF4-FFF2-40B4-BE49-F238E27FC236}">
                <a16:creationId xmlns:a16="http://schemas.microsoft.com/office/drawing/2014/main" id="{8A3C52EA-2DC0-4582-8BA5-2C91674240CE}"/>
              </a:ext>
            </a:extLst>
          </p:cNvPr>
          <p:cNvSpPr txBox="1"/>
          <p:nvPr/>
        </p:nvSpPr>
        <p:spPr>
          <a:xfrm>
            <a:off x="519581" y="2063168"/>
            <a:ext cx="1800000" cy="144379"/>
          </a:xfrm>
          <a:prstGeom prst="rect">
            <a:avLst/>
          </a:prstGeom>
        </p:spPr>
        <p:txBody>
          <a:bodyPr vert="horz" wrap="square" lIns="99551" tIns="49775" rIns="99551" bIns="49775" rtlCol="0" anchor="ctr">
            <a:noAutofit/>
          </a:bodyPr>
          <a:lstStyle/>
          <a:p>
            <a:r>
              <a:rPr lang="sv-SE" sz="1270">
                <a:solidFill>
                  <a:srgbClr val="0E97C1"/>
                </a:solidFill>
                <a:latin typeface="Calibri" pitchFamily="34" charset="0"/>
              </a:rPr>
              <a:t>Your alumni</a:t>
            </a:r>
            <a:endParaRPr lang="sv-SE" sz="1270" dirty="0">
              <a:solidFill>
                <a:srgbClr val="0E97C1"/>
              </a:solidFill>
              <a:latin typeface="Calibri"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123" y="3902466"/>
            <a:ext cx="8758715" cy="22642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47" y="1220400"/>
            <a:ext cx="8543265" cy="2208600"/>
          </a:xfrm>
          <a:prstGeom prst="rect">
            <a:avLst/>
          </a:prstGeom>
        </p:spPr>
      </p:pic>
    </p:spTree>
    <p:extLst>
      <p:ext uri="{BB962C8B-B14F-4D97-AF65-F5344CB8AC3E}">
        <p14:creationId xmlns:p14="http://schemas.microsoft.com/office/powerpoint/2010/main" val="2369751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646E2A-C502-4B80-9327-43C666FB6B68}"/>
              </a:ext>
            </a:extLst>
          </p:cNvPr>
          <p:cNvSpPr>
            <a:spLocks noGrp="1"/>
          </p:cNvSpPr>
          <p:nvPr>
            <p:ph type="title"/>
          </p:nvPr>
        </p:nvSpPr>
        <p:spPr/>
        <p:txBody>
          <a:bodyPr>
            <a:normAutofit/>
          </a:bodyPr>
          <a:lstStyle/>
          <a:p>
            <a:r>
              <a:rPr lang="en-GB" dirty="0"/>
              <a:t>Communication overview </a:t>
            </a:r>
            <a:r>
              <a:rPr lang="en-GB"/>
              <a:t>– Your alumni</a:t>
            </a:r>
            <a:endParaRPr lang="en-GB" dirty="0"/>
          </a:p>
        </p:txBody>
      </p:sp>
      <p:sp>
        <p:nvSpPr>
          <p:cNvPr id="7" name="Text Placeholder 6">
            <a:extLst>
              <a:ext uri="{FF2B5EF4-FFF2-40B4-BE49-F238E27FC236}">
                <a16:creationId xmlns:a16="http://schemas.microsoft.com/office/drawing/2014/main" id="{79966BD9-39D8-4608-A47C-11BAA2A7B03A}"/>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GB" dirty="0"/>
          </a:p>
          <a:p>
            <a:endParaRPr lang="en-GB" dirty="0"/>
          </a:p>
        </p:txBody>
      </p:sp>
      <p:sp>
        <p:nvSpPr>
          <p:cNvPr id="11" name="Rectangle 10">
            <a:extLst>
              <a:ext uri="{FF2B5EF4-FFF2-40B4-BE49-F238E27FC236}">
                <a16:creationId xmlns:a16="http://schemas.microsoft.com/office/drawing/2014/main" id="{370341E5-735A-4C33-83E8-D10D173A3CAB}"/>
              </a:ext>
            </a:extLst>
          </p:cNvPr>
          <p:cNvSpPr/>
          <p:nvPr/>
        </p:nvSpPr>
        <p:spPr>
          <a:xfrm>
            <a:off x="9423393" y="1530092"/>
            <a:ext cx="3051270" cy="261610"/>
          </a:xfrm>
          <a:prstGeom prst="rect">
            <a:avLst/>
          </a:prstGeom>
        </p:spPr>
        <p:txBody>
          <a:bodyPr wrap="square" lIns="91440" tIns="45720" rIns="91440" bIns="45720" anchor="t">
            <a:spAutoFit/>
          </a:bodyPr>
          <a:lstStyle/>
          <a:p>
            <a:pPr lvl="0"/>
            <a:r>
              <a:rPr lang="en-GB" sz="1100" b="1" dirty="0">
                <a:latin typeface="Calibri"/>
                <a:cs typeface="Calibri" pitchFamily="34" charset="0"/>
              </a:rPr>
              <a:t>Most used online platforms</a:t>
            </a:r>
          </a:p>
        </p:txBody>
      </p:sp>
      <p:sp>
        <p:nvSpPr>
          <p:cNvPr id="31" name="TextBox 30">
            <a:extLst>
              <a:ext uri="{FF2B5EF4-FFF2-40B4-BE49-F238E27FC236}">
                <a16:creationId xmlns:a16="http://schemas.microsoft.com/office/drawing/2014/main" id="{F01240D5-4184-469C-8C7E-6897D376841E}"/>
              </a:ext>
            </a:extLst>
          </p:cNvPr>
          <p:cNvSpPr txBox="1"/>
          <p:nvPr/>
        </p:nvSpPr>
        <p:spPr>
          <a:xfrm>
            <a:off x="1043628" y="1553908"/>
            <a:ext cx="2799736" cy="372875"/>
          </a:xfrm>
          <a:prstGeom prst="rect">
            <a:avLst/>
          </a:prstGeom>
        </p:spPr>
        <p:txBody>
          <a:bodyPr vert="horz" wrap="none" lIns="99551" tIns="49775" rIns="99551" bIns="49775" rtlCol="0" anchor="ctr">
            <a:noAutofit/>
          </a:bodyPr>
          <a:lstStyle/>
          <a:p>
            <a:r>
              <a:rPr lang="en-GB" sz="1100" b="1">
                <a:latin typeface="Calibri"/>
                <a:cs typeface="Calibri"/>
              </a:rPr>
              <a:t>Most used communication channels </a:t>
            </a:r>
            <a:endParaRPr lang="en-GB" sz="1100">
              <a:latin typeface="Calibri"/>
              <a:cs typeface="Calibri"/>
            </a:endParaRPr>
          </a:p>
          <a:p>
            <a:r>
              <a:rPr lang="en-GB" sz="1100" b="1">
                <a:latin typeface="Calibri"/>
                <a:cs typeface="Calibri"/>
              </a:rPr>
              <a:t>to learn about employers</a:t>
            </a:r>
            <a:endParaRPr lang="en-GB" sz="1100">
              <a:latin typeface="Calibri"/>
              <a:cs typeface="Calibri"/>
            </a:endParaRPr>
          </a:p>
        </p:txBody>
      </p:sp>
      <p:sp>
        <p:nvSpPr>
          <p:cNvPr id="35" name="TextBox 34">
            <a:extLst>
              <a:ext uri="{FF2B5EF4-FFF2-40B4-BE49-F238E27FC236}">
                <a16:creationId xmlns:a16="http://schemas.microsoft.com/office/drawing/2014/main" id="{296C16E4-0672-4A76-B6A1-B298D57B3AD2}"/>
              </a:ext>
            </a:extLst>
          </p:cNvPr>
          <p:cNvSpPr txBox="1"/>
          <p:nvPr/>
        </p:nvSpPr>
        <p:spPr>
          <a:xfrm>
            <a:off x="5089418" y="1473601"/>
            <a:ext cx="3029932" cy="374702"/>
          </a:xfrm>
          <a:prstGeom prst="rect">
            <a:avLst/>
          </a:prstGeom>
        </p:spPr>
        <p:txBody>
          <a:bodyPr vert="horz" wrap="none" lIns="99551" tIns="49775" rIns="99551" bIns="49775" rtlCol="0" anchor="ctr">
            <a:normAutofit fontScale="97500"/>
          </a:bodyPr>
          <a:lstStyle/>
          <a:p>
            <a:pPr lvl="0">
              <a:defRPr/>
            </a:pPr>
            <a:r>
              <a:rPr lang="sv-SE" sz="1100" b="1" dirty="0">
                <a:solidFill>
                  <a:srgbClr val="414041"/>
                </a:solidFill>
              </a:rPr>
              <a:t>Participation in the available activities/services</a:t>
            </a:r>
            <a:endParaRPr kumimoji="0" lang="sv-SE" sz="1100" b="1" i="0" u="none" strike="noStrike" kern="1200" cap="none" spc="0" normalizeH="0" baseline="0" noProof="0" dirty="0">
              <a:ln>
                <a:noFill/>
              </a:ln>
              <a:solidFill>
                <a:srgbClr val="414041"/>
              </a:solidFill>
              <a:effectLst/>
              <a:uLnTx/>
              <a:uFillTx/>
              <a:latin typeface="Calibri"/>
              <a:ea typeface="+mn-ea"/>
              <a:cs typeface="+mn-cs"/>
            </a:endParaRPr>
          </a:p>
        </p:txBody>
      </p:sp>
      <p:sp>
        <p:nvSpPr>
          <p:cNvPr id="89"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prstClr val="white"/>
              </a:solidFill>
              <a:latin typeface="Calibri" pitchFamily="34" charset="0"/>
              <a:cs typeface="Calibri" pitchFamily="34" charset="0"/>
            </a:endParaRPr>
          </a:p>
        </p:txBody>
      </p:sp>
      <p:sp>
        <p:nvSpPr>
          <p:cNvPr id="65" name="Rectangle 64">
            <a:extLst>
              <a:ext uri="{FF2B5EF4-FFF2-40B4-BE49-F238E27FC236}">
                <a16:creationId xmlns:a16="http://schemas.microsoft.com/office/drawing/2014/main" id="{D8953302-9490-4DC1-8E72-A73A2363F29E}"/>
              </a:ext>
            </a:extLst>
          </p:cNvPr>
          <p:cNvSpPr/>
          <p:nvPr/>
        </p:nvSpPr>
        <p:spPr>
          <a:xfrm>
            <a:off x="9421515" y="3859829"/>
            <a:ext cx="3051270" cy="430887"/>
          </a:xfrm>
          <a:prstGeom prst="rect">
            <a:avLst/>
          </a:prstGeom>
        </p:spPr>
        <p:txBody>
          <a:bodyPr wrap="square" lIns="91440" tIns="45720" rIns="91440" bIns="45720" anchor="t">
            <a:spAutoFit/>
          </a:bodyPr>
          <a:lstStyle/>
          <a:p>
            <a:pPr lvl="0"/>
            <a:r>
              <a:rPr lang="en-GB" sz="1100" b="1" dirty="0">
                <a:latin typeface="Calibri"/>
                <a:cs typeface="Calibri" pitchFamily="34" charset="0"/>
              </a:rPr>
              <a:t>Most used online platforms</a:t>
            </a:r>
          </a:p>
          <a:p>
            <a:r>
              <a:rPr lang="en-GB" sz="1100" b="1" dirty="0">
                <a:latin typeface="Calibri"/>
                <a:cs typeface="Calibri" pitchFamily="34" charset="0"/>
              </a:rPr>
              <a:t>to learn about employers</a:t>
            </a:r>
            <a:endParaRPr lang="en-US" sz="1100" dirty="0">
              <a:latin typeface="Calibri"/>
              <a:cs typeface="Calibri"/>
            </a:endParaRPr>
          </a:p>
        </p:txBody>
      </p:sp>
      <p:sp>
        <p:nvSpPr>
          <p:cNvPr id="68" name="TextBox 67">
            <a:extLst>
              <a:ext uri="{FF2B5EF4-FFF2-40B4-BE49-F238E27FC236}">
                <a16:creationId xmlns:a16="http://schemas.microsoft.com/office/drawing/2014/main" id="{1D28B624-3660-45C8-99C2-E9D690CCA2CB}"/>
              </a:ext>
            </a:extLst>
          </p:cNvPr>
          <p:cNvSpPr txBox="1"/>
          <p:nvPr/>
        </p:nvSpPr>
        <p:spPr>
          <a:xfrm>
            <a:off x="5090702" y="3802176"/>
            <a:ext cx="3051270" cy="374702"/>
          </a:xfrm>
          <a:prstGeom prst="rect">
            <a:avLst/>
          </a:prstGeom>
        </p:spPr>
        <p:txBody>
          <a:bodyPr vert="horz" wrap="none" lIns="99551" tIns="49775" rIns="99551" bIns="49775" rtlCol="0" anchor="ctr">
            <a:normAutofit fontScale="97500"/>
          </a:bodyPr>
          <a:lstStyle/>
          <a:p>
            <a:r>
              <a:rPr lang="en-GB" sz="1100" b="1" dirty="0">
                <a:cs typeface="Calibri"/>
              </a:rPr>
              <a:t>Most used participation formats</a:t>
            </a:r>
            <a:endParaRPr lang="en-US" sz="1100" dirty="0">
              <a:latin typeface="Calibri"/>
              <a:cs typeface="Calibri"/>
            </a:endParaRPr>
          </a:p>
        </p:txBody>
      </p:sp>
      <p:grpSp>
        <p:nvGrpSpPr>
          <p:cNvPr id="86" name="Group 85">
            <a:extLst>
              <a:ext uri="{FF2B5EF4-FFF2-40B4-BE49-F238E27FC236}">
                <a16:creationId xmlns:a16="http://schemas.microsoft.com/office/drawing/2014/main" id="{26A6C4B1-43B0-4A6B-A00B-20BAB872CE42}"/>
              </a:ext>
            </a:extLst>
          </p:cNvPr>
          <p:cNvGrpSpPr>
            <a:grpSpLocks noChangeAspect="1"/>
          </p:cNvGrpSpPr>
          <p:nvPr/>
        </p:nvGrpSpPr>
        <p:grpSpPr>
          <a:xfrm>
            <a:off x="690435" y="1547911"/>
            <a:ext cx="292833" cy="310896"/>
            <a:chOff x="7810476" y="4563219"/>
            <a:chExt cx="330630" cy="351025"/>
          </a:xfrm>
        </p:grpSpPr>
        <p:sp>
          <p:nvSpPr>
            <p:cNvPr id="87" name="Freeform: Shape 86">
              <a:extLst>
                <a:ext uri="{FF2B5EF4-FFF2-40B4-BE49-F238E27FC236}">
                  <a16:creationId xmlns:a16="http://schemas.microsoft.com/office/drawing/2014/main" id="{4A01C1E4-6ADD-44CA-8D7E-525D20F8AA7A}"/>
                </a:ext>
              </a:extLst>
            </p:cNvPr>
            <p:cNvSpPr/>
            <p:nvPr/>
          </p:nvSpPr>
          <p:spPr>
            <a:xfrm>
              <a:off x="7829893" y="4858005"/>
              <a:ext cx="100070" cy="55086"/>
            </a:xfrm>
            <a:custGeom>
              <a:avLst/>
              <a:gdLst>
                <a:gd name="connsiteX0" fmla="*/ 69589 w 69666"/>
                <a:gd name="connsiteY0" fmla="*/ 38350 h 38349"/>
                <a:gd name="connsiteX1" fmla="*/ 69667 w 69666"/>
                <a:gd name="connsiteY1" fmla="*/ 37533 h 38349"/>
                <a:gd name="connsiteX2" fmla="*/ 34833 w 69666"/>
                <a:gd name="connsiteY2" fmla="*/ 0 h 38349"/>
                <a:gd name="connsiteX3" fmla="*/ 0 w 69666"/>
                <a:gd name="connsiteY3" fmla="*/ 37533 h 38349"/>
                <a:gd name="connsiteX4" fmla="*/ 36 w 69666"/>
                <a:gd name="connsiteY4" fmla="*/ 37930 h 38349"/>
                <a:gd name="connsiteX5" fmla="*/ 69589 w 69666"/>
                <a:gd name="connsiteY5" fmla="*/ 38350 h 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66" h="38349">
                  <a:moveTo>
                    <a:pt x="69589" y="38350"/>
                  </a:moveTo>
                  <a:cubicBezTo>
                    <a:pt x="69596" y="38072"/>
                    <a:pt x="69667" y="37810"/>
                    <a:pt x="69667" y="37533"/>
                  </a:cubicBezTo>
                  <a:cubicBezTo>
                    <a:pt x="69667" y="16806"/>
                    <a:pt x="54069" y="0"/>
                    <a:pt x="34833" y="0"/>
                  </a:cubicBezTo>
                  <a:cubicBezTo>
                    <a:pt x="15591" y="0"/>
                    <a:pt x="0" y="16806"/>
                    <a:pt x="0" y="37533"/>
                  </a:cubicBezTo>
                  <a:cubicBezTo>
                    <a:pt x="0" y="37668"/>
                    <a:pt x="36" y="37795"/>
                    <a:pt x="36" y="37930"/>
                  </a:cubicBezTo>
                  <a:cubicBezTo>
                    <a:pt x="17587" y="37725"/>
                    <a:pt x="51462" y="38129"/>
                    <a:pt x="69589" y="38350"/>
                  </a:cubicBezTo>
                  <a:close/>
                </a:path>
              </a:pathLst>
            </a:custGeom>
            <a:solidFill>
              <a:srgbClr val="E85826"/>
            </a:solidFill>
            <a:ln w="71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E608DE0-61DC-4F3C-A793-A1239C1B749A}"/>
                </a:ext>
              </a:extLst>
            </p:cNvPr>
            <p:cNvSpPr/>
            <p:nvPr/>
          </p:nvSpPr>
          <p:spPr>
            <a:xfrm>
              <a:off x="7810476" y="4838487"/>
              <a:ext cx="138883" cy="75757"/>
            </a:xfrm>
            <a:custGeom>
              <a:avLst/>
              <a:gdLst>
                <a:gd name="connsiteX0" fmla="*/ 92290 w 96686"/>
                <a:gd name="connsiteY0" fmla="*/ 52740 h 52740"/>
                <a:gd name="connsiteX1" fmla="*/ 87893 w 96686"/>
                <a:gd name="connsiteY1" fmla="*/ 48343 h 52740"/>
                <a:gd name="connsiteX2" fmla="*/ 48343 w 96686"/>
                <a:gd name="connsiteY2" fmla="*/ 8793 h 52740"/>
                <a:gd name="connsiteX3" fmla="*/ 8793 w 96686"/>
                <a:gd name="connsiteY3" fmla="*/ 48343 h 52740"/>
                <a:gd name="connsiteX4" fmla="*/ 4397 w 96686"/>
                <a:gd name="connsiteY4" fmla="*/ 52740 h 52740"/>
                <a:gd name="connsiteX5" fmla="*/ 0 w 96686"/>
                <a:gd name="connsiteY5" fmla="*/ 48343 h 52740"/>
                <a:gd name="connsiteX6" fmla="*/ 48343 w 96686"/>
                <a:gd name="connsiteY6" fmla="*/ 0 h 52740"/>
                <a:gd name="connsiteX7" fmla="*/ 96687 w 96686"/>
                <a:gd name="connsiteY7" fmla="*/ 48343 h 52740"/>
                <a:gd name="connsiteX8" fmla="*/ 92290 w 96686"/>
                <a:gd name="connsiteY8" fmla="*/ 52740 h 5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86" h="52740">
                  <a:moveTo>
                    <a:pt x="92290" y="52740"/>
                  </a:moveTo>
                  <a:cubicBezTo>
                    <a:pt x="89868" y="52740"/>
                    <a:pt x="87893" y="50773"/>
                    <a:pt x="87893" y="48343"/>
                  </a:cubicBezTo>
                  <a:cubicBezTo>
                    <a:pt x="87893" y="26530"/>
                    <a:pt x="70157" y="8793"/>
                    <a:pt x="48343" y="8793"/>
                  </a:cubicBezTo>
                  <a:cubicBezTo>
                    <a:pt x="26530" y="8793"/>
                    <a:pt x="8793" y="26530"/>
                    <a:pt x="8793" y="48343"/>
                  </a:cubicBezTo>
                  <a:cubicBezTo>
                    <a:pt x="8793" y="50773"/>
                    <a:pt x="6819" y="52740"/>
                    <a:pt x="4397" y="52740"/>
                  </a:cubicBezTo>
                  <a:cubicBezTo>
                    <a:pt x="1974" y="52740"/>
                    <a:pt x="0" y="50773"/>
                    <a:pt x="0" y="48343"/>
                  </a:cubicBezTo>
                  <a:cubicBezTo>
                    <a:pt x="0" y="21685"/>
                    <a:pt x="21685" y="0"/>
                    <a:pt x="48343" y="0"/>
                  </a:cubicBezTo>
                  <a:cubicBezTo>
                    <a:pt x="75001" y="0"/>
                    <a:pt x="96687" y="21685"/>
                    <a:pt x="96687" y="48343"/>
                  </a:cubicBezTo>
                  <a:cubicBezTo>
                    <a:pt x="96687" y="50766"/>
                    <a:pt x="94712" y="52740"/>
                    <a:pt x="92290" y="52740"/>
                  </a:cubicBezTo>
                  <a:close/>
                </a:path>
              </a:pathLst>
            </a:custGeom>
            <a:solidFill>
              <a:srgbClr val="383D45"/>
            </a:solidFill>
            <a:ln w="71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4B8D320-972D-4640-ABF1-4E746DBEAE5D}"/>
                </a:ext>
              </a:extLst>
            </p:cNvPr>
            <p:cNvSpPr/>
            <p:nvPr/>
          </p:nvSpPr>
          <p:spPr>
            <a:xfrm>
              <a:off x="8015893" y="4746834"/>
              <a:ext cx="106730" cy="83174"/>
            </a:xfrm>
            <a:custGeom>
              <a:avLst/>
              <a:gdLst>
                <a:gd name="connsiteX0" fmla="*/ 37099 w 74302"/>
                <a:gd name="connsiteY0" fmla="*/ 57903 h 57903"/>
                <a:gd name="connsiteX1" fmla="*/ 24470 w 74302"/>
                <a:gd name="connsiteY1" fmla="*/ 55680 h 57903"/>
                <a:gd name="connsiteX2" fmla="*/ 0 w 74302"/>
                <a:gd name="connsiteY2" fmla="*/ 20797 h 57903"/>
                <a:gd name="connsiteX3" fmla="*/ 4389 w 74302"/>
                <a:gd name="connsiteY3" fmla="*/ 16393 h 57903"/>
                <a:gd name="connsiteX4" fmla="*/ 4397 w 74302"/>
                <a:gd name="connsiteY4" fmla="*/ 16393 h 57903"/>
                <a:gd name="connsiteX5" fmla="*/ 8793 w 74302"/>
                <a:gd name="connsiteY5" fmla="*/ 20783 h 57903"/>
                <a:gd name="connsiteX6" fmla="*/ 27467 w 74302"/>
                <a:gd name="connsiteY6" fmla="*/ 47419 h 57903"/>
                <a:gd name="connsiteX7" fmla="*/ 58891 w 74302"/>
                <a:gd name="connsiteY7" fmla="*/ 38995 h 57903"/>
                <a:gd name="connsiteX8" fmla="*/ 61761 w 74302"/>
                <a:gd name="connsiteY8" fmla="*/ 6591 h 57903"/>
                <a:gd name="connsiteX9" fmla="*/ 63373 w 74302"/>
                <a:gd name="connsiteY9" fmla="*/ 589 h 57903"/>
                <a:gd name="connsiteX10" fmla="*/ 69368 w 74302"/>
                <a:gd name="connsiteY10" fmla="*/ 2208 h 57903"/>
                <a:gd name="connsiteX11" fmla="*/ 65618 w 74302"/>
                <a:gd name="connsiteY11" fmla="*/ 44649 h 57903"/>
                <a:gd name="connsiteX12" fmla="*/ 37099 w 74302"/>
                <a:gd name="connsiteY12" fmla="*/ 57903 h 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302" h="57903">
                  <a:moveTo>
                    <a:pt x="37099" y="57903"/>
                  </a:moveTo>
                  <a:cubicBezTo>
                    <a:pt x="32866" y="57903"/>
                    <a:pt x="28590" y="57179"/>
                    <a:pt x="24470" y="55680"/>
                  </a:cubicBezTo>
                  <a:cubicBezTo>
                    <a:pt x="9852" y="50367"/>
                    <a:pt x="21" y="36353"/>
                    <a:pt x="0" y="20797"/>
                  </a:cubicBezTo>
                  <a:cubicBezTo>
                    <a:pt x="0" y="18368"/>
                    <a:pt x="1968" y="16400"/>
                    <a:pt x="4389" y="16393"/>
                  </a:cubicBezTo>
                  <a:cubicBezTo>
                    <a:pt x="4397" y="16393"/>
                    <a:pt x="4397" y="16393"/>
                    <a:pt x="4397" y="16393"/>
                  </a:cubicBezTo>
                  <a:cubicBezTo>
                    <a:pt x="6819" y="16393"/>
                    <a:pt x="8786" y="18361"/>
                    <a:pt x="8793" y="20783"/>
                  </a:cubicBezTo>
                  <a:cubicBezTo>
                    <a:pt x="8815" y="32659"/>
                    <a:pt x="16316" y="43364"/>
                    <a:pt x="27467" y="47419"/>
                  </a:cubicBezTo>
                  <a:cubicBezTo>
                    <a:pt x="38662" y="51489"/>
                    <a:pt x="51263" y="48094"/>
                    <a:pt x="58891" y="38995"/>
                  </a:cubicBezTo>
                  <a:cubicBezTo>
                    <a:pt x="66527" y="29903"/>
                    <a:pt x="67685" y="16883"/>
                    <a:pt x="61761" y="6591"/>
                  </a:cubicBezTo>
                  <a:cubicBezTo>
                    <a:pt x="60546" y="4489"/>
                    <a:pt x="61278" y="1797"/>
                    <a:pt x="63373" y="589"/>
                  </a:cubicBezTo>
                  <a:cubicBezTo>
                    <a:pt x="65469" y="-626"/>
                    <a:pt x="68161" y="99"/>
                    <a:pt x="69368" y="2208"/>
                  </a:cubicBezTo>
                  <a:cubicBezTo>
                    <a:pt x="77132" y="15690"/>
                    <a:pt x="75626" y="32737"/>
                    <a:pt x="65618" y="44649"/>
                  </a:cubicBezTo>
                  <a:cubicBezTo>
                    <a:pt x="58437" y="53208"/>
                    <a:pt x="47889" y="57903"/>
                    <a:pt x="37099" y="57903"/>
                  </a:cubicBezTo>
                  <a:close/>
                </a:path>
              </a:pathLst>
            </a:custGeom>
            <a:solidFill>
              <a:srgbClr val="383D45"/>
            </a:solidFill>
            <a:ln w="71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26F06D2-C316-4A16-820B-497247A49C40}"/>
                </a:ext>
              </a:extLst>
            </p:cNvPr>
            <p:cNvSpPr/>
            <p:nvPr/>
          </p:nvSpPr>
          <p:spPr>
            <a:xfrm>
              <a:off x="7999844" y="4838487"/>
              <a:ext cx="138883" cy="75757"/>
            </a:xfrm>
            <a:custGeom>
              <a:avLst/>
              <a:gdLst>
                <a:gd name="connsiteX0" fmla="*/ 92290 w 96686"/>
                <a:gd name="connsiteY0" fmla="*/ 52740 h 52740"/>
                <a:gd name="connsiteX1" fmla="*/ 87893 w 96686"/>
                <a:gd name="connsiteY1" fmla="*/ 48343 h 52740"/>
                <a:gd name="connsiteX2" fmla="*/ 48343 w 96686"/>
                <a:gd name="connsiteY2" fmla="*/ 8793 h 52740"/>
                <a:gd name="connsiteX3" fmla="*/ 8793 w 96686"/>
                <a:gd name="connsiteY3" fmla="*/ 48343 h 52740"/>
                <a:gd name="connsiteX4" fmla="*/ 4397 w 96686"/>
                <a:gd name="connsiteY4" fmla="*/ 52740 h 52740"/>
                <a:gd name="connsiteX5" fmla="*/ 0 w 96686"/>
                <a:gd name="connsiteY5" fmla="*/ 48343 h 52740"/>
                <a:gd name="connsiteX6" fmla="*/ 48343 w 96686"/>
                <a:gd name="connsiteY6" fmla="*/ 0 h 52740"/>
                <a:gd name="connsiteX7" fmla="*/ 96687 w 96686"/>
                <a:gd name="connsiteY7" fmla="*/ 48343 h 52740"/>
                <a:gd name="connsiteX8" fmla="*/ 92290 w 96686"/>
                <a:gd name="connsiteY8" fmla="*/ 52740 h 5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86" h="52740">
                  <a:moveTo>
                    <a:pt x="92290" y="52740"/>
                  </a:moveTo>
                  <a:cubicBezTo>
                    <a:pt x="89868" y="52740"/>
                    <a:pt x="87893" y="50773"/>
                    <a:pt x="87893" y="48343"/>
                  </a:cubicBezTo>
                  <a:cubicBezTo>
                    <a:pt x="87893" y="26530"/>
                    <a:pt x="70157" y="8793"/>
                    <a:pt x="48343" y="8793"/>
                  </a:cubicBezTo>
                  <a:cubicBezTo>
                    <a:pt x="26530" y="8793"/>
                    <a:pt x="8793" y="26530"/>
                    <a:pt x="8793" y="48343"/>
                  </a:cubicBezTo>
                  <a:cubicBezTo>
                    <a:pt x="8793" y="50773"/>
                    <a:pt x="6819" y="52740"/>
                    <a:pt x="4397" y="52740"/>
                  </a:cubicBezTo>
                  <a:cubicBezTo>
                    <a:pt x="1974" y="52740"/>
                    <a:pt x="0" y="50773"/>
                    <a:pt x="0" y="48343"/>
                  </a:cubicBezTo>
                  <a:cubicBezTo>
                    <a:pt x="0" y="21685"/>
                    <a:pt x="21685" y="0"/>
                    <a:pt x="48343" y="0"/>
                  </a:cubicBezTo>
                  <a:cubicBezTo>
                    <a:pt x="75001" y="0"/>
                    <a:pt x="96687" y="21685"/>
                    <a:pt x="96687" y="48343"/>
                  </a:cubicBezTo>
                  <a:cubicBezTo>
                    <a:pt x="96687" y="50766"/>
                    <a:pt x="94712" y="52740"/>
                    <a:pt x="92290" y="52740"/>
                  </a:cubicBezTo>
                  <a:close/>
                </a:path>
              </a:pathLst>
            </a:custGeom>
            <a:solidFill>
              <a:srgbClr val="383D45"/>
            </a:solidFill>
            <a:ln w="71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C6C2589-10DF-4C3D-BC1A-7924E44ADD33}"/>
                </a:ext>
              </a:extLst>
            </p:cNvPr>
            <p:cNvSpPr/>
            <p:nvPr/>
          </p:nvSpPr>
          <p:spPr>
            <a:xfrm>
              <a:off x="7992274" y="4640833"/>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60C9F31-A6A6-4D19-B9BD-C0D767A5EEDF}"/>
                </a:ext>
              </a:extLst>
            </p:cNvPr>
            <p:cNvSpPr/>
            <p:nvPr/>
          </p:nvSpPr>
          <p:spPr>
            <a:xfrm>
              <a:off x="7992274" y="4666381"/>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256E2C3-C573-4C83-B585-B6C778496139}"/>
                </a:ext>
              </a:extLst>
            </p:cNvPr>
            <p:cNvSpPr/>
            <p:nvPr/>
          </p:nvSpPr>
          <p:spPr>
            <a:xfrm>
              <a:off x="7935490" y="4563219"/>
              <a:ext cx="149649" cy="205448"/>
            </a:xfrm>
            <a:custGeom>
              <a:avLst/>
              <a:gdLst>
                <a:gd name="connsiteX0" fmla="*/ 4399 w 104181"/>
                <a:gd name="connsiteY0" fmla="*/ 143027 h 143027"/>
                <a:gd name="connsiteX1" fmla="*/ 1288 w 104181"/>
                <a:gd name="connsiteY1" fmla="*/ 141741 h 143027"/>
                <a:gd name="connsiteX2" fmla="*/ 428 w 104181"/>
                <a:gd name="connsiteY2" fmla="*/ 136741 h 143027"/>
                <a:gd name="connsiteX3" fmla="*/ 17816 w 104181"/>
                <a:gd name="connsiteY3" fmla="*/ 100231 h 143027"/>
                <a:gd name="connsiteX4" fmla="*/ 17397 w 104181"/>
                <a:gd name="connsiteY4" fmla="*/ 34400 h 143027"/>
                <a:gd name="connsiteX5" fmla="*/ 75912 w 104181"/>
                <a:gd name="connsiteY5" fmla="*/ 0 h 143027"/>
                <a:gd name="connsiteX6" fmla="*/ 75998 w 104181"/>
                <a:gd name="connsiteY6" fmla="*/ 0 h 143027"/>
                <a:gd name="connsiteX7" fmla="*/ 80387 w 104181"/>
                <a:gd name="connsiteY7" fmla="*/ 4404 h 143027"/>
                <a:gd name="connsiteX8" fmla="*/ 75990 w 104181"/>
                <a:gd name="connsiteY8" fmla="*/ 8793 h 143027"/>
                <a:gd name="connsiteX9" fmla="*/ 75912 w 104181"/>
                <a:gd name="connsiteY9" fmla="*/ 8793 h 143027"/>
                <a:gd name="connsiteX10" fmla="*/ 25083 w 104181"/>
                <a:gd name="connsiteY10" fmla="*/ 38669 h 143027"/>
                <a:gd name="connsiteX11" fmla="*/ 26525 w 104181"/>
                <a:gd name="connsiteY11" fmla="*/ 97674 h 143027"/>
                <a:gd name="connsiteX12" fmla="*/ 26766 w 104181"/>
                <a:gd name="connsiteY12" fmla="*/ 101886 h 143027"/>
                <a:gd name="connsiteX13" fmla="*/ 13689 w 104181"/>
                <a:gd name="connsiteY13" fmla="*/ 129332 h 143027"/>
                <a:gd name="connsiteX14" fmla="*/ 41136 w 104181"/>
                <a:gd name="connsiteY14" fmla="*/ 116270 h 143027"/>
                <a:gd name="connsiteX15" fmla="*/ 45341 w 104181"/>
                <a:gd name="connsiteY15" fmla="*/ 116504 h 143027"/>
                <a:gd name="connsiteX16" fmla="*/ 98124 w 104181"/>
                <a:gd name="connsiteY16" fmla="*/ 120965 h 143027"/>
                <a:gd name="connsiteX17" fmla="*/ 103856 w 104181"/>
                <a:gd name="connsiteY17" fmla="*/ 123373 h 143027"/>
                <a:gd name="connsiteX18" fmla="*/ 101441 w 104181"/>
                <a:gd name="connsiteY18" fmla="*/ 129098 h 143027"/>
                <a:gd name="connsiteX19" fmla="*/ 42791 w 104181"/>
                <a:gd name="connsiteY19" fmla="*/ 125213 h 143027"/>
                <a:gd name="connsiteX20" fmla="*/ 6281 w 104181"/>
                <a:gd name="connsiteY20" fmla="*/ 142594 h 143027"/>
                <a:gd name="connsiteX21" fmla="*/ 4399 w 104181"/>
                <a:gd name="connsiteY21" fmla="*/ 143027 h 14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181" h="143027">
                  <a:moveTo>
                    <a:pt x="4399" y="143027"/>
                  </a:moveTo>
                  <a:cubicBezTo>
                    <a:pt x="3255" y="143027"/>
                    <a:pt x="2140" y="142580"/>
                    <a:pt x="1288" y="141741"/>
                  </a:cubicBezTo>
                  <a:cubicBezTo>
                    <a:pt x="-27" y="140428"/>
                    <a:pt x="-374" y="138424"/>
                    <a:pt x="428" y="136741"/>
                  </a:cubicBezTo>
                  <a:lnTo>
                    <a:pt x="17816" y="100231"/>
                  </a:lnTo>
                  <a:cubicBezTo>
                    <a:pt x="6182" y="79945"/>
                    <a:pt x="5968" y="54942"/>
                    <a:pt x="17397" y="34400"/>
                  </a:cubicBezTo>
                  <a:cubicBezTo>
                    <a:pt x="29203" y="13176"/>
                    <a:pt x="51627" y="0"/>
                    <a:pt x="75912" y="0"/>
                  </a:cubicBezTo>
                  <a:cubicBezTo>
                    <a:pt x="75941" y="0"/>
                    <a:pt x="75962" y="0"/>
                    <a:pt x="75998" y="0"/>
                  </a:cubicBezTo>
                  <a:cubicBezTo>
                    <a:pt x="78419" y="7"/>
                    <a:pt x="80387" y="1975"/>
                    <a:pt x="80387" y="4404"/>
                  </a:cubicBezTo>
                  <a:cubicBezTo>
                    <a:pt x="80380" y="6833"/>
                    <a:pt x="78413" y="8793"/>
                    <a:pt x="75990" y="8793"/>
                  </a:cubicBezTo>
                  <a:cubicBezTo>
                    <a:pt x="75983" y="8787"/>
                    <a:pt x="75933" y="8787"/>
                    <a:pt x="75912" y="8793"/>
                  </a:cubicBezTo>
                  <a:cubicBezTo>
                    <a:pt x="54809" y="8793"/>
                    <a:pt x="35333" y="20237"/>
                    <a:pt x="25083" y="38669"/>
                  </a:cubicBezTo>
                  <a:cubicBezTo>
                    <a:pt x="14805" y="57130"/>
                    <a:pt x="15359" y="79746"/>
                    <a:pt x="26525" y="97674"/>
                  </a:cubicBezTo>
                  <a:cubicBezTo>
                    <a:pt x="27313" y="98945"/>
                    <a:pt x="27413" y="100537"/>
                    <a:pt x="26766" y="101886"/>
                  </a:cubicBezTo>
                  <a:lnTo>
                    <a:pt x="13689" y="129332"/>
                  </a:lnTo>
                  <a:lnTo>
                    <a:pt x="41136" y="116270"/>
                  </a:lnTo>
                  <a:cubicBezTo>
                    <a:pt x="42478" y="115624"/>
                    <a:pt x="44062" y="115709"/>
                    <a:pt x="45341" y="116504"/>
                  </a:cubicBezTo>
                  <a:cubicBezTo>
                    <a:pt x="61152" y="126349"/>
                    <a:pt x="80906" y="128004"/>
                    <a:pt x="98124" y="120965"/>
                  </a:cubicBezTo>
                  <a:cubicBezTo>
                    <a:pt x="100382" y="120042"/>
                    <a:pt x="102939" y="121121"/>
                    <a:pt x="103856" y="123373"/>
                  </a:cubicBezTo>
                  <a:cubicBezTo>
                    <a:pt x="104772" y="125618"/>
                    <a:pt x="103692" y="128182"/>
                    <a:pt x="101441" y="129098"/>
                  </a:cubicBezTo>
                  <a:cubicBezTo>
                    <a:pt x="82355" y="136897"/>
                    <a:pt x="60612" y="135405"/>
                    <a:pt x="42791" y="125213"/>
                  </a:cubicBezTo>
                  <a:lnTo>
                    <a:pt x="6281" y="142594"/>
                  </a:lnTo>
                  <a:cubicBezTo>
                    <a:pt x="5684" y="142885"/>
                    <a:pt x="5038" y="143027"/>
                    <a:pt x="4399" y="143027"/>
                  </a:cubicBezTo>
                  <a:close/>
                </a:path>
              </a:pathLst>
            </a:custGeom>
            <a:solidFill>
              <a:srgbClr val="383D45"/>
            </a:solidFill>
            <a:ln w="71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87CFE72-C0B4-4BC6-B547-D0FADE8270E1}"/>
                </a:ext>
              </a:extLst>
            </p:cNvPr>
            <p:cNvSpPr/>
            <p:nvPr/>
          </p:nvSpPr>
          <p:spPr>
            <a:xfrm>
              <a:off x="8038350" y="4563219"/>
              <a:ext cx="102756" cy="172756"/>
            </a:xfrm>
            <a:custGeom>
              <a:avLst/>
              <a:gdLst>
                <a:gd name="connsiteX0" fmla="*/ 43733 w 71536"/>
                <a:gd name="connsiteY0" fmla="*/ 120269 h 120268"/>
                <a:gd name="connsiteX1" fmla="*/ 40310 w 71536"/>
                <a:gd name="connsiteY1" fmla="*/ 118621 h 120268"/>
                <a:gd name="connsiteX2" fmla="*/ 40977 w 71536"/>
                <a:gd name="connsiteY2" fmla="*/ 112449 h 120268"/>
                <a:gd name="connsiteX3" fmla="*/ 59424 w 71536"/>
                <a:gd name="connsiteY3" fmla="*/ 47654 h 120268"/>
                <a:gd name="connsiteX4" fmla="*/ 45303 w 71536"/>
                <a:gd name="connsiteY4" fmla="*/ 25479 h 120268"/>
                <a:gd name="connsiteX5" fmla="*/ 4496 w 71536"/>
                <a:gd name="connsiteY5" fmla="*/ 8793 h 120268"/>
                <a:gd name="connsiteX6" fmla="*/ 4404 w 71536"/>
                <a:gd name="connsiteY6" fmla="*/ 8793 h 120268"/>
                <a:gd name="connsiteX7" fmla="*/ 4397 w 71536"/>
                <a:gd name="connsiteY7" fmla="*/ 8793 h 120268"/>
                <a:gd name="connsiteX8" fmla="*/ 0 w 71536"/>
                <a:gd name="connsiteY8" fmla="*/ 4404 h 120268"/>
                <a:gd name="connsiteX9" fmla="*/ 4503 w 71536"/>
                <a:gd name="connsiteY9" fmla="*/ 0 h 120268"/>
                <a:gd name="connsiteX10" fmla="*/ 51469 w 71536"/>
                <a:gd name="connsiteY10" fmla="*/ 19200 h 120268"/>
                <a:gd name="connsiteX11" fmla="*/ 67720 w 71536"/>
                <a:gd name="connsiteY11" fmla="*/ 44721 h 120268"/>
                <a:gd name="connsiteX12" fmla="*/ 46504 w 71536"/>
                <a:gd name="connsiteY12" fmla="*/ 119289 h 120268"/>
                <a:gd name="connsiteX13" fmla="*/ 43733 w 71536"/>
                <a:gd name="connsiteY13" fmla="*/ 120269 h 1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36" h="120268">
                  <a:moveTo>
                    <a:pt x="43733" y="120269"/>
                  </a:moveTo>
                  <a:cubicBezTo>
                    <a:pt x="42448" y="120269"/>
                    <a:pt x="41177" y="119708"/>
                    <a:pt x="40310" y="118621"/>
                  </a:cubicBezTo>
                  <a:cubicBezTo>
                    <a:pt x="38783" y="116732"/>
                    <a:pt x="39088" y="113969"/>
                    <a:pt x="40977" y="112449"/>
                  </a:cubicBezTo>
                  <a:cubicBezTo>
                    <a:pt x="60234" y="96971"/>
                    <a:pt x="67642" y="70938"/>
                    <a:pt x="59424" y="47654"/>
                  </a:cubicBezTo>
                  <a:cubicBezTo>
                    <a:pt x="56477" y="39315"/>
                    <a:pt x="51597" y="31644"/>
                    <a:pt x="45303" y="25479"/>
                  </a:cubicBezTo>
                  <a:cubicBezTo>
                    <a:pt x="34336" y="14718"/>
                    <a:pt x="19853" y="8793"/>
                    <a:pt x="4496" y="8793"/>
                  </a:cubicBezTo>
                  <a:cubicBezTo>
                    <a:pt x="4468" y="8793"/>
                    <a:pt x="4432" y="8793"/>
                    <a:pt x="4404" y="8793"/>
                  </a:cubicBezTo>
                  <a:lnTo>
                    <a:pt x="4397" y="8793"/>
                  </a:lnTo>
                  <a:cubicBezTo>
                    <a:pt x="1975" y="8793"/>
                    <a:pt x="7" y="6826"/>
                    <a:pt x="0" y="4404"/>
                  </a:cubicBezTo>
                  <a:cubicBezTo>
                    <a:pt x="0" y="1939"/>
                    <a:pt x="1890" y="163"/>
                    <a:pt x="4503" y="0"/>
                  </a:cubicBezTo>
                  <a:cubicBezTo>
                    <a:pt x="22176" y="0"/>
                    <a:pt x="38847" y="6819"/>
                    <a:pt x="51469" y="19200"/>
                  </a:cubicBezTo>
                  <a:cubicBezTo>
                    <a:pt x="58707" y="26296"/>
                    <a:pt x="64325" y="35125"/>
                    <a:pt x="67720" y="44721"/>
                  </a:cubicBezTo>
                  <a:cubicBezTo>
                    <a:pt x="77182" y="71514"/>
                    <a:pt x="68658" y="101481"/>
                    <a:pt x="46504" y="119289"/>
                  </a:cubicBezTo>
                  <a:cubicBezTo>
                    <a:pt x="45680" y="119949"/>
                    <a:pt x="44707" y="120269"/>
                    <a:pt x="43733" y="120269"/>
                  </a:cubicBezTo>
                  <a:close/>
                </a:path>
              </a:pathLst>
            </a:custGeom>
            <a:solidFill>
              <a:srgbClr val="383D45"/>
            </a:solidFill>
            <a:ln w="71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1809C99-C573-4FE6-8058-1AF559510DBC}"/>
                </a:ext>
              </a:extLst>
            </p:cNvPr>
            <p:cNvSpPr/>
            <p:nvPr/>
          </p:nvSpPr>
          <p:spPr>
            <a:xfrm>
              <a:off x="7980927" y="4582411"/>
              <a:ext cx="128088" cy="38893"/>
            </a:xfrm>
            <a:custGeom>
              <a:avLst/>
              <a:gdLst>
                <a:gd name="connsiteX0" fmla="*/ 0 w 89171"/>
                <a:gd name="connsiteY0" fmla="*/ 27013 h 27076"/>
                <a:gd name="connsiteX1" fmla="*/ 69077 w 89171"/>
                <a:gd name="connsiteY1" fmla="*/ 27077 h 27076"/>
                <a:gd name="connsiteX2" fmla="*/ 89172 w 89171"/>
                <a:gd name="connsiteY2" fmla="*/ 27070 h 27076"/>
                <a:gd name="connsiteX3" fmla="*/ 44564 w 89171"/>
                <a:gd name="connsiteY3" fmla="*/ 0 h 27076"/>
                <a:gd name="connsiteX4" fmla="*/ 0 w 89171"/>
                <a:gd name="connsiteY4" fmla="*/ 27013 h 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1" h="27076">
                  <a:moveTo>
                    <a:pt x="0" y="27013"/>
                  </a:moveTo>
                  <a:cubicBezTo>
                    <a:pt x="35146" y="27006"/>
                    <a:pt x="63267" y="27077"/>
                    <a:pt x="69077" y="27077"/>
                  </a:cubicBezTo>
                  <a:cubicBezTo>
                    <a:pt x="71741" y="27077"/>
                    <a:pt x="78957" y="27070"/>
                    <a:pt x="89172" y="27070"/>
                  </a:cubicBezTo>
                  <a:cubicBezTo>
                    <a:pt x="80690" y="11010"/>
                    <a:pt x="64012" y="0"/>
                    <a:pt x="44564" y="0"/>
                  </a:cubicBezTo>
                  <a:cubicBezTo>
                    <a:pt x="25152" y="-7"/>
                    <a:pt x="8488" y="10981"/>
                    <a:pt x="0" y="27013"/>
                  </a:cubicBezTo>
                  <a:close/>
                </a:path>
              </a:pathLst>
            </a:custGeom>
            <a:solidFill>
              <a:srgbClr val="E85826"/>
            </a:solidFill>
            <a:ln w="71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73814-70FF-4039-9957-792543EE8B3D}"/>
                </a:ext>
              </a:extLst>
            </p:cNvPr>
            <p:cNvSpPr/>
            <p:nvPr/>
          </p:nvSpPr>
          <p:spPr>
            <a:xfrm>
              <a:off x="7992274" y="4693185"/>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AE0ECE2-CC68-47AB-BD18-32667CFCBB95}"/>
                </a:ext>
              </a:extLst>
            </p:cNvPr>
            <p:cNvSpPr/>
            <p:nvPr/>
          </p:nvSpPr>
          <p:spPr>
            <a:xfrm>
              <a:off x="7827066" y="4729938"/>
              <a:ext cx="105687" cy="105661"/>
            </a:xfrm>
            <a:custGeom>
              <a:avLst/>
              <a:gdLst>
                <a:gd name="connsiteX0" fmla="*/ 36737 w 73576"/>
                <a:gd name="connsiteY0" fmla="*/ 73558 h 73558"/>
                <a:gd name="connsiteX1" fmla="*/ 21153 w 73576"/>
                <a:gd name="connsiteY1" fmla="*/ 70071 h 73558"/>
                <a:gd name="connsiteX2" fmla="*/ 0 w 73576"/>
                <a:gd name="connsiteY2" fmla="*/ 37077 h 73558"/>
                <a:gd name="connsiteX3" fmla="*/ 4362 w 73576"/>
                <a:gd name="connsiteY3" fmla="*/ 32645 h 73558"/>
                <a:gd name="connsiteX4" fmla="*/ 4397 w 73576"/>
                <a:gd name="connsiteY4" fmla="*/ 32645 h 73558"/>
                <a:gd name="connsiteX5" fmla="*/ 8794 w 73576"/>
                <a:gd name="connsiteY5" fmla="*/ 37006 h 73558"/>
                <a:gd name="connsiteX6" fmla="*/ 24889 w 73576"/>
                <a:gd name="connsiteY6" fmla="*/ 62122 h 73558"/>
                <a:gd name="connsiteX7" fmla="*/ 62138 w 73576"/>
                <a:gd name="connsiteY7" fmla="*/ 48683 h 73558"/>
                <a:gd name="connsiteX8" fmla="*/ 48692 w 73576"/>
                <a:gd name="connsiteY8" fmla="*/ 11435 h 73558"/>
                <a:gd name="connsiteX9" fmla="*/ 11443 w 73576"/>
                <a:gd name="connsiteY9" fmla="*/ 24881 h 73558"/>
                <a:gd name="connsiteX10" fmla="*/ 5598 w 73576"/>
                <a:gd name="connsiteY10" fmla="*/ 26991 h 73558"/>
                <a:gd name="connsiteX11" fmla="*/ 3488 w 73576"/>
                <a:gd name="connsiteY11" fmla="*/ 21145 h 73558"/>
                <a:gd name="connsiteX12" fmla="*/ 52428 w 73576"/>
                <a:gd name="connsiteY12" fmla="*/ 3480 h 73558"/>
                <a:gd name="connsiteX13" fmla="*/ 70093 w 73576"/>
                <a:gd name="connsiteY13" fmla="*/ 52420 h 73558"/>
                <a:gd name="connsiteX14" fmla="*/ 36737 w 73576"/>
                <a:gd name="connsiteY14" fmla="*/ 73558 h 7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576" h="73558">
                  <a:moveTo>
                    <a:pt x="36737" y="73558"/>
                  </a:moveTo>
                  <a:cubicBezTo>
                    <a:pt x="31502" y="73558"/>
                    <a:pt x="26197" y="72443"/>
                    <a:pt x="21153" y="70071"/>
                  </a:cubicBezTo>
                  <a:cubicBezTo>
                    <a:pt x="8432" y="64097"/>
                    <a:pt x="128" y="51148"/>
                    <a:pt x="0" y="37077"/>
                  </a:cubicBezTo>
                  <a:cubicBezTo>
                    <a:pt x="-21" y="34648"/>
                    <a:pt x="1939" y="32666"/>
                    <a:pt x="4362" y="32645"/>
                  </a:cubicBezTo>
                  <a:cubicBezTo>
                    <a:pt x="4368" y="32645"/>
                    <a:pt x="4390" y="32645"/>
                    <a:pt x="4397" y="32645"/>
                  </a:cubicBezTo>
                  <a:cubicBezTo>
                    <a:pt x="6812" y="32645"/>
                    <a:pt x="8773" y="34591"/>
                    <a:pt x="8794" y="37006"/>
                  </a:cubicBezTo>
                  <a:cubicBezTo>
                    <a:pt x="8886" y="47710"/>
                    <a:pt x="15201" y="57570"/>
                    <a:pt x="24889" y="62122"/>
                  </a:cubicBezTo>
                  <a:cubicBezTo>
                    <a:pt x="38861" y="68693"/>
                    <a:pt x="55567" y="62648"/>
                    <a:pt x="62138" y="48683"/>
                  </a:cubicBezTo>
                  <a:cubicBezTo>
                    <a:pt x="68701" y="34712"/>
                    <a:pt x="62663" y="17998"/>
                    <a:pt x="48692" y="11435"/>
                  </a:cubicBezTo>
                  <a:cubicBezTo>
                    <a:pt x="34713" y="4886"/>
                    <a:pt x="18000" y="10902"/>
                    <a:pt x="11443" y="24881"/>
                  </a:cubicBezTo>
                  <a:cubicBezTo>
                    <a:pt x="10413" y="27083"/>
                    <a:pt x="7778" y="28021"/>
                    <a:pt x="5598" y="26991"/>
                  </a:cubicBezTo>
                  <a:cubicBezTo>
                    <a:pt x="3403" y="25961"/>
                    <a:pt x="2458" y="23340"/>
                    <a:pt x="3488" y="21145"/>
                  </a:cubicBezTo>
                  <a:cubicBezTo>
                    <a:pt x="12111" y="2769"/>
                    <a:pt x="34102" y="-5122"/>
                    <a:pt x="52428" y="3480"/>
                  </a:cubicBezTo>
                  <a:cubicBezTo>
                    <a:pt x="70789" y="12103"/>
                    <a:pt x="78709" y="34051"/>
                    <a:pt x="70093" y="52420"/>
                  </a:cubicBezTo>
                  <a:cubicBezTo>
                    <a:pt x="63843" y="65731"/>
                    <a:pt x="50567" y="73558"/>
                    <a:pt x="36737" y="73558"/>
                  </a:cubicBezTo>
                  <a:close/>
                </a:path>
              </a:pathLst>
            </a:custGeom>
            <a:solidFill>
              <a:srgbClr val="383D45"/>
            </a:solidFill>
            <a:ln w="71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FAADC67-7EF4-4341-967C-598F647CD0C1}"/>
                </a:ext>
              </a:extLst>
            </p:cNvPr>
            <p:cNvSpPr/>
            <p:nvPr/>
          </p:nvSpPr>
          <p:spPr>
            <a:xfrm>
              <a:off x="8019250" y="4858005"/>
              <a:ext cx="100070" cy="55086"/>
            </a:xfrm>
            <a:custGeom>
              <a:avLst/>
              <a:gdLst>
                <a:gd name="connsiteX0" fmla="*/ 69588 w 69666"/>
                <a:gd name="connsiteY0" fmla="*/ 38350 h 38349"/>
                <a:gd name="connsiteX1" fmla="*/ 69666 w 69666"/>
                <a:gd name="connsiteY1" fmla="*/ 37533 h 38349"/>
                <a:gd name="connsiteX2" fmla="*/ 34833 w 69666"/>
                <a:gd name="connsiteY2" fmla="*/ 0 h 38349"/>
                <a:gd name="connsiteX3" fmla="*/ 0 w 69666"/>
                <a:gd name="connsiteY3" fmla="*/ 37533 h 38349"/>
                <a:gd name="connsiteX4" fmla="*/ 35 w 69666"/>
                <a:gd name="connsiteY4" fmla="*/ 37930 h 38349"/>
                <a:gd name="connsiteX5" fmla="*/ 69588 w 69666"/>
                <a:gd name="connsiteY5" fmla="*/ 38350 h 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66" h="38349">
                  <a:moveTo>
                    <a:pt x="69588" y="38350"/>
                  </a:moveTo>
                  <a:cubicBezTo>
                    <a:pt x="69596" y="38072"/>
                    <a:pt x="69666" y="37810"/>
                    <a:pt x="69666" y="37533"/>
                  </a:cubicBezTo>
                  <a:cubicBezTo>
                    <a:pt x="69666" y="16806"/>
                    <a:pt x="54068" y="0"/>
                    <a:pt x="34833" y="0"/>
                  </a:cubicBezTo>
                  <a:cubicBezTo>
                    <a:pt x="15591" y="0"/>
                    <a:pt x="0" y="16806"/>
                    <a:pt x="0" y="37533"/>
                  </a:cubicBezTo>
                  <a:cubicBezTo>
                    <a:pt x="0" y="37668"/>
                    <a:pt x="35" y="37795"/>
                    <a:pt x="35" y="37930"/>
                  </a:cubicBezTo>
                  <a:cubicBezTo>
                    <a:pt x="17587" y="37725"/>
                    <a:pt x="51461" y="38129"/>
                    <a:pt x="69588" y="38350"/>
                  </a:cubicBezTo>
                  <a:close/>
                </a:path>
              </a:pathLst>
            </a:custGeom>
            <a:solidFill>
              <a:srgbClr val="E85826"/>
            </a:solidFill>
            <a:ln w="710" cap="flat">
              <a:noFill/>
              <a:prstDash val="solid"/>
              <a:miter/>
            </a:ln>
          </p:spPr>
          <p:txBody>
            <a:bodyPr rtlCol="0" anchor="ctr"/>
            <a:lstStyle/>
            <a:p>
              <a:endParaRPr lang="en-US"/>
            </a:p>
          </p:txBody>
        </p:sp>
      </p:grpSp>
      <p:grpSp>
        <p:nvGrpSpPr>
          <p:cNvPr id="112" name="Group 111">
            <a:extLst>
              <a:ext uri="{FF2B5EF4-FFF2-40B4-BE49-F238E27FC236}">
                <a16:creationId xmlns:a16="http://schemas.microsoft.com/office/drawing/2014/main" id="{A6DB8E7B-CC08-4A2C-9E6C-880F149A8834}"/>
              </a:ext>
            </a:extLst>
          </p:cNvPr>
          <p:cNvGrpSpPr>
            <a:grpSpLocks noChangeAspect="1"/>
          </p:cNvGrpSpPr>
          <p:nvPr/>
        </p:nvGrpSpPr>
        <p:grpSpPr>
          <a:xfrm>
            <a:off x="9093176" y="1530092"/>
            <a:ext cx="292126" cy="329184"/>
            <a:chOff x="7692464" y="2926776"/>
            <a:chExt cx="356575" cy="356585"/>
          </a:xfrm>
        </p:grpSpPr>
        <p:sp>
          <p:nvSpPr>
            <p:cNvPr id="113" name="Freeform: Shape 112">
              <a:extLst>
                <a:ext uri="{FF2B5EF4-FFF2-40B4-BE49-F238E27FC236}">
                  <a16:creationId xmlns:a16="http://schemas.microsoft.com/office/drawing/2014/main" id="{35298BAE-0781-4164-8247-921A42E2B32F}"/>
                </a:ext>
              </a:extLst>
            </p:cNvPr>
            <p:cNvSpPr/>
            <p:nvPr/>
          </p:nvSpPr>
          <p:spPr>
            <a:xfrm>
              <a:off x="8003054" y="2956927"/>
              <a:ext cx="20100" cy="108142"/>
            </a:xfrm>
            <a:custGeom>
              <a:avLst/>
              <a:gdLst>
                <a:gd name="connsiteX0" fmla="*/ 0 w 13993"/>
                <a:gd name="connsiteY0" fmla="*/ 75285 h 75285"/>
                <a:gd name="connsiteX1" fmla="*/ 0 w 13993"/>
                <a:gd name="connsiteY1" fmla="*/ 75285 h 75285"/>
                <a:gd name="connsiteX2" fmla="*/ 0 w 13993"/>
                <a:gd name="connsiteY2" fmla="*/ 0 h 75285"/>
                <a:gd name="connsiteX3" fmla="*/ 13993 w 13993"/>
                <a:gd name="connsiteY3" fmla="*/ 9049 h 75285"/>
                <a:gd name="connsiteX4" fmla="*/ 13993 w 13993"/>
                <a:gd name="connsiteY4" fmla="*/ 66229 h 75285"/>
                <a:gd name="connsiteX5" fmla="*/ 0 w 13993"/>
                <a:gd name="connsiteY5" fmla="*/ 75285 h 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3" h="75285">
                  <a:moveTo>
                    <a:pt x="0" y="75285"/>
                  </a:moveTo>
                  <a:lnTo>
                    <a:pt x="0" y="75285"/>
                  </a:lnTo>
                  <a:lnTo>
                    <a:pt x="0" y="0"/>
                  </a:lnTo>
                  <a:cubicBezTo>
                    <a:pt x="7728" y="0"/>
                    <a:pt x="13993" y="4056"/>
                    <a:pt x="13993" y="9049"/>
                  </a:cubicBezTo>
                  <a:lnTo>
                    <a:pt x="13993" y="66229"/>
                  </a:lnTo>
                  <a:cubicBezTo>
                    <a:pt x="13993" y="71237"/>
                    <a:pt x="7728" y="75285"/>
                    <a:pt x="0" y="75285"/>
                  </a:cubicBezTo>
                </a:path>
              </a:pathLst>
            </a:custGeom>
            <a:solidFill>
              <a:srgbClr val="E85826"/>
            </a:solidFill>
            <a:ln w="71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6064441-A29C-4B5C-89B6-3E538C6BC23C}"/>
                </a:ext>
              </a:extLst>
            </p:cNvPr>
            <p:cNvSpPr/>
            <p:nvPr/>
          </p:nvSpPr>
          <p:spPr>
            <a:xfrm>
              <a:off x="7692464" y="2949631"/>
              <a:ext cx="93714" cy="203275"/>
            </a:xfrm>
            <a:custGeom>
              <a:avLst/>
              <a:gdLst>
                <a:gd name="connsiteX0" fmla="*/ 4773 w 65241"/>
                <a:gd name="connsiteY0" fmla="*/ 141514 h 141514"/>
                <a:gd name="connsiteX1" fmla="*/ 0 w 65241"/>
                <a:gd name="connsiteY1" fmla="*/ 136741 h 141514"/>
                <a:gd name="connsiteX2" fmla="*/ 0 w 65241"/>
                <a:gd name="connsiteY2" fmla="*/ 33775 h 141514"/>
                <a:gd name="connsiteX3" fmla="*/ 33761 w 65241"/>
                <a:gd name="connsiteY3" fmla="*/ 0 h 141514"/>
                <a:gd name="connsiteX4" fmla="*/ 60468 w 65241"/>
                <a:gd name="connsiteY4" fmla="*/ 0 h 141514"/>
                <a:gd name="connsiteX5" fmla="*/ 65241 w 65241"/>
                <a:gd name="connsiteY5" fmla="*/ 4773 h 141514"/>
                <a:gd name="connsiteX6" fmla="*/ 60468 w 65241"/>
                <a:gd name="connsiteY6" fmla="*/ 9546 h 141514"/>
                <a:gd name="connsiteX7" fmla="*/ 33768 w 65241"/>
                <a:gd name="connsiteY7" fmla="*/ 9546 h 141514"/>
                <a:gd name="connsiteX8" fmla="*/ 9553 w 65241"/>
                <a:gd name="connsiteY8" fmla="*/ 33768 h 141514"/>
                <a:gd name="connsiteX9" fmla="*/ 9553 w 65241"/>
                <a:gd name="connsiteY9" fmla="*/ 136734 h 141514"/>
                <a:gd name="connsiteX10" fmla="*/ 4773 w 65241"/>
                <a:gd name="connsiteY10" fmla="*/ 141514 h 14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41" h="141514">
                  <a:moveTo>
                    <a:pt x="4773" y="141514"/>
                  </a:moveTo>
                  <a:cubicBezTo>
                    <a:pt x="2138" y="141514"/>
                    <a:pt x="0" y="139369"/>
                    <a:pt x="0" y="136741"/>
                  </a:cubicBezTo>
                  <a:lnTo>
                    <a:pt x="0" y="33775"/>
                  </a:lnTo>
                  <a:cubicBezTo>
                    <a:pt x="7" y="15172"/>
                    <a:pt x="15158" y="14"/>
                    <a:pt x="33761" y="0"/>
                  </a:cubicBezTo>
                  <a:lnTo>
                    <a:pt x="60468" y="0"/>
                  </a:lnTo>
                  <a:cubicBezTo>
                    <a:pt x="63103" y="0"/>
                    <a:pt x="65241" y="2145"/>
                    <a:pt x="65241" y="4773"/>
                  </a:cubicBezTo>
                  <a:cubicBezTo>
                    <a:pt x="65241" y="7401"/>
                    <a:pt x="63103" y="9546"/>
                    <a:pt x="60468" y="9546"/>
                  </a:cubicBezTo>
                  <a:lnTo>
                    <a:pt x="33768" y="9546"/>
                  </a:lnTo>
                  <a:cubicBezTo>
                    <a:pt x="20421" y="9553"/>
                    <a:pt x="9553" y="20421"/>
                    <a:pt x="9553" y="33768"/>
                  </a:cubicBezTo>
                  <a:lnTo>
                    <a:pt x="9553" y="136734"/>
                  </a:lnTo>
                  <a:cubicBezTo>
                    <a:pt x="9546" y="139369"/>
                    <a:pt x="7408" y="141514"/>
                    <a:pt x="4773" y="141514"/>
                  </a:cubicBezTo>
                  <a:close/>
                </a:path>
              </a:pathLst>
            </a:custGeom>
            <a:solidFill>
              <a:srgbClr val="383D45"/>
            </a:solidFill>
            <a:ln w="71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CA1C008-E375-4BFE-92A2-E4DA237B994E}"/>
                </a:ext>
              </a:extLst>
            </p:cNvPr>
            <p:cNvSpPr/>
            <p:nvPr/>
          </p:nvSpPr>
          <p:spPr>
            <a:xfrm>
              <a:off x="7692464" y="3118246"/>
              <a:ext cx="196561" cy="165115"/>
            </a:xfrm>
            <a:custGeom>
              <a:avLst/>
              <a:gdLst>
                <a:gd name="connsiteX0" fmla="*/ 103093 w 136840"/>
                <a:gd name="connsiteY0" fmla="*/ 114949 h 114948"/>
                <a:gd name="connsiteX1" fmla="*/ 33768 w 136840"/>
                <a:gd name="connsiteY1" fmla="*/ 114949 h 114948"/>
                <a:gd name="connsiteX2" fmla="*/ 0 w 136840"/>
                <a:gd name="connsiteY2" fmla="*/ 81188 h 114948"/>
                <a:gd name="connsiteX3" fmla="*/ 0 w 136840"/>
                <a:gd name="connsiteY3" fmla="*/ 43229 h 114948"/>
                <a:gd name="connsiteX4" fmla="*/ 4773 w 136840"/>
                <a:gd name="connsiteY4" fmla="*/ 38456 h 114948"/>
                <a:gd name="connsiteX5" fmla="*/ 9546 w 136840"/>
                <a:gd name="connsiteY5" fmla="*/ 43229 h 114948"/>
                <a:gd name="connsiteX6" fmla="*/ 9546 w 136840"/>
                <a:gd name="connsiteY6" fmla="*/ 81188 h 114948"/>
                <a:gd name="connsiteX7" fmla="*/ 33761 w 136840"/>
                <a:gd name="connsiteY7" fmla="*/ 105395 h 114948"/>
                <a:gd name="connsiteX8" fmla="*/ 103087 w 136840"/>
                <a:gd name="connsiteY8" fmla="*/ 105395 h 114948"/>
                <a:gd name="connsiteX9" fmla="*/ 127294 w 136840"/>
                <a:gd name="connsiteY9" fmla="*/ 81188 h 114948"/>
                <a:gd name="connsiteX10" fmla="*/ 127294 w 136840"/>
                <a:gd name="connsiteY10" fmla="*/ 4773 h 114948"/>
                <a:gd name="connsiteX11" fmla="*/ 132067 w 136840"/>
                <a:gd name="connsiteY11" fmla="*/ 0 h 114948"/>
                <a:gd name="connsiteX12" fmla="*/ 136840 w 136840"/>
                <a:gd name="connsiteY12" fmla="*/ 4773 h 114948"/>
                <a:gd name="connsiteX13" fmla="*/ 136840 w 136840"/>
                <a:gd name="connsiteY13" fmla="*/ 81188 h 114948"/>
                <a:gd name="connsiteX14" fmla="*/ 103093 w 136840"/>
                <a:gd name="connsiteY14" fmla="*/ 114949 h 11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40" h="114948">
                  <a:moveTo>
                    <a:pt x="103093" y="114949"/>
                  </a:moveTo>
                  <a:lnTo>
                    <a:pt x="33768" y="114949"/>
                  </a:lnTo>
                  <a:cubicBezTo>
                    <a:pt x="15158" y="114949"/>
                    <a:pt x="7" y="99805"/>
                    <a:pt x="0" y="81188"/>
                  </a:cubicBezTo>
                  <a:lnTo>
                    <a:pt x="0" y="43229"/>
                  </a:lnTo>
                  <a:cubicBezTo>
                    <a:pt x="0" y="40601"/>
                    <a:pt x="2138" y="38456"/>
                    <a:pt x="4773" y="38456"/>
                  </a:cubicBezTo>
                  <a:cubicBezTo>
                    <a:pt x="7408" y="38456"/>
                    <a:pt x="9546" y="40601"/>
                    <a:pt x="9546" y="43229"/>
                  </a:cubicBezTo>
                  <a:lnTo>
                    <a:pt x="9546" y="81188"/>
                  </a:lnTo>
                  <a:cubicBezTo>
                    <a:pt x="9546" y="94541"/>
                    <a:pt x="20414" y="105395"/>
                    <a:pt x="33761" y="105395"/>
                  </a:cubicBezTo>
                  <a:lnTo>
                    <a:pt x="103087" y="105395"/>
                  </a:lnTo>
                  <a:cubicBezTo>
                    <a:pt x="116433" y="105395"/>
                    <a:pt x="127294" y="94534"/>
                    <a:pt x="127294" y="81188"/>
                  </a:cubicBezTo>
                  <a:lnTo>
                    <a:pt x="127294" y="4773"/>
                  </a:lnTo>
                  <a:cubicBezTo>
                    <a:pt x="127294" y="2145"/>
                    <a:pt x="129432" y="0"/>
                    <a:pt x="132067" y="0"/>
                  </a:cubicBezTo>
                  <a:cubicBezTo>
                    <a:pt x="134702" y="0"/>
                    <a:pt x="136840" y="2145"/>
                    <a:pt x="136840" y="4773"/>
                  </a:cubicBezTo>
                  <a:lnTo>
                    <a:pt x="136840" y="81188"/>
                  </a:lnTo>
                  <a:cubicBezTo>
                    <a:pt x="136847" y="99798"/>
                    <a:pt x="121704" y="114949"/>
                    <a:pt x="103093" y="114949"/>
                  </a:cubicBezTo>
                  <a:close/>
                </a:path>
              </a:pathLst>
            </a:custGeom>
            <a:solidFill>
              <a:srgbClr val="383D45"/>
            </a:solidFill>
            <a:ln w="71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9C50ADF-A9CC-4CB6-A1BC-6958E1FD1A8E}"/>
                </a:ext>
              </a:extLst>
            </p:cNvPr>
            <p:cNvSpPr/>
            <p:nvPr/>
          </p:nvSpPr>
          <p:spPr>
            <a:xfrm>
              <a:off x="7692464" y="3201075"/>
              <a:ext cx="196571" cy="13712"/>
            </a:xfrm>
            <a:custGeom>
              <a:avLst/>
              <a:gdLst>
                <a:gd name="connsiteX0" fmla="*/ 132074 w 136847"/>
                <a:gd name="connsiteY0" fmla="*/ 9546 h 9546"/>
                <a:gd name="connsiteX1" fmla="*/ 4773 w 136847"/>
                <a:gd name="connsiteY1" fmla="*/ 9546 h 9546"/>
                <a:gd name="connsiteX2" fmla="*/ 0 w 136847"/>
                <a:gd name="connsiteY2" fmla="*/ 4773 h 9546"/>
                <a:gd name="connsiteX3" fmla="*/ 4773 w 136847"/>
                <a:gd name="connsiteY3" fmla="*/ 0 h 9546"/>
                <a:gd name="connsiteX4" fmla="*/ 132074 w 136847"/>
                <a:gd name="connsiteY4" fmla="*/ 0 h 9546"/>
                <a:gd name="connsiteX5" fmla="*/ 136847 w 136847"/>
                <a:gd name="connsiteY5" fmla="*/ 4773 h 9546"/>
                <a:gd name="connsiteX6" fmla="*/ 132074 w 136847"/>
                <a:gd name="connsiteY6" fmla="*/ 9546 h 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47" h="9546">
                  <a:moveTo>
                    <a:pt x="132074" y="9546"/>
                  </a:moveTo>
                  <a:lnTo>
                    <a:pt x="4773" y="9546"/>
                  </a:lnTo>
                  <a:cubicBezTo>
                    <a:pt x="2138" y="9546"/>
                    <a:pt x="0" y="7401"/>
                    <a:pt x="0" y="4773"/>
                  </a:cubicBezTo>
                  <a:cubicBezTo>
                    <a:pt x="0" y="2145"/>
                    <a:pt x="2138" y="0"/>
                    <a:pt x="4773" y="0"/>
                  </a:cubicBezTo>
                  <a:lnTo>
                    <a:pt x="132074" y="0"/>
                  </a:lnTo>
                  <a:cubicBezTo>
                    <a:pt x="134709" y="0"/>
                    <a:pt x="136847" y="2145"/>
                    <a:pt x="136847" y="4773"/>
                  </a:cubicBezTo>
                  <a:cubicBezTo>
                    <a:pt x="136847" y="7401"/>
                    <a:pt x="134709" y="9546"/>
                    <a:pt x="132074" y="9546"/>
                  </a:cubicBezTo>
                  <a:close/>
                </a:path>
              </a:pathLst>
            </a:custGeom>
            <a:solidFill>
              <a:srgbClr val="383D45"/>
            </a:solidFill>
            <a:ln w="71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1CED1CA-86D8-4DB4-A621-D45AC988F580}"/>
                </a:ext>
              </a:extLst>
            </p:cNvPr>
            <p:cNvSpPr/>
            <p:nvPr/>
          </p:nvSpPr>
          <p:spPr>
            <a:xfrm>
              <a:off x="7818176" y="2926776"/>
              <a:ext cx="230863" cy="230863"/>
            </a:xfrm>
            <a:custGeom>
              <a:avLst/>
              <a:gdLst>
                <a:gd name="connsiteX0" fmla="*/ 76379 w 160720"/>
                <a:gd name="connsiteY0" fmla="*/ 160721 h 160720"/>
                <a:gd name="connsiteX1" fmla="*/ 74554 w 160720"/>
                <a:gd name="connsiteY1" fmla="*/ 160359 h 160720"/>
                <a:gd name="connsiteX2" fmla="*/ 71606 w 160720"/>
                <a:gd name="connsiteY2" fmla="*/ 155948 h 160720"/>
                <a:gd name="connsiteX3" fmla="*/ 71606 w 160720"/>
                <a:gd name="connsiteY3" fmla="*/ 120944 h 160720"/>
                <a:gd name="connsiteX4" fmla="*/ 36602 w 160720"/>
                <a:gd name="connsiteY4" fmla="*/ 120944 h 160720"/>
                <a:gd name="connsiteX5" fmla="*/ 0 w 160720"/>
                <a:gd name="connsiteY5" fmla="*/ 84342 h 160720"/>
                <a:gd name="connsiteX6" fmla="*/ 0 w 160720"/>
                <a:gd name="connsiteY6" fmla="*/ 36602 h 160720"/>
                <a:gd name="connsiteX7" fmla="*/ 36602 w 160720"/>
                <a:gd name="connsiteY7" fmla="*/ 0 h 160720"/>
                <a:gd name="connsiteX8" fmla="*/ 124119 w 160720"/>
                <a:gd name="connsiteY8" fmla="*/ 0 h 160720"/>
                <a:gd name="connsiteX9" fmla="*/ 160721 w 160720"/>
                <a:gd name="connsiteY9" fmla="*/ 36602 h 160720"/>
                <a:gd name="connsiteX10" fmla="*/ 155947 w 160720"/>
                <a:gd name="connsiteY10" fmla="*/ 41375 h 160720"/>
                <a:gd name="connsiteX11" fmla="*/ 151174 w 160720"/>
                <a:gd name="connsiteY11" fmla="*/ 36602 h 160720"/>
                <a:gd name="connsiteX12" fmla="*/ 124126 w 160720"/>
                <a:gd name="connsiteY12" fmla="*/ 9554 h 160720"/>
                <a:gd name="connsiteX13" fmla="*/ 36602 w 160720"/>
                <a:gd name="connsiteY13" fmla="*/ 9554 h 160720"/>
                <a:gd name="connsiteX14" fmla="*/ 9553 w 160720"/>
                <a:gd name="connsiteY14" fmla="*/ 36602 h 160720"/>
                <a:gd name="connsiteX15" fmla="*/ 9553 w 160720"/>
                <a:gd name="connsiteY15" fmla="*/ 84342 h 160720"/>
                <a:gd name="connsiteX16" fmla="*/ 36602 w 160720"/>
                <a:gd name="connsiteY16" fmla="*/ 111390 h 160720"/>
                <a:gd name="connsiteX17" fmla="*/ 76386 w 160720"/>
                <a:gd name="connsiteY17" fmla="*/ 111390 h 160720"/>
                <a:gd name="connsiteX18" fmla="*/ 81159 w 160720"/>
                <a:gd name="connsiteY18" fmla="*/ 116163 h 160720"/>
                <a:gd name="connsiteX19" fmla="*/ 81159 w 160720"/>
                <a:gd name="connsiteY19" fmla="*/ 144426 h 160720"/>
                <a:gd name="connsiteX20" fmla="*/ 112789 w 160720"/>
                <a:gd name="connsiteY20" fmla="*/ 112789 h 160720"/>
                <a:gd name="connsiteX21" fmla="*/ 116163 w 160720"/>
                <a:gd name="connsiteY21" fmla="*/ 111390 h 160720"/>
                <a:gd name="connsiteX22" fmla="*/ 124119 w 160720"/>
                <a:gd name="connsiteY22" fmla="*/ 111390 h 160720"/>
                <a:gd name="connsiteX23" fmla="*/ 151167 w 160720"/>
                <a:gd name="connsiteY23" fmla="*/ 84342 h 160720"/>
                <a:gd name="connsiteX24" fmla="*/ 151167 w 160720"/>
                <a:gd name="connsiteY24" fmla="*/ 60476 h 160720"/>
                <a:gd name="connsiteX25" fmla="*/ 155941 w 160720"/>
                <a:gd name="connsiteY25" fmla="*/ 55702 h 160720"/>
                <a:gd name="connsiteX26" fmla="*/ 160714 w 160720"/>
                <a:gd name="connsiteY26" fmla="*/ 60476 h 160720"/>
                <a:gd name="connsiteX27" fmla="*/ 160714 w 160720"/>
                <a:gd name="connsiteY27" fmla="*/ 84342 h 160720"/>
                <a:gd name="connsiteX28" fmla="*/ 124112 w 160720"/>
                <a:gd name="connsiteY28" fmla="*/ 120944 h 160720"/>
                <a:gd name="connsiteX29" fmla="*/ 118131 w 160720"/>
                <a:gd name="connsiteY29" fmla="*/ 120944 h 160720"/>
                <a:gd name="connsiteX30" fmla="*/ 79746 w 160720"/>
                <a:gd name="connsiteY30" fmla="*/ 159329 h 160720"/>
                <a:gd name="connsiteX31" fmla="*/ 76379 w 160720"/>
                <a:gd name="connsiteY31" fmla="*/ 160721 h 16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720" h="160720">
                  <a:moveTo>
                    <a:pt x="76379" y="160721"/>
                  </a:moveTo>
                  <a:cubicBezTo>
                    <a:pt x="75761" y="160721"/>
                    <a:pt x="75143" y="160600"/>
                    <a:pt x="74554" y="160359"/>
                  </a:cubicBezTo>
                  <a:cubicBezTo>
                    <a:pt x="72771" y="159613"/>
                    <a:pt x="71606" y="157873"/>
                    <a:pt x="71606" y="155948"/>
                  </a:cubicBezTo>
                  <a:lnTo>
                    <a:pt x="71606" y="120944"/>
                  </a:lnTo>
                  <a:lnTo>
                    <a:pt x="36602" y="120944"/>
                  </a:lnTo>
                  <a:cubicBezTo>
                    <a:pt x="16422" y="120944"/>
                    <a:pt x="0" y="104522"/>
                    <a:pt x="0" y="84342"/>
                  </a:cubicBezTo>
                  <a:lnTo>
                    <a:pt x="0" y="36602"/>
                  </a:lnTo>
                  <a:cubicBezTo>
                    <a:pt x="0" y="16422"/>
                    <a:pt x="16422" y="0"/>
                    <a:pt x="36602" y="0"/>
                  </a:cubicBezTo>
                  <a:lnTo>
                    <a:pt x="124119" y="0"/>
                  </a:lnTo>
                  <a:cubicBezTo>
                    <a:pt x="144299" y="0"/>
                    <a:pt x="160721" y="16422"/>
                    <a:pt x="160721" y="36602"/>
                  </a:cubicBezTo>
                  <a:cubicBezTo>
                    <a:pt x="160721" y="39230"/>
                    <a:pt x="158583" y="41375"/>
                    <a:pt x="155947" y="41375"/>
                  </a:cubicBezTo>
                  <a:cubicBezTo>
                    <a:pt x="153312" y="41375"/>
                    <a:pt x="151174" y="39230"/>
                    <a:pt x="151174" y="36602"/>
                  </a:cubicBezTo>
                  <a:cubicBezTo>
                    <a:pt x="151174" y="21686"/>
                    <a:pt x="139042" y="9554"/>
                    <a:pt x="124126" y="9554"/>
                  </a:cubicBezTo>
                  <a:lnTo>
                    <a:pt x="36602" y="9554"/>
                  </a:lnTo>
                  <a:cubicBezTo>
                    <a:pt x="21685" y="9554"/>
                    <a:pt x="9553" y="21686"/>
                    <a:pt x="9553" y="36602"/>
                  </a:cubicBezTo>
                  <a:lnTo>
                    <a:pt x="9553" y="84342"/>
                  </a:lnTo>
                  <a:cubicBezTo>
                    <a:pt x="9553" y="99258"/>
                    <a:pt x="21685" y="111390"/>
                    <a:pt x="36602" y="111390"/>
                  </a:cubicBezTo>
                  <a:lnTo>
                    <a:pt x="76386" y="111390"/>
                  </a:lnTo>
                  <a:cubicBezTo>
                    <a:pt x="79021" y="111390"/>
                    <a:pt x="81159" y="113535"/>
                    <a:pt x="81159" y="116163"/>
                  </a:cubicBezTo>
                  <a:lnTo>
                    <a:pt x="81159" y="144426"/>
                  </a:lnTo>
                  <a:lnTo>
                    <a:pt x="112789" y="112789"/>
                  </a:lnTo>
                  <a:cubicBezTo>
                    <a:pt x="113684" y="111902"/>
                    <a:pt x="114906" y="111390"/>
                    <a:pt x="116163" y="111390"/>
                  </a:cubicBezTo>
                  <a:lnTo>
                    <a:pt x="124119" y="111390"/>
                  </a:lnTo>
                  <a:cubicBezTo>
                    <a:pt x="139035" y="111390"/>
                    <a:pt x="151167" y="99258"/>
                    <a:pt x="151167" y="84342"/>
                  </a:cubicBezTo>
                  <a:lnTo>
                    <a:pt x="151167" y="60476"/>
                  </a:lnTo>
                  <a:cubicBezTo>
                    <a:pt x="151167" y="57847"/>
                    <a:pt x="153305" y="55702"/>
                    <a:pt x="155941" y="55702"/>
                  </a:cubicBezTo>
                  <a:cubicBezTo>
                    <a:pt x="158576" y="55702"/>
                    <a:pt x="160714" y="57847"/>
                    <a:pt x="160714" y="60476"/>
                  </a:cubicBezTo>
                  <a:lnTo>
                    <a:pt x="160714" y="84342"/>
                  </a:lnTo>
                  <a:cubicBezTo>
                    <a:pt x="160714" y="104522"/>
                    <a:pt x="144291" y="120944"/>
                    <a:pt x="124112" y="120944"/>
                  </a:cubicBezTo>
                  <a:lnTo>
                    <a:pt x="118131" y="120944"/>
                  </a:lnTo>
                  <a:lnTo>
                    <a:pt x="79746" y="159329"/>
                  </a:lnTo>
                  <a:cubicBezTo>
                    <a:pt x="78844" y="160238"/>
                    <a:pt x="77622" y="160721"/>
                    <a:pt x="76379" y="160721"/>
                  </a:cubicBezTo>
                  <a:close/>
                </a:path>
              </a:pathLst>
            </a:custGeom>
            <a:solidFill>
              <a:srgbClr val="383D45"/>
            </a:solidFill>
            <a:ln w="71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C103C16-77F3-41B3-A2BF-C5CDDA76AC45}"/>
                </a:ext>
              </a:extLst>
            </p:cNvPr>
            <p:cNvSpPr/>
            <p:nvPr/>
          </p:nvSpPr>
          <p:spPr>
            <a:xfrm>
              <a:off x="7879129" y="3001075"/>
              <a:ext cx="25140" cy="25139"/>
            </a:xfrm>
            <a:custGeom>
              <a:avLst/>
              <a:gdLst>
                <a:gd name="connsiteX0" fmla="*/ 8751 w 17502"/>
                <a:gd name="connsiteY0" fmla="*/ 17502 h 17501"/>
                <a:gd name="connsiteX1" fmla="*/ 0 w 17502"/>
                <a:gd name="connsiteY1" fmla="*/ 8751 h 17501"/>
                <a:gd name="connsiteX2" fmla="*/ 8751 w 17502"/>
                <a:gd name="connsiteY2" fmla="*/ 0 h 17501"/>
                <a:gd name="connsiteX3" fmla="*/ 17502 w 17502"/>
                <a:gd name="connsiteY3" fmla="*/ 8751 h 17501"/>
                <a:gd name="connsiteX4" fmla="*/ 8751 w 17502"/>
                <a:gd name="connsiteY4" fmla="*/ 17502 h 17501"/>
                <a:gd name="connsiteX5" fmla="*/ 8751 w 17502"/>
                <a:gd name="connsiteY5" fmla="*/ 7948 h 17501"/>
                <a:gd name="connsiteX6" fmla="*/ 7956 w 17502"/>
                <a:gd name="connsiteY6" fmla="*/ 8744 h 17501"/>
                <a:gd name="connsiteX7" fmla="*/ 9554 w 17502"/>
                <a:gd name="connsiteY7" fmla="*/ 8744 h 17501"/>
                <a:gd name="connsiteX8" fmla="*/ 8751 w 17502"/>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2"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1" y="7948"/>
                    <a:pt x="7956" y="8310"/>
                    <a:pt x="7956" y="8744"/>
                  </a:cubicBezTo>
                  <a:cubicBezTo>
                    <a:pt x="7956" y="9618"/>
                    <a:pt x="9554" y="9618"/>
                    <a:pt x="9554" y="8744"/>
                  </a:cubicBezTo>
                  <a:cubicBezTo>
                    <a:pt x="9546"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09A1934-CD01-4043-917D-970358132DCE}"/>
                </a:ext>
              </a:extLst>
            </p:cNvPr>
            <p:cNvSpPr/>
            <p:nvPr/>
          </p:nvSpPr>
          <p:spPr>
            <a:xfrm>
              <a:off x="7921033" y="3001075"/>
              <a:ext cx="25139" cy="25139"/>
            </a:xfrm>
            <a:custGeom>
              <a:avLst/>
              <a:gdLst>
                <a:gd name="connsiteX0" fmla="*/ 8751 w 17501"/>
                <a:gd name="connsiteY0" fmla="*/ 17502 h 17501"/>
                <a:gd name="connsiteX1" fmla="*/ 0 w 17501"/>
                <a:gd name="connsiteY1" fmla="*/ 8751 h 17501"/>
                <a:gd name="connsiteX2" fmla="*/ 8751 w 17501"/>
                <a:gd name="connsiteY2" fmla="*/ 0 h 17501"/>
                <a:gd name="connsiteX3" fmla="*/ 17502 w 17501"/>
                <a:gd name="connsiteY3" fmla="*/ 8751 h 17501"/>
                <a:gd name="connsiteX4" fmla="*/ 8751 w 17501"/>
                <a:gd name="connsiteY4" fmla="*/ 17502 h 17501"/>
                <a:gd name="connsiteX5" fmla="*/ 8751 w 17501"/>
                <a:gd name="connsiteY5" fmla="*/ 7948 h 17501"/>
                <a:gd name="connsiteX6" fmla="*/ 7955 w 17501"/>
                <a:gd name="connsiteY6" fmla="*/ 8744 h 17501"/>
                <a:gd name="connsiteX7" fmla="*/ 9553 w 17501"/>
                <a:gd name="connsiteY7" fmla="*/ 8744 h 17501"/>
                <a:gd name="connsiteX8" fmla="*/ 8751 w 17501"/>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1"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0" y="7948"/>
                    <a:pt x="7955" y="8310"/>
                    <a:pt x="7955" y="8744"/>
                  </a:cubicBezTo>
                  <a:cubicBezTo>
                    <a:pt x="7955" y="9618"/>
                    <a:pt x="9553" y="9618"/>
                    <a:pt x="9553" y="8744"/>
                  </a:cubicBezTo>
                  <a:cubicBezTo>
                    <a:pt x="9553"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4FE5932-619B-42C9-8E46-D6D2B246AF3B}"/>
                </a:ext>
              </a:extLst>
            </p:cNvPr>
            <p:cNvSpPr/>
            <p:nvPr/>
          </p:nvSpPr>
          <p:spPr>
            <a:xfrm>
              <a:off x="7962936" y="3001075"/>
              <a:ext cx="25140" cy="25139"/>
            </a:xfrm>
            <a:custGeom>
              <a:avLst/>
              <a:gdLst>
                <a:gd name="connsiteX0" fmla="*/ 8751 w 17502"/>
                <a:gd name="connsiteY0" fmla="*/ 17502 h 17501"/>
                <a:gd name="connsiteX1" fmla="*/ 0 w 17502"/>
                <a:gd name="connsiteY1" fmla="*/ 8751 h 17501"/>
                <a:gd name="connsiteX2" fmla="*/ 8751 w 17502"/>
                <a:gd name="connsiteY2" fmla="*/ 0 h 17501"/>
                <a:gd name="connsiteX3" fmla="*/ 17502 w 17502"/>
                <a:gd name="connsiteY3" fmla="*/ 8751 h 17501"/>
                <a:gd name="connsiteX4" fmla="*/ 8751 w 17502"/>
                <a:gd name="connsiteY4" fmla="*/ 17502 h 17501"/>
                <a:gd name="connsiteX5" fmla="*/ 8751 w 17502"/>
                <a:gd name="connsiteY5" fmla="*/ 7948 h 17501"/>
                <a:gd name="connsiteX6" fmla="*/ 7956 w 17502"/>
                <a:gd name="connsiteY6" fmla="*/ 8744 h 17501"/>
                <a:gd name="connsiteX7" fmla="*/ 9554 w 17502"/>
                <a:gd name="connsiteY7" fmla="*/ 8744 h 17501"/>
                <a:gd name="connsiteX8" fmla="*/ 8751 w 17502"/>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2"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1" y="7948"/>
                    <a:pt x="7956" y="8310"/>
                    <a:pt x="7956" y="8744"/>
                  </a:cubicBezTo>
                  <a:cubicBezTo>
                    <a:pt x="7956" y="9618"/>
                    <a:pt x="9554" y="9618"/>
                    <a:pt x="9554" y="8744"/>
                  </a:cubicBezTo>
                  <a:cubicBezTo>
                    <a:pt x="9554"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BAC7F43-B854-40AA-8983-5F5225B2A6F4}"/>
                </a:ext>
              </a:extLst>
            </p:cNvPr>
            <p:cNvSpPr/>
            <p:nvPr/>
          </p:nvSpPr>
          <p:spPr>
            <a:xfrm>
              <a:off x="7721655" y="2982433"/>
              <a:ext cx="26680" cy="204366"/>
            </a:xfrm>
            <a:custGeom>
              <a:avLst/>
              <a:gdLst>
                <a:gd name="connsiteX0" fmla="*/ 18574 w 18574"/>
                <a:gd name="connsiteY0" fmla="*/ 0 h 142274"/>
                <a:gd name="connsiteX1" fmla="*/ 18574 w 18574"/>
                <a:gd name="connsiteY1" fmla="*/ 0 h 142274"/>
                <a:gd name="connsiteX2" fmla="*/ 18574 w 18574"/>
                <a:gd name="connsiteY2" fmla="*/ 142274 h 142274"/>
                <a:gd name="connsiteX3" fmla="*/ 0 w 18574"/>
                <a:gd name="connsiteY3" fmla="*/ 125170 h 142274"/>
                <a:gd name="connsiteX4" fmla="*/ 0 w 18574"/>
                <a:gd name="connsiteY4" fmla="*/ 17104 h 142274"/>
                <a:gd name="connsiteX5" fmla="*/ 18574 w 18574"/>
                <a:gd name="connsiteY5" fmla="*/ 0 h 14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4" h="142274">
                  <a:moveTo>
                    <a:pt x="18574" y="0"/>
                  </a:moveTo>
                  <a:lnTo>
                    <a:pt x="18574" y="0"/>
                  </a:lnTo>
                  <a:lnTo>
                    <a:pt x="18574" y="142274"/>
                  </a:lnTo>
                  <a:cubicBezTo>
                    <a:pt x="8318" y="142274"/>
                    <a:pt x="0" y="134617"/>
                    <a:pt x="0" y="125170"/>
                  </a:cubicBezTo>
                  <a:lnTo>
                    <a:pt x="0" y="17104"/>
                  </a:lnTo>
                  <a:cubicBezTo>
                    <a:pt x="-7" y="7657"/>
                    <a:pt x="8311" y="0"/>
                    <a:pt x="18574" y="0"/>
                  </a:cubicBezTo>
                </a:path>
              </a:pathLst>
            </a:custGeom>
            <a:solidFill>
              <a:srgbClr val="E85826"/>
            </a:solidFill>
            <a:ln w="71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BC2A128-2D77-462A-AD2F-CCF5A493EF75}"/>
                </a:ext>
              </a:extLst>
            </p:cNvPr>
            <p:cNvSpPr/>
            <p:nvPr/>
          </p:nvSpPr>
          <p:spPr>
            <a:xfrm>
              <a:off x="7716524" y="3228011"/>
              <a:ext cx="148443" cy="13712"/>
            </a:xfrm>
            <a:custGeom>
              <a:avLst/>
              <a:gdLst>
                <a:gd name="connsiteX0" fmla="*/ 98569 w 103342"/>
                <a:gd name="connsiteY0" fmla="*/ 9546 h 9546"/>
                <a:gd name="connsiteX1" fmla="*/ 4773 w 103342"/>
                <a:gd name="connsiteY1" fmla="*/ 9546 h 9546"/>
                <a:gd name="connsiteX2" fmla="*/ 0 w 103342"/>
                <a:gd name="connsiteY2" fmla="*/ 4773 h 9546"/>
                <a:gd name="connsiteX3" fmla="*/ 4773 w 103342"/>
                <a:gd name="connsiteY3" fmla="*/ 0 h 9546"/>
                <a:gd name="connsiteX4" fmla="*/ 98569 w 103342"/>
                <a:gd name="connsiteY4" fmla="*/ 0 h 9546"/>
                <a:gd name="connsiteX5" fmla="*/ 103342 w 103342"/>
                <a:gd name="connsiteY5" fmla="*/ 4773 h 9546"/>
                <a:gd name="connsiteX6" fmla="*/ 98569 w 103342"/>
                <a:gd name="connsiteY6" fmla="*/ 9546 h 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2" h="9546">
                  <a:moveTo>
                    <a:pt x="98569" y="9546"/>
                  </a:moveTo>
                  <a:lnTo>
                    <a:pt x="4773" y="9546"/>
                  </a:lnTo>
                  <a:cubicBezTo>
                    <a:pt x="2138" y="9546"/>
                    <a:pt x="0" y="7401"/>
                    <a:pt x="0" y="4773"/>
                  </a:cubicBezTo>
                  <a:cubicBezTo>
                    <a:pt x="0" y="2138"/>
                    <a:pt x="2138" y="0"/>
                    <a:pt x="4773" y="0"/>
                  </a:cubicBezTo>
                  <a:lnTo>
                    <a:pt x="98569" y="0"/>
                  </a:lnTo>
                  <a:cubicBezTo>
                    <a:pt x="101204" y="0"/>
                    <a:pt x="103342" y="2145"/>
                    <a:pt x="103342" y="4773"/>
                  </a:cubicBezTo>
                  <a:cubicBezTo>
                    <a:pt x="103349" y="7401"/>
                    <a:pt x="101211" y="9546"/>
                    <a:pt x="98569" y="9546"/>
                  </a:cubicBezTo>
                  <a:close/>
                </a:path>
              </a:pathLst>
            </a:custGeom>
            <a:solidFill>
              <a:srgbClr val="383D45"/>
            </a:solidFill>
            <a:ln w="710" cap="flat">
              <a:noFill/>
              <a:prstDash val="solid"/>
              <a:miter/>
            </a:ln>
          </p:spPr>
          <p:txBody>
            <a:bodyPr rtlCol="0" anchor="ctr"/>
            <a:lstStyle/>
            <a:p>
              <a:endParaRPr lang="en-US"/>
            </a:p>
          </p:txBody>
        </p:sp>
      </p:grpSp>
      <p:grpSp>
        <p:nvGrpSpPr>
          <p:cNvPr id="123" name="Group 122">
            <a:extLst>
              <a:ext uri="{FF2B5EF4-FFF2-40B4-BE49-F238E27FC236}">
                <a16:creationId xmlns:a16="http://schemas.microsoft.com/office/drawing/2014/main" id="{54550638-3E76-498B-BE47-A74086096C82}"/>
              </a:ext>
            </a:extLst>
          </p:cNvPr>
          <p:cNvGrpSpPr>
            <a:grpSpLocks noChangeAspect="1"/>
          </p:cNvGrpSpPr>
          <p:nvPr/>
        </p:nvGrpSpPr>
        <p:grpSpPr>
          <a:xfrm>
            <a:off x="9089119" y="3855338"/>
            <a:ext cx="313965" cy="329184"/>
            <a:chOff x="1851689" y="3002136"/>
            <a:chExt cx="332109" cy="348207"/>
          </a:xfrm>
        </p:grpSpPr>
        <p:sp>
          <p:nvSpPr>
            <p:cNvPr id="124" name="Freeform: Shape 123">
              <a:extLst>
                <a:ext uri="{FF2B5EF4-FFF2-40B4-BE49-F238E27FC236}">
                  <a16:creationId xmlns:a16="http://schemas.microsoft.com/office/drawing/2014/main" id="{C351C855-9191-4D29-A912-3301467FB966}"/>
                </a:ext>
              </a:extLst>
            </p:cNvPr>
            <p:cNvSpPr/>
            <p:nvPr/>
          </p:nvSpPr>
          <p:spPr>
            <a:xfrm>
              <a:off x="1851689" y="3082076"/>
              <a:ext cx="183103" cy="268267"/>
            </a:xfrm>
            <a:custGeom>
              <a:avLst/>
              <a:gdLst>
                <a:gd name="connsiteX0" fmla="*/ 63736 w 127471"/>
                <a:gd name="connsiteY0" fmla="*/ 186761 h 186760"/>
                <a:gd name="connsiteX1" fmla="*/ 0 w 127471"/>
                <a:gd name="connsiteY1" fmla="*/ 123025 h 186760"/>
                <a:gd name="connsiteX2" fmla="*/ 0 w 127471"/>
                <a:gd name="connsiteY2" fmla="*/ 63736 h 186760"/>
                <a:gd name="connsiteX3" fmla="*/ 63736 w 127471"/>
                <a:gd name="connsiteY3" fmla="*/ 0 h 186760"/>
                <a:gd name="connsiteX4" fmla="*/ 127471 w 127471"/>
                <a:gd name="connsiteY4" fmla="*/ 63736 h 186760"/>
                <a:gd name="connsiteX5" fmla="*/ 127471 w 127471"/>
                <a:gd name="connsiteY5" fmla="*/ 96886 h 186760"/>
                <a:gd name="connsiteX6" fmla="*/ 123025 w 127471"/>
                <a:gd name="connsiteY6" fmla="*/ 101332 h 186760"/>
                <a:gd name="connsiteX7" fmla="*/ 118578 w 127471"/>
                <a:gd name="connsiteY7" fmla="*/ 96886 h 186760"/>
                <a:gd name="connsiteX8" fmla="*/ 118578 w 127471"/>
                <a:gd name="connsiteY8" fmla="*/ 63736 h 186760"/>
                <a:gd name="connsiteX9" fmla="*/ 63743 w 127471"/>
                <a:gd name="connsiteY9" fmla="*/ 8900 h 186760"/>
                <a:gd name="connsiteX10" fmla="*/ 8907 w 127471"/>
                <a:gd name="connsiteY10" fmla="*/ 63736 h 186760"/>
                <a:gd name="connsiteX11" fmla="*/ 8907 w 127471"/>
                <a:gd name="connsiteY11" fmla="*/ 123025 h 186760"/>
                <a:gd name="connsiteX12" fmla="*/ 63743 w 127471"/>
                <a:gd name="connsiteY12" fmla="*/ 177860 h 186760"/>
                <a:gd name="connsiteX13" fmla="*/ 118578 w 127471"/>
                <a:gd name="connsiteY13" fmla="*/ 123025 h 186760"/>
                <a:gd name="connsiteX14" fmla="*/ 123025 w 127471"/>
                <a:gd name="connsiteY14" fmla="*/ 118578 h 186760"/>
                <a:gd name="connsiteX15" fmla="*/ 127471 w 127471"/>
                <a:gd name="connsiteY15" fmla="*/ 123025 h 186760"/>
                <a:gd name="connsiteX16" fmla="*/ 63736 w 127471"/>
                <a:gd name="connsiteY16" fmla="*/ 186761 h 1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71" h="186760">
                  <a:moveTo>
                    <a:pt x="63736" y="186761"/>
                  </a:moveTo>
                  <a:cubicBezTo>
                    <a:pt x="28590" y="186761"/>
                    <a:pt x="0" y="158171"/>
                    <a:pt x="0" y="123025"/>
                  </a:cubicBezTo>
                  <a:lnTo>
                    <a:pt x="0" y="63736"/>
                  </a:lnTo>
                  <a:cubicBezTo>
                    <a:pt x="0" y="28590"/>
                    <a:pt x="28590" y="0"/>
                    <a:pt x="63736" y="0"/>
                  </a:cubicBezTo>
                  <a:cubicBezTo>
                    <a:pt x="98882" y="0"/>
                    <a:pt x="127471" y="28590"/>
                    <a:pt x="127471" y="63736"/>
                  </a:cubicBezTo>
                  <a:lnTo>
                    <a:pt x="127471" y="96886"/>
                  </a:lnTo>
                  <a:cubicBezTo>
                    <a:pt x="127471" y="99343"/>
                    <a:pt x="125475" y="101332"/>
                    <a:pt x="123025" y="101332"/>
                  </a:cubicBezTo>
                  <a:cubicBezTo>
                    <a:pt x="120574" y="101332"/>
                    <a:pt x="118578" y="99336"/>
                    <a:pt x="118578" y="96886"/>
                  </a:cubicBezTo>
                  <a:lnTo>
                    <a:pt x="118578" y="63736"/>
                  </a:lnTo>
                  <a:cubicBezTo>
                    <a:pt x="118578" y="33498"/>
                    <a:pt x="93981" y="8900"/>
                    <a:pt x="63743" y="8900"/>
                  </a:cubicBezTo>
                  <a:cubicBezTo>
                    <a:pt x="33505" y="8900"/>
                    <a:pt x="8907" y="33498"/>
                    <a:pt x="8907" y="63736"/>
                  </a:cubicBezTo>
                  <a:lnTo>
                    <a:pt x="8907" y="123025"/>
                  </a:lnTo>
                  <a:cubicBezTo>
                    <a:pt x="8907" y="153263"/>
                    <a:pt x="33505" y="177860"/>
                    <a:pt x="63743" y="177860"/>
                  </a:cubicBezTo>
                  <a:cubicBezTo>
                    <a:pt x="93981" y="177860"/>
                    <a:pt x="118578" y="153263"/>
                    <a:pt x="118578" y="123025"/>
                  </a:cubicBezTo>
                  <a:cubicBezTo>
                    <a:pt x="118578" y="120567"/>
                    <a:pt x="120574" y="118578"/>
                    <a:pt x="123025" y="118578"/>
                  </a:cubicBezTo>
                  <a:cubicBezTo>
                    <a:pt x="125475" y="118578"/>
                    <a:pt x="127471" y="120574"/>
                    <a:pt x="127471" y="123025"/>
                  </a:cubicBezTo>
                  <a:cubicBezTo>
                    <a:pt x="127471" y="158164"/>
                    <a:pt x="98875" y="186761"/>
                    <a:pt x="63736" y="186761"/>
                  </a:cubicBezTo>
                  <a:close/>
                </a:path>
              </a:pathLst>
            </a:custGeom>
            <a:solidFill>
              <a:srgbClr val="383D45"/>
            </a:solidFill>
            <a:ln w="71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5131C48C-6510-4A60-9272-D5C12EF04539}"/>
                </a:ext>
              </a:extLst>
            </p:cNvPr>
            <p:cNvSpPr/>
            <p:nvPr/>
          </p:nvSpPr>
          <p:spPr>
            <a:xfrm>
              <a:off x="1851689" y="3188534"/>
              <a:ext cx="183093" cy="12774"/>
            </a:xfrm>
            <a:custGeom>
              <a:avLst/>
              <a:gdLst>
                <a:gd name="connsiteX0" fmla="*/ 123018 w 127464"/>
                <a:gd name="connsiteY0" fmla="*/ 8893 h 8893"/>
                <a:gd name="connsiteX1" fmla="*/ 4447 w 127464"/>
                <a:gd name="connsiteY1" fmla="*/ 8893 h 8893"/>
                <a:gd name="connsiteX2" fmla="*/ 0 w 127464"/>
                <a:gd name="connsiteY2" fmla="*/ 4447 h 8893"/>
                <a:gd name="connsiteX3" fmla="*/ 4447 w 127464"/>
                <a:gd name="connsiteY3" fmla="*/ 0 h 8893"/>
                <a:gd name="connsiteX4" fmla="*/ 123018 w 127464"/>
                <a:gd name="connsiteY4" fmla="*/ 0 h 8893"/>
                <a:gd name="connsiteX5" fmla="*/ 127464 w 127464"/>
                <a:gd name="connsiteY5" fmla="*/ 4447 h 8893"/>
                <a:gd name="connsiteX6" fmla="*/ 123018 w 127464"/>
                <a:gd name="connsiteY6" fmla="*/ 8893 h 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64" h="8893">
                  <a:moveTo>
                    <a:pt x="123018" y="8893"/>
                  </a:moveTo>
                  <a:lnTo>
                    <a:pt x="4447" y="8893"/>
                  </a:lnTo>
                  <a:cubicBezTo>
                    <a:pt x="1996" y="8893"/>
                    <a:pt x="0" y="6897"/>
                    <a:pt x="0" y="4447"/>
                  </a:cubicBezTo>
                  <a:cubicBezTo>
                    <a:pt x="0" y="1989"/>
                    <a:pt x="1996" y="0"/>
                    <a:pt x="4447" y="0"/>
                  </a:cubicBezTo>
                  <a:lnTo>
                    <a:pt x="123018" y="0"/>
                  </a:lnTo>
                  <a:cubicBezTo>
                    <a:pt x="125468" y="0"/>
                    <a:pt x="127464" y="1996"/>
                    <a:pt x="127464" y="4447"/>
                  </a:cubicBezTo>
                  <a:cubicBezTo>
                    <a:pt x="127471" y="6904"/>
                    <a:pt x="125468" y="8893"/>
                    <a:pt x="123018" y="8893"/>
                  </a:cubicBezTo>
                  <a:close/>
                </a:path>
              </a:pathLst>
            </a:custGeom>
            <a:solidFill>
              <a:srgbClr val="383D45"/>
            </a:solidFill>
            <a:ln w="71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85166BE-029D-4354-BF04-39009DADF029}"/>
                </a:ext>
              </a:extLst>
            </p:cNvPr>
            <p:cNvSpPr/>
            <p:nvPr/>
          </p:nvSpPr>
          <p:spPr>
            <a:xfrm>
              <a:off x="1936844" y="3018205"/>
              <a:ext cx="246954" cy="161809"/>
            </a:xfrm>
            <a:custGeom>
              <a:avLst/>
              <a:gdLst>
                <a:gd name="connsiteX0" fmla="*/ 130433 w 171922"/>
                <a:gd name="connsiteY0" fmla="*/ 112647 h 112647"/>
                <a:gd name="connsiteX1" fmla="*/ 88930 w 171922"/>
                <a:gd name="connsiteY1" fmla="*/ 71144 h 112647"/>
                <a:gd name="connsiteX2" fmla="*/ 88930 w 171922"/>
                <a:gd name="connsiteY2" fmla="*/ 48912 h 112647"/>
                <a:gd name="connsiteX3" fmla="*/ 48912 w 171922"/>
                <a:gd name="connsiteY3" fmla="*/ 8893 h 112647"/>
                <a:gd name="connsiteX4" fmla="*/ 8893 w 171922"/>
                <a:gd name="connsiteY4" fmla="*/ 48912 h 112647"/>
                <a:gd name="connsiteX5" fmla="*/ 8893 w 171922"/>
                <a:gd name="connsiteY5" fmla="*/ 106248 h 112647"/>
                <a:gd name="connsiteX6" fmla="*/ 4447 w 171922"/>
                <a:gd name="connsiteY6" fmla="*/ 110694 h 112647"/>
                <a:gd name="connsiteX7" fmla="*/ 0 w 171922"/>
                <a:gd name="connsiteY7" fmla="*/ 106248 h 112647"/>
                <a:gd name="connsiteX8" fmla="*/ 0 w 171922"/>
                <a:gd name="connsiteY8" fmla="*/ 48912 h 112647"/>
                <a:gd name="connsiteX9" fmla="*/ 48912 w 171922"/>
                <a:gd name="connsiteY9" fmla="*/ 0 h 112647"/>
                <a:gd name="connsiteX10" fmla="*/ 97823 w 171922"/>
                <a:gd name="connsiteY10" fmla="*/ 48912 h 112647"/>
                <a:gd name="connsiteX11" fmla="*/ 97823 w 171922"/>
                <a:gd name="connsiteY11" fmla="*/ 71144 h 112647"/>
                <a:gd name="connsiteX12" fmla="*/ 130426 w 171922"/>
                <a:gd name="connsiteY12" fmla="*/ 103747 h 112647"/>
                <a:gd name="connsiteX13" fmla="*/ 163029 w 171922"/>
                <a:gd name="connsiteY13" fmla="*/ 71144 h 112647"/>
                <a:gd name="connsiteX14" fmla="*/ 163029 w 171922"/>
                <a:gd name="connsiteY14" fmla="*/ 4447 h 112647"/>
                <a:gd name="connsiteX15" fmla="*/ 167476 w 171922"/>
                <a:gd name="connsiteY15" fmla="*/ 0 h 112647"/>
                <a:gd name="connsiteX16" fmla="*/ 171922 w 171922"/>
                <a:gd name="connsiteY16" fmla="*/ 4447 h 112647"/>
                <a:gd name="connsiteX17" fmla="*/ 171922 w 171922"/>
                <a:gd name="connsiteY17" fmla="*/ 71144 h 112647"/>
                <a:gd name="connsiteX18" fmla="*/ 130433 w 171922"/>
                <a:gd name="connsiteY18" fmla="*/ 112647 h 1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22" h="112647">
                  <a:moveTo>
                    <a:pt x="130433" y="112647"/>
                  </a:moveTo>
                  <a:cubicBezTo>
                    <a:pt x="107554" y="112647"/>
                    <a:pt x="88930" y="94030"/>
                    <a:pt x="88930" y="71144"/>
                  </a:cubicBezTo>
                  <a:lnTo>
                    <a:pt x="88930" y="48912"/>
                  </a:lnTo>
                  <a:cubicBezTo>
                    <a:pt x="88930" y="26842"/>
                    <a:pt x="70981" y="8893"/>
                    <a:pt x="48912" y="8893"/>
                  </a:cubicBezTo>
                  <a:cubicBezTo>
                    <a:pt x="26842" y="8893"/>
                    <a:pt x="8893" y="26842"/>
                    <a:pt x="8893" y="48912"/>
                  </a:cubicBezTo>
                  <a:lnTo>
                    <a:pt x="8893" y="106248"/>
                  </a:lnTo>
                  <a:cubicBezTo>
                    <a:pt x="8893" y="108705"/>
                    <a:pt x="6897" y="110694"/>
                    <a:pt x="4447" y="110694"/>
                  </a:cubicBezTo>
                  <a:cubicBezTo>
                    <a:pt x="1996" y="110694"/>
                    <a:pt x="0" y="108698"/>
                    <a:pt x="0" y="106248"/>
                  </a:cubicBezTo>
                  <a:lnTo>
                    <a:pt x="0" y="48912"/>
                  </a:lnTo>
                  <a:cubicBezTo>
                    <a:pt x="0" y="21941"/>
                    <a:pt x="21941" y="0"/>
                    <a:pt x="48912" y="0"/>
                  </a:cubicBezTo>
                  <a:cubicBezTo>
                    <a:pt x="75882" y="0"/>
                    <a:pt x="97823" y="21941"/>
                    <a:pt x="97823" y="48912"/>
                  </a:cubicBezTo>
                  <a:lnTo>
                    <a:pt x="97823" y="71144"/>
                  </a:lnTo>
                  <a:cubicBezTo>
                    <a:pt x="97823" y="89129"/>
                    <a:pt x="112448" y="103747"/>
                    <a:pt x="130426" y="103747"/>
                  </a:cubicBezTo>
                  <a:cubicBezTo>
                    <a:pt x="148404" y="103747"/>
                    <a:pt x="163029" y="89122"/>
                    <a:pt x="163029" y="71144"/>
                  </a:cubicBezTo>
                  <a:lnTo>
                    <a:pt x="163029" y="4447"/>
                  </a:lnTo>
                  <a:cubicBezTo>
                    <a:pt x="163029" y="1989"/>
                    <a:pt x="165025" y="0"/>
                    <a:pt x="167476" y="0"/>
                  </a:cubicBezTo>
                  <a:cubicBezTo>
                    <a:pt x="169926" y="0"/>
                    <a:pt x="171922" y="1996"/>
                    <a:pt x="171922" y="4447"/>
                  </a:cubicBezTo>
                  <a:lnTo>
                    <a:pt x="171922" y="71144"/>
                  </a:lnTo>
                  <a:cubicBezTo>
                    <a:pt x="171937" y="94030"/>
                    <a:pt x="153312" y="112647"/>
                    <a:pt x="130433" y="112647"/>
                  </a:cubicBezTo>
                  <a:close/>
                </a:path>
              </a:pathLst>
            </a:custGeom>
            <a:solidFill>
              <a:srgbClr val="383D45"/>
            </a:solidFill>
            <a:ln w="71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63EFC2F-A1AE-41C1-9D09-B6452F1FFFE3}"/>
                </a:ext>
              </a:extLst>
            </p:cNvPr>
            <p:cNvSpPr/>
            <p:nvPr/>
          </p:nvSpPr>
          <p:spPr>
            <a:xfrm>
              <a:off x="2082707" y="3092993"/>
              <a:ext cx="58802" cy="67768"/>
            </a:xfrm>
            <a:custGeom>
              <a:avLst/>
              <a:gdLst>
                <a:gd name="connsiteX0" fmla="*/ 31822 w 40936"/>
                <a:gd name="connsiteY0" fmla="*/ 47179 h 47178"/>
                <a:gd name="connsiteX1" fmla="*/ 10726 w 40936"/>
                <a:gd name="connsiteY1" fmla="*/ 39692 h 47178"/>
                <a:gd name="connsiteX2" fmla="*/ 57 w 40936"/>
                <a:gd name="connsiteY2" fmla="*/ 4297 h 47178"/>
                <a:gd name="connsiteX3" fmla="*/ 4503 w 40936"/>
                <a:gd name="connsiteY3" fmla="*/ 0 h 47178"/>
                <a:gd name="connsiteX4" fmla="*/ 4660 w 40936"/>
                <a:gd name="connsiteY4" fmla="*/ 7 h 47178"/>
                <a:gd name="connsiteX5" fmla="*/ 8957 w 40936"/>
                <a:gd name="connsiteY5" fmla="*/ 4603 h 47178"/>
                <a:gd name="connsiteX6" fmla="*/ 16799 w 40936"/>
                <a:gd name="connsiteY6" fmla="*/ 33193 h 47178"/>
                <a:gd name="connsiteX7" fmla="*/ 36041 w 40936"/>
                <a:gd name="connsiteY7" fmla="*/ 38058 h 47178"/>
                <a:gd name="connsiteX8" fmla="*/ 40914 w 40936"/>
                <a:gd name="connsiteY8" fmla="*/ 42029 h 47178"/>
                <a:gd name="connsiteX9" fmla="*/ 36950 w 40936"/>
                <a:gd name="connsiteY9" fmla="*/ 46909 h 47178"/>
                <a:gd name="connsiteX10" fmla="*/ 31822 w 40936"/>
                <a:gd name="connsiteY10" fmla="*/ 47179 h 4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36" h="47178">
                  <a:moveTo>
                    <a:pt x="31822" y="47179"/>
                  </a:moveTo>
                  <a:cubicBezTo>
                    <a:pt x="23128" y="47179"/>
                    <a:pt x="16053" y="44671"/>
                    <a:pt x="10726" y="39692"/>
                  </a:cubicBezTo>
                  <a:cubicBezTo>
                    <a:pt x="3083" y="32560"/>
                    <a:pt x="-504" y="20656"/>
                    <a:pt x="57" y="4297"/>
                  </a:cubicBezTo>
                  <a:cubicBezTo>
                    <a:pt x="142" y="1897"/>
                    <a:pt x="2124" y="0"/>
                    <a:pt x="4503" y="0"/>
                  </a:cubicBezTo>
                  <a:cubicBezTo>
                    <a:pt x="4553" y="0"/>
                    <a:pt x="4603" y="7"/>
                    <a:pt x="4660" y="7"/>
                  </a:cubicBezTo>
                  <a:cubicBezTo>
                    <a:pt x="7110" y="92"/>
                    <a:pt x="9028" y="2152"/>
                    <a:pt x="8957" y="4603"/>
                  </a:cubicBezTo>
                  <a:cubicBezTo>
                    <a:pt x="8481" y="18269"/>
                    <a:pt x="11131" y="27894"/>
                    <a:pt x="16799" y="33193"/>
                  </a:cubicBezTo>
                  <a:cubicBezTo>
                    <a:pt x="21167" y="37277"/>
                    <a:pt x="27645" y="38911"/>
                    <a:pt x="36041" y="38058"/>
                  </a:cubicBezTo>
                  <a:cubicBezTo>
                    <a:pt x="38435" y="37795"/>
                    <a:pt x="40672" y="39585"/>
                    <a:pt x="40914" y="42029"/>
                  </a:cubicBezTo>
                  <a:cubicBezTo>
                    <a:pt x="41162" y="44472"/>
                    <a:pt x="39387" y="46653"/>
                    <a:pt x="36950" y="46909"/>
                  </a:cubicBezTo>
                  <a:cubicBezTo>
                    <a:pt x="35182" y="47086"/>
                    <a:pt x="33470" y="47179"/>
                    <a:pt x="31822" y="47179"/>
                  </a:cubicBezTo>
                  <a:close/>
                </a:path>
              </a:pathLst>
            </a:custGeom>
            <a:solidFill>
              <a:srgbClr val="383D45"/>
            </a:solidFill>
            <a:ln w="71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788C4B9-0E6E-4864-8BED-7D5E3FA123D5}"/>
                </a:ext>
              </a:extLst>
            </p:cNvPr>
            <p:cNvSpPr/>
            <p:nvPr/>
          </p:nvSpPr>
          <p:spPr>
            <a:xfrm>
              <a:off x="1921661" y="3002136"/>
              <a:ext cx="77553" cy="75737"/>
            </a:xfrm>
            <a:custGeom>
              <a:avLst/>
              <a:gdLst>
                <a:gd name="connsiteX0" fmla="*/ 4454 w 53990"/>
                <a:gd name="connsiteY0" fmla="*/ 52726 h 52726"/>
                <a:gd name="connsiteX1" fmla="*/ 4383 w 53990"/>
                <a:gd name="connsiteY1" fmla="*/ 52726 h 52726"/>
                <a:gd name="connsiteX2" fmla="*/ 0 w 53990"/>
                <a:gd name="connsiteY2" fmla="*/ 48216 h 52726"/>
                <a:gd name="connsiteX3" fmla="*/ 48905 w 53990"/>
                <a:gd name="connsiteY3" fmla="*/ 0 h 52726"/>
                <a:gd name="connsiteX4" fmla="*/ 49608 w 53990"/>
                <a:gd name="connsiteY4" fmla="*/ 7 h 52726"/>
                <a:gd name="connsiteX5" fmla="*/ 53991 w 53990"/>
                <a:gd name="connsiteY5" fmla="*/ 4518 h 52726"/>
                <a:gd name="connsiteX6" fmla="*/ 49544 w 53990"/>
                <a:gd name="connsiteY6" fmla="*/ 8900 h 52726"/>
                <a:gd name="connsiteX7" fmla="*/ 48905 w 53990"/>
                <a:gd name="connsiteY7" fmla="*/ 8893 h 52726"/>
                <a:gd name="connsiteX8" fmla="*/ 8900 w 53990"/>
                <a:gd name="connsiteY8" fmla="*/ 48336 h 52726"/>
                <a:gd name="connsiteX9" fmla="*/ 4454 w 53990"/>
                <a:gd name="connsiteY9" fmla="*/ 52726 h 5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90" h="52726">
                  <a:moveTo>
                    <a:pt x="4454" y="52726"/>
                  </a:moveTo>
                  <a:cubicBezTo>
                    <a:pt x="4433" y="52726"/>
                    <a:pt x="4418" y="52726"/>
                    <a:pt x="4383" y="52726"/>
                  </a:cubicBezTo>
                  <a:cubicBezTo>
                    <a:pt x="1932" y="52690"/>
                    <a:pt x="-28" y="50673"/>
                    <a:pt x="0" y="48216"/>
                  </a:cubicBezTo>
                  <a:cubicBezTo>
                    <a:pt x="377" y="21487"/>
                    <a:pt x="22254" y="0"/>
                    <a:pt x="48905" y="0"/>
                  </a:cubicBezTo>
                  <a:cubicBezTo>
                    <a:pt x="49139" y="0"/>
                    <a:pt x="49367" y="7"/>
                    <a:pt x="49608" y="7"/>
                  </a:cubicBezTo>
                  <a:cubicBezTo>
                    <a:pt x="52059" y="43"/>
                    <a:pt x="54019" y="2060"/>
                    <a:pt x="53991" y="4518"/>
                  </a:cubicBezTo>
                  <a:cubicBezTo>
                    <a:pt x="53955" y="6954"/>
                    <a:pt x="51973" y="8900"/>
                    <a:pt x="49544" y="8900"/>
                  </a:cubicBezTo>
                  <a:cubicBezTo>
                    <a:pt x="49438" y="8907"/>
                    <a:pt x="49132" y="8893"/>
                    <a:pt x="48905" y="8893"/>
                  </a:cubicBezTo>
                  <a:cubicBezTo>
                    <a:pt x="27098" y="8893"/>
                    <a:pt x="9206" y="26466"/>
                    <a:pt x="8900" y="48336"/>
                  </a:cubicBezTo>
                  <a:cubicBezTo>
                    <a:pt x="8865" y="50780"/>
                    <a:pt x="6890" y="52726"/>
                    <a:pt x="4454" y="52726"/>
                  </a:cubicBezTo>
                  <a:close/>
                </a:path>
              </a:pathLst>
            </a:custGeom>
            <a:solidFill>
              <a:srgbClr val="383D45"/>
            </a:solidFill>
            <a:ln w="71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AA83691-225C-4DF5-BEC0-6EC68B10B343}"/>
                </a:ext>
              </a:extLst>
            </p:cNvPr>
            <p:cNvSpPr/>
            <p:nvPr/>
          </p:nvSpPr>
          <p:spPr>
            <a:xfrm>
              <a:off x="1872696" y="3101360"/>
              <a:ext cx="57647" cy="80298"/>
            </a:xfrm>
            <a:custGeom>
              <a:avLst/>
              <a:gdLst>
                <a:gd name="connsiteX0" fmla="*/ 40133 w 40132"/>
                <a:gd name="connsiteY0" fmla="*/ 0 h 55901"/>
                <a:gd name="connsiteX1" fmla="*/ 40133 w 40132"/>
                <a:gd name="connsiteY1" fmla="*/ 55773 h 55901"/>
                <a:gd name="connsiteX2" fmla="*/ 86 w 40132"/>
                <a:gd name="connsiteY2" fmla="*/ 55901 h 55901"/>
                <a:gd name="connsiteX3" fmla="*/ 40133 w 40132"/>
                <a:gd name="connsiteY3" fmla="*/ 0 h 55901"/>
                <a:gd name="connsiteX4" fmla="*/ 40133 w 40132"/>
                <a:gd name="connsiteY4" fmla="*/ 0 h 5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 h="55901">
                  <a:moveTo>
                    <a:pt x="40133" y="0"/>
                  </a:moveTo>
                  <a:lnTo>
                    <a:pt x="40133" y="55773"/>
                  </a:lnTo>
                  <a:lnTo>
                    <a:pt x="86" y="55901"/>
                  </a:lnTo>
                  <a:cubicBezTo>
                    <a:pt x="93" y="55901"/>
                    <a:pt x="-3807" y="20016"/>
                    <a:pt x="40133" y="0"/>
                  </a:cubicBezTo>
                  <a:lnTo>
                    <a:pt x="40133" y="0"/>
                  </a:lnTo>
                  <a:close/>
                </a:path>
              </a:pathLst>
            </a:custGeom>
            <a:solidFill>
              <a:srgbClr val="E85826"/>
            </a:solidFill>
            <a:ln w="710" cap="flat">
              <a:noFill/>
              <a:prstDash val="solid"/>
              <a:miter/>
            </a:ln>
          </p:spPr>
          <p:txBody>
            <a:bodyPr rtlCol="0" anchor="ctr"/>
            <a:lstStyle/>
            <a:p>
              <a:endParaRPr lang="en-US"/>
            </a:p>
          </p:txBody>
        </p:sp>
      </p:grpSp>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0" y="2098800"/>
            <a:ext cx="300355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00" y="1969200"/>
            <a:ext cx="38608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400" y="4176000"/>
            <a:ext cx="5005388"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8000" y="4273200"/>
            <a:ext cx="350837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2400" y="1980000"/>
            <a:ext cx="3940175"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84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74123" y="6446474"/>
            <a:ext cx="5035066" cy="205166"/>
          </a:xfrm>
        </p:spPr>
        <p:txBody>
          <a:bodyPr/>
          <a:lstStyle/>
          <a:p>
            <a:r>
              <a:rPr lang="en-US"/>
              <a:t>How satisfied are/were you with your college or university? (0 – Not at all satisfied, 10 – Very satisfied)</a:t>
            </a:r>
          </a:p>
        </p:txBody>
      </p:sp>
      <p:sp>
        <p:nvSpPr>
          <p:cNvPr id="2" name="Title 1">
            <a:extLst>
              <a:ext uri="{FF2B5EF4-FFF2-40B4-BE49-F238E27FC236}">
                <a16:creationId xmlns:a16="http://schemas.microsoft.com/office/drawing/2014/main" id="{24D14FF0-DA78-40D9-9506-0940F58E6C75}"/>
              </a:ext>
            </a:extLst>
          </p:cNvPr>
          <p:cNvSpPr>
            <a:spLocks noGrp="1"/>
          </p:cNvSpPr>
          <p:nvPr>
            <p:ph type="title"/>
          </p:nvPr>
        </p:nvSpPr>
        <p:spPr/>
        <p:txBody>
          <a:bodyPr/>
          <a:lstStyle/>
          <a:p>
            <a:r>
              <a:rPr lang="sv-SE"/>
              <a:t>Global university satisfaction rate 2020 </a:t>
            </a:r>
            <a:endParaRPr lang="en-GB"/>
          </a:p>
        </p:txBody>
      </p:sp>
      <p:sp>
        <p:nvSpPr>
          <p:cNvPr id="5" name="Text Placeholder 1">
            <a:extLst>
              <a:ext uri="{FF2B5EF4-FFF2-40B4-BE49-F238E27FC236}">
                <a16:creationId xmlns:a16="http://schemas.microsoft.com/office/drawing/2014/main" id="{58E28115-3692-4AA2-9F15-0CA5F65C15FF}"/>
              </a:ext>
            </a:extLst>
          </p:cNvPr>
          <p:cNvSpPr txBox="1">
            <a:spLocks noGrp="1"/>
          </p:cNvSpPr>
          <p:nvPr>
            <p:ph type="body" sz="quarter" idx="10"/>
          </p:nvPr>
        </p:nvSpPr>
        <p:spPr/>
        <p:txBody>
          <a:bodyPr vert="horz" lIns="99551" tIns="49775" rIns="99551" bIns="49775" rtlCol="0">
            <a:noAutofit/>
          </a:bodyPr>
          <a:lstStyle/>
          <a:p>
            <a:r>
              <a:rPr lang="en-US" dirty="0"/>
              <a:t>2021 </a:t>
            </a:r>
            <a:r>
              <a:rPr lang="en-US"/>
              <a:t>| South Africa | Professionals | All main fields of study</a:t>
            </a:r>
            <a:endParaRPr lang="en-US" dirty="0"/>
          </a:p>
        </p:txBody>
      </p:sp>
      <p:sp>
        <p:nvSpPr>
          <p:cNvPr id="16" name="textruta 38">
            <a:extLst>
              <a:ext uri="{FF2B5EF4-FFF2-40B4-BE49-F238E27FC236}">
                <a16:creationId xmlns:a16="http://schemas.microsoft.com/office/drawing/2014/main" id="{8A106446-4FB2-41DE-9F5E-4B80337B053E}"/>
              </a:ext>
            </a:extLst>
          </p:cNvPr>
          <p:cNvSpPr txBox="1"/>
          <p:nvPr/>
        </p:nvSpPr>
        <p:spPr>
          <a:xfrm>
            <a:off x="9702855" y="1857117"/>
            <a:ext cx="1737780" cy="523220"/>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lang="sv-SE" sz="1400" b="1">
                <a:solidFill>
                  <a:srgbClr val="414041"/>
                </a:solidFill>
                <a:latin typeface="Calibri" pitchFamily="34" charset="0"/>
                <a:cs typeface="Calibri" pitchFamily="34" charset="0"/>
              </a:rPr>
              <a:t>University </a:t>
            </a:r>
            <a:r>
              <a:rPr lang="en-GB" sz="1400" b="1">
                <a:solidFill>
                  <a:srgbClr val="414041"/>
                </a:solidFill>
                <a:latin typeface="Calibri" pitchFamily="34" charset="0"/>
                <a:cs typeface="Calibri" pitchFamily="34" charset="0"/>
              </a:rPr>
              <a:t>satisfaction rate</a:t>
            </a:r>
            <a:endParaRPr kumimoji="0" lang="en-GB" sz="1400" b="1" i="0" u="none" strike="noStrike" kern="1200" cap="none" spc="0" normalizeH="0" baseline="0" noProof="0">
              <a:ln>
                <a:noFill/>
              </a:ln>
              <a:solidFill>
                <a:srgbClr val="414041"/>
              </a:solidFill>
              <a:effectLst/>
              <a:uLnTx/>
              <a:uFillTx/>
              <a:latin typeface="Calibri" pitchFamily="34" charset="0"/>
              <a:ea typeface="+mn-ea"/>
              <a:cs typeface="Calibri" pitchFamily="34" charset="0"/>
            </a:endParaRPr>
          </a:p>
        </p:txBody>
      </p:sp>
      <p:pic>
        <p:nvPicPr>
          <p:cNvPr id="4" name="Picture 3">
            <a:extLst>
              <a:ext uri="{FF2B5EF4-FFF2-40B4-BE49-F238E27FC236}">
                <a16:creationId xmlns:a16="http://schemas.microsoft.com/office/drawing/2014/main" id="{0E422852-39B6-488E-B5CA-704871B54E7B}"/>
              </a:ext>
            </a:extLst>
          </p:cNvPr>
          <p:cNvPicPr>
            <a:picLocks noChangeAspect="1"/>
          </p:cNvPicPr>
          <p:nvPr/>
        </p:nvPicPr>
        <p:blipFill>
          <a:blip r:embed="rId2"/>
          <a:stretch>
            <a:fillRect/>
          </a:stretch>
        </p:blipFill>
        <p:spPr>
          <a:xfrm>
            <a:off x="710162" y="1181376"/>
            <a:ext cx="8058150" cy="5229225"/>
          </a:xfrm>
          <a:prstGeom prst="rect">
            <a:avLst/>
          </a:prstGeom>
        </p:spPr>
      </p:pic>
      <p:grpSp>
        <p:nvGrpSpPr>
          <p:cNvPr id="10" name="Group 9">
            <a:extLst>
              <a:ext uri="{FF2B5EF4-FFF2-40B4-BE49-F238E27FC236}">
                <a16:creationId xmlns:a16="http://schemas.microsoft.com/office/drawing/2014/main" id="{55050DFF-3417-4CD6-B3A9-AB6A604DDDE2}"/>
              </a:ext>
            </a:extLst>
          </p:cNvPr>
          <p:cNvGrpSpPr/>
          <p:nvPr/>
        </p:nvGrpSpPr>
        <p:grpSpPr>
          <a:xfrm>
            <a:off x="10019295" y="2595674"/>
            <a:ext cx="1238250" cy="2773555"/>
            <a:chOff x="10024309" y="2567099"/>
            <a:chExt cx="1238250" cy="2773555"/>
          </a:xfrm>
        </p:grpSpPr>
        <p:grpSp>
          <p:nvGrpSpPr>
            <p:cNvPr id="7" name="Group 6">
              <a:extLst>
                <a:ext uri="{FF2B5EF4-FFF2-40B4-BE49-F238E27FC236}">
                  <a16:creationId xmlns:a16="http://schemas.microsoft.com/office/drawing/2014/main" id="{34181E9E-1049-4183-BD2F-8E1435B88C98}"/>
                </a:ext>
              </a:extLst>
            </p:cNvPr>
            <p:cNvGrpSpPr/>
            <p:nvPr/>
          </p:nvGrpSpPr>
          <p:grpSpPr>
            <a:xfrm>
              <a:off x="10024309" y="2723147"/>
              <a:ext cx="1238250" cy="2381250"/>
              <a:chOff x="9976684" y="2599322"/>
              <a:chExt cx="1238250" cy="2381250"/>
            </a:xfrm>
          </p:grpSpPr>
          <p:pic>
            <p:nvPicPr>
              <p:cNvPr id="8" name="Picture 7">
                <a:extLst>
                  <a:ext uri="{FF2B5EF4-FFF2-40B4-BE49-F238E27FC236}">
                    <a16:creationId xmlns:a16="http://schemas.microsoft.com/office/drawing/2014/main" id="{3FE03D9F-BAF8-451D-8563-A27C9429684F}"/>
                  </a:ext>
                </a:extLst>
              </p:cNvPr>
              <p:cNvPicPr>
                <a:picLocks noChangeAspect="1"/>
              </p:cNvPicPr>
              <p:nvPr/>
            </p:nvPicPr>
            <p:blipFill>
              <a:blip r:embed="rId3"/>
              <a:stretch>
                <a:fillRect/>
              </a:stretch>
            </p:blipFill>
            <p:spPr>
              <a:xfrm>
                <a:off x="9976684" y="2599322"/>
                <a:ext cx="1238250" cy="2381250"/>
              </a:xfrm>
              <a:prstGeom prst="rect">
                <a:avLst/>
              </a:prstGeom>
            </p:spPr>
          </p:pic>
          <p:sp>
            <p:nvSpPr>
              <p:cNvPr id="6" name="Rectangle 5">
                <a:extLst>
                  <a:ext uri="{FF2B5EF4-FFF2-40B4-BE49-F238E27FC236}">
                    <a16:creationId xmlns:a16="http://schemas.microsoft.com/office/drawing/2014/main" id="{27D296A3-658B-4134-8A44-B3D37D7B5009}"/>
                  </a:ext>
                </a:extLst>
              </p:cNvPr>
              <p:cNvSpPr/>
              <p:nvPr/>
            </p:nvSpPr>
            <p:spPr>
              <a:xfrm>
                <a:off x="10648950" y="2599322"/>
                <a:ext cx="342900" cy="4010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sp>
            <p:nvSpPr>
              <p:cNvPr id="9" name="Rectangle 8">
                <a:extLst>
                  <a:ext uri="{FF2B5EF4-FFF2-40B4-BE49-F238E27FC236}">
                    <a16:creationId xmlns:a16="http://schemas.microsoft.com/office/drawing/2014/main" id="{8CBF2233-A0F9-4C47-8E53-C2D5EFDE5304}"/>
                  </a:ext>
                </a:extLst>
              </p:cNvPr>
              <p:cNvSpPr/>
              <p:nvPr/>
            </p:nvSpPr>
            <p:spPr>
              <a:xfrm>
                <a:off x="10687050" y="4579519"/>
                <a:ext cx="342900" cy="4010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grpSp>
        <p:sp>
          <p:nvSpPr>
            <p:cNvPr id="11" name="Title 1">
              <a:extLst>
                <a:ext uri="{FF2B5EF4-FFF2-40B4-BE49-F238E27FC236}">
                  <a16:creationId xmlns:a16="http://schemas.microsoft.com/office/drawing/2014/main" id="{639B4C5B-0D60-4760-B703-73A1D4B56D00}"/>
                </a:ext>
              </a:extLst>
            </p:cNvPr>
            <p:cNvSpPr txBox="1">
              <a:spLocks/>
            </p:cNvSpPr>
            <p:nvPr/>
          </p:nvSpPr>
          <p:spPr>
            <a:xfrm>
              <a:off x="10417340" y="2567099"/>
              <a:ext cx="346909" cy="567765"/>
            </a:xfrm>
            <a:prstGeom prst="rect">
              <a:avLst/>
            </a:prstGeom>
          </p:spPr>
          <p:txBody>
            <a:bodyPr vert="horz" lIns="99551" tIns="49775" rIns="99551" bIns="49775" rtlCol="0" anchor="t">
              <a:normAutofit/>
            </a:bodyPr>
            <a:lstStyle>
              <a:lvl1pPr algn="l" defTabSz="451331" rtl="0" eaLnBrk="1" latinLnBrk="0" hangingPunct="1">
                <a:spcBef>
                  <a:spcPct val="0"/>
                </a:spcBef>
                <a:buNone/>
                <a:defRPr sz="2500" b="0" i="0" kern="1200" baseline="0">
                  <a:solidFill>
                    <a:schemeClr val="tx1"/>
                  </a:solidFill>
                  <a:latin typeface="Calibri" pitchFamily="34" charset="0"/>
                  <a:ea typeface="+mj-ea"/>
                  <a:cs typeface="+mj-cs"/>
                </a:defRPr>
              </a:lvl1pPr>
            </a:lstStyle>
            <a:p>
              <a:r>
                <a:rPr lang="sv-SE" sz="2000"/>
                <a:t>9</a:t>
              </a:r>
              <a:endParaRPr lang="en-GB" sz="2000"/>
            </a:p>
          </p:txBody>
        </p:sp>
        <p:sp>
          <p:nvSpPr>
            <p:cNvPr id="12" name="Title 1">
              <a:extLst>
                <a:ext uri="{FF2B5EF4-FFF2-40B4-BE49-F238E27FC236}">
                  <a16:creationId xmlns:a16="http://schemas.microsoft.com/office/drawing/2014/main" id="{C5767365-FB61-495A-A866-06CB59F67DAB}"/>
                </a:ext>
              </a:extLst>
            </p:cNvPr>
            <p:cNvSpPr txBox="1">
              <a:spLocks/>
            </p:cNvSpPr>
            <p:nvPr/>
          </p:nvSpPr>
          <p:spPr>
            <a:xfrm>
              <a:off x="10417340" y="4772889"/>
              <a:ext cx="346909" cy="567765"/>
            </a:xfrm>
            <a:prstGeom prst="rect">
              <a:avLst/>
            </a:prstGeom>
          </p:spPr>
          <p:txBody>
            <a:bodyPr vert="horz" lIns="99551" tIns="49775" rIns="99551" bIns="49775" rtlCol="0" anchor="t">
              <a:normAutofit/>
            </a:bodyPr>
            <a:lstStyle>
              <a:lvl1pPr algn="l" defTabSz="451331" rtl="0" eaLnBrk="1" latinLnBrk="0" hangingPunct="1">
                <a:spcBef>
                  <a:spcPct val="0"/>
                </a:spcBef>
                <a:buNone/>
                <a:defRPr sz="2500" b="0" i="0" kern="1200" baseline="0">
                  <a:solidFill>
                    <a:schemeClr val="tx1"/>
                  </a:solidFill>
                  <a:latin typeface="Calibri" pitchFamily="34" charset="0"/>
                  <a:ea typeface="+mj-ea"/>
                  <a:cs typeface="+mj-cs"/>
                </a:defRPr>
              </a:lvl1pPr>
            </a:lstStyle>
            <a:p>
              <a:r>
                <a:rPr lang="sv-SE" sz="2000"/>
                <a:t>6</a:t>
              </a:r>
              <a:endParaRPr lang="en-GB" sz="2000"/>
            </a:p>
          </p:txBody>
        </p:sp>
      </p:grpSp>
    </p:spTree>
    <p:extLst>
      <p:ext uri="{BB962C8B-B14F-4D97-AF65-F5344CB8AC3E}">
        <p14:creationId xmlns:p14="http://schemas.microsoft.com/office/powerpoint/2010/main" val="15813371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646E2A-C502-4B80-9327-43C666FB6B68}"/>
              </a:ext>
            </a:extLst>
          </p:cNvPr>
          <p:cNvSpPr>
            <a:spLocks noGrp="1"/>
          </p:cNvSpPr>
          <p:nvPr>
            <p:ph type="title"/>
          </p:nvPr>
        </p:nvSpPr>
        <p:spPr/>
        <p:txBody>
          <a:bodyPr/>
          <a:lstStyle/>
          <a:p>
            <a:r>
              <a:rPr lang="en-GB" dirty="0"/>
              <a:t>Communication overview </a:t>
            </a:r>
            <a:r>
              <a:rPr lang="en-GB"/>
              <a:t>– All professionals</a:t>
            </a:r>
            <a:endParaRPr lang="en-GB" dirty="0"/>
          </a:p>
        </p:txBody>
      </p:sp>
      <p:sp>
        <p:nvSpPr>
          <p:cNvPr id="7" name="Text Placeholder 6">
            <a:extLst>
              <a:ext uri="{FF2B5EF4-FFF2-40B4-BE49-F238E27FC236}">
                <a16:creationId xmlns:a16="http://schemas.microsoft.com/office/drawing/2014/main" id="{79966BD9-39D8-4608-A47C-11BAA2A7B03A}"/>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GB" dirty="0"/>
          </a:p>
          <a:p>
            <a:endParaRPr lang="en-GB" dirty="0"/>
          </a:p>
        </p:txBody>
      </p:sp>
      <p:sp>
        <p:nvSpPr>
          <p:cNvPr id="11" name="Rectangle 10">
            <a:extLst>
              <a:ext uri="{FF2B5EF4-FFF2-40B4-BE49-F238E27FC236}">
                <a16:creationId xmlns:a16="http://schemas.microsoft.com/office/drawing/2014/main" id="{370341E5-735A-4C33-83E8-D10D173A3CAB}"/>
              </a:ext>
            </a:extLst>
          </p:cNvPr>
          <p:cNvSpPr/>
          <p:nvPr/>
        </p:nvSpPr>
        <p:spPr>
          <a:xfrm>
            <a:off x="9423393" y="1530092"/>
            <a:ext cx="3051270" cy="261610"/>
          </a:xfrm>
          <a:prstGeom prst="rect">
            <a:avLst/>
          </a:prstGeom>
        </p:spPr>
        <p:txBody>
          <a:bodyPr wrap="square" lIns="91440" tIns="45720" rIns="91440" bIns="45720" anchor="t">
            <a:spAutoFit/>
          </a:bodyPr>
          <a:lstStyle/>
          <a:p>
            <a:pPr lvl="0"/>
            <a:r>
              <a:rPr lang="en-GB" sz="1100" b="1" dirty="0">
                <a:latin typeface="Calibri"/>
                <a:cs typeface="Calibri" pitchFamily="34" charset="0"/>
              </a:rPr>
              <a:t>Most used online platforms</a:t>
            </a:r>
          </a:p>
        </p:txBody>
      </p:sp>
      <p:sp>
        <p:nvSpPr>
          <p:cNvPr id="31" name="TextBox 30">
            <a:extLst>
              <a:ext uri="{FF2B5EF4-FFF2-40B4-BE49-F238E27FC236}">
                <a16:creationId xmlns:a16="http://schemas.microsoft.com/office/drawing/2014/main" id="{F01240D5-4184-469C-8C7E-6897D376841E}"/>
              </a:ext>
            </a:extLst>
          </p:cNvPr>
          <p:cNvSpPr txBox="1"/>
          <p:nvPr/>
        </p:nvSpPr>
        <p:spPr>
          <a:xfrm>
            <a:off x="1043628" y="1553908"/>
            <a:ext cx="2799736" cy="372875"/>
          </a:xfrm>
          <a:prstGeom prst="rect">
            <a:avLst/>
          </a:prstGeom>
        </p:spPr>
        <p:txBody>
          <a:bodyPr vert="horz" wrap="none" lIns="99551" tIns="49775" rIns="99551" bIns="49775" rtlCol="0" anchor="ctr">
            <a:noAutofit/>
          </a:bodyPr>
          <a:lstStyle/>
          <a:p>
            <a:r>
              <a:rPr lang="en-GB" sz="1100" b="1">
                <a:latin typeface="Calibri"/>
                <a:cs typeface="Calibri"/>
              </a:rPr>
              <a:t>Most used communication channels </a:t>
            </a:r>
            <a:endParaRPr lang="en-GB" sz="1100">
              <a:latin typeface="Calibri"/>
              <a:cs typeface="Calibri"/>
            </a:endParaRPr>
          </a:p>
          <a:p>
            <a:r>
              <a:rPr lang="en-GB" sz="1100" b="1">
                <a:latin typeface="Calibri"/>
                <a:cs typeface="Calibri"/>
              </a:rPr>
              <a:t>to learn about employers</a:t>
            </a:r>
            <a:endParaRPr lang="en-GB" sz="1100">
              <a:latin typeface="Calibri"/>
              <a:cs typeface="Calibri"/>
            </a:endParaRPr>
          </a:p>
        </p:txBody>
      </p:sp>
      <p:sp>
        <p:nvSpPr>
          <p:cNvPr id="35" name="TextBox 34">
            <a:extLst>
              <a:ext uri="{FF2B5EF4-FFF2-40B4-BE49-F238E27FC236}">
                <a16:creationId xmlns:a16="http://schemas.microsoft.com/office/drawing/2014/main" id="{296C16E4-0672-4A76-B6A1-B298D57B3AD2}"/>
              </a:ext>
            </a:extLst>
          </p:cNvPr>
          <p:cNvSpPr txBox="1"/>
          <p:nvPr/>
        </p:nvSpPr>
        <p:spPr>
          <a:xfrm>
            <a:off x="5089418" y="1473601"/>
            <a:ext cx="3029932" cy="374702"/>
          </a:xfrm>
          <a:prstGeom prst="rect">
            <a:avLst/>
          </a:prstGeom>
        </p:spPr>
        <p:txBody>
          <a:bodyPr vert="horz" wrap="none" lIns="99551" tIns="49775" rIns="99551" bIns="49775" rtlCol="0" anchor="ctr">
            <a:normAutofit fontScale="97500"/>
          </a:bodyPr>
          <a:lstStyle/>
          <a:p>
            <a:pPr lvl="0">
              <a:defRPr/>
            </a:pPr>
            <a:r>
              <a:rPr lang="sv-SE" sz="1100" b="1" dirty="0">
                <a:solidFill>
                  <a:srgbClr val="414041"/>
                </a:solidFill>
              </a:rPr>
              <a:t>Participation in the available activities/services</a:t>
            </a:r>
            <a:endParaRPr kumimoji="0" lang="sv-SE" sz="1100" b="1" i="0" u="none" strike="noStrike" kern="1200" cap="none" spc="0" normalizeH="0" baseline="0" noProof="0" dirty="0">
              <a:ln>
                <a:noFill/>
              </a:ln>
              <a:solidFill>
                <a:srgbClr val="414041"/>
              </a:solidFill>
              <a:effectLst/>
              <a:uLnTx/>
              <a:uFillTx/>
              <a:latin typeface="Calibri"/>
              <a:ea typeface="+mn-ea"/>
              <a:cs typeface="+mn-cs"/>
            </a:endParaRPr>
          </a:p>
        </p:txBody>
      </p:sp>
      <p:sp>
        <p:nvSpPr>
          <p:cNvPr id="89" name="Text Placeholder 2"/>
          <p:cNvSpPr txBox="1">
            <a:spLocks/>
          </p:cNvSpPr>
          <p:nvPr/>
        </p:nvSpPr>
        <p:spPr>
          <a:xfrm>
            <a:off x="5054048" y="1955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prstClr val="white"/>
              </a:solidFill>
              <a:latin typeface="Calibri" pitchFamily="34" charset="0"/>
              <a:cs typeface="Calibri" pitchFamily="34" charset="0"/>
            </a:endParaRPr>
          </a:p>
        </p:txBody>
      </p:sp>
      <p:sp>
        <p:nvSpPr>
          <p:cNvPr id="65" name="Rectangle 64">
            <a:extLst>
              <a:ext uri="{FF2B5EF4-FFF2-40B4-BE49-F238E27FC236}">
                <a16:creationId xmlns:a16="http://schemas.microsoft.com/office/drawing/2014/main" id="{D8953302-9490-4DC1-8E72-A73A2363F29E}"/>
              </a:ext>
            </a:extLst>
          </p:cNvPr>
          <p:cNvSpPr/>
          <p:nvPr/>
        </p:nvSpPr>
        <p:spPr>
          <a:xfrm>
            <a:off x="9421515" y="3859829"/>
            <a:ext cx="3051270" cy="430887"/>
          </a:xfrm>
          <a:prstGeom prst="rect">
            <a:avLst/>
          </a:prstGeom>
        </p:spPr>
        <p:txBody>
          <a:bodyPr wrap="square" lIns="91440" tIns="45720" rIns="91440" bIns="45720" anchor="t">
            <a:spAutoFit/>
          </a:bodyPr>
          <a:lstStyle/>
          <a:p>
            <a:pPr lvl="0"/>
            <a:r>
              <a:rPr lang="en-GB" sz="1100" b="1" dirty="0">
                <a:latin typeface="Calibri"/>
                <a:cs typeface="Calibri" pitchFamily="34" charset="0"/>
              </a:rPr>
              <a:t>Most used online platforms</a:t>
            </a:r>
          </a:p>
          <a:p>
            <a:r>
              <a:rPr lang="en-GB" sz="1100" b="1" dirty="0">
                <a:latin typeface="Calibri"/>
                <a:cs typeface="Calibri" pitchFamily="34" charset="0"/>
              </a:rPr>
              <a:t>to learn about employers</a:t>
            </a:r>
            <a:endParaRPr lang="en-US" sz="1100" dirty="0">
              <a:latin typeface="Calibri"/>
              <a:cs typeface="Calibri"/>
            </a:endParaRPr>
          </a:p>
        </p:txBody>
      </p:sp>
      <p:sp>
        <p:nvSpPr>
          <p:cNvPr id="68" name="TextBox 67">
            <a:extLst>
              <a:ext uri="{FF2B5EF4-FFF2-40B4-BE49-F238E27FC236}">
                <a16:creationId xmlns:a16="http://schemas.microsoft.com/office/drawing/2014/main" id="{1D28B624-3660-45C8-99C2-E9D690CCA2CB}"/>
              </a:ext>
            </a:extLst>
          </p:cNvPr>
          <p:cNvSpPr txBox="1"/>
          <p:nvPr/>
        </p:nvSpPr>
        <p:spPr>
          <a:xfrm>
            <a:off x="5090702" y="3802176"/>
            <a:ext cx="3051270" cy="374702"/>
          </a:xfrm>
          <a:prstGeom prst="rect">
            <a:avLst/>
          </a:prstGeom>
        </p:spPr>
        <p:txBody>
          <a:bodyPr vert="horz" wrap="none" lIns="99551" tIns="49775" rIns="99551" bIns="49775" rtlCol="0" anchor="ctr">
            <a:normAutofit fontScale="97500"/>
          </a:bodyPr>
          <a:lstStyle/>
          <a:p>
            <a:r>
              <a:rPr lang="en-GB" sz="1100" b="1" dirty="0">
                <a:cs typeface="Calibri"/>
              </a:rPr>
              <a:t>Most used participation formats</a:t>
            </a:r>
            <a:endParaRPr lang="en-US" sz="1100" dirty="0">
              <a:cs typeface="Calibri"/>
            </a:endParaRPr>
          </a:p>
        </p:txBody>
      </p:sp>
      <p:grpSp>
        <p:nvGrpSpPr>
          <p:cNvPr id="86" name="Group 85">
            <a:extLst>
              <a:ext uri="{FF2B5EF4-FFF2-40B4-BE49-F238E27FC236}">
                <a16:creationId xmlns:a16="http://schemas.microsoft.com/office/drawing/2014/main" id="{26A6C4B1-43B0-4A6B-A00B-20BAB872CE42}"/>
              </a:ext>
            </a:extLst>
          </p:cNvPr>
          <p:cNvGrpSpPr>
            <a:grpSpLocks noChangeAspect="1"/>
          </p:cNvGrpSpPr>
          <p:nvPr/>
        </p:nvGrpSpPr>
        <p:grpSpPr>
          <a:xfrm>
            <a:off x="690435" y="1547911"/>
            <a:ext cx="292833" cy="310896"/>
            <a:chOff x="7810476" y="4563219"/>
            <a:chExt cx="330630" cy="351025"/>
          </a:xfrm>
        </p:grpSpPr>
        <p:sp>
          <p:nvSpPr>
            <p:cNvPr id="87" name="Freeform: Shape 86">
              <a:extLst>
                <a:ext uri="{FF2B5EF4-FFF2-40B4-BE49-F238E27FC236}">
                  <a16:creationId xmlns:a16="http://schemas.microsoft.com/office/drawing/2014/main" id="{4A01C1E4-6ADD-44CA-8D7E-525D20F8AA7A}"/>
                </a:ext>
              </a:extLst>
            </p:cNvPr>
            <p:cNvSpPr/>
            <p:nvPr/>
          </p:nvSpPr>
          <p:spPr>
            <a:xfrm>
              <a:off x="7829893" y="4858005"/>
              <a:ext cx="100070" cy="55086"/>
            </a:xfrm>
            <a:custGeom>
              <a:avLst/>
              <a:gdLst>
                <a:gd name="connsiteX0" fmla="*/ 69589 w 69666"/>
                <a:gd name="connsiteY0" fmla="*/ 38350 h 38349"/>
                <a:gd name="connsiteX1" fmla="*/ 69667 w 69666"/>
                <a:gd name="connsiteY1" fmla="*/ 37533 h 38349"/>
                <a:gd name="connsiteX2" fmla="*/ 34833 w 69666"/>
                <a:gd name="connsiteY2" fmla="*/ 0 h 38349"/>
                <a:gd name="connsiteX3" fmla="*/ 0 w 69666"/>
                <a:gd name="connsiteY3" fmla="*/ 37533 h 38349"/>
                <a:gd name="connsiteX4" fmla="*/ 36 w 69666"/>
                <a:gd name="connsiteY4" fmla="*/ 37930 h 38349"/>
                <a:gd name="connsiteX5" fmla="*/ 69589 w 69666"/>
                <a:gd name="connsiteY5" fmla="*/ 38350 h 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66" h="38349">
                  <a:moveTo>
                    <a:pt x="69589" y="38350"/>
                  </a:moveTo>
                  <a:cubicBezTo>
                    <a:pt x="69596" y="38072"/>
                    <a:pt x="69667" y="37810"/>
                    <a:pt x="69667" y="37533"/>
                  </a:cubicBezTo>
                  <a:cubicBezTo>
                    <a:pt x="69667" y="16806"/>
                    <a:pt x="54069" y="0"/>
                    <a:pt x="34833" y="0"/>
                  </a:cubicBezTo>
                  <a:cubicBezTo>
                    <a:pt x="15591" y="0"/>
                    <a:pt x="0" y="16806"/>
                    <a:pt x="0" y="37533"/>
                  </a:cubicBezTo>
                  <a:cubicBezTo>
                    <a:pt x="0" y="37668"/>
                    <a:pt x="36" y="37795"/>
                    <a:pt x="36" y="37930"/>
                  </a:cubicBezTo>
                  <a:cubicBezTo>
                    <a:pt x="17587" y="37725"/>
                    <a:pt x="51462" y="38129"/>
                    <a:pt x="69589" y="38350"/>
                  </a:cubicBezTo>
                  <a:close/>
                </a:path>
              </a:pathLst>
            </a:custGeom>
            <a:solidFill>
              <a:srgbClr val="E85826"/>
            </a:solidFill>
            <a:ln w="71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E608DE0-61DC-4F3C-A793-A1239C1B749A}"/>
                </a:ext>
              </a:extLst>
            </p:cNvPr>
            <p:cNvSpPr/>
            <p:nvPr/>
          </p:nvSpPr>
          <p:spPr>
            <a:xfrm>
              <a:off x="7810476" y="4838487"/>
              <a:ext cx="138883" cy="75757"/>
            </a:xfrm>
            <a:custGeom>
              <a:avLst/>
              <a:gdLst>
                <a:gd name="connsiteX0" fmla="*/ 92290 w 96686"/>
                <a:gd name="connsiteY0" fmla="*/ 52740 h 52740"/>
                <a:gd name="connsiteX1" fmla="*/ 87893 w 96686"/>
                <a:gd name="connsiteY1" fmla="*/ 48343 h 52740"/>
                <a:gd name="connsiteX2" fmla="*/ 48343 w 96686"/>
                <a:gd name="connsiteY2" fmla="*/ 8793 h 52740"/>
                <a:gd name="connsiteX3" fmla="*/ 8793 w 96686"/>
                <a:gd name="connsiteY3" fmla="*/ 48343 h 52740"/>
                <a:gd name="connsiteX4" fmla="*/ 4397 w 96686"/>
                <a:gd name="connsiteY4" fmla="*/ 52740 h 52740"/>
                <a:gd name="connsiteX5" fmla="*/ 0 w 96686"/>
                <a:gd name="connsiteY5" fmla="*/ 48343 h 52740"/>
                <a:gd name="connsiteX6" fmla="*/ 48343 w 96686"/>
                <a:gd name="connsiteY6" fmla="*/ 0 h 52740"/>
                <a:gd name="connsiteX7" fmla="*/ 96687 w 96686"/>
                <a:gd name="connsiteY7" fmla="*/ 48343 h 52740"/>
                <a:gd name="connsiteX8" fmla="*/ 92290 w 96686"/>
                <a:gd name="connsiteY8" fmla="*/ 52740 h 5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86" h="52740">
                  <a:moveTo>
                    <a:pt x="92290" y="52740"/>
                  </a:moveTo>
                  <a:cubicBezTo>
                    <a:pt x="89868" y="52740"/>
                    <a:pt x="87893" y="50773"/>
                    <a:pt x="87893" y="48343"/>
                  </a:cubicBezTo>
                  <a:cubicBezTo>
                    <a:pt x="87893" y="26530"/>
                    <a:pt x="70157" y="8793"/>
                    <a:pt x="48343" y="8793"/>
                  </a:cubicBezTo>
                  <a:cubicBezTo>
                    <a:pt x="26530" y="8793"/>
                    <a:pt x="8793" y="26530"/>
                    <a:pt x="8793" y="48343"/>
                  </a:cubicBezTo>
                  <a:cubicBezTo>
                    <a:pt x="8793" y="50773"/>
                    <a:pt x="6819" y="52740"/>
                    <a:pt x="4397" y="52740"/>
                  </a:cubicBezTo>
                  <a:cubicBezTo>
                    <a:pt x="1974" y="52740"/>
                    <a:pt x="0" y="50773"/>
                    <a:pt x="0" y="48343"/>
                  </a:cubicBezTo>
                  <a:cubicBezTo>
                    <a:pt x="0" y="21685"/>
                    <a:pt x="21685" y="0"/>
                    <a:pt x="48343" y="0"/>
                  </a:cubicBezTo>
                  <a:cubicBezTo>
                    <a:pt x="75001" y="0"/>
                    <a:pt x="96687" y="21685"/>
                    <a:pt x="96687" y="48343"/>
                  </a:cubicBezTo>
                  <a:cubicBezTo>
                    <a:pt x="96687" y="50766"/>
                    <a:pt x="94712" y="52740"/>
                    <a:pt x="92290" y="52740"/>
                  </a:cubicBezTo>
                  <a:close/>
                </a:path>
              </a:pathLst>
            </a:custGeom>
            <a:solidFill>
              <a:srgbClr val="383D45"/>
            </a:solidFill>
            <a:ln w="71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4B8D320-972D-4640-ABF1-4E746DBEAE5D}"/>
                </a:ext>
              </a:extLst>
            </p:cNvPr>
            <p:cNvSpPr/>
            <p:nvPr/>
          </p:nvSpPr>
          <p:spPr>
            <a:xfrm>
              <a:off x="8015893" y="4746834"/>
              <a:ext cx="106730" cy="83174"/>
            </a:xfrm>
            <a:custGeom>
              <a:avLst/>
              <a:gdLst>
                <a:gd name="connsiteX0" fmla="*/ 37099 w 74302"/>
                <a:gd name="connsiteY0" fmla="*/ 57903 h 57903"/>
                <a:gd name="connsiteX1" fmla="*/ 24470 w 74302"/>
                <a:gd name="connsiteY1" fmla="*/ 55680 h 57903"/>
                <a:gd name="connsiteX2" fmla="*/ 0 w 74302"/>
                <a:gd name="connsiteY2" fmla="*/ 20797 h 57903"/>
                <a:gd name="connsiteX3" fmla="*/ 4389 w 74302"/>
                <a:gd name="connsiteY3" fmla="*/ 16393 h 57903"/>
                <a:gd name="connsiteX4" fmla="*/ 4397 w 74302"/>
                <a:gd name="connsiteY4" fmla="*/ 16393 h 57903"/>
                <a:gd name="connsiteX5" fmla="*/ 8793 w 74302"/>
                <a:gd name="connsiteY5" fmla="*/ 20783 h 57903"/>
                <a:gd name="connsiteX6" fmla="*/ 27467 w 74302"/>
                <a:gd name="connsiteY6" fmla="*/ 47419 h 57903"/>
                <a:gd name="connsiteX7" fmla="*/ 58891 w 74302"/>
                <a:gd name="connsiteY7" fmla="*/ 38995 h 57903"/>
                <a:gd name="connsiteX8" fmla="*/ 61761 w 74302"/>
                <a:gd name="connsiteY8" fmla="*/ 6591 h 57903"/>
                <a:gd name="connsiteX9" fmla="*/ 63373 w 74302"/>
                <a:gd name="connsiteY9" fmla="*/ 589 h 57903"/>
                <a:gd name="connsiteX10" fmla="*/ 69368 w 74302"/>
                <a:gd name="connsiteY10" fmla="*/ 2208 h 57903"/>
                <a:gd name="connsiteX11" fmla="*/ 65618 w 74302"/>
                <a:gd name="connsiteY11" fmla="*/ 44649 h 57903"/>
                <a:gd name="connsiteX12" fmla="*/ 37099 w 74302"/>
                <a:gd name="connsiteY12" fmla="*/ 57903 h 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302" h="57903">
                  <a:moveTo>
                    <a:pt x="37099" y="57903"/>
                  </a:moveTo>
                  <a:cubicBezTo>
                    <a:pt x="32866" y="57903"/>
                    <a:pt x="28590" y="57179"/>
                    <a:pt x="24470" y="55680"/>
                  </a:cubicBezTo>
                  <a:cubicBezTo>
                    <a:pt x="9852" y="50367"/>
                    <a:pt x="21" y="36353"/>
                    <a:pt x="0" y="20797"/>
                  </a:cubicBezTo>
                  <a:cubicBezTo>
                    <a:pt x="0" y="18368"/>
                    <a:pt x="1968" y="16400"/>
                    <a:pt x="4389" y="16393"/>
                  </a:cubicBezTo>
                  <a:cubicBezTo>
                    <a:pt x="4397" y="16393"/>
                    <a:pt x="4397" y="16393"/>
                    <a:pt x="4397" y="16393"/>
                  </a:cubicBezTo>
                  <a:cubicBezTo>
                    <a:pt x="6819" y="16393"/>
                    <a:pt x="8786" y="18361"/>
                    <a:pt x="8793" y="20783"/>
                  </a:cubicBezTo>
                  <a:cubicBezTo>
                    <a:pt x="8815" y="32659"/>
                    <a:pt x="16316" y="43364"/>
                    <a:pt x="27467" y="47419"/>
                  </a:cubicBezTo>
                  <a:cubicBezTo>
                    <a:pt x="38662" y="51489"/>
                    <a:pt x="51263" y="48094"/>
                    <a:pt x="58891" y="38995"/>
                  </a:cubicBezTo>
                  <a:cubicBezTo>
                    <a:pt x="66527" y="29903"/>
                    <a:pt x="67685" y="16883"/>
                    <a:pt x="61761" y="6591"/>
                  </a:cubicBezTo>
                  <a:cubicBezTo>
                    <a:pt x="60546" y="4489"/>
                    <a:pt x="61278" y="1797"/>
                    <a:pt x="63373" y="589"/>
                  </a:cubicBezTo>
                  <a:cubicBezTo>
                    <a:pt x="65469" y="-626"/>
                    <a:pt x="68161" y="99"/>
                    <a:pt x="69368" y="2208"/>
                  </a:cubicBezTo>
                  <a:cubicBezTo>
                    <a:pt x="77132" y="15690"/>
                    <a:pt x="75626" y="32737"/>
                    <a:pt x="65618" y="44649"/>
                  </a:cubicBezTo>
                  <a:cubicBezTo>
                    <a:pt x="58437" y="53208"/>
                    <a:pt x="47889" y="57903"/>
                    <a:pt x="37099" y="57903"/>
                  </a:cubicBezTo>
                  <a:close/>
                </a:path>
              </a:pathLst>
            </a:custGeom>
            <a:solidFill>
              <a:srgbClr val="383D45"/>
            </a:solidFill>
            <a:ln w="71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26F06D2-C316-4A16-820B-497247A49C40}"/>
                </a:ext>
              </a:extLst>
            </p:cNvPr>
            <p:cNvSpPr/>
            <p:nvPr/>
          </p:nvSpPr>
          <p:spPr>
            <a:xfrm>
              <a:off x="7999844" y="4838487"/>
              <a:ext cx="138883" cy="75757"/>
            </a:xfrm>
            <a:custGeom>
              <a:avLst/>
              <a:gdLst>
                <a:gd name="connsiteX0" fmla="*/ 92290 w 96686"/>
                <a:gd name="connsiteY0" fmla="*/ 52740 h 52740"/>
                <a:gd name="connsiteX1" fmla="*/ 87893 w 96686"/>
                <a:gd name="connsiteY1" fmla="*/ 48343 h 52740"/>
                <a:gd name="connsiteX2" fmla="*/ 48343 w 96686"/>
                <a:gd name="connsiteY2" fmla="*/ 8793 h 52740"/>
                <a:gd name="connsiteX3" fmla="*/ 8793 w 96686"/>
                <a:gd name="connsiteY3" fmla="*/ 48343 h 52740"/>
                <a:gd name="connsiteX4" fmla="*/ 4397 w 96686"/>
                <a:gd name="connsiteY4" fmla="*/ 52740 h 52740"/>
                <a:gd name="connsiteX5" fmla="*/ 0 w 96686"/>
                <a:gd name="connsiteY5" fmla="*/ 48343 h 52740"/>
                <a:gd name="connsiteX6" fmla="*/ 48343 w 96686"/>
                <a:gd name="connsiteY6" fmla="*/ 0 h 52740"/>
                <a:gd name="connsiteX7" fmla="*/ 96687 w 96686"/>
                <a:gd name="connsiteY7" fmla="*/ 48343 h 52740"/>
                <a:gd name="connsiteX8" fmla="*/ 92290 w 96686"/>
                <a:gd name="connsiteY8" fmla="*/ 52740 h 5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86" h="52740">
                  <a:moveTo>
                    <a:pt x="92290" y="52740"/>
                  </a:moveTo>
                  <a:cubicBezTo>
                    <a:pt x="89868" y="52740"/>
                    <a:pt x="87893" y="50773"/>
                    <a:pt x="87893" y="48343"/>
                  </a:cubicBezTo>
                  <a:cubicBezTo>
                    <a:pt x="87893" y="26530"/>
                    <a:pt x="70157" y="8793"/>
                    <a:pt x="48343" y="8793"/>
                  </a:cubicBezTo>
                  <a:cubicBezTo>
                    <a:pt x="26530" y="8793"/>
                    <a:pt x="8793" y="26530"/>
                    <a:pt x="8793" y="48343"/>
                  </a:cubicBezTo>
                  <a:cubicBezTo>
                    <a:pt x="8793" y="50773"/>
                    <a:pt x="6819" y="52740"/>
                    <a:pt x="4397" y="52740"/>
                  </a:cubicBezTo>
                  <a:cubicBezTo>
                    <a:pt x="1974" y="52740"/>
                    <a:pt x="0" y="50773"/>
                    <a:pt x="0" y="48343"/>
                  </a:cubicBezTo>
                  <a:cubicBezTo>
                    <a:pt x="0" y="21685"/>
                    <a:pt x="21685" y="0"/>
                    <a:pt x="48343" y="0"/>
                  </a:cubicBezTo>
                  <a:cubicBezTo>
                    <a:pt x="75001" y="0"/>
                    <a:pt x="96687" y="21685"/>
                    <a:pt x="96687" y="48343"/>
                  </a:cubicBezTo>
                  <a:cubicBezTo>
                    <a:pt x="96687" y="50766"/>
                    <a:pt x="94712" y="52740"/>
                    <a:pt x="92290" y="52740"/>
                  </a:cubicBezTo>
                  <a:close/>
                </a:path>
              </a:pathLst>
            </a:custGeom>
            <a:solidFill>
              <a:srgbClr val="383D45"/>
            </a:solidFill>
            <a:ln w="71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C6C2589-10DF-4C3D-BC1A-7924E44ADD33}"/>
                </a:ext>
              </a:extLst>
            </p:cNvPr>
            <p:cNvSpPr/>
            <p:nvPr/>
          </p:nvSpPr>
          <p:spPr>
            <a:xfrm>
              <a:off x="7992274" y="4640833"/>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60C9F31-A6A6-4D19-B9BD-C0D767A5EEDF}"/>
                </a:ext>
              </a:extLst>
            </p:cNvPr>
            <p:cNvSpPr/>
            <p:nvPr/>
          </p:nvSpPr>
          <p:spPr>
            <a:xfrm>
              <a:off x="7992274" y="4666381"/>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256E2C3-C573-4C83-B585-B6C778496139}"/>
                </a:ext>
              </a:extLst>
            </p:cNvPr>
            <p:cNvSpPr/>
            <p:nvPr/>
          </p:nvSpPr>
          <p:spPr>
            <a:xfrm>
              <a:off x="7935490" y="4563219"/>
              <a:ext cx="149649" cy="205448"/>
            </a:xfrm>
            <a:custGeom>
              <a:avLst/>
              <a:gdLst>
                <a:gd name="connsiteX0" fmla="*/ 4399 w 104181"/>
                <a:gd name="connsiteY0" fmla="*/ 143027 h 143027"/>
                <a:gd name="connsiteX1" fmla="*/ 1288 w 104181"/>
                <a:gd name="connsiteY1" fmla="*/ 141741 h 143027"/>
                <a:gd name="connsiteX2" fmla="*/ 428 w 104181"/>
                <a:gd name="connsiteY2" fmla="*/ 136741 h 143027"/>
                <a:gd name="connsiteX3" fmla="*/ 17816 w 104181"/>
                <a:gd name="connsiteY3" fmla="*/ 100231 h 143027"/>
                <a:gd name="connsiteX4" fmla="*/ 17397 w 104181"/>
                <a:gd name="connsiteY4" fmla="*/ 34400 h 143027"/>
                <a:gd name="connsiteX5" fmla="*/ 75912 w 104181"/>
                <a:gd name="connsiteY5" fmla="*/ 0 h 143027"/>
                <a:gd name="connsiteX6" fmla="*/ 75998 w 104181"/>
                <a:gd name="connsiteY6" fmla="*/ 0 h 143027"/>
                <a:gd name="connsiteX7" fmla="*/ 80387 w 104181"/>
                <a:gd name="connsiteY7" fmla="*/ 4404 h 143027"/>
                <a:gd name="connsiteX8" fmla="*/ 75990 w 104181"/>
                <a:gd name="connsiteY8" fmla="*/ 8793 h 143027"/>
                <a:gd name="connsiteX9" fmla="*/ 75912 w 104181"/>
                <a:gd name="connsiteY9" fmla="*/ 8793 h 143027"/>
                <a:gd name="connsiteX10" fmla="*/ 25083 w 104181"/>
                <a:gd name="connsiteY10" fmla="*/ 38669 h 143027"/>
                <a:gd name="connsiteX11" fmla="*/ 26525 w 104181"/>
                <a:gd name="connsiteY11" fmla="*/ 97674 h 143027"/>
                <a:gd name="connsiteX12" fmla="*/ 26766 w 104181"/>
                <a:gd name="connsiteY12" fmla="*/ 101886 h 143027"/>
                <a:gd name="connsiteX13" fmla="*/ 13689 w 104181"/>
                <a:gd name="connsiteY13" fmla="*/ 129332 h 143027"/>
                <a:gd name="connsiteX14" fmla="*/ 41136 w 104181"/>
                <a:gd name="connsiteY14" fmla="*/ 116270 h 143027"/>
                <a:gd name="connsiteX15" fmla="*/ 45341 w 104181"/>
                <a:gd name="connsiteY15" fmla="*/ 116504 h 143027"/>
                <a:gd name="connsiteX16" fmla="*/ 98124 w 104181"/>
                <a:gd name="connsiteY16" fmla="*/ 120965 h 143027"/>
                <a:gd name="connsiteX17" fmla="*/ 103856 w 104181"/>
                <a:gd name="connsiteY17" fmla="*/ 123373 h 143027"/>
                <a:gd name="connsiteX18" fmla="*/ 101441 w 104181"/>
                <a:gd name="connsiteY18" fmla="*/ 129098 h 143027"/>
                <a:gd name="connsiteX19" fmla="*/ 42791 w 104181"/>
                <a:gd name="connsiteY19" fmla="*/ 125213 h 143027"/>
                <a:gd name="connsiteX20" fmla="*/ 6281 w 104181"/>
                <a:gd name="connsiteY20" fmla="*/ 142594 h 143027"/>
                <a:gd name="connsiteX21" fmla="*/ 4399 w 104181"/>
                <a:gd name="connsiteY21" fmla="*/ 143027 h 143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181" h="143027">
                  <a:moveTo>
                    <a:pt x="4399" y="143027"/>
                  </a:moveTo>
                  <a:cubicBezTo>
                    <a:pt x="3255" y="143027"/>
                    <a:pt x="2140" y="142580"/>
                    <a:pt x="1288" y="141741"/>
                  </a:cubicBezTo>
                  <a:cubicBezTo>
                    <a:pt x="-27" y="140428"/>
                    <a:pt x="-374" y="138424"/>
                    <a:pt x="428" y="136741"/>
                  </a:cubicBezTo>
                  <a:lnTo>
                    <a:pt x="17816" y="100231"/>
                  </a:lnTo>
                  <a:cubicBezTo>
                    <a:pt x="6182" y="79945"/>
                    <a:pt x="5968" y="54942"/>
                    <a:pt x="17397" y="34400"/>
                  </a:cubicBezTo>
                  <a:cubicBezTo>
                    <a:pt x="29203" y="13176"/>
                    <a:pt x="51627" y="0"/>
                    <a:pt x="75912" y="0"/>
                  </a:cubicBezTo>
                  <a:cubicBezTo>
                    <a:pt x="75941" y="0"/>
                    <a:pt x="75962" y="0"/>
                    <a:pt x="75998" y="0"/>
                  </a:cubicBezTo>
                  <a:cubicBezTo>
                    <a:pt x="78419" y="7"/>
                    <a:pt x="80387" y="1975"/>
                    <a:pt x="80387" y="4404"/>
                  </a:cubicBezTo>
                  <a:cubicBezTo>
                    <a:pt x="80380" y="6833"/>
                    <a:pt x="78413" y="8793"/>
                    <a:pt x="75990" y="8793"/>
                  </a:cubicBezTo>
                  <a:cubicBezTo>
                    <a:pt x="75983" y="8787"/>
                    <a:pt x="75933" y="8787"/>
                    <a:pt x="75912" y="8793"/>
                  </a:cubicBezTo>
                  <a:cubicBezTo>
                    <a:pt x="54809" y="8793"/>
                    <a:pt x="35333" y="20237"/>
                    <a:pt x="25083" y="38669"/>
                  </a:cubicBezTo>
                  <a:cubicBezTo>
                    <a:pt x="14805" y="57130"/>
                    <a:pt x="15359" y="79746"/>
                    <a:pt x="26525" y="97674"/>
                  </a:cubicBezTo>
                  <a:cubicBezTo>
                    <a:pt x="27313" y="98945"/>
                    <a:pt x="27413" y="100537"/>
                    <a:pt x="26766" y="101886"/>
                  </a:cubicBezTo>
                  <a:lnTo>
                    <a:pt x="13689" y="129332"/>
                  </a:lnTo>
                  <a:lnTo>
                    <a:pt x="41136" y="116270"/>
                  </a:lnTo>
                  <a:cubicBezTo>
                    <a:pt x="42478" y="115624"/>
                    <a:pt x="44062" y="115709"/>
                    <a:pt x="45341" y="116504"/>
                  </a:cubicBezTo>
                  <a:cubicBezTo>
                    <a:pt x="61152" y="126349"/>
                    <a:pt x="80906" y="128004"/>
                    <a:pt x="98124" y="120965"/>
                  </a:cubicBezTo>
                  <a:cubicBezTo>
                    <a:pt x="100382" y="120042"/>
                    <a:pt x="102939" y="121121"/>
                    <a:pt x="103856" y="123373"/>
                  </a:cubicBezTo>
                  <a:cubicBezTo>
                    <a:pt x="104772" y="125618"/>
                    <a:pt x="103692" y="128182"/>
                    <a:pt x="101441" y="129098"/>
                  </a:cubicBezTo>
                  <a:cubicBezTo>
                    <a:pt x="82355" y="136897"/>
                    <a:pt x="60612" y="135405"/>
                    <a:pt x="42791" y="125213"/>
                  </a:cubicBezTo>
                  <a:lnTo>
                    <a:pt x="6281" y="142594"/>
                  </a:lnTo>
                  <a:cubicBezTo>
                    <a:pt x="5684" y="142885"/>
                    <a:pt x="5038" y="143027"/>
                    <a:pt x="4399" y="143027"/>
                  </a:cubicBezTo>
                  <a:close/>
                </a:path>
              </a:pathLst>
            </a:custGeom>
            <a:solidFill>
              <a:srgbClr val="383D45"/>
            </a:solidFill>
            <a:ln w="71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87CFE72-C0B4-4BC6-B547-D0FADE8270E1}"/>
                </a:ext>
              </a:extLst>
            </p:cNvPr>
            <p:cNvSpPr/>
            <p:nvPr/>
          </p:nvSpPr>
          <p:spPr>
            <a:xfrm>
              <a:off x="8038350" y="4563219"/>
              <a:ext cx="102756" cy="172756"/>
            </a:xfrm>
            <a:custGeom>
              <a:avLst/>
              <a:gdLst>
                <a:gd name="connsiteX0" fmla="*/ 43733 w 71536"/>
                <a:gd name="connsiteY0" fmla="*/ 120269 h 120268"/>
                <a:gd name="connsiteX1" fmla="*/ 40310 w 71536"/>
                <a:gd name="connsiteY1" fmla="*/ 118621 h 120268"/>
                <a:gd name="connsiteX2" fmla="*/ 40977 w 71536"/>
                <a:gd name="connsiteY2" fmla="*/ 112449 h 120268"/>
                <a:gd name="connsiteX3" fmla="*/ 59424 w 71536"/>
                <a:gd name="connsiteY3" fmla="*/ 47654 h 120268"/>
                <a:gd name="connsiteX4" fmla="*/ 45303 w 71536"/>
                <a:gd name="connsiteY4" fmla="*/ 25479 h 120268"/>
                <a:gd name="connsiteX5" fmla="*/ 4496 w 71536"/>
                <a:gd name="connsiteY5" fmla="*/ 8793 h 120268"/>
                <a:gd name="connsiteX6" fmla="*/ 4404 w 71536"/>
                <a:gd name="connsiteY6" fmla="*/ 8793 h 120268"/>
                <a:gd name="connsiteX7" fmla="*/ 4397 w 71536"/>
                <a:gd name="connsiteY7" fmla="*/ 8793 h 120268"/>
                <a:gd name="connsiteX8" fmla="*/ 0 w 71536"/>
                <a:gd name="connsiteY8" fmla="*/ 4404 h 120268"/>
                <a:gd name="connsiteX9" fmla="*/ 4503 w 71536"/>
                <a:gd name="connsiteY9" fmla="*/ 0 h 120268"/>
                <a:gd name="connsiteX10" fmla="*/ 51469 w 71536"/>
                <a:gd name="connsiteY10" fmla="*/ 19200 h 120268"/>
                <a:gd name="connsiteX11" fmla="*/ 67720 w 71536"/>
                <a:gd name="connsiteY11" fmla="*/ 44721 h 120268"/>
                <a:gd name="connsiteX12" fmla="*/ 46504 w 71536"/>
                <a:gd name="connsiteY12" fmla="*/ 119289 h 120268"/>
                <a:gd name="connsiteX13" fmla="*/ 43733 w 71536"/>
                <a:gd name="connsiteY13" fmla="*/ 120269 h 12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536" h="120268">
                  <a:moveTo>
                    <a:pt x="43733" y="120269"/>
                  </a:moveTo>
                  <a:cubicBezTo>
                    <a:pt x="42448" y="120269"/>
                    <a:pt x="41177" y="119708"/>
                    <a:pt x="40310" y="118621"/>
                  </a:cubicBezTo>
                  <a:cubicBezTo>
                    <a:pt x="38783" y="116732"/>
                    <a:pt x="39088" y="113969"/>
                    <a:pt x="40977" y="112449"/>
                  </a:cubicBezTo>
                  <a:cubicBezTo>
                    <a:pt x="60234" y="96971"/>
                    <a:pt x="67642" y="70938"/>
                    <a:pt x="59424" y="47654"/>
                  </a:cubicBezTo>
                  <a:cubicBezTo>
                    <a:pt x="56477" y="39315"/>
                    <a:pt x="51597" y="31644"/>
                    <a:pt x="45303" y="25479"/>
                  </a:cubicBezTo>
                  <a:cubicBezTo>
                    <a:pt x="34336" y="14718"/>
                    <a:pt x="19853" y="8793"/>
                    <a:pt x="4496" y="8793"/>
                  </a:cubicBezTo>
                  <a:cubicBezTo>
                    <a:pt x="4468" y="8793"/>
                    <a:pt x="4432" y="8793"/>
                    <a:pt x="4404" y="8793"/>
                  </a:cubicBezTo>
                  <a:lnTo>
                    <a:pt x="4397" y="8793"/>
                  </a:lnTo>
                  <a:cubicBezTo>
                    <a:pt x="1975" y="8793"/>
                    <a:pt x="7" y="6826"/>
                    <a:pt x="0" y="4404"/>
                  </a:cubicBezTo>
                  <a:cubicBezTo>
                    <a:pt x="0" y="1939"/>
                    <a:pt x="1890" y="163"/>
                    <a:pt x="4503" y="0"/>
                  </a:cubicBezTo>
                  <a:cubicBezTo>
                    <a:pt x="22176" y="0"/>
                    <a:pt x="38847" y="6819"/>
                    <a:pt x="51469" y="19200"/>
                  </a:cubicBezTo>
                  <a:cubicBezTo>
                    <a:pt x="58707" y="26296"/>
                    <a:pt x="64325" y="35125"/>
                    <a:pt x="67720" y="44721"/>
                  </a:cubicBezTo>
                  <a:cubicBezTo>
                    <a:pt x="77182" y="71514"/>
                    <a:pt x="68658" y="101481"/>
                    <a:pt x="46504" y="119289"/>
                  </a:cubicBezTo>
                  <a:cubicBezTo>
                    <a:pt x="45680" y="119949"/>
                    <a:pt x="44707" y="120269"/>
                    <a:pt x="43733" y="120269"/>
                  </a:cubicBezTo>
                  <a:close/>
                </a:path>
              </a:pathLst>
            </a:custGeom>
            <a:solidFill>
              <a:srgbClr val="383D45"/>
            </a:solidFill>
            <a:ln w="71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1809C99-C573-4FE6-8058-1AF559510DBC}"/>
                </a:ext>
              </a:extLst>
            </p:cNvPr>
            <p:cNvSpPr/>
            <p:nvPr/>
          </p:nvSpPr>
          <p:spPr>
            <a:xfrm>
              <a:off x="7980927" y="4582411"/>
              <a:ext cx="128088" cy="38893"/>
            </a:xfrm>
            <a:custGeom>
              <a:avLst/>
              <a:gdLst>
                <a:gd name="connsiteX0" fmla="*/ 0 w 89171"/>
                <a:gd name="connsiteY0" fmla="*/ 27013 h 27076"/>
                <a:gd name="connsiteX1" fmla="*/ 69077 w 89171"/>
                <a:gd name="connsiteY1" fmla="*/ 27077 h 27076"/>
                <a:gd name="connsiteX2" fmla="*/ 89172 w 89171"/>
                <a:gd name="connsiteY2" fmla="*/ 27070 h 27076"/>
                <a:gd name="connsiteX3" fmla="*/ 44564 w 89171"/>
                <a:gd name="connsiteY3" fmla="*/ 0 h 27076"/>
                <a:gd name="connsiteX4" fmla="*/ 0 w 89171"/>
                <a:gd name="connsiteY4" fmla="*/ 27013 h 2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71" h="27076">
                  <a:moveTo>
                    <a:pt x="0" y="27013"/>
                  </a:moveTo>
                  <a:cubicBezTo>
                    <a:pt x="35146" y="27006"/>
                    <a:pt x="63267" y="27077"/>
                    <a:pt x="69077" y="27077"/>
                  </a:cubicBezTo>
                  <a:cubicBezTo>
                    <a:pt x="71741" y="27077"/>
                    <a:pt x="78957" y="27070"/>
                    <a:pt x="89172" y="27070"/>
                  </a:cubicBezTo>
                  <a:cubicBezTo>
                    <a:pt x="80690" y="11010"/>
                    <a:pt x="64012" y="0"/>
                    <a:pt x="44564" y="0"/>
                  </a:cubicBezTo>
                  <a:cubicBezTo>
                    <a:pt x="25152" y="-7"/>
                    <a:pt x="8488" y="10981"/>
                    <a:pt x="0" y="27013"/>
                  </a:cubicBezTo>
                  <a:close/>
                </a:path>
              </a:pathLst>
            </a:custGeom>
            <a:solidFill>
              <a:srgbClr val="E85826"/>
            </a:solidFill>
            <a:ln w="71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FA73814-70FF-4039-9957-792543EE8B3D}"/>
                </a:ext>
              </a:extLst>
            </p:cNvPr>
            <p:cNvSpPr/>
            <p:nvPr/>
          </p:nvSpPr>
          <p:spPr>
            <a:xfrm>
              <a:off x="7992274" y="4693185"/>
              <a:ext cx="104581" cy="12631"/>
            </a:xfrm>
            <a:custGeom>
              <a:avLst/>
              <a:gdLst>
                <a:gd name="connsiteX0" fmla="*/ 68410 w 72806"/>
                <a:gd name="connsiteY0" fmla="*/ 8794 h 8793"/>
                <a:gd name="connsiteX1" fmla="*/ 4397 w 72806"/>
                <a:gd name="connsiteY1" fmla="*/ 8794 h 8793"/>
                <a:gd name="connsiteX2" fmla="*/ 0 w 72806"/>
                <a:gd name="connsiteY2" fmla="*/ 4397 h 8793"/>
                <a:gd name="connsiteX3" fmla="*/ 4397 w 72806"/>
                <a:gd name="connsiteY3" fmla="*/ 0 h 8793"/>
                <a:gd name="connsiteX4" fmla="*/ 68410 w 72806"/>
                <a:gd name="connsiteY4" fmla="*/ 0 h 8793"/>
                <a:gd name="connsiteX5" fmla="*/ 72806 w 72806"/>
                <a:gd name="connsiteY5" fmla="*/ 4397 h 8793"/>
                <a:gd name="connsiteX6" fmla="*/ 68410 w 72806"/>
                <a:gd name="connsiteY6" fmla="*/ 8794 h 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06" h="8793">
                  <a:moveTo>
                    <a:pt x="68410" y="8794"/>
                  </a:moveTo>
                  <a:lnTo>
                    <a:pt x="4397" y="8794"/>
                  </a:lnTo>
                  <a:cubicBezTo>
                    <a:pt x="1975" y="8794"/>
                    <a:pt x="0" y="6826"/>
                    <a:pt x="0" y="4397"/>
                  </a:cubicBezTo>
                  <a:cubicBezTo>
                    <a:pt x="0" y="1968"/>
                    <a:pt x="1975" y="0"/>
                    <a:pt x="4397" y="0"/>
                  </a:cubicBezTo>
                  <a:lnTo>
                    <a:pt x="68410" y="0"/>
                  </a:lnTo>
                  <a:cubicBezTo>
                    <a:pt x="70832" y="0"/>
                    <a:pt x="72806" y="1968"/>
                    <a:pt x="72806" y="4397"/>
                  </a:cubicBezTo>
                  <a:cubicBezTo>
                    <a:pt x="72806" y="6826"/>
                    <a:pt x="70832" y="8794"/>
                    <a:pt x="68410" y="8794"/>
                  </a:cubicBezTo>
                  <a:close/>
                </a:path>
              </a:pathLst>
            </a:custGeom>
            <a:solidFill>
              <a:srgbClr val="383D45"/>
            </a:solidFill>
            <a:ln w="71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AE0ECE2-CC68-47AB-BD18-32667CFCBB95}"/>
                </a:ext>
              </a:extLst>
            </p:cNvPr>
            <p:cNvSpPr/>
            <p:nvPr/>
          </p:nvSpPr>
          <p:spPr>
            <a:xfrm>
              <a:off x="7827066" y="4729938"/>
              <a:ext cx="105687" cy="105661"/>
            </a:xfrm>
            <a:custGeom>
              <a:avLst/>
              <a:gdLst>
                <a:gd name="connsiteX0" fmla="*/ 36737 w 73576"/>
                <a:gd name="connsiteY0" fmla="*/ 73558 h 73558"/>
                <a:gd name="connsiteX1" fmla="*/ 21153 w 73576"/>
                <a:gd name="connsiteY1" fmla="*/ 70071 h 73558"/>
                <a:gd name="connsiteX2" fmla="*/ 0 w 73576"/>
                <a:gd name="connsiteY2" fmla="*/ 37077 h 73558"/>
                <a:gd name="connsiteX3" fmla="*/ 4362 w 73576"/>
                <a:gd name="connsiteY3" fmla="*/ 32645 h 73558"/>
                <a:gd name="connsiteX4" fmla="*/ 4397 w 73576"/>
                <a:gd name="connsiteY4" fmla="*/ 32645 h 73558"/>
                <a:gd name="connsiteX5" fmla="*/ 8794 w 73576"/>
                <a:gd name="connsiteY5" fmla="*/ 37006 h 73558"/>
                <a:gd name="connsiteX6" fmla="*/ 24889 w 73576"/>
                <a:gd name="connsiteY6" fmla="*/ 62122 h 73558"/>
                <a:gd name="connsiteX7" fmla="*/ 62138 w 73576"/>
                <a:gd name="connsiteY7" fmla="*/ 48683 h 73558"/>
                <a:gd name="connsiteX8" fmla="*/ 48692 w 73576"/>
                <a:gd name="connsiteY8" fmla="*/ 11435 h 73558"/>
                <a:gd name="connsiteX9" fmla="*/ 11443 w 73576"/>
                <a:gd name="connsiteY9" fmla="*/ 24881 h 73558"/>
                <a:gd name="connsiteX10" fmla="*/ 5598 w 73576"/>
                <a:gd name="connsiteY10" fmla="*/ 26991 h 73558"/>
                <a:gd name="connsiteX11" fmla="*/ 3488 w 73576"/>
                <a:gd name="connsiteY11" fmla="*/ 21145 h 73558"/>
                <a:gd name="connsiteX12" fmla="*/ 52428 w 73576"/>
                <a:gd name="connsiteY12" fmla="*/ 3480 h 73558"/>
                <a:gd name="connsiteX13" fmla="*/ 70093 w 73576"/>
                <a:gd name="connsiteY13" fmla="*/ 52420 h 73558"/>
                <a:gd name="connsiteX14" fmla="*/ 36737 w 73576"/>
                <a:gd name="connsiteY14" fmla="*/ 73558 h 7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576" h="73558">
                  <a:moveTo>
                    <a:pt x="36737" y="73558"/>
                  </a:moveTo>
                  <a:cubicBezTo>
                    <a:pt x="31502" y="73558"/>
                    <a:pt x="26197" y="72443"/>
                    <a:pt x="21153" y="70071"/>
                  </a:cubicBezTo>
                  <a:cubicBezTo>
                    <a:pt x="8432" y="64097"/>
                    <a:pt x="128" y="51148"/>
                    <a:pt x="0" y="37077"/>
                  </a:cubicBezTo>
                  <a:cubicBezTo>
                    <a:pt x="-21" y="34648"/>
                    <a:pt x="1939" y="32666"/>
                    <a:pt x="4362" y="32645"/>
                  </a:cubicBezTo>
                  <a:cubicBezTo>
                    <a:pt x="4368" y="32645"/>
                    <a:pt x="4390" y="32645"/>
                    <a:pt x="4397" y="32645"/>
                  </a:cubicBezTo>
                  <a:cubicBezTo>
                    <a:pt x="6812" y="32645"/>
                    <a:pt x="8773" y="34591"/>
                    <a:pt x="8794" y="37006"/>
                  </a:cubicBezTo>
                  <a:cubicBezTo>
                    <a:pt x="8886" y="47710"/>
                    <a:pt x="15201" y="57570"/>
                    <a:pt x="24889" y="62122"/>
                  </a:cubicBezTo>
                  <a:cubicBezTo>
                    <a:pt x="38861" y="68693"/>
                    <a:pt x="55567" y="62648"/>
                    <a:pt x="62138" y="48683"/>
                  </a:cubicBezTo>
                  <a:cubicBezTo>
                    <a:pt x="68701" y="34712"/>
                    <a:pt x="62663" y="17998"/>
                    <a:pt x="48692" y="11435"/>
                  </a:cubicBezTo>
                  <a:cubicBezTo>
                    <a:pt x="34713" y="4886"/>
                    <a:pt x="18000" y="10902"/>
                    <a:pt x="11443" y="24881"/>
                  </a:cubicBezTo>
                  <a:cubicBezTo>
                    <a:pt x="10413" y="27083"/>
                    <a:pt x="7778" y="28021"/>
                    <a:pt x="5598" y="26991"/>
                  </a:cubicBezTo>
                  <a:cubicBezTo>
                    <a:pt x="3403" y="25961"/>
                    <a:pt x="2458" y="23340"/>
                    <a:pt x="3488" y="21145"/>
                  </a:cubicBezTo>
                  <a:cubicBezTo>
                    <a:pt x="12111" y="2769"/>
                    <a:pt x="34102" y="-5122"/>
                    <a:pt x="52428" y="3480"/>
                  </a:cubicBezTo>
                  <a:cubicBezTo>
                    <a:pt x="70789" y="12103"/>
                    <a:pt x="78709" y="34051"/>
                    <a:pt x="70093" y="52420"/>
                  </a:cubicBezTo>
                  <a:cubicBezTo>
                    <a:pt x="63843" y="65731"/>
                    <a:pt x="50567" y="73558"/>
                    <a:pt x="36737" y="73558"/>
                  </a:cubicBezTo>
                  <a:close/>
                </a:path>
              </a:pathLst>
            </a:custGeom>
            <a:solidFill>
              <a:srgbClr val="383D45"/>
            </a:solidFill>
            <a:ln w="71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FAADC67-7EF4-4341-967C-598F647CD0C1}"/>
                </a:ext>
              </a:extLst>
            </p:cNvPr>
            <p:cNvSpPr/>
            <p:nvPr/>
          </p:nvSpPr>
          <p:spPr>
            <a:xfrm>
              <a:off x="8019250" y="4858005"/>
              <a:ext cx="100070" cy="55086"/>
            </a:xfrm>
            <a:custGeom>
              <a:avLst/>
              <a:gdLst>
                <a:gd name="connsiteX0" fmla="*/ 69588 w 69666"/>
                <a:gd name="connsiteY0" fmla="*/ 38350 h 38349"/>
                <a:gd name="connsiteX1" fmla="*/ 69666 w 69666"/>
                <a:gd name="connsiteY1" fmla="*/ 37533 h 38349"/>
                <a:gd name="connsiteX2" fmla="*/ 34833 w 69666"/>
                <a:gd name="connsiteY2" fmla="*/ 0 h 38349"/>
                <a:gd name="connsiteX3" fmla="*/ 0 w 69666"/>
                <a:gd name="connsiteY3" fmla="*/ 37533 h 38349"/>
                <a:gd name="connsiteX4" fmla="*/ 35 w 69666"/>
                <a:gd name="connsiteY4" fmla="*/ 37930 h 38349"/>
                <a:gd name="connsiteX5" fmla="*/ 69588 w 69666"/>
                <a:gd name="connsiteY5" fmla="*/ 38350 h 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66" h="38349">
                  <a:moveTo>
                    <a:pt x="69588" y="38350"/>
                  </a:moveTo>
                  <a:cubicBezTo>
                    <a:pt x="69596" y="38072"/>
                    <a:pt x="69666" y="37810"/>
                    <a:pt x="69666" y="37533"/>
                  </a:cubicBezTo>
                  <a:cubicBezTo>
                    <a:pt x="69666" y="16806"/>
                    <a:pt x="54068" y="0"/>
                    <a:pt x="34833" y="0"/>
                  </a:cubicBezTo>
                  <a:cubicBezTo>
                    <a:pt x="15591" y="0"/>
                    <a:pt x="0" y="16806"/>
                    <a:pt x="0" y="37533"/>
                  </a:cubicBezTo>
                  <a:cubicBezTo>
                    <a:pt x="0" y="37668"/>
                    <a:pt x="35" y="37795"/>
                    <a:pt x="35" y="37930"/>
                  </a:cubicBezTo>
                  <a:cubicBezTo>
                    <a:pt x="17587" y="37725"/>
                    <a:pt x="51461" y="38129"/>
                    <a:pt x="69588" y="38350"/>
                  </a:cubicBezTo>
                  <a:close/>
                </a:path>
              </a:pathLst>
            </a:custGeom>
            <a:solidFill>
              <a:srgbClr val="E85826"/>
            </a:solidFill>
            <a:ln w="710" cap="flat">
              <a:noFill/>
              <a:prstDash val="solid"/>
              <a:miter/>
            </a:ln>
          </p:spPr>
          <p:txBody>
            <a:bodyPr rtlCol="0" anchor="ctr"/>
            <a:lstStyle/>
            <a:p>
              <a:endParaRPr lang="en-US"/>
            </a:p>
          </p:txBody>
        </p:sp>
      </p:grpSp>
      <p:grpSp>
        <p:nvGrpSpPr>
          <p:cNvPr id="112" name="Group 111">
            <a:extLst>
              <a:ext uri="{FF2B5EF4-FFF2-40B4-BE49-F238E27FC236}">
                <a16:creationId xmlns:a16="http://schemas.microsoft.com/office/drawing/2014/main" id="{A6DB8E7B-CC08-4A2C-9E6C-880F149A8834}"/>
              </a:ext>
            </a:extLst>
          </p:cNvPr>
          <p:cNvGrpSpPr>
            <a:grpSpLocks noChangeAspect="1"/>
          </p:cNvGrpSpPr>
          <p:nvPr/>
        </p:nvGrpSpPr>
        <p:grpSpPr>
          <a:xfrm>
            <a:off x="9093176" y="1530092"/>
            <a:ext cx="292126" cy="329184"/>
            <a:chOff x="7692464" y="2926776"/>
            <a:chExt cx="356575" cy="356585"/>
          </a:xfrm>
        </p:grpSpPr>
        <p:sp>
          <p:nvSpPr>
            <p:cNvPr id="113" name="Freeform: Shape 112">
              <a:extLst>
                <a:ext uri="{FF2B5EF4-FFF2-40B4-BE49-F238E27FC236}">
                  <a16:creationId xmlns:a16="http://schemas.microsoft.com/office/drawing/2014/main" id="{35298BAE-0781-4164-8247-921A42E2B32F}"/>
                </a:ext>
              </a:extLst>
            </p:cNvPr>
            <p:cNvSpPr/>
            <p:nvPr/>
          </p:nvSpPr>
          <p:spPr>
            <a:xfrm>
              <a:off x="8003054" y="2956927"/>
              <a:ext cx="20100" cy="108142"/>
            </a:xfrm>
            <a:custGeom>
              <a:avLst/>
              <a:gdLst>
                <a:gd name="connsiteX0" fmla="*/ 0 w 13993"/>
                <a:gd name="connsiteY0" fmla="*/ 75285 h 75285"/>
                <a:gd name="connsiteX1" fmla="*/ 0 w 13993"/>
                <a:gd name="connsiteY1" fmla="*/ 75285 h 75285"/>
                <a:gd name="connsiteX2" fmla="*/ 0 w 13993"/>
                <a:gd name="connsiteY2" fmla="*/ 0 h 75285"/>
                <a:gd name="connsiteX3" fmla="*/ 13993 w 13993"/>
                <a:gd name="connsiteY3" fmla="*/ 9049 h 75285"/>
                <a:gd name="connsiteX4" fmla="*/ 13993 w 13993"/>
                <a:gd name="connsiteY4" fmla="*/ 66229 h 75285"/>
                <a:gd name="connsiteX5" fmla="*/ 0 w 13993"/>
                <a:gd name="connsiteY5" fmla="*/ 75285 h 7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3" h="75285">
                  <a:moveTo>
                    <a:pt x="0" y="75285"/>
                  </a:moveTo>
                  <a:lnTo>
                    <a:pt x="0" y="75285"/>
                  </a:lnTo>
                  <a:lnTo>
                    <a:pt x="0" y="0"/>
                  </a:lnTo>
                  <a:cubicBezTo>
                    <a:pt x="7728" y="0"/>
                    <a:pt x="13993" y="4056"/>
                    <a:pt x="13993" y="9049"/>
                  </a:cubicBezTo>
                  <a:lnTo>
                    <a:pt x="13993" y="66229"/>
                  </a:lnTo>
                  <a:cubicBezTo>
                    <a:pt x="13993" y="71237"/>
                    <a:pt x="7728" y="75285"/>
                    <a:pt x="0" y="75285"/>
                  </a:cubicBezTo>
                </a:path>
              </a:pathLst>
            </a:custGeom>
            <a:solidFill>
              <a:srgbClr val="E85826"/>
            </a:solidFill>
            <a:ln w="71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6064441-A29C-4B5C-89B6-3E538C6BC23C}"/>
                </a:ext>
              </a:extLst>
            </p:cNvPr>
            <p:cNvSpPr/>
            <p:nvPr/>
          </p:nvSpPr>
          <p:spPr>
            <a:xfrm>
              <a:off x="7692464" y="2949631"/>
              <a:ext cx="93714" cy="203275"/>
            </a:xfrm>
            <a:custGeom>
              <a:avLst/>
              <a:gdLst>
                <a:gd name="connsiteX0" fmla="*/ 4773 w 65241"/>
                <a:gd name="connsiteY0" fmla="*/ 141514 h 141514"/>
                <a:gd name="connsiteX1" fmla="*/ 0 w 65241"/>
                <a:gd name="connsiteY1" fmla="*/ 136741 h 141514"/>
                <a:gd name="connsiteX2" fmla="*/ 0 w 65241"/>
                <a:gd name="connsiteY2" fmla="*/ 33775 h 141514"/>
                <a:gd name="connsiteX3" fmla="*/ 33761 w 65241"/>
                <a:gd name="connsiteY3" fmla="*/ 0 h 141514"/>
                <a:gd name="connsiteX4" fmla="*/ 60468 w 65241"/>
                <a:gd name="connsiteY4" fmla="*/ 0 h 141514"/>
                <a:gd name="connsiteX5" fmla="*/ 65241 w 65241"/>
                <a:gd name="connsiteY5" fmla="*/ 4773 h 141514"/>
                <a:gd name="connsiteX6" fmla="*/ 60468 w 65241"/>
                <a:gd name="connsiteY6" fmla="*/ 9546 h 141514"/>
                <a:gd name="connsiteX7" fmla="*/ 33768 w 65241"/>
                <a:gd name="connsiteY7" fmla="*/ 9546 h 141514"/>
                <a:gd name="connsiteX8" fmla="*/ 9553 w 65241"/>
                <a:gd name="connsiteY8" fmla="*/ 33768 h 141514"/>
                <a:gd name="connsiteX9" fmla="*/ 9553 w 65241"/>
                <a:gd name="connsiteY9" fmla="*/ 136734 h 141514"/>
                <a:gd name="connsiteX10" fmla="*/ 4773 w 65241"/>
                <a:gd name="connsiteY10" fmla="*/ 141514 h 14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41" h="141514">
                  <a:moveTo>
                    <a:pt x="4773" y="141514"/>
                  </a:moveTo>
                  <a:cubicBezTo>
                    <a:pt x="2138" y="141514"/>
                    <a:pt x="0" y="139369"/>
                    <a:pt x="0" y="136741"/>
                  </a:cubicBezTo>
                  <a:lnTo>
                    <a:pt x="0" y="33775"/>
                  </a:lnTo>
                  <a:cubicBezTo>
                    <a:pt x="7" y="15172"/>
                    <a:pt x="15158" y="14"/>
                    <a:pt x="33761" y="0"/>
                  </a:cubicBezTo>
                  <a:lnTo>
                    <a:pt x="60468" y="0"/>
                  </a:lnTo>
                  <a:cubicBezTo>
                    <a:pt x="63103" y="0"/>
                    <a:pt x="65241" y="2145"/>
                    <a:pt x="65241" y="4773"/>
                  </a:cubicBezTo>
                  <a:cubicBezTo>
                    <a:pt x="65241" y="7401"/>
                    <a:pt x="63103" y="9546"/>
                    <a:pt x="60468" y="9546"/>
                  </a:cubicBezTo>
                  <a:lnTo>
                    <a:pt x="33768" y="9546"/>
                  </a:lnTo>
                  <a:cubicBezTo>
                    <a:pt x="20421" y="9553"/>
                    <a:pt x="9553" y="20421"/>
                    <a:pt x="9553" y="33768"/>
                  </a:cubicBezTo>
                  <a:lnTo>
                    <a:pt x="9553" y="136734"/>
                  </a:lnTo>
                  <a:cubicBezTo>
                    <a:pt x="9546" y="139369"/>
                    <a:pt x="7408" y="141514"/>
                    <a:pt x="4773" y="141514"/>
                  </a:cubicBezTo>
                  <a:close/>
                </a:path>
              </a:pathLst>
            </a:custGeom>
            <a:solidFill>
              <a:srgbClr val="383D45"/>
            </a:solidFill>
            <a:ln w="71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CA1C008-E375-4BFE-92A2-E4DA237B994E}"/>
                </a:ext>
              </a:extLst>
            </p:cNvPr>
            <p:cNvSpPr/>
            <p:nvPr/>
          </p:nvSpPr>
          <p:spPr>
            <a:xfrm>
              <a:off x="7692464" y="3118246"/>
              <a:ext cx="196561" cy="165115"/>
            </a:xfrm>
            <a:custGeom>
              <a:avLst/>
              <a:gdLst>
                <a:gd name="connsiteX0" fmla="*/ 103093 w 136840"/>
                <a:gd name="connsiteY0" fmla="*/ 114949 h 114948"/>
                <a:gd name="connsiteX1" fmla="*/ 33768 w 136840"/>
                <a:gd name="connsiteY1" fmla="*/ 114949 h 114948"/>
                <a:gd name="connsiteX2" fmla="*/ 0 w 136840"/>
                <a:gd name="connsiteY2" fmla="*/ 81188 h 114948"/>
                <a:gd name="connsiteX3" fmla="*/ 0 w 136840"/>
                <a:gd name="connsiteY3" fmla="*/ 43229 h 114948"/>
                <a:gd name="connsiteX4" fmla="*/ 4773 w 136840"/>
                <a:gd name="connsiteY4" fmla="*/ 38456 h 114948"/>
                <a:gd name="connsiteX5" fmla="*/ 9546 w 136840"/>
                <a:gd name="connsiteY5" fmla="*/ 43229 h 114948"/>
                <a:gd name="connsiteX6" fmla="*/ 9546 w 136840"/>
                <a:gd name="connsiteY6" fmla="*/ 81188 h 114948"/>
                <a:gd name="connsiteX7" fmla="*/ 33761 w 136840"/>
                <a:gd name="connsiteY7" fmla="*/ 105395 h 114948"/>
                <a:gd name="connsiteX8" fmla="*/ 103087 w 136840"/>
                <a:gd name="connsiteY8" fmla="*/ 105395 h 114948"/>
                <a:gd name="connsiteX9" fmla="*/ 127294 w 136840"/>
                <a:gd name="connsiteY9" fmla="*/ 81188 h 114948"/>
                <a:gd name="connsiteX10" fmla="*/ 127294 w 136840"/>
                <a:gd name="connsiteY10" fmla="*/ 4773 h 114948"/>
                <a:gd name="connsiteX11" fmla="*/ 132067 w 136840"/>
                <a:gd name="connsiteY11" fmla="*/ 0 h 114948"/>
                <a:gd name="connsiteX12" fmla="*/ 136840 w 136840"/>
                <a:gd name="connsiteY12" fmla="*/ 4773 h 114948"/>
                <a:gd name="connsiteX13" fmla="*/ 136840 w 136840"/>
                <a:gd name="connsiteY13" fmla="*/ 81188 h 114948"/>
                <a:gd name="connsiteX14" fmla="*/ 103093 w 136840"/>
                <a:gd name="connsiteY14" fmla="*/ 114949 h 11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6840" h="114948">
                  <a:moveTo>
                    <a:pt x="103093" y="114949"/>
                  </a:moveTo>
                  <a:lnTo>
                    <a:pt x="33768" y="114949"/>
                  </a:lnTo>
                  <a:cubicBezTo>
                    <a:pt x="15158" y="114949"/>
                    <a:pt x="7" y="99805"/>
                    <a:pt x="0" y="81188"/>
                  </a:cubicBezTo>
                  <a:lnTo>
                    <a:pt x="0" y="43229"/>
                  </a:lnTo>
                  <a:cubicBezTo>
                    <a:pt x="0" y="40601"/>
                    <a:pt x="2138" y="38456"/>
                    <a:pt x="4773" y="38456"/>
                  </a:cubicBezTo>
                  <a:cubicBezTo>
                    <a:pt x="7408" y="38456"/>
                    <a:pt x="9546" y="40601"/>
                    <a:pt x="9546" y="43229"/>
                  </a:cubicBezTo>
                  <a:lnTo>
                    <a:pt x="9546" y="81188"/>
                  </a:lnTo>
                  <a:cubicBezTo>
                    <a:pt x="9546" y="94541"/>
                    <a:pt x="20414" y="105395"/>
                    <a:pt x="33761" y="105395"/>
                  </a:cubicBezTo>
                  <a:lnTo>
                    <a:pt x="103087" y="105395"/>
                  </a:lnTo>
                  <a:cubicBezTo>
                    <a:pt x="116433" y="105395"/>
                    <a:pt x="127294" y="94534"/>
                    <a:pt x="127294" y="81188"/>
                  </a:cubicBezTo>
                  <a:lnTo>
                    <a:pt x="127294" y="4773"/>
                  </a:lnTo>
                  <a:cubicBezTo>
                    <a:pt x="127294" y="2145"/>
                    <a:pt x="129432" y="0"/>
                    <a:pt x="132067" y="0"/>
                  </a:cubicBezTo>
                  <a:cubicBezTo>
                    <a:pt x="134702" y="0"/>
                    <a:pt x="136840" y="2145"/>
                    <a:pt x="136840" y="4773"/>
                  </a:cubicBezTo>
                  <a:lnTo>
                    <a:pt x="136840" y="81188"/>
                  </a:lnTo>
                  <a:cubicBezTo>
                    <a:pt x="136847" y="99798"/>
                    <a:pt x="121704" y="114949"/>
                    <a:pt x="103093" y="114949"/>
                  </a:cubicBezTo>
                  <a:close/>
                </a:path>
              </a:pathLst>
            </a:custGeom>
            <a:solidFill>
              <a:srgbClr val="383D45"/>
            </a:solidFill>
            <a:ln w="71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9C50ADF-A9CC-4CB6-A1BC-6958E1FD1A8E}"/>
                </a:ext>
              </a:extLst>
            </p:cNvPr>
            <p:cNvSpPr/>
            <p:nvPr/>
          </p:nvSpPr>
          <p:spPr>
            <a:xfrm>
              <a:off x="7692464" y="3201075"/>
              <a:ext cx="196571" cy="13712"/>
            </a:xfrm>
            <a:custGeom>
              <a:avLst/>
              <a:gdLst>
                <a:gd name="connsiteX0" fmla="*/ 132074 w 136847"/>
                <a:gd name="connsiteY0" fmla="*/ 9546 h 9546"/>
                <a:gd name="connsiteX1" fmla="*/ 4773 w 136847"/>
                <a:gd name="connsiteY1" fmla="*/ 9546 h 9546"/>
                <a:gd name="connsiteX2" fmla="*/ 0 w 136847"/>
                <a:gd name="connsiteY2" fmla="*/ 4773 h 9546"/>
                <a:gd name="connsiteX3" fmla="*/ 4773 w 136847"/>
                <a:gd name="connsiteY3" fmla="*/ 0 h 9546"/>
                <a:gd name="connsiteX4" fmla="*/ 132074 w 136847"/>
                <a:gd name="connsiteY4" fmla="*/ 0 h 9546"/>
                <a:gd name="connsiteX5" fmla="*/ 136847 w 136847"/>
                <a:gd name="connsiteY5" fmla="*/ 4773 h 9546"/>
                <a:gd name="connsiteX6" fmla="*/ 132074 w 136847"/>
                <a:gd name="connsiteY6" fmla="*/ 9546 h 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847" h="9546">
                  <a:moveTo>
                    <a:pt x="132074" y="9546"/>
                  </a:moveTo>
                  <a:lnTo>
                    <a:pt x="4773" y="9546"/>
                  </a:lnTo>
                  <a:cubicBezTo>
                    <a:pt x="2138" y="9546"/>
                    <a:pt x="0" y="7401"/>
                    <a:pt x="0" y="4773"/>
                  </a:cubicBezTo>
                  <a:cubicBezTo>
                    <a:pt x="0" y="2145"/>
                    <a:pt x="2138" y="0"/>
                    <a:pt x="4773" y="0"/>
                  </a:cubicBezTo>
                  <a:lnTo>
                    <a:pt x="132074" y="0"/>
                  </a:lnTo>
                  <a:cubicBezTo>
                    <a:pt x="134709" y="0"/>
                    <a:pt x="136847" y="2145"/>
                    <a:pt x="136847" y="4773"/>
                  </a:cubicBezTo>
                  <a:cubicBezTo>
                    <a:pt x="136847" y="7401"/>
                    <a:pt x="134709" y="9546"/>
                    <a:pt x="132074" y="9546"/>
                  </a:cubicBezTo>
                  <a:close/>
                </a:path>
              </a:pathLst>
            </a:custGeom>
            <a:solidFill>
              <a:srgbClr val="383D45"/>
            </a:solidFill>
            <a:ln w="71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1CED1CA-86D8-4DB4-A621-D45AC988F580}"/>
                </a:ext>
              </a:extLst>
            </p:cNvPr>
            <p:cNvSpPr/>
            <p:nvPr/>
          </p:nvSpPr>
          <p:spPr>
            <a:xfrm>
              <a:off x="7818176" y="2926776"/>
              <a:ext cx="230863" cy="230863"/>
            </a:xfrm>
            <a:custGeom>
              <a:avLst/>
              <a:gdLst>
                <a:gd name="connsiteX0" fmla="*/ 76379 w 160720"/>
                <a:gd name="connsiteY0" fmla="*/ 160721 h 160720"/>
                <a:gd name="connsiteX1" fmla="*/ 74554 w 160720"/>
                <a:gd name="connsiteY1" fmla="*/ 160359 h 160720"/>
                <a:gd name="connsiteX2" fmla="*/ 71606 w 160720"/>
                <a:gd name="connsiteY2" fmla="*/ 155948 h 160720"/>
                <a:gd name="connsiteX3" fmla="*/ 71606 w 160720"/>
                <a:gd name="connsiteY3" fmla="*/ 120944 h 160720"/>
                <a:gd name="connsiteX4" fmla="*/ 36602 w 160720"/>
                <a:gd name="connsiteY4" fmla="*/ 120944 h 160720"/>
                <a:gd name="connsiteX5" fmla="*/ 0 w 160720"/>
                <a:gd name="connsiteY5" fmla="*/ 84342 h 160720"/>
                <a:gd name="connsiteX6" fmla="*/ 0 w 160720"/>
                <a:gd name="connsiteY6" fmla="*/ 36602 h 160720"/>
                <a:gd name="connsiteX7" fmla="*/ 36602 w 160720"/>
                <a:gd name="connsiteY7" fmla="*/ 0 h 160720"/>
                <a:gd name="connsiteX8" fmla="*/ 124119 w 160720"/>
                <a:gd name="connsiteY8" fmla="*/ 0 h 160720"/>
                <a:gd name="connsiteX9" fmla="*/ 160721 w 160720"/>
                <a:gd name="connsiteY9" fmla="*/ 36602 h 160720"/>
                <a:gd name="connsiteX10" fmla="*/ 155947 w 160720"/>
                <a:gd name="connsiteY10" fmla="*/ 41375 h 160720"/>
                <a:gd name="connsiteX11" fmla="*/ 151174 w 160720"/>
                <a:gd name="connsiteY11" fmla="*/ 36602 h 160720"/>
                <a:gd name="connsiteX12" fmla="*/ 124126 w 160720"/>
                <a:gd name="connsiteY12" fmla="*/ 9554 h 160720"/>
                <a:gd name="connsiteX13" fmla="*/ 36602 w 160720"/>
                <a:gd name="connsiteY13" fmla="*/ 9554 h 160720"/>
                <a:gd name="connsiteX14" fmla="*/ 9553 w 160720"/>
                <a:gd name="connsiteY14" fmla="*/ 36602 h 160720"/>
                <a:gd name="connsiteX15" fmla="*/ 9553 w 160720"/>
                <a:gd name="connsiteY15" fmla="*/ 84342 h 160720"/>
                <a:gd name="connsiteX16" fmla="*/ 36602 w 160720"/>
                <a:gd name="connsiteY16" fmla="*/ 111390 h 160720"/>
                <a:gd name="connsiteX17" fmla="*/ 76386 w 160720"/>
                <a:gd name="connsiteY17" fmla="*/ 111390 h 160720"/>
                <a:gd name="connsiteX18" fmla="*/ 81159 w 160720"/>
                <a:gd name="connsiteY18" fmla="*/ 116163 h 160720"/>
                <a:gd name="connsiteX19" fmla="*/ 81159 w 160720"/>
                <a:gd name="connsiteY19" fmla="*/ 144426 h 160720"/>
                <a:gd name="connsiteX20" fmla="*/ 112789 w 160720"/>
                <a:gd name="connsiteY20" fmla="*/ 112789 h 160720"/>
                <a:gd name="connsiteX21" fmla="*/ 116163 w 160720"/>
                <a:gd name="connsiteY21" fmla="*/ 111390 h 160720"/>
                <a:gd name="connsiteX22" fmla="*/ 124119 w 160720"/>
                <a:gd name="connsiteY22" fmla="*/ 111390 h 160720"/>
                <a:gd name="connsiteX23" fmla="*/ 151167 w 160720"/>
                <a:gd name="connsiteY23" fmla="*/ 84342 h 160720"/>
                <a:gd name="connsiteX24" fmla="*/ 151167 w 160720"/>
                <a:gd name="connsiteY24" fmla="*/ 60476 h 160720"/>
                <a:gd name="connsiteX25" fmla="*/ 155941 w 160720"/>
                <a:gd name="connsiteY25" fmla="*/ 55702 h 160720"/>
                <a:gd name="connsiteX26" fmla="*/ 160714 w 160720"/>
                <a:gd name="connsiteY26" fmla="*/ 60476 h 160720"/>
                <a:gd name="connsiteX27" fmla="*/ 160714 w 160720"/>
                <a:gd name="connsiteY27" fmla="*/ 84342 h 160720"/>
                <a:gd name="connsiteX28" fmla="*/ 124112 w 160720"/>
                <a:gd name="connsiteY28" fmla="*/ 120944 h 160720"/>
                <a:gd name="connsiteX29" fmla="*/ 118131 w 160720"/>
                <a:gd name="connsiteY29" fmla="*/ 120944 h 160720"/>
                <a:gd name="connsiteX30" fmla="*/ 79746 w 160720"/>
                <a:gd name="connsiteY30" fmla="*/ 159329 h 160720"/>
                <a:gd name="connsiteX31" fmla="*/ 76379 w 160720"/>
                <a:gd name="connsiteY31" fmla="*/ 160721 h 16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0720" h="160720">
                  <a:moveTo>
                    <a:pt x="76379" y="160721"/>
                  </a:moveTo>
                  <a:cubicBezTo>
                    <a:pt x="75761" y="160721"/>
                    <a:pt x="75143" y="160600"/>
                    <a:pt x="74554" y="160359"/>
                  </a:cubicBezTo>
                  <a:cubicBezTo>
                    <a:pt x="72771" y="159613"/>
                    <a:pt x="71606" y="157873"/>
                    <a:pt x="71606" y="155948"/>
                  </a:cubicBezTo>
                  <a:lnTo>
                    <a:pt x="71606" y="120944"/>
                  </a:lnTo>
                  <a:lnTo>
                    <a:pt x="36602" y="120944"/>
                  </a:lnTo>
                  <a:cubicBezTo>
                    <a:pt x="16422" y="120944"/>
                    <a:pt x="0" y="104522"/>
                    <a:pt x="0" y="84342"/>
                  </a:cubicBezTo>
                  <a:lnTo>
                    <a:pt x="0" y="36602"/>
                  </a:lnTo>
                  <a:cubicBezTo>
                    <a:pt x="0" y="16422"/>
                    <a:pt x="16422" y="0"/>
                    <a:pt x="36602" y="0"/>
                  </a:cubicBezTo>
                  <a:lnTo>
                    <a:pt x="124119" y="0"/>
                  </a:lnTo>
                  <a:cubicBezTo>
                    <a:pt x="144299" y="0"/>
                    <a:pt x="160721" y="16422"/>
                    <a:pt x="160721" y="36602"/>
                  </a:cubicBezTo>
                  <a:cubicBezTo>
                    <a:pt x="160721" y="39230"/>
                    <a:pt x="158583" y="41375"/>
                    <a:pt x="155947" y="41375"/>
                  </a:cubicBezTo>
                  <a:cubicBezTo>
                    <a:pt x="153312" y="41375"/>
                    <a:pt x="151174" y="39230"/>
                    <a:pt x="151174" y="36602"/>
                  </a:cubicBezTo>
                  <a:cubicBezTo>
                    <a:pt x="151174" y="21686"/>
                    <a:pt x="139042" y="9554"/>
                    <a:pt x="124126" y="9554"/>
                  </a:cubicBezTo>
                  <a:lnTo>
                    <a:pt x="36602" y="9554"/>
                  </a:lnTo>
                  <a:cubicBezTo>
                    <a:pt x="21685" y="9554"/>
                    <a:pt x="9553" y="21686"/>
                    <a:pt x="9553" y="36602"/>
                  </a:cubicBezTo>
                  <a:lnTo>
                    <a:pt x="9553" y="84342"/>
                  </a:lnTo>
                  <a:cubicBezTo>
                    <a:pt x="9553" y="99258"/>
                    <a:pt x="21685" y="111390"/>
                    <a:pt x="36602" y="111390"/>
                  </a:cubicBezTo>
                  <a:lnTo>
                    <a:pt x="76386" y="111390"/>
                  </a:lnTo>
                  <a:cubicBezTo>
                    <a:pt x="79021" y="111390"/>
                    <a:pt x="81159" y="113535"/>
                    <a:pt x="81159" y="116163"/>
                  </a:cubicBezTo>
                  <a:lnTo>
                    <a:pt x="81159" y="144426"/>
                  </a:lnTo>
                  <a:lnTo>
                    <a:pt x="112789" y="112789"/>
                  </a:lnTo>
                  <a:cubicBezTo>
                    <a:pt x="113684" y="111902"/>
                    <a:pt x="114906" y="111390"/>
                    <a:pt x="116163" y="111390"/>
                  </a:cubicBezTo>
                  <a:lnTo>
                    <a:pt x="124119" y="111390"/>
                  </a:lnTo>
                  <a:cubicBezTo>
                    <a:pt x="139035" y="111390"/>
                    <a:pt x="151167" y="99258"/>
                    <a:pt x="151167" y="84342"/>
                  </a:cubicBezTo>
                  <a:lnTo>
                    <a:pt x="151167" y="60476"/>
                  </a:lnTo>
                  <a:cubicBezTo>
                    <a:pt x="151167" y="57847"/>
                    <a:pt x="153305" y="55702"/>
                    <a:pt x="155941" y="55702"/>
                  </a:cubicBezTo>
                  <a:cubicBezTo>
                    <a:pt x="158576" y="55702"/>
                    <a:pt x="160714" y="57847"/>
                    <a:pt x="160714" y="60476"/>
                  </a:cubicBezTo>
                  <a:lnTo>
                    <a:pt x="160714" y="84342"/>
                  </a:lnTo>
                  <a:cubicBezTo>
                    <a:pt x="160714" y="104522"/>
                    <a:pt x="144291" y="120944"/>
                    <a:pt x="124112" y="120944"/>
                  </a:cubicBezTo>
                  <a:lnTo>
                    <a:pt x="118131" y="120944"/>
                  </a:lnTo>
                  <a:lnTo>
                    <a:pt x="79746" y="159329"/>
                  </a:lnTo>
                  <a:cubicBezTo>
                    <a:pt x="78844" y="160238"/>
                    <a:pt x="77622" y="160721"/>
                    <a:pt x="76379" y="160721"/>
                  </a:cubicBezTo>
                  <a:close/>
                </a:path>
              </a:pathLst>
            </a:custGeom>
            <a:solidFill>
              <a:srgbClr val="383D45"/>
            </a:solidFill>
            <a:ln w="71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4C103C16-77F3-41B3-A2BF-C5CDDA76AC45}"/>
                </a:ext>
              </a:extLst>
            </p:cNvPr>
            <p:cNvSpPr/>
            <p:nvPr/>
          </p:nvSpPr>
          <p:spPr>
            <a:xfrm>
              <a:off x="7879129" y="3001075"/>
              <a:ext cx="25140" cy="25139"/>
            </a:xfrm>
            <a:custGeom>
              <a:avLst/>
              <a:gdLst>
                <a:gd name="connsiteX0" fmla="*/ 8751 w 17502"/>
                <a:gd name="connsiteY0" fmla="*/ 17502 h 17501"/>
                <a:gd name="connsiteX1" fmla="*/ 0 w 17502"/>
                <a:gd name="connsiteY1" fmla="*/ 8751 h 17501"/>
                <a:gd name="connsiteX2" fmla="*/ 8751 w 17502"/>
                <a:gd name="connsiteY2" fmla="*/ 0 h 17501"/>
                <a:gd name="connsiteX3" fmla="*/ 17502 w 17502"/>
                <a:gd name="connsiteY3" fmla="*/ 8751 h 17501"/>
                <a:gd name="connsiteX4" fmla="*/ 8751 w 17502"/>
                <a:gd name="connsiteY4" fmla="*/ 17502 h 17501"/>
                <a:gd name="connsiteX5" fmla="*/ 8751 w 17502"/>
                <a:gd name="connsiteY5" fmla="*/ 7948 h 17501"/>
                <a:gd name="connsiteX6" fmla="*/ 7956 w 17502"/>
                <a:gd name="connsiteY6" fmla="*/ 8744 h 17501"/>
                <a:gd name="connsiteX7" fmla="*/ 9554 w 17502"/>
                <a:gd name="connsiteY7" fmla="*/ 8744 h 17501"/>
                <a:gd name="connsiteX8" fmla="*/ 8751 w 17502"/>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2"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1" y="7948"/>
                    <a:pt x="7956" y="8310"/>
                    <a:pt x="7956" y="8744"/>
                  </a:cubicBezTo>
                  <a:cubicBezTo>
                    <a:pt x="7956" y="9618"/>
                    <a:pt x="9554" y="9618"/>
                    <a:pt x="9554" y="8744"/>
                  </a:cubicBezTo>
                  <a:cubicBezTo>
                    <a:pt x="9546"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309A1934-CD01-4043-917D-970358132DCE}"/>
                </a:ext>
              </a:extLst>
            </p:cNvPr>
            <p:cNvSpPr/>
            <p:nvPr/>
          </p:nvSpPr>
          <p:spPr>
            <a:xfrm>
              <a:off x="7921033" y="3001075"/>
              <a:ext cx="25139" cy="25139"/>
            </a:xfrm>
            <a:custGeom>
              <a:avLst/>
              <a:gdLst>
                <a:gd name="connsiteX0" fmla="*/ 8751 w 17501"/>
                <a:gd name="connsiteY0" fmla="*/ 17502 h 17501"/>
                <a:gd name="connsiteX1" fmla="*/ 0 w 17501"/>
                <a:gd name="connsiteY1" fmla="*/ 8751 h 17501"/>
                <a:gd name="connsiteX2" fmla="*/ 8751 w 17501"/>
                <a:gd name="connsiteY2" fmla="*/ 0 h 17501"/>
                <a:gd name="connsiteX3" fmla="*/ 17502 w 17501"/>
                <a:gd name="connsiteY3" fmla="*/ 8751 h 17501"/>
                <a:gd name="connsiteX4" fmla="*/ 8751 w 17501"/>
                <a:gd name="connsiteY4" fmla="*/ 17502 h 17501"/>
                <a:gd name="connsiteX5" fmla="*/ 8751 w 17501"/>
                <a:gd name="connsiteY5" fmla="*/ 7948 h 17501"/>
                <a:gd name="connsiteX6" fmla="*/ 7955 w 17501"/>
                <a:gd name="connsiteY6" fmla="*/ 8744 h 17501"/>
                <a:gd name="connsiteX7" fmla="*/ 9553 w 17501"/>
                <a:gd name="connsiteY7" fmla="*/ 8744 h 17501"/>
                <a:gd name="connsiteX8" fmla="*/ 8751 w 17501"/>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1"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0" y="7948"/>
                    <a:pt x="7955" y="8310"/>
                    <a:pt x="7955" y="8744"/>
                  </a:cubicBezTo>
                  <a:cubicBezTo>
                    <a:pt x="7955" y="9618"/>
                    <a:pt x="9553" y="9618"/>
                    <a:pt x="9553" y="8744"/>
                  </a:cubicBezTo>
                  <a:cubicBezTo>
                    <a:pt x="9553"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4FE5932-619B-42C9-8E46-D6D2B246AF3B}"/>
                </a:ext>
              </a:extLst>
            </p:cNvPr>
            <p:cNvSpPr/>
            <p:nvPr/>
          </p:nvSpPr>
          <p:spPr>
            <a:xfrm>
              <a:off x="7962936" y="3001075"/>
              <a:ext cx="25140" cy="25139"/>
            </a:xfrm>
            <a:custGeom>
              <a:avLst/>
              <a:gdLst>
                <a:gd name="connsiteX0" fmla="*/ 8751 w 17502"/>
                <a:gd name="connsiteY0" fmla="*/ 17502 h 17501"/>
                <a:gd name="connsiteX1" fmla="*/ 0 w 17502"/>
                <a:gd name="connsiteY1" fmla="*/ 8751 h 17501"/>
                <a:gd name="connsiteX2" fmla="*/ 8751 w 17502"/>
                <a:gd name="connsiteY2" fmla="*/ 0 h 17501"/>
                <a:gd name="connsiteX3" fmla="*/ 17502 w 17502"/>
                <a:gd name="connsiteY3" fmla="*/ 8751 h 17501"/>
                <a:gd name="connsiteX4" fmla="*/ 8751 w 17502"/>
                <a:gd name="connsiteY4" fmla="*/ 17502 h 17501"/>
                <a:gd name="connsiteX5" fmla="*/ 8751 w 17502"/>
                <a:gd name="connsiteY5" fmla="*/ 7948 h 17501"/>
                <a:gd name="connsiteX6" fmla="*/ 7956 w 17502"/>
                <a:gd name="connsiteY6" fmla="*/ 8744 h 17501"/>
                <a:gd name="connsiteX7" fmla="*/ 9554 w 17502"/>
                <a:gd name="connsiteY7" fmla="*/ 8744 h 17501"/>
                <a:gd name="connsiteX8" fmla="*/ 8751 w 17502"/>
                <a:gd name="connsiteY8" fmla="*/ 7948 h 1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02" h="17501">
                  <a:moveTo>
                    <a:pt x="8751" y="17502"/>
                  </a:moveTo>
                  <a:cubicBezTo>
                    <a:pt x="3921" y="17502"/>
                    <a:pt x="0" y="13574"/>
                    <a:pt x="0" y="8751"/>
                  </a:cubicBezTo>
                  <a:cubicBezTo>
                    <a:pt x="0" y="3921"/>
                    <a:pt x="3928" y="0"/>
                    <a:pt x="8751" y="0"/>
                  </a:cubicBezTo>
                  <a:cubicBezTo>
                    <a:pt x="13581" y="0"/>
                    <a:pt x="17502" y="3928"/>
                    <a:pt x="17502" y="8751"/>
                  </a:cubicBezTo>
                  <a:cubicBezTo>
                    <a:pt x="17509" y="13574"/>
                    <a:pt x="13581" y="17502"/>
                    <a:pt x="8751" y="17502"/>
                  </a:cubicBezTo>
                  <a:close/>
                  <a:moveTo>
                    <a:pt x="8751" y="7948"/>
                  </a:moveTo>
                  <a:cubicBezTo>
                    <a:pt x="8311" y="7948"/>
                    <a:pt x="7956" y="8310"/>
                    <a:pt x="7956" y="8744"/>
                  </a:cubicBezTo>
                  <a:cubicBezTo>
                    <a:pt x="7956" y="9618"/>
                    <a:pt x="9554" y="9618"/>
                    <a:pt x="9554" y="8744"/>
                  </a:cubicBezTo>
                  <a:cubicBezTo>
                    <a:pt x="9554" y="8310"/>
                    <a:pt x="9191" y="7948"/>
                    <a:pt x="8751" y="7948"/>
                  </a:cubicBezTo>
                  <a:close/>
                </a:path>
              </a:pathLst>
            </a:custGeom>
            <a:solidFill>
              <a:srgbClr val="383D45"/>
            </a:solidFill>
            <a:ln w="71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BAC7F43-B854-40AA-8983-5F5225B2A6F4}"/>
                </a:ext>
              </a:extLst>
            </p:cNvPr>
            <p:cNvSpPr/>
            <p:nvPr/>
          </p:nvSpPr>
          <p:spPr>
            <a:xfrm>
              <a:off x="7721655" y="2982433"/>
              <a:ext cx="26680" cy="204366"/>
            </a:xfrm>
            <a:custGeom>
              <a:avLst/>
              <a:gdLst>
                <a:gd name="connsiteX0" fmla="*/ 18574 w 18574"/>
                <a:gd name="connsiteY0" fmla="*/ 0 h 142274"/>
                <a:gd name="connsiteX1" fmla="*/ 18574 w 18574"/>
                <a:gd name="connsiteY1" fmla="*/ 0 h 142274"/>
                <a:gd name="connsiteX2" fmla="*/ 18574 w 18574"/>
                <a:gd name="connsiteY2" fmla="*/ 142274 h 142274"/>
                <a:gd name="connsiteX3" fmla="*/ 0 w 18574"/>
                <a:gd name="connsiteY3" fmla="*/ 125170 h 142274"/>
                <a:gd name="connsiteX4" fmla="*/ 0 w 18574"/>
                <a:gd name="connsiteY4" fmla="*/ 17104 h 142274"/>
                <a:gd name="connsiteX5" fmla="*/ 18574 w 18574"/>
                <a:gd name="connsiteY5" fmla="*/ 0 h 14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4" h="142274">
                  <a:moveTo>
                    <a:pt x="18574" y="0"/>
                  </a:moveTo>
                  <a:lnTo>
                    <a:pt x="18574" y="0"/>
                  </a:lnTo>
                  <a:lnTo>
                    <a:pt x="18574" y="142274"/>
                  </a:lnTo>
                  <a:cubicBezTo>
                    <a:pt x="8318" y="142274"/>
                    <a:pt x="0" y="134617"/>
                    <a:pt x="0" y="125170"/>
                  </a:cubicBezTo>
                  <a:lnTo>
                    <a:pt x="0" y="17104"/>
                  </a:lnTo>
                  <a:cubicBezTo>
                    <a:pt x="-7" y="7657"/>
                    <a:pt x="8311" y="0"/>
                    <a:pt x="18574" y="0"/>
                  </a:cubicBezTo>
                </a:path>
              </a:pathLst>
            </a:custGeom>
            <a:solidFill>
              <a:srgbClr val="E85826"/>
            </a:solidFill>
            <a:ln w="71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BC2A128-2D77-462A-AD2F-CCF5A493EF75}"/>
                </a:ext>
              </a:extLst>
            </p:cNvPr>
            <p:cNvSpPr/>
            <p:nvPr/>
          </p:nvSpPr>
          <p:spPr>
            <a:xfrm>
              <a:off x="7716524" y="3228011"/>
              <a:ext cx="148443" cy="13712"/>
            </a:xfrm>
            <a:custGeom>
              <a:avLst/>
              <a:gdLst>
                <a:gd name="connsiteX0" fmla="*/ 98569 w 103342"/>
                <a:gd name="connsiteY0" fmla="*/ 9546 h 9546"/>
                <a:gd name="connsiteX1" fmla="*/ 4773 w 103342"/>
                <a:gd name="connsiteY1" fmla="*/ 9546 h 9546"/>
                <a:gd name="connsiteX2" fmla="*/ 0 w 103342"/>
                <a:gd name="connsiteY2" fmla="*/ 4773 h 9546"/>
                <a:gd name="connsiteX3" fmla="*/ 4773 w 103342"/>
                <a:gd name="connsiteY3" fmla="*/ 0 h 9546"/>
                <a:gd name="connsiteX4" fmla="*/ 98569 w 103342"/>
                <a:gd name="connsiteY4" fmla="*/ 0 h 9546"/>
                <a:gd name="connsiteX5" fmla="*/ 103342 w 103342"/>
                <a:gd name="connsiteY5" fmla="*/ 4773 h 9546"/>
                <a:gd name="connsiteX6" fmla="*/ 98569 w 103342"/>
                <a:gd name="connsiteY6" fmla="*/ 9546 h 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42" h="9546">
                  <a:moveTo>
                    <a:pt x="98569" y="9546"/>
                  </a:moveTo>
                  <a:lnTo>
                    <a:pt x="4773" y="9546"/>
                  </a:lnTo>
                  <a:cubicBezTo>
                    <a:pt x="2138" y="9546"/>
                    <a:pt x="0" y="7401"/>
                    <a:pt x="0" y="4773"/>
                  </a:cubicBezTo>
                  <a:cubicBezTo>
                    <a:pt x="0" y="2138"/>
                    <a:pt x="2138" y="0"/>
                    <a:pt x="4773" y="0"/>
                  </a:cubicBezTo>
                  <a:lnTo>
                    <a:pt x="98569" y="0"/>
                  </a:lnTo>
                  <a:cubicBezTo>
                    <a:pt x="101204" y="0"/>
                    <a:pt x="103342" y="2145"/>
                    <a:pt x="103342" y="4773"/>
                  </a:cubicBezTo>
                  <a:cubicBezTo>
                    <a:pt x="103349" y="7401"/>
                    <a:pt x="101211" y="9546"/>
                    <a:pt x="98569" y="9546"/>
                  </a:cubicBezTo>
                  <a:close/>
                </a:path>
              </a:pathLst>
            </a:custGeom>
            <a:solidFill>
              <a:srgbClr val="383D45"/>
            </a:solidFill>
            <a:ln w="710" cap="flat">
              <a:noFill/>
              <a:prstDash val="solid"/>
              <a:miter/>
            </a:ln>
          </p:spPr>
          <p:txBody>
            <a:bodyPr rtlCol="0" anchor="ctr"/>
            <a:lstStyle/>
            <a:p>
              <a:endParaRPr lang="en-US"/>
            </a:p>
          </p:txBody>
        </p:sp>
      </p:grpSp>
      <p:grpSp>
        <p:nvGrpSpPr>
          <p:cNvPr id="123" name="Group 122">
            <a:extLst>
              <a:ext uri="{FF2B5EF4-FFF2-40B4-BE49-F238E27FC236}">
                <a16:creationId xmlns:a16="http://schemas.microsoft.com/office/drawing/2014/main" id="{54550638-3E76-498B-BE47-A74086096C82}"/>
              </a:ext>
            </a:extLst>
          </p:cNvPr>
          <p:cNvGrpSpPr>
            <a:grpSpLocks noChangeAspect="1"/>
          </p:cNvGrpSpPr>
          <p:nvPr/>
        </p:nvGrpSpPr>
        <p:grpSpPr>
          <a:xfrm>
            <a:off x="9089119" y="3855338"/>
            <a:ext cx="313965" cy="329184"/>
            <a:chOff x="1851689" y="3002136"/>
            <a:chExt cx="332109" cy="348207"/>
          </a:xfrm>
        </p:grpSpPr>
        <p:sp>
          <p:nvSpPr>
            <p:cNvPr id="124" name="Freeform: Shape 123">
              <a:extLst>
                <a:ext uri="{FF2B5EF4-FFF2-40B4-BE49-F238E27FC236}">
                  <a16:creationId xmlns:a16="http://schemas.microsoft.com/office/drawing/2014/main" id="{C351C855-9191-4D29-A912-3301467FB966}"/>
                </a:ext>
              </a:extLst>
            </p:cNvPr>
            <p:cNvSpPr/>
            <p:nvPr/>
          </p:nvSpPr>
          <p:spPr>
            <a:xfrm>
              <a:off x="1851689" y="3082076"/>
              <a:ext cx="183103" cy="268267"/>
            </a:xfrm>
            <a:custGeom>
              <a:avLst/>
              <a:gdLst>
                <a:gd name="connsiteX0" fmla="*/ 63736 w 127471"/>
                <a:gd name="connsiteY0" fmla="*/ 186761 h 186760"/>
                <a:gd name="connsiteX1" fmla="*/ 0 w 127471"/>
                <a:gd name="connsiteY1" fmla="*/ 123025 h 186760"/>
                <a:gd name="connsiteX2" fmla="*/ 0 w 127471"/>
                <a:gd name="connsiteY2" fmla="*/ 63736 h 186760"/>
                <a:gd name="connsiteX3" fmla="*/ 63736 w 127471"/>
                <a:gd name="connsiteY3" fmla="*/ 0 h 186760"/>
                <a:gd name="connsiteX4" fmla="*/ 127471 w 127471"/>
                <a:gd name="connsiteY4" fmla="*/ 63736 h 186760"/>
                <a:gd name="connsiteX5" fmla="*/ 127471 w 127471"/>
                <a:gd name="connsiteY5" fmla="*/ 96886 h 186760"/>
                <a:gd name="connsiteX6" fmla="*/ 123025 w 127471"/>
                <a:gd name="connsiteY6" fmla="*/ 101332 h 186760"/>
                <a:gd name="connsiteX7" fmla="*/ 118578 w 127471"/>
                <a:gd name="connsiteY7" fmla="*/ 96886 h 186760"/>
                <a:gd name="connsiteX8" fmla="*/ 118578 w 127471"/>
                <a:gd name="connsiteY8" fmla="*/ 63736 h 186760"/>
                <a:gd name="connsiteX9" fmla="*/ 63743 w 127471"/>
                <a:gd name="connsiteY9" fmla="*/ 8900 h 186760"/>
                <a:gd name="connsiteX10" fmla="*/ 8907 w 127471"/>
                <a:gd name="connsiteY10" fmla="*/ 63736 h 186760"/>
                <a:gd name="connsiteX11" fmla="*/ 8907 w 127471"/>
                <a:gd name="connsiteY11" fmla="*/ 123025 h 186760"/>
                <a:gd name="connsiteX12" fmla="*/ 63743 w 127471"/>
                <a:gd name="connsiteY12" fmla="*/ 177860 h 186760"/>
                <a:gd name="connsiteX13" fmla="*/ 118578 w 127471"/>
                <a:gd name="connsiteY13" fmla="*/ 123025 h 186760"/>
                <a:gd name="connsiteX14" fmla="*/ 123025 w 127471"/>
                <a:gd name="connsiteY14" fmla="*/ 118578 h 186760"/>
                <a:gd name="connsiteX15" fmla="*/ 127471 w 127471"/>
                <a:gd name="connsiteY15" fmla="*/ 123025 h 186760"/>
                <a:gd name="connsiteX16" fmla="*/ 63736 w 127471"/>
                <a:gd name="connsiteY16" fmla="*/ 186761 h 18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471" h="186760">
                  <a:moveTo>
                    <a:pt x="63736" y="186761"/>
                  </a:moveTo>
                  <a:cubicBezTo>
                    <a:pt x="28590" y="186761"/>
                    <a:pt x="0" y="158171"/>
                    <a:pt x="0" y="123025"/>
                  </a:cubicBezTo>
                  <a:lnTo>
                    <a:pt x="0" y="63736"/>
                  </a:lnTo>
                  <a:cubicBezTo>
                    <a:pt x="0" y="28590"/>
                    <a:pt x="28590" y="0"/>
                    <a:pt x="63736" y="0"/>
                  </a:cubicBezTo>
                  <a:cubicBezTo>
                    <a:pt x="98882" y="0"/>
                    <a:pt x="127471" y="28590"/>
                    <a:pt x="127471" y="63736"/>
                  </a:cubicBezTo>
                  <a:lnTo>
                    <a:pt x="127471" y="96886"/>
                  </a:lnTo>
                  <a:cubicBezTo>
                    <a:pt x="127471" y="99343"/>
                    <a:pt x="125475" y="101332"/>
                    <a:pt x="123025" y="101332"/>
                  </a:cubicBezTo>
                  <a:cubicBezTo>
                    <a:pt x="120574" y="101332"/>
                    <a:pt x="118578" y="99336"/>
                    <a:pt x="118578" y="96886"/>
                  </a:cubicBezTo>
                  <a:lnTo>
                    <a:pt x="118578" y="63736"/>
                  </a:lnTo>
                  <a:cubicBezTo>
                    <a:pt x="118578" y="33498"/>
                    <a:pt x="93981" y="8900"/>
                    <a:pt x="63743" y="8900"/>
                  </a:cubicBezTo>
                  <a:cubicBezTo>
                    <a:pt x="33505" y="8900"/>
                    <a:pt x="8907" y="33498"/>
                    <a:pt x="8907" y="63736"/>
                  </a:cubicBezTo>
                  <a:lnTo>
                    <a:pt x="8907" y="123025"/>
                  </a:lnTo>
                  <a:cubicBezTo>
                    <a:pt x="8907" y="153263"/>
                    <a:pt x="33505" y="177860"/>
                    <a:pt x="63743" y="177860"/>
                  </a:cubicBezTo>
                  <a:cubicBezTo>
                    <a:pt x="93981" y="177860"/>
                    <a:pt x="118578" y="153263"/>
                    <a:pt x="118578" y="123025"/>
                  </a:cubicBezTo>
                  <a:cubicBezTo>
                    <a:pt x="118578" y="120567"/>
                    <a:pt x="120574" y="118578"/>
                    <a:pt x="123025" y="118578"/>
                  </a:cubicBezTo>
                  <a:cubicBezTo>
                    <a:pt x="125475" y="118578"/>
                    <a:pt x="127471" y="120574"/>
                    <a:pt x="127471" y="123025"/>
                  </a:cubicBezTo>
                  <a:cubicBezTo>
                    <a:pt x="127471" y="158164"/>
                    <a:pt x="98875" y="186761"/>
                    <a:pt x="63736" y="186761"/>
                  </a:cubicBezTo>
                  <a:close/>
                </a:path>
              </a:pathLst>
            </a:custGeom>
            <a:solidFill>
              <a:srgbClr val="383D45"/>
            </a:solidFill>
            <a:ln w="71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5131C48C-6510-4A60-9272-D5C12EF04539}"/>
                </a:ext>
              </a:extLst>
            </p:cNvPr>
            <p:cNvSpPr/>
            <p:nvPr/>
          </p:nvSpPr>
          <p:spPr>
            <a:xfrm>
              <a:off x="1851689" y="3188534"/>
              <a:ext cx="183093" cy="12774"/>
            </a:xfrm>
            <a:custGeom>
              <a:avLst/>
              <a:gdLst>
                <a:gd name="connsiteX0" fmla="*/ 123018 w 127464"/>
                <a:gd name="connsiteY0" fmla="*/ 8893 h 8893"/>
                <a:gd name="connsiteX1" fmla="*/ 4447 w 127464"/>
                <a:gd name="connsiteY1" fmla="*/ 8893 h 8893"/>
                <a:gd name="connsiteX2" fmla="*/ 0 w 127464"/>
                <a:gd name="connsiteY2" fmla="*/ 4447 h 8893"/>
                <a:gd name="connsiteX3" fmla="*/ 4447 w 127464"/>
                <a:gd name="connsiteY3" fmla="*/ 0 h 8893"/>
                <a:gd name="connsiteX4" fmla="*/ 123018 w 127464"/>
                <a:gd name="connsiteY4" fmla="*/ 0 h 8893"/>
                <a:gd name="connsiteX5" fmla="*/ 127464 w 127464"/>
                <a:gd name="connsiteY5" fmla="*/ 4447 h 8893"/>
                <a:gd name="connsiteX6" fmla="*/ 123018 w 127464"/>
                <a:gd name="connsiteY6" fmla="*/ 8893 h 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64" h="8893">
                  <a:moveTo>
                    <a:pt x="123018" y="8893"/>
                  </a:moveTo>
                  <a:lnTo>
                    <a:pt x="4447" y="8893"/>
                  </a:lnTo>
                  <a:cubicBezTo>
                    <a:pt x="1996" y="8893"/>
                    <a:pt x="0" y="6897"/>
                    <a:pt x="0" y="4447"/>
                  </a:cubicBezTo>
                  <a:cubicBezTo>
                    <a:pt x="0" y="1989"/>
                    <a:pt x="1996" y="0"/>
                    <a:pt x="4447" y="0"/>
                  </a:cubicBezTo>
                  <a:lnTo>
                    <a:pt x="123018" y="0"/>
                  </a:lnTo>
                  <a:cubicBezTo>
                    <a:pt x="125468" y="0"/>
                    <a:pt x="127464" y="1996"/>
                    <a:pt x="127464" y="4447"/>
                  </a:cubicBezTo>
                  <a:cubicBezTo>
                    <a:pt x="127471" y="6904"/>
                    <a:pt x="125468" y="8893"/>
                    <a:pt x="123018" y="8893"/>
                  </a:cubicBezTo>
                  <a:close/>
                </a:path>
              </a:pathLst>
            </a:custGeom>
            <a:solidFill>
              <a:srgbClr val="383D45"/>
            </a:solidFill>
            <a:ln w="71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85166BE-029D-4354-BF04-39009DADF029}"/>
                </a:ext>
              </a:extLst>
            </p:cNvPr>
            <p:cNvSpPr/>
            <p:nvPr/>
          </p:nvSpPr>
          <p:spPr>
            <a:xfrm>
              <a:off x="1936844" y="3018205"/>
              <a:ext cx="246954" cy="161809"/>
            </a:xfrm>
            <a:custGeom>
              <a:avLst/>
              <a:gdLst>
                <a:gd name="connsiteX0" fmla="*/ 130433 w 171922"/>
                <a:gd name="connsiteY0" fmla="*/ 112647 h 112647"/>
                <a:gd name="connsiteX1" fmla="*/ 88930 w 171922"/>
                <a:gd name="connsiteY1" fmla="*/ 71144 h 112647"/>
                <a:gd name="connsiteX2" fmla="*/ 88930 w 171922"/>
                <a:gd name="connsiteY2" fmla="*/ 48912 h 112647"/>
                <a:gd name="connsiteX3" fmla="*/ 48912 w 171922"/>
                <a:gd name="connsiteY3" fmla="*/ 8893 h 112647"/>
                <a:gd name="connsiteX4" fmla="*/ 8893 w 171922"/>
                <a:gd name="connsiteY4" fmla="*/ 48912 h 112647"/>
                <a:gd name="connsiteX5" fmla="*/ 8893 w 171922"/>
                <a:gd name="connsiteY5" fmla="*/ 106248 h 112647"/>
                <a:gd name="connsiteX6" fmla="*/ 4447 w 171922"/>
                <a:gd name="connsiteY6" fmla="*/ 110694 h 112647"/>
                <a:gd name="connsiteX7" fmla="*/ 0 w 171922"/>
                <a:gd name="connsiteY7" fmla="*/ 106248 h 112647"/>
                <a:gd name="connsiteX8" fmla="*/ 0 w 171922"/>
                <a:gd name="connsiteY8" fmla="*/ 48912 h 112647"/>
                <a:gd name="connsiteX9" fmla="*/ 48912 w 171922"/>
                <a:gd name="connsiteY9" fmla="*/ 0 h 112647"/>
                <a:gd name="connsiteX10" fmla="*/ 97823 w 171922"/>
                <a:gd name="connsiteY10" fmla="*/ 48912 h 112647"/>
                <a:gd name="connsiteX11" fmla="*/ 97823 w 171922"/>
                <a:gd name="connsiteY11" fmla="*/ 71144 h 112647"/>
                <a:gd name="connsiteX12" fmla="*/ 130426 w 171922"/>
                <a:gd name="connsiteY12" fmla="*/ 103747 h 112647"/>
                <a:gd name="connsiteX13" fmla="*/ 163029 w 171922"/>
                <a:gd name="connsiteY13" fmla="*/ 71144 h 112647"/>
                <a:gd name="connsiteX14" fmla="*/ 163029 w 171922"/>
                <a:gd name="connsiteY14" fmla="*/ 4447 h 112647"/>
                <a:gd name="connsiteX15" fmla="*/ 167476 w 171922"/>
                <a:gd name="connsiteY15" fmla="*/ 0 h 112647"/>
                <a:gd name="connsiteX16" fmla="*/ 171922 w 171922"/>
                <a:gd name="connsiteY16" fmla="*/ 4447 h 112647"/>
                <a:gd name="connsiteX17" fmla="*/ 171922 w 171922"/>
                <a:gd name="connsiteY17" fmla="*/ 71144 h 112647"/>
                <a:gd name="connsiteX18" fmla="*/ 130433 w 171922"/>
                <a:gd name="connsiteY18" fmla="*/ 112647 h 11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922" h="112647">
                  <a:moveTo>
                    <a:pt x="130433" y="112647"/>
                  </a:moveTo>
                  <a:cubicBezTo>
                    <a:pt x="107554" y="112647"/>
                    <a:pt x="88930" y="94030"/>
                    <a:pt x="88930" y="71144"/>
                  </a:cubicBezTo>
                  <a:lnTo>
                    <a:pt x="88930" y="48912"/>
                  </a:lnTo>
                  <a:cubicBezTo>
                    <a:pt x="88930" y="26842"/>
                    <a:pt x="70981" y="8893"/>
                    <a:pt x="48912" y="8893"/>
                  </a:cubicBezTo>
                  <a:cubicBezTo>
                    <a:pt x="26842" y="8893"/>
                    <a:pt x="8893" y="26842"/>
                    <a:pt x="8893" y="48912"/>
                  </a:cubicBezTo>
                  <a:lnTo>
                    <a:pt x="8893" y="106248"/>
                  </a:lnTo>
                  <a:cubicBezTo>
                    <a:pt x="8893" y="108705"/>
                    <a:pt x="6897" y="110694"/>
                    <a:pt x="4447" y="110694"/>
                  </a:cubicBezTo>
                  <a:cubicBezTo>
                    <a:pt x="1996" y="110694"/>
                    <a:pt x="0" y="108698"/>
                    <a:pt x="0" y="106248"/>
                  </a:cubicBezTo>
                  <a:lnTo>
                    <a:pt x="0" y="48912"/>
                  </a:lnTo>
                  <a:cubicBezTo>
                    <a:pt x="0" y="21941"/>
                    <a:pt x="21941" y="0"/>
                    <a:pt x="48912" y="0"/>
                  </a:cubicBezTo>
                  <a:cubicBezTo>
                    <a:pt x="75882" y="0"/>
                    <a:pt x="97823" y="21941"/>
                    <a:pt x="97823" y="48912"/>
                  </a:cubicBezTo>
                  <a:lnTo>
                    <a:pt x="97823" y="71144"/>
                  </a:lnTo>
                  <a:cubicBezTo>
                    <a:pt x="97823" y="89129"/>
                    <a:pt x="112448" y="103747"/>
                    <a:pt x="130426" y="103747"/>
                  </a:cubicBezTo>
                  <a:cubicBezTo>
                    <a:pt x="148404" y="103747"/>
                    <a:pt x="163029" y="89122"/>
                    <a:pt x="163029" y="71144"/>
                  </a:cubicBezTo>
                  <a:lnTo>
                    <a:pt x="163029" y="4447"/>
                  </a:lnTo>
                  <a:cubicBezTo>
                    <a:pt x="163029" y="1989"/>
                    <a:pt x="165025" y="0"/>
                    <a:pt x="167476" y="0"/>
                  </a:cubicBezTo>
                  <a:cubicBezTo>
                    <a:pt x="169926" y="0"/>
                    <a:pt x="171922" y="1996"/>
                    <a:pt x="171922" y="4447"/>
                  </a:cubicBezTo>
                  <a:lnTo>
                    <a:pt x="171922" y="71144"/>
                  </a:lnTo>
                  <a:cubicBezTo>
                    <a:pt x="171937" y="94030"/>
                    <a:pt x="153312" y="112647"/>
                    <a:pt x="130433" y="112647"/>
                  </a:cubicBezTo>
                  <a:close/>
                </a:path>
              </a:pathLst>
            </a:custGeom>
            <a:solidFill>
              <a:srgbClr val="383D45"/>
            </a:solidFill>
            <a:ln w="71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63EFC2F-A1AE-41C1-9D09-B6452F1FFFE3}"/>
                </a:ext>
              </a:extLst>
            </p:cNvPr>
            <p:cNvSpPr/>
            <p:nvPr/>
          </p:nvSpPr>
          <p:spPr>
            <a:xfrm>
              <a:off x="2082707" y="3092993"/>
              <a:ext cx="58802" cy="67768"/>
            </a:xfrm>
            <a:custGeom>
              <a:avLst/>
              <a:gdLst>
                <a:gd name="connsiteX0" fmla="*/ 31822 w 40936"/>
                <a:gd name="connsiteY0" fmla="*/ 47179 h 47178"/>
                <a:gd name="connsiteX1" fmla="*/ 10726 w 40936"/>
                <a:gd name="connsiteY1" fmla="*/ 39692 h 47178"/>
                <a:gd name="connsiteX2" fmla="*/ 57 w 40936"/>
                <a:gd name="connsiteY2" fmla="*/ 4297 h 47178"/>
                <a:gd name="connsiteX3" fmla="*/ 4503 w 40936"/>
                <a:gd name="connsiteY3" fmla="*/ 0 h 47178"/>
                <a:gd name="connsiteX4" fmla="*/ 4660 w 40936"/>
                <a:gd name="connsiteY4" fmla="*/ 7 h 47178"/>
                <a:gd name="connsiteX5" fmla="*/ 8957 w 40936"/>
                <a:gd name="connsiteY5" fmla="*/ 4603 h 47178"/>
                <a:gd name="connsiteX6" fmla="*/ 16799 w 40936"/>
                <a:gd name="connsiteY6" fmla="*/ 33193 h 47178"/>
                <a:gd name="connsiteX7" fmla="*/ 36041 w 40936"/>
                <a:gd name="connsiteY7" fmla="*/ 38058 h 47178"/>
                <a:gd name="connsiteX8" fmla="*/ 40914 w 40936"/>
                <a:gd name="connsiteY8" fmla="*/ 42029 h 47178"/>
                <a:gd name="connsiteX9" fmla="*/ 36950 w 40936"/>
                <a:gd name="connsiteY9" fmla="*/ 46909 h 47178"/>
                <a:gd name="connsiteX10" fmla="*/ 31822 w 40936"/>
                <a:gd name="connsiteY10" fmla="*/ 47179 h 4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36" h="47178">
                  <a:moveTo>
                    <a:pt x="31822" y="47179"/>
                  </a:moveTo>
                  <a:cubicBezTo>
                    <a:pt x="23128" y="47179"/>
                    <a:pt x="16053" y="44671"/>
                    <a:pt x="10726" y="39692"/>
                  </a:cubicBezTo>
                  <a:cubicBezTo>
                    <a:pt x="3083" y="32560"/>
                    <a:pt x="-504" y="20656"/>
                    <a:pt x="57" y="4297"/>
                  </a:cubicBezTo>
                  <a:cubicBezTo>
                    <a:pt x="142" y="1897"/>
                    <a:pt x="2124" y="0"/>
                    <a:pt x="4503" y="0"/>
                  </a:cubicBezTo>
                  <a:cubicBezTo>
                    <a:pt x="4553" y="0"/>
                    <a:pt x="4603" y="7"/>
                    <a:pt x="4660" y="7"/>
                  </a:cubicBezTo>
                  <a:cubicBezTo>
                    <a:pt x="7110" y="92"/>
                    <a:pt x="9028" y="2152"/>
                    <a:pt x="8957" y="4603"/>
                  </a:cubicBezTo>
                  <a:cubicBezTo>
                    <a:pt x="8481" y="18269"/>
                    <a:pt x="11131" y="27894"/>
                    <a:pt x="16799" y="33193"/>
                  </a:cubicBezTo>
                  <a:cubicBezTo>
                    <a:pt x="21167" y="37277"/>
                    <a:pt x="27645" y="38911"/>
                    <a:pt x="36041" y="38058"/>
                  </a:cubicBezTo>
                  <a:cubicBezTo>
                    <a:pt x="38435" y="37795"/>
                    <a:pt x="40672" y="39585"/>
                    <a:pt x="40914" y="42029"/>
                  </a:cubicBezTo>
                  <a:cubicBezTo>
                    <a:pt x="41162" y="44472"/>
                    <a:pt x="39387" y="46653"/>
                    <a:pt x="36950" y="46909"/>
                  </a:cubicBezTo>
                  <a:cubicBezTo>
                    <a:pt x="35182" y="47086"/>
                    <a:pt x="33470" y="47179"/>
                    <a:pt x="31822" y="47179"/>
                  </a:cubicBezTo>
                  <a:close/>
                </a:path>
              </a:pathLst>
            </a:custGeom>
            <a:solidFill>
              <a:srgbClr val="383D45"/>
            </a:solidFill>
            <a:ln w="71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7788C4B9-0E6E-4864-8BED-7D5E3FA123D5}"/>
                </a:ext>
              </a:extLst>
            </p:cNvPr>
            <p:cNvSpPr/>
            <p:nvPr/>
          </p:nvSpPr>
          <p:spPr>
            <a:xfrm>
              <a:off x="1921661" y="3002136"/>
              <a:ext cx="77553" cy="75737"/>
            </a:xfrm>
            <a:custGeom>
              <a:avLst/>
              <a:gdLst>
                <a:gd name="connsiteX0" fmla="*/ 4454 w 53990"/>
                <a:gd name="connsiteY0" fmla="*/ 52726 h 52726"/>
                <a:gd name="connsiteX1" fmla="*/ 4383 w 53990"/>
                <a:gd name="connsiteY1" fmla="*/ 52726 h 52726"/>
                <a:gd name="connsiteX2" fmla="*/ 0 w 53990"/>
                <a:gd name="connsiteY2" fmla="*/ 48216 h 52726"/>
                <a:gd name="connsiteX3" fmla="*/ 48905 w 53990"/>
                <a:gd name="connsiteY3" fmla="*/ 0 h 52726"/>
                <a:gd name="connsiteX4" fmla="*/ 49608 w 53990"/>
                <a:gd name="connsiteY4" fmla="*/ 7 h 52726"/>
                <a:gd name="connsiteX5" fmla="*/ 53991 w 53990"/>
                <a:gd name="connsiteY5" fmla="*/ 4518 h 52726"/>
                <a:gd name="connsiteX6" fmla="*/ 49544 w 53990"/>
                <a:gd name="connsiteY6" fmla="*/ 8900 h 52726"/>
                <a:gd name="connsiteX7" fmla="*/ 48905 w 53990"/>
                <a:gd name="connsiteY7" fmla="*/ 8893 h 52726"/>
                <a:gd name="connsiteX8" fmla="*/ 8900 w 53990"/>
                <a:gd name="connsiteY8" fmla="*/ 48336 h 52726"/>
                <a:gd name="connsiteX9" fmla="*/ 4454 w 53990"/>
                <a:gd name="connsiteY9" fmla="*/ 52726 h 5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90" h="52726">
                  <a:moveTo>
                    <a:pt x="4454" y="52726"/>
                  </a:moveTo>
                  <a:cubicBezTo>
                    <a:pt x="4433" y="52726"/>
                    <a:pt x="4418" y="52726"/>
                    <a:pt x="4383" y="52726"/>
                  </a:cubicBezTo>
                  <a:cubicBezTo>
                    <a:pt x="1932" y="52690"/>
                    <a:pt x="-28" y="50673"/>
                    <a:pt x="0" y="48216"/>
                  </a:cubicBezTo>
                  <a:cubicBezTo>
                    <a:pt x="377" y="21487"/>
                    <a:pt x="22254" y="0"/>
                    <a:pt x="48905" y="0"/>
                  </a:cubicBezTo>
                  <a:cubicBezTo>
                    <a:pt x="49139" y="0"/>
                    <a:pt x="49367" y="7"/>
                    <a:pt x="49608" y="7"/>
                  </a:cubicBezTo>
                  <a:cubicBezTo>
                    <a:pt x="52059" y="43"/>
                    <a:pt x="54019" y="2060"/>
                    <a:pt x="53991" y="4518"/>
                  </a:cubicBezTo>
                  <a:cubicBezTo>
                    <a:pt x="53955" y="6954"/>
                    <a:pt x="51973" y="8900"/>
                    <a:pt x="49544" y="8900"/>
                  </a:cubicBezTo>
                  <a:cubicBezTo>
                    <a:pt x="49438" y="8907"/>
                    <a:pt x="49132" y="8893"/>
                    <a:pt x="48905" y="8893"/>
                  </a:cubicBezTo>
                  <a:cubicBezTo>
                    <a:pt x="27098" y="8893"/>
                    <a:pt x="9206" y="26466"/>
                    <a:pt x="8900" y="48336"/>
                  </a:cubicBezTo>
                  <a:cubicBezTo>
                    <a:pt x="8865" y="50780"/>
                    <a:pt x="6890" y="52726"/>
                    <a:pt x="4454" y="52726"/>
                  </a:cubicBezTo>
                  <a:close/>
                </a:path>
              </a:pathLst>
            </a:custGeom>
            <a:solidFill>
              <a:srgbClr val="383D45"/>
            </a:solidFill>
            <a:ln w="71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AA83691-225C-4DF5-BEC0-6EC68B10B343}"/>
                </a:ext>
              </a:extLst>
            </p:cNvPr>
            <p:cNvSpPr/>
            <p:nvPr/>
          </p:nvSpPr>
          <p:spPr>
            <a:xfrm>
              <a:off x="1872696" y="3101360"/>
              <a:ext cx="57647" cy="80298"/>
            </a:xfrm>
            <a:custGeom>
              <a:avLst/>
              <a:gdLst>
                <a:gd name="connsiteX0" fmla="*/ 40133 w 40132"/>
                <a:gd name="connsiteY0" fmla="*/ 0 h 55901"/>
                <a:gd name="connsiteX1" fmla="*/ 40133 w 40132"/>
                <a:gd name="connsiteY1" fmla="*/ 55773 h 55901"/>
                <a:gd name="connsiteX2" fmla="*/ 86 w 40132"/>
                <a:gd name="connsiteY2" fmla="*/ 55901 h 55901"/>
                <a:gd name="connsiteX3" fmla="*/ 40133 w 40132"/>
                <a:gd name="connsiteY3" fmla="*/ 0 h 55901"/>
                <a:gd name="connsiteX4" fmla="*/ 40133 w 40132"/>
                <a:gd name="connsiteY4" fmla="*/ 0 h 5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 h="55901">
                  <a:moveTo>
                    <a:pt x="40133" y="0"/>
                  </a:moveTo>
                  <a:lnTo>
                    <a:pt x="40133" y="55773"/>
                  </a:lnTo>
                  <a:lnTo>
                    <a:pt x="86" y="55901"/>
                  </a:lnTo>
                  <a:cubicBezTo>
                    <a:pt x="93" y="55901"/>
                    <a:pt x="-3807" y="20016"/>
                    <a:pt x="40133" y="0"/>
                  </a:cubicBezTo>
                  <a:lnTo>
                    <a:pt x="40133" y="0"/>
                  </a:lnTo>
                  <a:close/>
                </a:path>
              </a:pathLst>
            </a:custGeom>
            <a:solidFill>
              <a:srgbClr val="E85826"/>
            </a:solidFill>
            <a:ln w="710" cap="flat">
              <a:noFill/>
              <a:prstDash val="solid"/>
              <a:miter/>
            </a:ln>
          </p:spPr>
          <p:txBody>
            <a:bodyPr rtlCol="0" anchor="ctr"/>
            <a:lstStyle/>
            <a:p>
              <a:endParaRPr lang="en-US"/>
            </a:p>
          </p:txBody>
        </p:sp>
      </p:gr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0" y="2098800"/>
            <a:ext cx="300355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000" y="1969200"/>
            <a:ext cx="38608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400" y="4176000"/>
            <a:ext cx="5005388"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8000" y="4273200"/>
            <a:ext cx="3508375" cy="200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2400" y="1980000"/>
            <a:ext cx="3940175"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0669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22523"/>
            <a:ext cx="5223293" cy="3140089"/>
            <a:chOff x="10427" y="1822523"/>
            <a:chExt cx="5223293" cy="3140089"/>
          </a:xfrm>
        </p:grpSpPr>
        <p:sp>
          <p:nvSpPr>
            <p:cNvPr id="50" name="Freeform 49"/>
            <p:cNvSpPr/>
            <p:nvPr/>
          </p:nvSpPr>
          <p:spPr>
            <a:xfrm>
              <a:off x="10546" y="308408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6" name="TextBox 45"/>
            <p:cNvSpPr txBox="1"/>
            <p:nvPr/>
          </p:nvSpPr>
          <p:spPr>
            <a:xfrm>
              <a:off x="168206" y="308549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3</a:t>
              </a:r>
            </a:p>
          </p:txBody>
        </p:sp>
        <p:sp>
          <p:nvSpPr>
            <p:cNvPr id="55" name="TextBox 54"/>
            <p:cNvSpPr txBox="1"/>
            <p:nvPr/>
          </p:nvSpPr>
          <p:spPr>
            <a:xfrm>
              <a:off x="746821" y="3234001"/>
              <a:ext cx="3202065" cy="287771"/>
            </a:xfrm>
            <a:prstGeom prst="rect">
              <a:avLst/>
            </a:prstGeom>
            <a:noFill/>
          </p:spPr>
          <p:txBody>
            <a:bodyPr wrap="square" rtlCol="0">
              <a:spAutoFit/>
            </a:bodyPr>
            <a:lstStyle/>
            <a:p>
              <a:pPr marL="0" lvl="1">
                <a:defRPr/>
              </a:pPr>
              <a:r>
                <a:rPr lang="en-GB" sz="1270" dirty="0">
                  <a:solidFill>
                    <a:prstClr val="white">
                      <a:lumMod val="65000"/>
                    </a:prstClr>
                  </a:solidFill>
                  <a:latin typeface="Calibri" pitchFamily="34" charset="0"/>
                </a:rPr>
                <a:t>UNIVERSITY AND BRAND PERCEPTION</a:t>
              </a:r>
            </a:p>
          </p:txBody>
        </p:sp>
        <p:sp>
          <p:nvSpPr>
            <p:cNvPr id="54" name="Freeform 53"/>
            <p:cNvSpPr/>
            <p:nvPr/>
          </p:nvSpPr>
          <p:spPr>
            <a:xfrm>
              <a:off x="10546" y="245330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5" name="TextBox 44"/>
            <p:cNvSpPr txBox="1"/>
            <p:nvPr/>
          </p:nvSpPr>
          <p:spPr>
            <a:xfrm>
              <a:off x="168206" y="245471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2</a:t>
              </a:r>
            </a:p>
          </p:txBody>
        </p:sp>
        <p:sp>
          <p:nvSpPr>
            <p:cNvPr id="57" name="TextBox 56"/>
            <p:cNvSpPr txBox="1"/>
            <p:nvPr/>
          </p:nvSpPr>
          <p:spPr>
            <a:xfrm>
              <a:off x="746821" y="2603221"/>
              <a:ext cx="3202065" cy="287771"/>
            </a:xfrm>
            <a:prstGeom prst="rect">
              <a:avLst/>
            </a:prstGeom>
            <a:noFill/>
          </p:spPr>
          <p:txBody>
            <a:bodyPr wrap="square" rtlCol="0">
              <a:spAutoFit/>
            </a:bodyPr>
            <a:lstStyle/>
            <a:p>
              <a:pPr marL="0" lvl="1">
                <a:defRPr/>
              </a:pPr>
              <a:r>
                <a:rPr lang="en-US" sz="1270" dirty="0">
                  <a:solidFill>
                    <a:prstClr val="white">
                      <a:lumMod val="65000"/>
                    </a:prstClr>
                  </a:solidFill>
                  <a:latin typeface="Calibri" pitchFamily="34" charset="0"/>
                </a:rPr>
                <a:t>TALENT PROFILE</a:t>
              </a:r>
            </a:p>
          </p:txBody>
        </p:sp>
        <p:sp>
          <p:nvSpPr>
            <p:cNvPr id="51" name="Freeform 50"/>
            <p:cNvSpPr/>
            <p:nvPr/>
          </p:nvSpPr>
          <p:spPr>
            <a:xfrm>
              <a:off x="10546" y="434564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7" name="TextBox 46"/>
            <p:cNvSpPr txBox="1"/>
            <p:nvPr/>
          </p:nvSpPr>
          <p:spPr>
            <a:xfrm>
              <a:off x="168206" y="4347059"/>
              <a:ext cx="383903" cy="615553"/>
            </a:xfrm>
            <a:prstGeom prst="rect">
              <a:avLst/>
            </a:prstGeom>
            <a:noFill/>
          </p:spPr>
          <p:txBody>
            <a:bodyPr wrap="square" rtlCol="0">
              <a:spAutoFit/>
            </a:bodyPr>
            <a:lstStyle/>
            <a:p>
              <a:pPr marL="0" lvl="1">
                <a:defRPr/>
              </a:pPr>
              <a:r>
                <a:rPr lang="en-GB" sz="3400" dirty="0">
                  <a:solidFill>
                    <a:prstClr val="white">
                      <a:lumMod val="65000"/>
                    </a:prstClr>
                  </a:solidFill>
                  <a:latin typeface="Calibri" pitchFamily="34" charset="0"/>
                </a:rPr>
                <a:t>5</a:t>
              </a:r>
            </a:p>
          </p:txBody>
        </p:sp>
        <p:sp>
          <p:nvSpPr>
            <p:cNvPr id="58" name="TextBox 57"/>
            <p:cNvSpPr txBox="1"/>
            <p:nvPr/>
          </p:nvSpPr>
          <p:spPr>
            <a:xfrm>
              <a:off x="746821" y="4495561"/>
              <a:ext cx="3202065" cy="287771"/>
            </a:xfrm>
            <a:prstGeom prst="rect">
              <a:avLst/>
            </a:prstGeom>
            <a:noFill/>
          </p:spPr>
          <p:txBody>
            <a:bodyPr wrap="square" rtlCol="0">
              <a:spAutoFit/>
            </a:bodyPr>
            <a:lstStyle/>
            <a:p>
              <a:pPr lvl="0">
                <a:defRPr/>
              </a:pPr>
              <a:r>
                <a:rPr lang="en-US" sz="1270" dirty="0">
                  <a:solidFill>
                    <a:prstClr val="white">
                      <a:lumMod val="65000"/>
                    </a:prstClr>
                  </a:solidFill>
                  <a:latin typeface="Calibri" pitchFamily="34" charset="0"/>
                </a:rPr>
                <a:t>COMMUNICATION</a:t>
              </a:r>
            </a:p>
          </p:txBody>
        </p:sp>
        <p:sp>
          <p:nvSpPr>
            <p:cNvPr id="43" name="Freeform 42"/>
            <p:cNvSpPr/>
            <p:nvPr/>
          </p:nvSpPr>
          <p:spPr>
            <a:xfrm>
              <a:off x="10546" y="18225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4" name="TextBox 43"/>
            <p:cNvSpPr txBox="1"/>
            <p:nvPr/>
          </p:nvSpPr>
          <p:spPr>
            <a:xfrm>
              <a:off x="168206" y="18239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1</a:t>
              </a:r>
            </a:p>
          </p:txBody>
        </p:sp>
        <p:sp>
          <p:nvSpPr>
            <p:cNvPr id="59" name="TextBox 58"/>
            <p:cNvSpPr txBox="1"/>
            <p:nvPr/>
          </p:nvSpPr>
          <p:spPr>
            <a:xfrm>
              <a:off x="746821" y="1972441"/>
              <a:ext cx="3202065" cy="287771"/>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US" sz="127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INTRODUCTION</a:t>
              </a:r>
            </a:p>
          </p:txBody>
        </p:sp>
        <p:sp>
          <p:nvSpPr>
            <p:cNvPr id="52" name="Freeform 51"/>
            <p:cNvSpPr/>
            <p:nvPr/>
          </p:nvSpPr>
          <p:spPr>
            <a:xfrm>
              <a:off x="10427" y="371486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48" name="TextBox 47"/>
            <p:cNvSpPr txBox="1"/>
            <p:nvPr/>
          </p:nvSpPr>
          <p:spPr>
            <a:xfrm>
              <a:off x="168087" y="371627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white">
                      <a:lumMod val="65000"/>
                    </a:prstClr>
                  </a:solidFill>
                  <a:effectLst/>
                  <a:uLnTx/>
                  <a:uFillTx/>
                  <a:latin typeface="Calibri" pitchFamily="34" charset="0"/>
                  <a:ea typeface="+mn-ea"/>
                  <a:cs typeface="+mn-cs"/>
                </a:rPr>
                <a:t>4</a:t>
              </a:r>
            </a:p>
          </p:txBody>
        </p:sp>
        <p:sp>
          <p:nvSpPr>
            <p:cNvPr id="61" name="TextBox 60"/>
            <p:cNvSpPr txBox="1"/>
            <p:nvPr/>
          </p:nvSpPr>
          <p:spPr>
            <a:xfrm>
              <a:off x="746702" y="3864781"/>
              <a:ext cx="3202065" cy="287771"/>
            </a:xfrm>
            <a:prstGeom prst="rect">
              <a:avLst/>
            </a:prstGeom>
            <a:noFill/>
          </p:spPr>
          <p:txBody>
            <a:bodyPr wrap="square" rtlCol="0">
              <a:spAutoFit/>
            </a:bodyPr>
            <a:lstStyle/>
            <a:p>
              <a:pPr marL="0" lvl="1">
                <a:defRPr/>
              </a:pPr>
              <a:r>
                <a:rPr lang="sv-SE" sz="1270" dirty="0">
                  <a:solidFill>
                    <a:prstClr val="white">
                      <a:lumMod val="65000"/>
                    </a:prstClr>
                  </a:solidFill>
                  <a:latin typeface="Calibri" pitchFamily="34" charset="0"/>
                </a:rPr>
                <a:t>ALUMNI SERVICES</a:t>
              </a:r>
            </a:p>
          </p:txBody>
        </p:sp>
      </p:grpSp>
      <p:sp>
        <p:nvSpPr>
          <p:cNvPr id="2" name="Rubrik 1"/>
          <p:cNvSpPr>
            <a:spLocks noGrp="1"/>
          </p:cNvSpPr>
          <p:nvPr>
            <p:ph type="title"/>
          </p:nvPr>
        </p:nvSpPr>
        <p:spPr>
          <a:xfrm>
            <a:off x="566670" y="586902"/>
            <a:ext cx="11472746" cy="567765"/>
          </a:xfrm>
        </p:spPr>
        <p:txBody>
          <a:bodyPr vert="horz" lIns="90273" tIns="45136" rIns="90273" bIns="45136" rtlCol="0" anchor="t">
            <a:normAutofit fontScale="90000"/>
          </a:bodyPr>
          <a:lstStyle/>
          <a:p>
            <a:r>
              <a:rPr lang="en-GB" dirty="0"/>
              <a:t>Table of contents</a:t>
            </a:r>
          </a:p>
        </p:txBody>
      </p:sp>
      <p:sp>
        <p:nvSpPr>
          <p:cNvPr id="8" name="Rubrik 1"/>
          <p:cNvSpPr txBox="1">
            <a:spLocks/>
          </p:cNvSpPr>
          <p:nvPr/>
        </p:nvSpPr>
        <p:spPr>
          <a:xfrm>
            <a:off x="1901139" y="561143"/>
            <a:ext cx="8389723" cy="567765"/>
          </a:xfrm>
          <a:prstGeom prst="rect">
            <a:avLst/>
          </a:prstGeom>
        </p:spPr>
        <p:txBody>
          <a:bodyPr vert="horz" lIns="90273" tIns="45136" rIns="90273" bIns="45136" rtlCol="0" anchor="ctr">
            <a:normAutofit/>
          </a:bodyPr>
          <a:lstStyle>
            <a:lvl1pPr algn="l" defTabSz="497754" rtl="0" eaLnBrk="1" latinLnBrk="0" hangingPunct="1">
              <a:spcBef>
                <a:spcPct val="0"/>
              </a:spcBef>
              <a:buNone/>
              <a:defRPr sz="2800" b="0" i="0" kern="1200" baseline="0">
                <a:solidFill>
                  <a:schemeClr val="tx1"/>
                </a:solidFill>
                <a:latin typeface="Arial"/>
                <a:ea typeface="+mj-ea"/>
                <a:cs typeface="+mj-cs"/>
              </a:defRPr>
            </a:lvl1pPr>
          </a:lstStyle>
          <a:p>
            <a:pPr marL="0" marR="0" lvl="0" indent="0" algn="l" defTabSz="497754" rtl="0" eaLnBrk="1" fontAlgn="auto" latinLnBrk="0" hangingPunct="1">
              <a:lnSpc>
                <a:spcPct val="100000"/>
              </a:lnSpc>
              <a:spcBef>
                <a:spcPct val="0"/>
              </a:spcBef>
              <a:spcAft>
                <a:spcPts val="0"/>
              </a:spcAft>
              <a:buClrTx/>
              <a:buSzTx/>
              <a:buFontTx/>
              <a:buNone/>
              <a:tabLst/>
              <a:defRPr/>
            </a:pPr>
            <a:endParaRPr kumimoji="0" lang="sv-SE" sz="2539" b="0" i="0" u="none" strike="noStrike" kern="1200" cap="none" spc="0" normalizeH="0" baseline="0" noProof="0" dirty="0">
              <a:ln>
                <a:noFill/>
              </a:ln>
              <a:solidFill>
                <a:srgbClr val="414041"/>
              </a:solidFill>
              <a:effectLst/>
              <a:uLnTx/>
              <a:uFillTx/>
              <a:latin typeface="Calibri" pitchFamily="34" charset="0"/>
              <a:ea typeface="+mj-ea"/>
              <a:cs typeface="+mj-cs"/>
            </a:endParaRPr>
          </a:p>
        </p:txBody>
      </p:sp>
      <p:sp>
        <p:nvSpPr>
          <p:cNvPr id="42"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30" name="Rectangle 29"/>
          <p:cNvSpPr/>
          <p:nvPr/>
        </p:nvSpPr>
        <p:spPr>
          <a:xfrm>
            <a:off x="7520930" y="1776387"/>
            <a:ext cx="2601542" cy="5081614"/>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dirty="0">
              <a:ln>
                <a:noFill/>
              </a:ln>
              <a:solidFill>
                <a:prstClr val="white"/>
              </a:solidFill>
              <a:effectLst/>
              <a:uLnTx/>
              <a:uFillTx/>
              <a:latin typeface="Calibri" pitchFamily="34" charset="0"/>
              <a:ea typeface="+mn-ea"/>
              <a:cs typeface="+mn-cs"/>
            </a:endParaRPr>
          </a:p>
        </p:txBody>
      </p:sp>
      <p:sp>
        <p:nvSpPr>
          <p:cNvPr id="31" name="TextBox 30"/>
          <p:cNvSpPr txBox="1"/>
          <p:nvPr/>
        </p:nvSpPr>
        <p:spPr>
          <a:xfrm>
            <a:off x="7645716" y="1953173"/>
            <a:ext cx="2351967" cy="3970318"/>
          </a:xfrm>
          <a:prstGeom prst="rect">
            <a:avLst/>
          </a:prstGeom>
          <a:noFill/>
        </p:spPr>
        <p:txBody>
          <a:bodyPr wrap="square" rtlCol="0">
            <a:spAutoFit/>
          </a:bodyPr>
          <a:lstStyle/>
          <a:p>
            <a:pPr lvl="0" algn="ctr">
              <a:defRPr/>
            </a:pPr>
            <a:r>
              <a:rPr lang="en-US" sz="1400" dirty="0">
                <a:solidFill>
                  <a:srgbClr val="414041"/>
                </a:solidFill>
                <a:cs typeface="Calibri" pitchFamily="34" charset="0"/>
              </a:rPr>
              <a:t>This chapter focuses on the </a:t>
            </a:r>
            <a:r>
              <a:rPr lang="en-US" sz="1400" b="1" dirty="0">
                <a:solidFill>
                  <a:srgbClr val="414041"/>
                </a:solidFill>
                <a:cs typeface="Calibri" pitchFamily="34" charset="0"/>
              </a:rPr>
              <a:t>employer attributes </a:t>
            </a:r>
            <a:r>
              <a:rPr lang="en-US" sz="1400" dirty="0">
                <a:solidFill>
                  <a:srgbClr val="414041"/>
                </a:solidFill>
                <a:cs typeface="Calibri" pitchFamily="34" charset="0"/>
              </a:rPr>
              <a:t>that are </a:t>
            </a:r>
            <a:r>
              <a:rPr lang="en-US" sz="1400" b="1" dirty="0">
                <a:solidFill>
                  <a:srgbClr val="414041"/>
                </a:solidFill>
                <a:cs typeface="Calibri" pitchFamily="34" charset="0"/>
              </a:rPr>
              <a:t>most attractive </a:t>
            </a:r>
            <a:r>
              <a:rPr lang="en-US" sz="1400" dirty="0">
                <a:solidFill>
                  <a:srgbClr val="414041"/>
                </a:solidFill>
                <a:cs typeface="Calibri" pitchFamily="34" charset="0"/>
              </a:rPr>
              <a:t>to your talent Moreover, it covers your talent’s preferred choice of employers, including their ideal employers. </a:t>
            </a:r>
          </a:p>
          <a:p>
            <a:pPr lvl="0" algn="ctr">
              <a:defRPr/>
            </a:pPr>
            <a:endParaRPr lang="en-US" sz="1400" dirty="0">
              <a:solidFill>
                <a:srgbClr val="414041"/>
              </a:solidFill>
              <a:cs typeface="Calibri" pitchFamily="34" charset="0"/>
            </a:endParaRPr>
          </a:p>
          <a:p>
            <a:pPr lvl="0" algn="ctr">
              <a:defRPr/>
            </a:pPr>
            <a:r>
              <a:rPr lang="en-US" sz="1400" dirty="0">
                <a:solidFill>
                  <a:srgbClr val="414041"/>
                </a:solidFill>
                <a:cs typeface="Calibri" pitchFamily="34" charset="0"/>
              </a:rPr>
              <a:t>You will discover how well aligned your talent’s preferences are with the reality of the labor market. You can thereby identify which employers are top of mind for your talent and which ones are not currently successful at attracting your talent. </a:t>
            </a:r>
          </a:p>
        </p:txBody>
      </p:sp>
      <p:sp>
        <p:nvSpPr>
          <p:cNvPr id="24" name="Freeform 50">
            <a:extLst>
              <a:ext uri="{FF2B5EF4-FFF2-40B4-BE49-F238E27FC236}">
                <a16:creationId xmlns:a16="http://schemas.microsoft.com/office/drawing/2014/main" id="{6BC16B29-5A51-46C7-9FD8-2D130918F98A}"/>
              </a:ext>
            </a:extLst>
          </p:cNvPr>
          <p:cNvSpPr/>
          <p:nvPr/>
        </p:nvSpPr>
        <p:spPr>
          <a:xfrm>
            <a:off x="0" y="4976423"/>
            <a:ext cx="5223174" cy="587607"/>
          </a:xfrm>
          <a:custGeom>
            <a:avLst/>
            <a:gdLst>
              <a:gd name="connsiteX0" fmla="*/ 0 w 5223174"/>
              <a:gd name="connsiteY0" fmla="*/ 0 h 587607"/>
              <a:gd name="connsiteX1" fmla="*/ 4926997 w 5223174"/>
              <a:gd name="connsiteY1" fmla="*/ 0 h 587607"/>
              <a:gd name="connsiteX2" fmla="*/ 4927992 w 5223174"/>
              <a:gd name="connsiteY2" fmla="*/ 987 h 587607"/>
              <a:gd name="connsiteX3" fmla="*/ 4929774 w 5223174"/>
              <a:gd name="connsiteY3" fmla="*/ 807 h 587607"/>
              <a:gd name="connsiteX4" fmla="*/ 5200117 w 5223174"/>
              <a:gd name="connsiteY4" fmla="*/ 180003 h 587607"/>
              <a:gd name="connsiteX5" fmla="*/ 5223072 w 5223174"/>
              <a:gd name="connsiteY5" fmla="*/ 293703 h 587607"/>
              <a:gd name="connsiteX6" fmla="*/ 5223174 w 5223174"/>
              <a:gd name="connsiteY6" fmla="*/ 293804 h 587607"/>
              <a:gd name="connsiteX7" fmla="*/ 5223106 w 5223174"/>
              <a:gd name="connsiteY7" fmla="*/ 293871 h 587607"/>
              <a:gd name="connsiteX8" fmla="*/ 5223174 w 5223174"/>
              <a:gd name="connsiteY8" fmla="*/ 294207 h 587607"/>
              <a:gd name="connsiteX9" fmla="*/ 4929774 w 5223174"/>
              <a:gd name="connsiteY9" fmla="*/ 587607 h 587607"/>
              <a:gd name="connsiteX10" fmla="*/ 4927253 w 5223174"/>
              <a:gd name="connsiteY10" fmla="*/ 587353 h 587607"/>
              <a:gd name="connsiteX11" fmla="*/ 4926997 w 5223174"/>
              <a:gd name="connsiteY11" fmla="*/ 587607 h 587607"/>
              <a:gd name="connsiteX12" fmla="*/ 0 w 5223174"/>
              <a:gd name="connsiteY12" fmla="*/ 587607 h 587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23174" h="587607">
                <a:moveTo>
                  <a:pt x="0" y="0"/>
                </a:moveTo>
                <a:lnTo>
                  <a:pt x="4926997" y="0"/>
                </a:lnTo>
                <a:lnTo>
                  <a:pt x="4927992" y="987"/>
                </a:lnTo>
                <a:lnTo>
                  <a:pt x="4929774" y="807"/>
                </a:lnTo>
                <a:cubicBezTo>
                  <a:pt x="5051304" y="807"/>
                  <a:pt x="5155576" y="74697"/>
                  <a:pt x="5200117" y="180003"/>
                </a:cubicBezTo>
                <a:lnTo>
                  <a:pt x="5223072" y="293703"/>
                </a:lnTo>
                <a:lnTo>
                  <a:pt x="5223174" y="293804"/>
                </a:lnTo>
                <a:lnTo>
                  <a:pt x="5223106" y="293871"/>
                </a:lnTo>
                <a:lnTo>
                  <a:pt x="5223174" y="294207"/>
                </a:lnTo>
                <a:cubicBezTo>
                  <a:pt x="5223174" y="456247"/>
                  <a:pt x="5091814" y="587607"/>
                  <a:pt x="4929774" y="587607"/>
                </a:cubicBezTo>
                <a:lnTo>
                  <a:pt x="4927253" y="587353"/>
                </a:lnTo>
                <a:lnTo>
                  <a:pt x="4926997" y="587607"/>
                </a:lnTo>
                <a:lnTo>
                  <a:pt x="0" y="587607"/>
                </a:lnTo>
                <a:close/>
              </a:path>
            </a:pathLst>
          </a:cu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a:ln>
                <a:noFill/>
              </a:ln>
              <a:solidFill>
                <a:srgbClr val="41404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B5EA61F9-CC50-4458-8164-B76F836898C9}"/>
              </a:ext>
            </a:extLst>
          </p:cNvPr>
          <p:cNvSpPr txBox="1"/>
          <p:nvPr/>
        </p:nvSpPr>
        <p:spPr>
          <a:xfrm>
            <a:off x="157660" y="4977839"/>
            <a:ext cx="383903" cy="615553"/>
          </a:xfrm>
          <a:prstGeom prst="rect">
            <a:avLst/>
          </a:prstGeom>
          <a:noFill/>
        </p:spPr>
        <p:txBody>
          <a:bodyPr wrap="square" rtlCol="0">
            <a:spAutoFit/>
          </a:bodyPr>
          <a:lstStyle/>
          <a:p>
            <a:pPr marL="0" marR="0" lvl="1" indent="0" algn="l" defTabSz="451363" rtl="0" eaLnBrk="1" fontAlgn="auto" latinLnBrk="0" hangingPunct="1">
              <a:lnSpc>
                <a:spcPct val="100000"/>
              </a:lnSpc>
              <a:spcBef>
                <a:spcPts val="0"/>
              </a:spcBef>
              <a:spcAft>
                <a:spcPts val="0"/>
              </a:spcAft>
              <a:buClrTx/>
              <a:buSzTx/>
              <a:buFontTx/>
              <a:buNone/>
              <a:tabLst/>
              <a:defRPr/>
            </a:pPr>
            <a:r>
              <a:rPr lang="en-GB" sz="3400" dirty="0">
                <a:solidFill>
                  <a:srgbClr val="4CAFCD"/>
                </a:solidFill>
                <a:latin typeface="Calibri" pitchFamily="34" charset="0"/>
              </a:rPr>
              <a:t>6</a:t>
            </a:r>
            <a:endParaRPr kumimoji="0" lang="en-GB" sz="3400" b="0" i="0" u="none" strike="noStrike" kern="1200" cap="none" spc="0" normalizeH="0" baseline="0" noProof="0" dirty="0">
              <a:ln>
                <a:noFill/>
              </a:ln>
              <a:solidFill>
                <a:srgbClr val="4CAFCD"/>
              </a:solidFill>
              <a:effectLst/>
              <a:uLnTx/>
              <a:uFillTx/>
              <a:latin typeface="Calibri" pitchFamily="34" charset="0"/>
              <a:ea typeface="+mn-ea"/>
              <a:cs typeface="+mn-cs"/>
            </a:endParaRPr>
          </a:p>
        </p:txBody>
      </p:sp>
      <p:sp>
        <p:nvSpPr>
          <p:cNvPr id="26" name="TextBox 25">
            <a:extLst>
              <a:ext uri="{FF2B5EF4-FFF2-40B4-BE49-F238E27FC236}">
                <a16:creationId xmlns:a16="http://schemas.microsoft.com/office/drawing/2014/main" id="{F9A8B045-ADB5-4ED0-BE8E-E8061ED9B379}"/>
              </a:ext>
            </a:extLst>
          </p:cNvPr>
          <p:cNvSpPr txBox="1"/>
          <p:nvPr/>
        </p:nvSpPr>
        <p:spPr>
          <a:xfrm>
            <a:off x="736275" y="5126341"/>
            <a:ext cx="3202065" cy="287771"/>
          </a:xfrm>
          <a:prstGeom prst="rect">
            <a:avLst/>
          </a:prstGeom>
          <a:noFill/>
        </p:spPr>
        <p:txBody>
          <a:bodyPr wrap="square" rtlCol="0">
            <a:spAutoFit/>
          </a:bodyPr>
          <a:lstStyle/>
          <a:p>
            <a:pPr lvl="0">
              <a:defRPr/>
            </a:pPr>
            <a:r>
              <a:rPr lang="en-US" sz="1270" dirty="0">
                <a:solidFill>
                  <a:srgbClr val="4CAFCD"/>
                </a:solidFill>
                <a:latin typeface="Calibri" pitchFamily="34" charset="0"/>
              </a:rPr>
              <a:t>CAREER AND EMPLOYER PREFERENCES </a:t>
            </a:r>
          </a:p>
        </p:txBody>
      </p:sp>
      <p:sp>
        <p:nvSpPr>
          <p:cNvPr id="27"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58749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73CDC09E-AAF9-4157-A94F-DE49BE7954E2}"/>
              </a:ext>
            </a:extLst>
          </p:cNvPr>
          <p:cNvSpPr>
            <a:spLocks noGrp="1"/>
          </p:cNvSpPr>
          <p:nvPr>
            <p:ph type="body" sz="quarter" idx="12"/>
          </p:nvPr>
        </p:nvSpPr>
        <p:spPr/>
        <p:txBody>
          <a:bodyPr/>
          <a:lstStyle/>
          <a:p>
            <a:r>
              <a:rPr lang="en-US"/>
              <a:t>What type of employment would you prefer?</a:t>
            </a:r>
            <a:endParaRPr lang="en-GB"/>
          </a:p>
          <a:p>
            <a:endParaRPr lang="en-ZA" dirty="0"/>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Preferred type of employment</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31" name="TextBox 23"/>
          <p:cNvSpPr txBox="1"/>
          <p:nvPr/>
        </p:nvSpPr>
        <p:spPr>
          <a:xfrm>
            <a:off x="2615793" y="4852438"/>
            <a:ext cx="2478759"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Full time</a:t>
            </a:r>
          </a:p>
        </p:txBody>
      </p:sp>
      <p:sp>
        <p:nvSpPr>
          <p:cNvPr id="32" name="Rektangel 49"/>
          <p:cNvSpPr/>
          <p:nvPr/>
        </p:nvSpPr>
        <p:spPr>
          <a:xfrm>
            <a:off x="2367419" y="4860768"/>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3" name="Rektangel 51"/>
          <p:cNvSpPr/>
          <p:nvPr/>
        </p:nvSpPr>
        <p:spPr>
          <a:xfrm>
            <a:off x="2367419" y="5220185"/>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4" name="TextBox 23"/>
          <p:cNvSpPr txBox="1"/>
          <p:nvPr/>
        </p:nvSpPr>
        <p:spPr>
          <a:xfrm>
            <a:off x="2615793" y="5216388"/>
            <a:ext cx="2470126"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Part time</a:t>
            </a:r>
          </a:p>
        </p:txBody>
      </p:sp>
      <p:sp>
        <p:nvSpPr>
          <p:cNvPr id="35" name="TextBox 23"/>
          <p:cNvSpPr txBox="1"/>
          <p:nvPr/>
        </p:nvSpPr>
        <p:spPr>
          <a:xfrm>
            <a:off x="2624426" y="5612539"/>
            <a:ext cx="2123383"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Freelance/ gig-work</a:t>
            </a:r>
          </a:p>
        </p:txBody>
      </p:sp>
      <p:sp>
        <p:nvSpPr>
          <p:cNvPr id="36" name="Rektangel 49"/>
          <p:cNvSpPr/>
          <p:nvPr/>
        </p:nvSpPr>
        <p:spPr>
          <a:xfrm>
            <a:off x="2367419" y="5618275"/>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7" name="TextBox 23">
            <a:extLst>
              <a:ext uri="{FF2B5EF4-FFF2-40B4-BE49-F238E27FC236}">
                <a16:creationId xmlns:a16="http://schemas.microsoft.com/office/drawing/2014/main" id="{CD035AF9-5366-4D76-8B2F-D8D3848998F6}"/>
              </a:ext>
            </a:extLst>
          </p:cNvPr>
          <p:cNvSpPr txBox="1"/>
          <p:nvPr/>
        </p:nvSpPr>
        <p:spPr>
          <a:xfrm>
            <a:off x="7761472" y="4852438"/>
            <a:ext cx="2478759"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Full time</a:t>
            </a:r>
          </a:p>
        </p:txBody>
      </p:sp>
      <p:sp>
        <p:nvSpPr>
          <p:cNvPr id="38" name="Rektangel 49">
            <a:extLst>
              <a:ext uri="{FF2B5EF4-FFF2-40B4-BE49-F238E27FC236}">
                <a16:creationId xmlns:a16="http://schemas.microsoft.com/office/drawing/2014/main" id="{5184174C-3437-42C5-B1CF-06930F24A36F}"/>
              </a:ext>
            </a:extLst>
          </p:cNvPr>
          <p:cNvSpPr/>
          <p:nvPr/>
        </p:nvSpPr>
        <p:spPr>
          <a:xfrm>
            <a:off x="7513098" y="4860768"/>
            <a:ext cx="153988" cy="153988"/>
          </a:xfrm>
          <a:prstGeom prst="rect">
            <a:avLst/>
          </a:prstGeom>
          <a:solidFill>
            <a:srgbClr val="9019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39" name="Rektangel 51">
            <a:extLst>
              <a:ext uri="{FF2B5EF4-FFF2-40B4-BE49-F238E27FC236}">
                <a16:creationId xmlns:a16="http://schemas.microsoft.com/office/drawing/2014/main" id="{A9B8370E-1BE0-4E12-9319-0D3F3D5104A0}"/>
              </a:ext>
            </a:extLst>
          </p:cNvPr>
          <p:cNvSpPr/>
          <p:nvPr/>
        </p:nvSpPr>
        <p:spPr>
          <a:xfrm>
            <a:off x="7513098" y="5220185"/>
            <a:ext cx="153988" cy="153988"/>
          </a:xfrm>
          <a:prstGeom prst="rect">
            <a:avLst/>
          </a:prstGeom>
          <a:solidFill>
            <a:srgbClr val="FDBE3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40" name="TextBox 23">
            <a:extLst>
              <a:ext uri="{FF2B5EF4-FFF2-40B4-BE49-F238E27FC236}">
                <a16:creationId xmlns:a16="http://schemas.microsoft.com/office/drawing/2014/main" id="{F295A30B-30AF-43A2-A860-659F0DA7FFF2}"/>
              </a:ext>
            </a:extLst>
          </p:cNvPr>
          <p:cNvSpPr txBox="1"/>
          <p:nvPr/>
        </p:nvSpPr>
        <p:spPr>
          <a:xfrm>
            <a:off x="7761472" y="5216388"/>
            <a:ext cx="2470126"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Part time</a:t>
            </a:r>
          </a:p>
        </p:txBody>
      </p:sp>
      <p:sp>
        <p:nvSpPr>
          <p:cNvPr id="41" name="TextBox 23">
            <a:extLst>
              <a:ext uri="{FF2B5EF4-FFF2-40B4-BE49-F238E27FC236}">
                <a16:creationId xmlns:a16="http://schemas.microsoft.com/office/drawing/2014/main" id="{E47C2BCE-239D-4B92-AE07-8AFF4FD7D7F8}"/>
              </a:ext>
            </a:extLst>
          </p:cNvPr>
          <p:cNvSpPr txBox="1"/>
          <p:nvPr/>
        </p:nvSpPr>
        <p:spPr>
          <a:xfrm>
            <a:off x="7770105" y="5612539"/>
            <a:ext cx="2123383" cy="161583"/>
          </a:xfrm>
          <a:prstGeom prst="rect">
            <a:avLst/>
          </a:prstGeom>
          <a:noFill/>
        </p:spPr>
        <p:txBody>
          <a:bodyPr wrap="square" lIns="0" tIns="0" rIns="0" bIns="0" rtlCol="0" anchor="ctr" anchorCtr="0">
            <a:spAutoFit/>
          </a:bodyPr>
          <a:lstStyle>
            <a:defPPr>
              <a:defRPr lang="en-US"/>
            </a:defPPr>
            <a:lvl1pPr marL="0" algn="l" defTabSz="451363" rtl="0" eaLnBrk="1" latinLnBrk="0" hangingPunct="1">
              <a:defRPr sz="1814" kern="1200">
                <a:solidFill>
                  <a:schemeClr val="tx1"/>
                </a:solidFill>
                <a:latin typeface="+mn-lt"/>
                <a:ea typeface="+mn-ea"/>
                <a:cs typeface="+mn-cs"/>
              </a:defRPr>
            </a:lvl1pPr>
            <a:lvl2pPr marL="451363" algn="l" defTabSz="451363" rtl="0" eaLnBrk="1" latinLnBrk="0" hangingPunct="1">
              <a:defRPr sz="1814" kern="1200">
                <a:solidFill>
                  <a:schemeClr val="tx1"/>
                </a:solidFill>
                <a:latin typeface="+mn-lt"/>
                <a:ea typeface="+mn-ea"/>
                <a:cs typeface="+mn-cs"/>
              </a:defRPr>
            </a:lvl2pPr>
            <a:lvl3pPr marL="902726" algn="l" defTabSz="451363" rtl="0" eaLnBrk="1" latinLnBrk="0" hangingPunct="1">
              <a:defRPr sz="1814" kern="1200">
                <a:solidFill>
                  <a:schemeClr val="tx1"/>
                </a:solidFill>
                <a:latin typeface="+mn-lt"/>
                <a:ea typeface="+mn-ea"/>
                <a:cs typeface="+mn-cs"/>
              </a:defRPr>
            </a:lvl3pPr>
            <a:lvl4pPr marL="1354089" algn="l" defTabSz="451363" rtl="0" eaLnBrk="1" latinLnBrk="0" hangingPunct="1">
              <a:defRPr sz="1814" kern="1200">
                <a:solidFill>
                  <a:schemeClr val="tx1"/>
                </a:solidFill>
                <a:latin typeface="+mn-lt"/>
                <a:ea typeface="+mn-ea"/>
                <a:cs typeface="+mn-cs"/>
              </a:defRPr>
            </a:lvl4pPr>
            <a:lvl5pPr marL="1805452" algn="l" defTabSz="451363" rtl="0" eaLnBrk="1" latinLnBrk="0" hangingPunct="1">
              <a:defRPr sz="1814" kern="1200">
                <a:solidFill>
                  <a:schemeClr val="tx1"/>
                </a:solidFill>
                <a:latin typeface="+mn-lt"/>
                <a:ea typeface="+mn-ea"/>
                <a:cs typeface="+mn-cs"/>
              </a:defRPr>
            </a:lvl5pPr>
            <a:lvl6pPr marL="2256815" algn="l" defTabSz="451363" rtl="0" eaLnBrk="1" latinLnBrk="0" hangingPunct="1">
              <a:defRPr sz="1814" kern="1200">
                <a:solidFill>
                  <a:schemeClr val="tx1"/>
                </a:solidFill>
                <a:latin typeface="+mn-lt"/>
                <a:ea typeface="+mn-ea"/>
                <a:cs typeface="+mn-cs"/>
              </a:defRPr>
            </a:lvl6pPr>
            <a:lvl7pPr marL="2708178" algn="l" defTabSz="451363" rtl="0" eaLnBrk="1" latinLnBrk="0" hangingPunct="1">
              <a:defRPr sz="1814" kern="1200">
                <a:solidFill>
                  <a:schemeClr val="tx1"/>
                </a:solidFill>
                <a:latin typeface="+mn-lt"/>
                <a:ea typeface="+mn-ea"/>
                <a:cs typeface="+mn-cs"/>
              </a:defRPr>
            </a:lvl7pPr>
            <a:lvl8pPr marL="3159541" algn="l" defTabSz="451363" rtl="0" eaLnBrk="1" latinLnBrk="0" hangingPunct="1">
              <a:defRPr sz="1814" kern="1200">
                <a:solidFill>
                  <a:schemeClr val="tx1"/>
                </a:solidFill>
                <a:latin typeface="+mn-lt"/>
                <a:ea typeface="+mn-ea"/>
                <a:cs typeface="+mn-cs"/>
              </a:defRPr>
            </a:lvl8pPr>
            <a:lvl9pPr marL="3610904" algn="l" defTabSz="451363" rtl="0" eaLnBrk="1" latinLnBrk="0" hangingPunct="1">
              <a:defRPr sz="1814" kern="1200">
                <a:solidFill>
                  <a:schemeClr val="tx1"/>
                </a:solidFill>
                <a:latin typeface="+mn-lt"/>
                <a:ea typeface="+mn-ea"/>
                <a:cs typeface="+mn-cs"/>
              </a:defRPr>
            </a:lvl9pPr>
          </a:lstStyle>
          <a:p>
            <a:r>
              <a:rPr lang="en-US" sz="1050" dirty="0">
                <a:solidFill>
                  <a:srgbClr val="373C44"/>
                </a:solidFill>
              </a:rPr>
              <a:t>Freelance/ gig-work</a:t>
            </a:r>
          </a:p>
        </p:txBody>
      </p:sp>
      <p:sp>
        <p:nvSpPr>
          <p:cNvPr id="42" name="Rektangel 49">
            <a:extLst>
              <a:ext uri="{FF2B5EF4-FFF2-40B4-BE49-F238E27FC236}">
                <a16:creationId xmlns:a16="http://schemas.microsoft.com/office/drawing/2014/main" id="{D60E656F-BAC5-4DBA-8BF3-BE72F4267827}"/>
              </a:ext>
            </a:extLst>
          </p:cNvPr>
          <p:cNvSpPr/>
          <p:nvPr/>
        </p:nvSpPr>
        <p:spPr>
          <a:xfrm>
            <a:off x="7513098" y="5618275"/>
            <a:ext cx="153988" cy="153988"/>
          </a:xfrm>
          <a:prstGeom prst="rect">
            <a:avLst/>
          </a:prstGeom>
          <a:solidFill>
            <a:srgbClr val="E2E3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85165" tIns="42582" rIns="85165" bIns="42582" numCol="1" spcCol="0" rtlCol="0" fromWordArt="0" anchor="ctr" anchorCtr="0" forceAA="0" compatLnSpc="1">
            <a:prstTxWarp prst="textNoShape">
              <a:avLst/>
            </a:prstTxWarp>
            <a:noAutofit/>
          </a:bodyPr>
          <a:lstStyle>
            <a:defPPr>
              <a:defRPr lang="en-US"/>
            </a:defPPr>
            <a:lvl1pPr marL="0" algn="l" defTabSz="451363" rtl="0" eaLnBrk="1" latinLnBrk="0" hangingPunct="1">
              <a:defRPr sz="1814" kern="1200">
                <a:solidFill>
                  <a:schemeClr val="lt1"/>
                </a:solidFill>
                <a:latin typeface="+mn-lt"/>
                <a:ea typeface="+mn-ea"/>
                <a:cs typeface="+mn-cs"/>
              </a:defRPr>
            </a:lvl1pPr>
            <a:lvl2pPr marL="451363" algn="l" defTabSz="451363" rtl="0" eaLnBrk="1" latinLnBrk="0" hangingPunct="1">
              <a:defRPr sz="1814" kern="1200">
                <a:solidFill>
                  <a:schemeClr val="lt1"/>
                </a:solidFill>
                <a:latin typeface="+mn-lt"/>
                <a:ea typeface="+mn-ea"/>
                <a:cs typeface="+mn-cs"/>
              </a:defRPr>
            </a:lvl2pPr>
            <a:lvl3pPr marL="902726" algn="l" defTabSz="451363" rtl="0" eaLnBrk="1" latinLnBrk="0" hangingPunct="1">
              <a:defRPr sz="1814" kern="1200">
                <a:solidFill>
                  <a:schemeClr val="lt1"/>
                </a:solidFill>
                <a:latin typeface="+mn-lt"/>
                <a:ea typeface="+mn-ea"/>
                <a:cs typeface="+mn-cs"/>
              </a:defRPr>
            </a:lvl3pPr>
            <a:lvl4pPr marL="1354089" algn="l" defTabSz="451363" rtl="0" eaLnBrk="1" latinLnBrk="0" hangingPunct="1">
              <a:defRPr sz="1814" kern="1200">
                <a:solidFill>
                  <a:schemeClr val="lt1"/>
                </a:solidFill>
                <a:latin typeface="+mn-lt"/>
                <a:ea typeface="+mn-ea"/>
                <a:cs typeface="+mn-cs"/>
              </a:defRPr>
            </a:lvl4pPr>
            <a:lvl5pPr marL="1805452" algn="l" defTabSz="451363" rtl="0" eaLnBrk="1" latinLnBrk="0" hangingPunct="1">
              <a:defRPr sz="1814" kern="1200">
                <a:solidFill>
                  <a:schemeClr val="lt1"/>
                </a:solidFill>
                <a:latin typeface="+mn-lt"/>
                <a:ea typeface="+mn-ea"/>
                <a:cs typeface="+mn-cs"/>
              </a:defRPr>
            </a:lvl5pPr>
            <a:lvl6pPr marL="2256815" algn="l" defTabSz="451363" rtl="0" eaLnBrk="1" latinLnBrk="0" hangingPunct="1">
              <a:defRPr sz="1814" kern="1200">
                <a:solidFill>
                  <a:schemeClr val="lt1"/>
                </a:solidFill>
                <a:latin typeface="+mn-lt"/>
                <a:ea typeface="+mn-ea"/>
                <a:cs typeface="+mn-cs"/>
              </a:defRPr>
            </a:lvl6pPr>
            <a:lvl7pPr marL="2708178" algn="l" defTabSz="451363" rtl="0" eaLnBrk="1" latinLnBrk="0" hangingPunct="1">
              <a:defRPr sz="1814" kern="1200">
                <a:solidFill>
                  <a:schemeClr val="lt1"/>
                </a:solidFill>
                <a:latin typeface="+mn-lt"/>
                <a:ea typeface="+mn-ea"/>
                <a:cs typeface="+mn-cs"/>
              </a:defRPr>
            </a:lvl7pPr>
            <a:lvl8pPr marL="3159541" algn="l" defTabSz="451363" rtl="0" eaLnBrk="1" latinLnBrk="0" hangingPunct="1">
              <a:defRPr sz="1814" kern="1200">
                <a:solidFill>
                  <a:schemeClr val="lt1"/>
                </a:solidFill>
                <a:latin typeface="+mn-lt"/>
                <a:ea typeface="+mn-ea"/>
                <a:cs typeface="+mn-cs"/>
              </a:defRPr>
            </a:lvl8pPr>
            <a:lvl9pPr marL="3610904" algn="l" defTabSz="451363" rtl="0" eaLnBrk="1" latinLnBrk="0" hangingPunct="1">
              <a:defRPr sz="1814" kern="1200">
                <a:solidFill>
                  <a:schemeClr val="lt1"/>
                </a:solidFill>
                <a:latin typeface="+mn-lt"/>
                <a:ea typeface="+mn-ea"/>
                <a:cs typeface="+mn-cs"/>
              </a:defRPr>
            </a:lvl9pPr>
          </a:lstStyle>
          <a:p>
            <a:pPr algn="ctr"/>
            <a:endParaRPr lang="sv-SE" sz="1711" dirty="0">
              <a:solidFill>
                <a:srgbClr val="414041"/>
              </a:solidFill>
              <a:cs typeface="Calibri" pitchFamily="34" charset="0"/>
            </a:endParaRPr>
          </a:p>
        </p:txBody>
      </p:sp>
      <p:sp>
        <p:nvSpPr>
          <p:cNvPr id="43" name="TextBox 42"/>
          <p:cNvSpPr txBox="1"/>
          <p:nvPr/>
        </p:nvSpPr>
        <p:spPr>
          <a:xfrm>
            <a:off x="2416600" y="2544133"/>
            <a:ext cx="2123383" cy="253146"/>
          </a:xfrm>
          <a:prstGeom prst="rect">
            <a:avLst/>
          </a:prstGeom>
          <a:noFill/>
        </p:spPr>
        <p:txBody>
          <a:bodyPr wrap="square" lIns="0" tIns="0" rIns="0" bIns="0" rtlCol="0" anchor="ctr" anchorCtr="0">
            <a:spAutoFit/>
          </a:bodyPr>
          <a:lstStyle/>
          <a:p>
            <a:pPr algn="ctr"/>
            <a:r>
              <a:rPr lang="en-US" sz="1645">
                <a:solidFill>
                  <a:srgbClr val="0E97C1"/>
                </a:solidFill>
                <a:cs typeface="Calibri" pitchFamily="34" charset="0"/>
              </a:rPr>
              <a:t>Your alumni</a:t>
            </a:r>
            <a:endParaRPr lang="en-US" sz="1645" dirty="0">
              <a:solidFill>
                <a:srgbClr val="0E97C1"/>
              </a:solidFill>
              <a:cs typeface="Calibri" pitchFamily="34" charset="0"/>
            </a:endParaRPr>
          </a:p>
        </p:txBody>
      </p:sp>
      <p:sp>
        <p:nvSpPr>
          <p:cNvPr id="44" name="TextBox 43"/>
          <p:cNvSpPr txBox="1"/>
          <p:nvPr/>
        </p:nvSpPr>
        <p:spPr>
          <a:xfrm>
            <a:off x="7516087" y="2531176"/>
            <a:ext cx="2123383" cy="253146"/>
          </a:xfrm>
          <a:prstGeom prst="rect">
            <a:avLst/>
          </a:prstGeom>
          <a:noFill/>
        </p:spPr>
        <p:txBody>
          <a:bodyPr wrap="square" lIns="0" tIns="0" rIns="0" bIns="0" rtlCol="0" anchor="ctr" anchorCtr="0">
            <a:spAutoFit/>
          </a:bodyPr>
          <a:lstStyle/>
          <a:p>
            <a:pPr algn="ctr"/>
            <a:r>
              <a:rPr lang="en-US" sz="1645">
                <a:solidFill>
                  <a:srgbClr val="074B60"/>
                </a:solidFill>
                <a:cs typeface="Calibri" pitchFamily="34" charset="0"/>
              </a:rPr>
              <a:t>All professionals</a:t>
            </a:r>
            <a:endParaRPr lang="en-US" sz="1645" dirty="0">
              <a:solidFill>
                <a:srgbClr val="074B60"/>
              </a:solidFill>
              <a:cs typeface="Calibri" pitchFamily="34" charset="0"/>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00" y="112178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200" y="1121780"/>
            <a:ext cx="3703638"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1931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D8508045-40EF-4FA6-8ADC-1206C1D5EAC3}"/>
              </a:ext>
            </a:extLst>
          </p:cNvPr>
          <p:cNvSpPr>
            <a:spLocks noGrp="1"/>
          </p:cNvSpPr>
          <p:nvPr>
            <p:ph type="body" sz="quarter" idx="12"/>
          </p:nvPr>
        </p:nvSpPr>
        <p:spPr/>
        <p:txBody>
          <a:bodyPr/>
          <a:lstStyle/>
          <a:p>
            <a:r>
              <a:rPr lang="en-US"/>
              <a:t>If you have to choose one, where would you prefer to work?</a:t>
            </a:r>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a:t>Organization type preferences | Your alumni vs All professionals</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9" name="Content Placeholder 17">
            <a:extLst>
              <a:ext uri="{FF2B5EF4-FFF2-40B4-BE49-F238E27FC236}">
                <a16:creationId xmlns:a16="http://schemas.microsoft.com/office/drawing/2014/main" id="{58D25C29-EF95-455E-93BE-69AEE3FB5696}"/>
              </a:ext>
            </a:extLst>
          </p:cNvPr>
          <p:cNvSpPr txBox="1">
            <a:spLocks/>
          </p:cNvSpPr>
          <p:nvPr/>
        </p:nvSpPr>
        <p:spPr>
          <a:xfrm>
            <a:off x="4962194"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mn-lt"/>
                <a:cs typeface="Calibri" panose="020F0502020204030204" pitchFamily="34" charset="0"/>
              </a:rPr>
              <a:t>Size</a:t>
            </a:r>
          </a:p>
        </p:txBody>
      </p:sp>
      <p:sp>
        <p:nvSpPr>
          <p:cNvPr id="20" name="Content Placeholder 17">
            <a:extLst>
              <a:ext uri="{FF2B5EF4-FFF2-40B4-BE49-F238E27FC236}">
                <a16:creationId xmlns:a16="http://schemas.microsoft.com/office/drawing/2014/main" id="{5A51139B-FC0B-4E4E-B67A-D8061F4E285B}"/>
              </a:ext>
            </a:extLst>
          </p:cNvPr>
          <p:cNvSpPr txBox="1">
            <a:spLocks/>
          </p:cNvSpPr>
          <p:nvPr/>
        </p:nvSpPr>
        <p:spPr>
          <a:xfrm>
            <a:off x="8460168"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Operations</a:t>
            </a:r>
            <a:endParaRPr lang="en-US" sz="1300">
              <a:latin typeface="+mn-lt"/>
              <a:cs typeface="Calibri" panose="020F0502020204030204" pitchFamily="34" charset="0"/>
            </a:endParaRPr>
          </a:p>
        </p:txBody>
      </p:sp>
      <p:sp>
        <p:nvSpPr>
          <p:cNvPr id="21" name="Content Placeholder 17">
            <a:extLst>
              <a:ext uri="{FF2B5EF4-FFF2-40B4-BE49-F238E27FC236}">
                <a16:creationId xmlns:a16="http://schemas.microsoft.com/office/drawing/2014/main" id="{5D8CC7AD-8D87-4310-9E62-0988AD27F6A7}"/>
              </a:ext>
            </a:extLst>
          </p:cNvPr>
          <p:cNvSpPr txBox="1">
            <a:spLocks/>
          </p:cNvSpPr>
          <p:nvPr/>
        </p:nvSpPr>
        <p:spPr>
          <a:xfrm>
            <a:off x="1429615" y="1282130"/>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Organizational maturity</a:t>
            </a:r>
          </a:p>
        </p:txBody>
      </p:sp>
      <p:sp>
        <p:nvSpPr>
          <p:cNvPr id="24" name="Content Placeholder 17">
            <a:extLst>
              <a:ext uri="{FF2B5EF4-FFF2-40B4-BE49-F238E27FC236}">
                <a16:creationId xmlns:a16="http://schemas.microsoft.com/office/drawing/2014/main" id="{12425140-C659-486E-8FE7-723CEA630EDA}"/>
              </a:ext>
            </a:extLst>
          </p:cNvPr>
          <p:cNvSpPr txBox="1">
            <a:spLocks/>
          </p:cNvSpPr>
          <p:nvPr/>
        </p:nvSpPr>
        <p:spPr>
          <a:xfrm>
            <a:off x="1426759" y="381573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Origin</a:t>
            </a:r>
            <a:endParaRPr lang="en-US" sz="1300" b="1">
              <a:latin typeface="+mn-lt"/>
              <a:cs typeface="Calibri" panose="020F0502020204030204" pitchFamily="34" charset="0"/>
            </a:endParaRPr>
          </a:p>
        </p:txBody>
      </p:sp>
      <p:sp>
        <p:nvSpPr>
          <p:cNvPr id="25" name="Content Placeholder 17">
            <a:extLst>
              <a:ext uri="{FF2B5EF4-FFF2-40B4-BE49-F238E27FC236}">
                <a16:creationId xmlns:a16="http://schemas.microsoft.com/office/drawing/2014/main" id="{5AA85D56-E92F-4526-BFF7-D642A93E0831}"/>
              </a:ext>
            </a:extLst>
          </p:cNvPr>
          <p:cNvSpPr txBox="1">
            <a:spLocks/>
          </p:cNvSpPr>
          <p:nvPr/>
        </p:nvSpPr>
        <p:spPr>
          <a:xfrm>
            <a:off x="4989224" y="381379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Sector</a:t>
            </a:r>
            <a:endParaRPr lang="en-US" sz="1300">
              <a:latin typeface="+mn-lt"/>
              <a:cs typeface="Calibri" panose="020F0502020204030204" pitchFamily="34" charset="0"/>
            </a:endParaRPr>
          </a:p>
        </p:txBody>
      </p:sp>
      <p:sp>
        <p:nvSpPr>
          <p:cNvPr id="26" name="Content Placeholder 17">
            <a:extLst>
              <a:ext uri="{FF2B5EF4-FFF2-40B4-BE49-F238E27FC236}">
                <a16:creationId xmlns:a16="http://schemas.microsoft.com/office/drawing/2014/main" id="{F7848701-CE26-43D5-96C0-E6449054BBFB}"/>
              </a:ext>
            </a:extLst>
          </p:cNvPr>
          <p:cNvSpPr txBox="1">
            <a:spLocks/>
          </p:cNvSpPr>
          <p:nvPr/>
        </p:nvSpPr>
        <p:spPr>
          <a:xfrm>
            <a:off x="8448027" y="381038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Location</a:t>
            </a:r>
            <a:endParaRPr lang="sv-SE" sz="1300" dirty="0">
              <a:latin typeface="+mn-lt"/>
              <a:cs typeface="Calibri" pitchFamily="34" charset="0"/>
            </a:endParaRPr>
          </a:p>
        </p:txBody>
      </p:sp>
      <p:cxnSp>
        <p:nvCxnSpPr>
          <p:cNvPr id="27" name="Straight Connector 26">
            <a:extLst>
              <a:ext uri="{FF2B5EF4-FFF2-40B4-BE49-F238E27FC236}">
                <a16:creationId xmlns:a16="http://schemas.microsoft.com/office/drawing/2014/main" id="{EE0BA6D0-E5D6-4C21-B12D-7B76BC15EBA4}"/>
              </a:ext>
            </a:extLst>
          </p:cNvPr>
          <p:cNvCxnSpPr/>
          <p:nvPr/>
        </p:nvCxnSpPr>
        <p:spPr>
          <a:xfrm>
            <a:off x="1530928" y="1606667"/>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DE8B65-47FB-4019-BE9E-CFC8ABAD0569}"/>
              </a:ext>
            </a:extLst>
          </p:cNvPr>
          <p:cNvCxnSpPr/>
          <p:nvPr/>
        </p:nvCxnSpPr>
        <p:spPr>
          <a:xfrm>
            <a:off x="5051570"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AAE05B-B06F-4450-A968-35B38EF01907}"/>
              </a:ext>
            </a:extLst>
          </p:cNvPr>
          <p:cNvCxnSpPr/>
          <p:nvPr/>
        </p:nvCxnSpPr>
        <p:spPr>
          <a:xfrm>
            <a:off x="8557205"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C1E4DD-F5F2-4FFA-AD7F-873ACB9E3F9E}"/>
              </a:ext>
            </a:extLst>
          </p:cNvPr>
          <p:cNvCxnSpPr/>
          <p:nvPr/>
        </p:nvCxnSpPr>
        <p:spPr>
          <a:xfrm>
            <a:off x="1542116" y="4136836"/>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A1EF7D-D69C-4535-960A-3564C82208CA}"/>
              </a:ext>
            </a:extLst>
          </p:cNvPr>
          <p:cNvCxnSpPr/>
          <p:nvPr/>
        </p:nvCxnSpPr>
        <p:spPr>
          <a:xfrm>
            <a:off x="505323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ADAC35-B97C-4C08-898E-47D66BF56CF9}"/>
              </a:ext>
            </a:extLst>
          </p:cNvPr>
          <p:cNvCxnSpPr/>
          <p:nvPr/>
        </p:nvCxnSpPr>
        <p:spPr>
          <a:xfrm>
            <a:off x="854934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AA889CFE-99F4-40DD-95E4-DD1B62AE68A3}"/>
              </a:ext>
            </a:extLst>
          </p:cNvPr>
          <p:cNvSpPr txBox="1">
            <a:spLocks/>
          </p:cNvSpPr>
          <p:nvPr/>
        </p:nvSpPr>
        <p:spPr>
          <a:xfrm>
            <a:off x="1557459" y="2805290"/>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Established organization</a:t>
            </a:r>
          </a:p>
        </p:txBody>
      </p:sp>
      <p:sp>
        <p:nvSpPr>
          <p:cNvPr id="35" name="Content Placeholder 17">
            <a:extLst>
              <a:ext uri="{FF2B5EF4-FFF2-40B4-BE49-F238E27FC236}">
                <a16:creationId xmlns:a16="http://schemas.microsoft.com/office/drawing/2014/main" id="{8D913250-0C17-4C06-A377-FAB5C20B8FD2}"/>
              </a:ext>
            </a:extLst>
          </p:cNvPr>
          <p:cNvSpPr txBox="1">
            <a:spLocks/>
          </p:cNvSpPr>
          <p:nvPr/>
        </p:nvSpPr>
        <p:spPr>
          <a:xfrm>
            <a:off x="1557459" y="298572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Start-up</a:t>
            </a:r>
          </a:p>
        </p:txBody>
      </p:sp>
      <p:sp>
        <p:nvSpPr>
          <p:cNvPr id="36" name="Content Placeholder 17">
            <a:extLst>
              <a:ext uri="{FF2B5EF4-FFF2-40B4-BE49-F238E27FC236}">
                <a16:creationId xmlns:a16="http://schemas.microsoft.com/office/drawing/2014/main" id="{5783E96E-AD40-4A72-A9E6-50991481F930}"/>
              </a:ext>
            </a:extLst>
          </p:cNvPr>
          <p:cNvSpPr txBox="1">
            <a:spLocks/>
          </p:cNvSpPr>
          <p:nvPr/>
        </p:nvSpPr>
        <p:spPr>
          <a:xfrm>
            <a:off x="5083293" y="2807854"/>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organization </a:t>
            </a:r>
          </a:p>
        </p:txBody>
      </p:sp>
      <p:sp>
        <p:nvSpPr>
          <p:cNvPr id="37" name="Content Placeholder 17">
            <a:extLst>
              <a:ext uri="{FF2B5EF4-FFF2-40B4-BE49-F238E27FC236}">
                <a16:creationId xmlns:a16="http://schemas.microsoft.com/office/drawing/2014/main" id="{B78CB8C5-DDD3-4803-8C90-7E96CF1941EB}"/>
              </a:ext>
            </a:extLst>
          </p:cNvPr>
          <p:cNvSpPr txBox="1">
            <a:spLocks/>
          </p:cNvSpPr>
          <p:nvPr/>
        </p:nvSpPr>
        <p:spPr>
          <a:xfrm>
            <a:off x="5083293" y="298828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organization</a:t>
            </a:r>
          </a:p>
        </p:txBody>
      </p:sp>
      <p:sp>
        <p:nvSpPr>
          <p:cNvPr id="38" name="Rectangle 37">
            <a:extLst>
              <a:ext uri="{FF2B5EF4-FFF2-40B4-BE49-F238E27FC236}">
                <a16:creationId xmlns:a16="http://schemas.microsoft.com/office/drawing/2014/main" id="{62A3A5BC-373F-43C5-B8EB-0A5FD94EA58D}"/>
              </a:ext>
            </a:extLst>
          </p:cNvPr>
          <p:cNvSpPr/>
          <p:nvPr/>
        </p:nvSpPr>
        <p:spPr>
          <a:xfrm>
            <a:off x="5047518" y="288727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9" name="Rectangle 38">
            <a:extLst>
              <a:ext uri="{FF2B5EF4-FFF2-40B4-BE49-F238E27FC236}">
                <a16:creationId xmlns:a16="http://schemas.microsoft.com/office/drawing/2014/main" id="{381BB086-A1FC-4924-8DBD-7E06E45D590A}"/>
              </a:ext>
            </a:extLst>
          </p:cNvPr>
          <p:cNvSpPr/>
          <p:nvPr/>
        </p:nvSpPr>
        <p:spPr>
          <a:xfrm>
            <a:off x="5047518" y="3069201"/>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0" name="Content Placeholder 17">
            <a:extLst>
              <a:ext uri="{FF2B5EF4-FFF2-40B4-BE49-F238E27FC236}">
                <a16:creationId xmlns:a16="http://schemas.microsoft.com/office/drawing/2014/main" id="{E826C462-6F59-4389-96FD-355BE9A8EAD0}"/>
              </a:ext>
            </a:extLst>
          </p:cNvPr>
          <p:cNvSpPr txBox="1">
            <a:spLocks/>
          </p:cNvSpPr>
          <p:nvPr/>
        </p:nvSpPr>
        <p:spPr>
          <a:xfrm>
            <a:off x="8583309" y="2803989"/>
            <a:ext cx="3384131" cy="262571"/>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operations mainly </a:t>
            </a:r>
            <a:r>
              <a:rPr lang="en-US" sz="1000">
                <a:latin typeface="Calibri" panose="020F0502020204030204" pitchFamily="34" charset="0"/>
                <a:cs typeface="Calibri" panose="020F0502020204030204" pitchFamily="34" charset="0"/>
              </a:rPr>
              <a:t>in South Africa</a:t>
            </a:r>
            <a:endParaRPr lang="en-US" sz="1000" dirty="0">
              <a:latin typeface="Calibri" panose="020F0502020204030204" pitchFamily="34" charset="0"/>
              <a:cs typeface="Calibri" panose="020F0502020204030204" pitchFamily="34" charset="0"/>
            </a:endParaRPr>
          </a:p>
        </p:txBody>
      </p:sp>
      <p:sp>
        <p:nvSpPr>
          <p:cNvPr id="41" name="Content Placeholder 17">
            <a:extLst>
              <a:ext uri="{FF2B5EF4-FFF2-40B4-BE49-F238E27FC236}">
                <a16:creationId xmlns:a16="http://schemas.microsoft.com/office/drawing/2014/main" id="{35BFEFC6-7E2A-40E8-BC50-21E5FA807BFC}"/>
              </a:ext>
            </a:extLst>
          </p:cNvPr>
          <p:cNvSpPr txBox="1">
            <a:spLocks/>
          </p:cNvSpPr>
          <p:nvPr/>
        </p:nvSpPr>
        <p:spPr>
          <a:xfrm>
            <a:off x="8583310" y="2984420"/>
            <a:ext cx="292000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global operations</a:t>
            </a:r>
          </a:p>
        </p:txBody>
      </p:sp>
      <p:sp>
        <p:nvSpPr>
          <p:cNvPr id="42" name="Rectangle 41">
            <a:extLst>
              <a:ext uri="{FF2B5EF4-FFF2-40B4-BE49-F238E27FC236}">
                <a16:creationId xmlns:a16="http://schemas.microsoft.com/office/drawing/2014/main" id="{FEEDADEE-C06F-443D-96FA-5AF0E004C8CC}"/>
              </a:ext>
            </a:extLst>
          </p:cNvPr>
          <p:cNvSpPr/>
          <p:nvPr/>
        </p:nvSpPr>
        <p:spPr>
          <a:xfrm>
            <a:off x="8547535" y="288341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3" name="Rectangle 42">
            <a:extLst>
              <a:ext uri="{FF2B5EF4-FFF2-40B4-BE49-F238E27FC236}">
                <a16:creationId xmlns:a16="http://schemas.microsoft.com/office/drawing/2014/main" id="{F3319651-2A28-4A56-810B-EE9A667BDFF0}"/>
              </a:ext>
            </a:extLst>
          </p:cNvPr>
          <p:cNvSpPr/>
          <p:nvPr/>
        </p:nvSpPr>
        <p:spPr>
          <a:xfrm>
            <a:off x="8547535" y="3065336"/>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Content Placeholder 17">
            <a:extLst>
              <a:ext uri="{FF2B5EF4-FFF2-40B4-BE49-F238E27FC236}">
                <a16:creationId xmlns:a16="http://schemas.microsoft.com/office/drawing/2014/main" id="{61C1DED3-A752-42BC-912E-483E0B989587}"/>
              </a:ext>
            </a:extLst>
          </p:cNvPr>
          <p:cNvSpPr txBox="1">
            <a:spLocks/>
          </p:cNvSpPr>
          <p:nvPr/>
        </p:nvSpPr>
        <p:spPr>
          <a:xfrm>
            <a:off x="1557459" y="5347092"/>
            <a:ext cx="2743192" cy="226566"/>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5" name="Content Placeholder 17">
            <a:extLst>
              <a:ext uri="{FF2B5EF4-FFF2-40B4-BE49-F238E27FC236}">
                <a16:creationId xmlns:a16="http://schemas.microsoft.com/office/drawing/2014/main" id="{2DF4FE33-B360-4963-91B9-57FE369213AA}"/>
              </a:ext>
            </a:extLst>
          </p:cNvPr>
          <p:cNvSpPr txBox="1">
            <a:spLocks/>
          </p:cNvSpPr>
          <p:nvPr/>
        </p:nvSpPr>
        <p:spPr>
          <a:xfrm>
            <a:off x="1557458" y="5526618"/>
            <a:ext cx="260772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outside </a:t>
            </a:r>
            <a:r>
              <a:rPr lang="en-US" sz="1000">
                <a:latin typeface="Calibri" panose="020F0502020204030204" pitchFamily="34" charset="0"/>
                <a:cs typeface="Calibri" panose="020F0502020204030204" pitchFamily="34" charset="0"/>
              </a:rPr>
              <a:t>of South Africa</a:t>
            </a:r>
            <a:endParaRPr lang="en-US" sz="1000" dirty="0">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2D5DFBC-0A5C-433E-B752-7261656832D6}"/>
              </a:ext>
            </a:extLst>
          </p:cNvPr>
          <p:cNvSpPr/>
          <p:nvPr/>
        </p:nvSpPr>
        <p:spPr>
          <a:xfrm>
            <a:off x="1521684" y="5431958"/>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7" name="Rectangle 46">
            <a:extLst>
              <a:ext uri="{FF2B5EF4-FFF2-40B4-BE49-F238E27FC236}">
                <a16:creationId xmlns:a16="http://schemas.microsoft.com/office/drawing/2014/main" id="{F21E4183-2F68-4EDD-8884-7789D2ADE54C}"/>
              </a:ext>
            </a:extLst>
          </p:cNvPr>
          <p:cNvSpPr/>
          <p:nvPr/>
        </p:nvSpPr>
        <p:spPr>
          <a:xfrm>
            <a:off x="1521684" y="5607534"/>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8" name="Content Placeholder 17">
            <a:extLst>
              <a:ext uri="{FF2B5EF4-FFF2-40B4-BE49-F238E27FC236}">
                <a16:creationId xmlns:a16="http://schemas.microsoft.com/office/drawing/2014/main" id="{809CA806-F120-4ACF-BBE2-476B441A6CDE}"/>
              </a:ext>
            </a:extLst>
          </p:cNvPr>
          <p:cNvSpPr txBox="1">
            <a:spLocks/>
          </p:cNvSpPr>
          <p:nvPr/>
        </p:nvSpPr>
        <p:spPr>
          <a:xfrm>
            <a:off x="5083293" y="5349656"/>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Private sector</a:t>
            </a:r>
          </a:p>
        </p:txBody>
      </p:sp>
      <p:sp>
        <p:nvSpPr>
          <p:cNvPr id="49" name="Content Placeholder 17">
            <a:extLst>
              <a:ext uri="{FF2B5EF4-FFF2-40B4-BE49-F238E27FC236}">
                <a16:creationId xmlns:a16="http://schemas.microsoft.com/office/drawing/2014/main" id="{9E8AAC95-3B66-4081-A12E-3CA034F0F134}"/>
              </a:ext>
            </a:extLst>
          </p:cNvPr>
          <p:cNvSpPr txBox="1">
            <a:spLocks/>
          </p:cNvSpPr>
          <p:nvPr/>
        </p:nvSpPr>
        <p:spPr>
          <a:xfrm>
            <a:off x="5083293" y="5529182"/>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Public sector</a:t>
            </a:r>
          </a:p>
        </p:txBody>
      </p:sp>
      <p:sp>
        <p:nvSpPr>
          <p:cNvPr id="50" name="Rectangle 49">
            <a:extLst>
              <a:ext uri="{FF2B5EF4-FFF2-40B4-BE49-F238E27FC236}">
                <a16:creationId xmlns:a16="http://schemas.microsoft.com/office/drawing/2014/main" id="{CD6037CE-B901-4244-9863-CB96BDDA56BB}"/>
              </a:ext>
            </a:extLst>
          </p:cNvPr>
          <p:cNvSpPr/>
          <p:nvPr/>
        </p:nvSpPr>
        <p:spPr>
          <a:xfrm>
            <a:off x="5047518" y="543452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1" name="Rectangle 50">
            <a:extLst>
              <a:ext uri="{FF2B5EF4-FFF2-40B4-BE49-F238E27FC236}">
                <a16:creationId xmlns:a16="http://schemas.microsoft.com/office/drawing/2014/main" id="{6A26AD4D-C34E-44DF-88B2-41F13CB9A95D}"/>
              </a:ext>
            </a:extLst>
          </p:cNvPr>
          <p:cNvSpPr/>
          <p:nvPr/>
        </p:nvSpPr>
        <p:spPr>
          <a:xfrm>
            <a:off x="5047518" y="5610098"/>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Content Placeholder 17">
            <a:extLst>
              <a:ext uri="{FF2B5EF4-FFF2-40B4-BE49-F238E27FC236}">
                <a16:creationId xmlns:a16="http://schemas.microsoft.com/office/drawing/2014/main" id="{E3085BA5-A587-4F49-92E9-10F3209A5485}"/>
              </a:ext>
            </a:extLst>
          </p:cNvPr>
          <p:cNvSpPr txBox="1">
            <a:spLocks/>
          </p:cNvSpPr>
          <p:nvPr/>
        </p:nvSpPr>
        <p:spPr>
          <a:xfrm>
            <a:off x="8583310" y="5345791"/>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city </a:t>
            </a:r>
          </a:p>
        </p:txBody>
      </p:sp>
      <p:sp>
        <p:nvSpPr>
          <p:cNvPr id="53" name="Content Placeholder 17">
            <a:extLst>
              <a:ext uri="{FF2B5EF4-FFF2-40B4-BE49-F238E27FC236}">
                <a16:creationId xmlns:a16="http://schemas.microsoft.com/office/drawing/2014/main" id="{898C1293-8412-4D08-B5B8-C35A430AB6C7}"/>
              </a:ext>
            </a:extLst>
          </p:cNvPr>
          <p:cNvSpPr txBox="1">
            <a:spLocks/>
          </p:cNvSpPr>
          <p:nvPr/>
        </p:nvSpPr>
        <p:spPr>
          <a:xfrm>
            <a:off x="8583310" y="5525317"/>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town</a:t>
            </a:r>
          </a:p>
        </p:txBody>
      </p:sp>
      <p:sp>
        <p:nvSpPr>
          <p:cNvPr id="54" name="Rectangle 53">
            <a:extLst>
              <a:ext uri="{FF2B5EF4-FFF2-40B4-BE49-F238E27FC236}">
                <a16:creationId xmlns:a16="http://schemas.microsoft.com/office/drawing/2014/main" id="{F9F444D4-D1AE-4AEF-99B0-C981327B83D4}"/>
              </a:ext>
            </a:extLst>
          </p:cNvPr>
          <p:cNvSpPr/>
          <p:nvPr/>
        </p:nvSpPr>
        <p:spPr>
          <a:xfrm>
            <a:off x="8547535" y="543065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5" name="Rectangle 54">
            <a:extLst>
              <a:ext uri="{FF2B5EF4-FFF2-40B4-BE49-F238E27FC236}">
                <a16:creationId xmlns:a16="http://schemas.microsoft.com/office/drawing/2014/main" id="{28B1A599-1F1C-487C-AC67-2038973FA9F3}"/>
              </a:ext>
            </a:extLst>
          </p:cNvPr>
          <p:cNvSpPr/>
          <p:nvPr/>
        </p:nvSpPr>
        <p:spPr>
          <a:xfrm>
            <a:off x="8547535" y="56062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6" name="Rectangle 55">
            <a:extLst>
              <a:ext uri="{FF2B5EF4-FFF2-40B4-BE49-F238E27FC236}">
                <a16:creationId xmlns:a16="http://schemas.microsoft.com/office/drawing/2014/main" id="{609DF92A-7598-4A68-9856-1950047DED67}"/>
              </a:ext>
            </a:extLst>
          </p:cNvPr>
          <p:cNvSpPr/>
          <p:nvPr/>
        </p:nvSpPr>
        <p:spPr>
          <a:xfrm>
            <a:off x="1527954" y="2876330"/>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 name="Rectangle 58">
            <a:extLst>
              <a:ext uri="{FF2B5EF4-FFF2-40B4-BE49-F238E27FC236}">
                <a16:creationId xmlns:a16="http://schemas.microsoft.com/office/drawing/2014/main" id="{05EEAA0B-3528-4A1C-9570-4552D4DF3762}"/>
              </a:ext>
            </a:extLst>
          </p:cNvPr>
          <p:cNvSpPr/>
          <p:nvPr/>
        </p:nvSpPr>
        <p:spPr>
          <a:xfrm>
            <a:off x="1525744" y="30499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Rectangle 2"/>
          <p:cNvSpPr/>
          <p:nvPr/>
        </p:nvSpPr>
        <p:spPr>
          <a:xfrm>
            <a:off x="5437807" y="104566"/>
            <a:ext cx="184731" cy="371512"/>
          </a:xfrm>
          <a:prstGeom prst="rect">
            <a:avLst/>
          </a:prstGeom>
        </p:spPr>
        <p:txBody>
          <a:bodyPr wrap="none">
            <a:spAutoFit/>
          </a:bodyPr>
          <a:lstStyle/>
          <a:p>
            <a:endParaRPr lang="en-US" dirty="0">
              <a:solidFill>
                <a:srgbClr val="FF0000"/>
              </a:solidFill>
            </a:endParaRPr>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44" y="1650188"/>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4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2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6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52386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D8508045-40EF-4FA6-8ADC-1206C1D5EAC3}"/>
              </a:ext>
            </a:extLst>
          </p:cNvPr>
          <p:cNvSpPr>
            <a:spLocks noGrp="1"/>
          </p:cNvSpPr>
          <p:nvPr>
            <p:ph type="body" sz="quarter" idx="12"/>
          </p:nvPr>
        </p:nvSpPr>
        <p:spPr/>
        <p:txBody>
          <a:bodyPr/>
          <a:lstStyle/>
          <a:p>
            <a:r>
              <a:rPr lang="en-US"/>
              <a:t>If you have to choose one, where would you prefer to work?</a:t>
            </a:r>
          </a:p>
        </p:txBody>
      </p:sp>
      <p:sp>
        <p:nvSpPr>
          <p:cNvPr id="23" name="Title 4">
            <a:extLst>
              <a:ext uri="{FF2B5EF4-FFF2-40B4-BE49-F238E27FC236}">
                <a16:creationId xmlns:a16="http://schemas.microsoft.com/office/drawing/2014/main" id="{82C2AEBA-D41E-42AF-BA97-306BF2BD1F4D}"/>
              </a:ext>
            </a:extLst>
          </p:cNvPr>
          <p:cNvSpPr>
            <a:spLocks noGrp="1"/>
          </p:cNvSpPr>
          <p:nvPr>
            <p:ph type="title"/>
          </p:nvPr>
        </p:nvSpPr>
        <p:spPr/>
        <p:txBody>
          <a:bodyPr/>
          <a:lstStyle/>
          <a:p>
            <a:r>
              <a:rPr lang="en-US" dirty="0"/>
              <a:t>Organization type preferences | Gender comparison</a:t>
            </a:r>
            <a:endParaRPr lang="en-ZA" dirty="0"/>
          </a:p>
        </p:txBody>
      </p:sp>
      <p:sp>
        <p:nvSpPr>
          <p:cNvPr id="2" name="Text Placeholder 1">
            <a:extLst>
              <a:ext uri="{FF2B5EF4-FFF2-40B4-BE49-F238E27FC236}">
                <a16:creationId xmlns:a16="http://schemas.microsoft.com/office/drawing/2014/main" id="{BB35C23F-7D12-4445-A192-F8F624F9ED74}"/>
              </a:ext>
            </a:extLst>
          </p:cNvPr>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ZA" dirty="0"/>
          </a:p>
        </p:txBody>
      </p:sp>
      <p:sp>
        <p:nvSpPr>
          <p:cNvPr id="30"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9" name="Content Placeholder 17">
            <a:extLst>
              <a:ext uri="{FF2B5EF4-FFF2-40B4-BE49-F238E27FC236}">
                <a16:creationId xmlns:a16="http://schemas.microsoft.com/office/drawing/2014/main" id="{58D25C29-EF95-455E-93BE-69AEE3FB5696}"/>
              </a:ext>
            </a:extLst>
          </p:cNvPr>
          <p:cNvSpPr txBox="1">
            <a:spLocks/>
          </p:cNvSpPr>
          <p:nvPr/>
        </p:nvSpPr>
        <p:spPr>
          <a:xfrm>
            <a:off x="4962194"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mn-lt"/>
                <a:cs typeface="Calibri" panose="020F0502020204030204" pitchFamily="34" charset="0"/>
              </a:rPr>
              <a:t>Size</a:t>
            </a:r>
          </a:p>
        </p:txBody>
      </p:sp>
      <p:sp>
        <p:nvSpPr>
          <p:cNvPr id="20" name="Content Placeholder 17">
            <a:extLst>
              <a:ext uri="{FF2B5EF4-FFF2-40B4-BE49-F238E27FC236}">
                <a16:creationId xmlns:a16="http://schemas.microsoft.com/office/drawing/2014/main" id="{5A51139B-FC0B-4E4E-B67A-D8061F4E285B}"/>
              </a:ext>
            </a:extLst>
          </p:cNvPr>
          <p:cNvSpPr txBox="1">
            <a:spLocks/>
          </p:cNvSpPr>
          <p:nvPr/>
        </p:nvSpPr>
        <p:spPr>
          <a:xfrm>
            <a:off x="8460168" y="128217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Operations</a:t>
            </a:r>
            <a:endParaRPr lang="en-US" sz="1300">
              <a:latin typeface="+mn-lt"/>
              <a:cs typeface="Calibri" panose="020F0502020204030204" pitchFamily="34" charset="0"/>
            </a:endParaRPr>
          </a:p>
        </p:txBody>
      </p:sp>
      <p:sp>
        <p:nvSpPr>
          <p:cNvPr id="21" name="Content Placeholder 17">
            <a:extLst>
              <a:ext uri="{FF2B5EF4-FFF2-40B4-BE49-F238E27FC236}">
                <a16:creationId xmlns:a16="http://schemas.microsoft.com/office/drawing/2014/main" id="{5D8CC7AD-8D87-4310-9E62-0988AD27F6A7}"/>
              </a:ext>
            </a:extLst>
          </p:cNvPr>
          <p:cNvSpPr txBox="1">
            <a:spLocks/>
          </p:cNvSpPr>
          <p:nvPr/>
        </p:nvSpPr>
        <p:spPr>
          <a:xfrm>
            <a:off x="1429615" y="1282130"/>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Organizational maturity</a:t>
            </a:r>
          </a:p>
        </p:txBody>
      </p:sp>
      <p:sp>
        <p:nvSpPr>
          <p:cNvPr id="24" name="Content Placeholder 17">
            <a:extLst>
              <a:ext uri="{FF2B5EF4-FFF2-40B4-BE49-F238E27FC236}">
                <a16:creationId xmlns:a16="http://schemas.microsoft.com/office/drawing/2014/main" id="{12425140-C659-486E-8FE7-723CEA630EDA}"/>
              </a:ext>
            </a:extLst>
          </p:cNvPr>
          <p:cNvSpPr txBox="1">
            <a:spLocks/>
          </p:cNvSpPr>
          <p:nvPr/>
        </p:nvSpPr>
        <p:spPr>
          <a:xfrm>
            <a:off x="1426759" y="381573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Origin</a:t>
            </a:r>
            <a:endParaRPr lang="en-US" sz="1300" b="1">
              <a:latin typeface="+mn-lt"/>
              <a:cs typeface="Calibri" panose="020F0502020204030204" pitchFamily="34" charset="0"/>
            </a:endParaRPr>
          </a:p>
        </p:txBody>
      </p:sp>
      <p:sp>
        <p:nvSpPr>
          <p:cNvPr id="25" name="Content Placeholder 17">
            <a:extLst>
              <a:ext uri="{FF2B5EF4-FFF2-40B4-BE49-F238E27FC236}">
                <a16:creationId xmlns:a16="http://schemas.microsoft.com/office/drawing/2014/main" id="{5AA85D56-E92F-4526-BFF7-D642A93E0831}"/>
              </a:ext>
            </a:extLst>
          </p:cNvPr>
          <p:cNvSpPr txBox="1">
            <a:spLocks/>
          </p:cNvSpPr>
          <p:nvPr/>
        </p:nvSpPr>
        <p:spPr>
          <a:xfrm>
            <a:off x="4989224" y="381379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a:latin typeface="Calibri" panose="020F0502020204030204" pitchFamily="34" charset="0"/>
                <a:cs typeface="Calibri" panose="020F0502020204030204" pitchFamily="34" charset="0"/>
              </a:rPr>
              <a:t>Sector</a:t>
            </a:r>
            <a:endParaRPr lang="en-US" sz="1300">
              <a:latin typeface="+mn-lt"/>
              <a:cs typeface="Calibri" panose="020F0502020204030204" pitchFamily="34" charset="0"/>
            </a:endParaRPr>
          </a:p>
        </p:txBody>
      </p:sp>
      <p:sp>
        <p:nvSpPr>
          <p:cNvPr id="26" name="Content Placeholder 17">
            <a:extLst>
              <a:ext uri="{FF2B5EF4-FFF2-40B4-BE49-F238E27FC236}">
                <a16:creationId xmlns:a16="http://schemas.microsoft.com/office/drawing/2014/main" id="{F7848701-CE26-43D5-96C0-E6449054BBFB}"/>
              </a:ext>
            </a:extLst>
          </p:cNvPr>
          <p:cNvSpPr txBox="1">
            <a:spLocks/>
          </p:cNvSpPr>
          <p:nvPr/>
        </p:nvSpPr>
        <p:spPr>
          <a:xfrm>
            <a:off x="8448027" y="3810388"/>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300" b="1" dirty="0">
                <a:latin typeface="Calibri" panose="020F0502020204030204" pitchFamily="34" charset="0"/>
                <a:cs typeface="Calibri" panose="020F0502020204030204" pitchFamily="34" charset="0"/>
              </a:rPr>
              <a:t>Location</a:t>
            </a:r>
            <a:endParaRPr lang="sv-SE" sz="1300" dirty="0">
              <a:latin typeface="+mn-lt"/>
              <a:cs typeface="Calibri" pitchFamily="34" charset="0"/>
            </a:endParaRPr>
          </a:p>
        </p:txBody>
      </p:sp>
      <p:cxnSp>
        <p:nvCxnSpPr>
          <p:cNvPr id="27" name="Straight Connector 26">
            <a:extLst>
              <a:ext uri="{FF2B5EF4-FFF2-40B4-BE49-F238E27FC236}">
                <a16:creationId xmlns:a16="http://schemas.microsoft.com/office/drawing/2014/main" id="{EE0BA6D0-E5D6-4C21-B12D-7B76BC15EBA4}"/>
              </a:ext>
            </a:extLst>
          </p:cNvPr>
          <p:cNvCxnSpPr/>
          <p:nvPr/>
        </p:nvCxnSpPr>
        <p:spPr>
          <a:xfrm>
            <a:off x="1530928" y="1606667"/>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DE8B65-47FB-4019-BE9E-CFC8ABAD0569}"/>
              </a:ext>
            </a:extLst>
          </p:cNvPr>
          <p:cNvCxnSpPr/>
          <p:nvPr/>
        </p:nvCxnSpPr>
        <p:spPr>
          <a:xfrm>
            <a:off x="5051570"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AAE05B-B06F-4450-A968-35B38EF01907}"/>
              </a:ext>
            </a:extLst>
          </p:cNvPr>
          <p:cNvCxnSpPr/>
          <p:nvPr/>
        </p:nvCxnSpPr>
        <p:spPr>
          <a:xfrm>
            <a:off x="8557205" y="1602903"/>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C1E4DD-F5F2-4FFA-AD7F-873ACB9E3F9E}"/>
              </a:ext>
            </a:extLst>
          </p:cNvPr>
          <p:cNvCxnSpPr/>
          <p:nvPr/>
        </p:nvCxnSpPr>
        <p:spPr>
          <a:xfrm>
            <a:off x="1542116" y="4136836"/>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A1EF7D-D69C-4535-960A-3564C82208CA}"/>
              </a:ext>
            </a:extLst>
          </p:cNvPr>
          <p:cNvCxnSpPr/>
          <p:nvPr/>
        </p:nvCxnSpPr>
        <p:spPr>
          <a:xfrm>
            <a:off x="505323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ADAC35-B97C-4C08-898E-47D66BF56CF9}"/>
              </a:ext>
            </a:extLst>
          </p:cNvPr>
          <p:cNvCxnSpPr/>
          <p:nvPr/>
        </p:nvCxnSpPr>
        <p:spPr>
          <a:xfrm>
            <a:off x="8549343" y="4133072"/>
            <a:ext cx="2011680" cy="0"/>
          </a:xfrm>
          <a:prstGeom prst="line">
            <a:avLst/>
          </a:prstGeom>
          <a:ln w="28575">
            <a:solidFill>
              <a:srgbClr val="636675">
                <a:alpha val="90000"/>
              </a:srgbClr>
            </a:solidFill>
          </a:ln>
        </p:spPr>
        <p:style>
          <a:lnRef idx="1">
            <a:schemeClr val="accent1"/>
          </a:lnRef>
          <a:fillRef idx="0">
            <a:schemeClr val="accent1"/>
          </a:fillRef>
          <a:effectRef idx="0">
            <a:schemeClr val="accent1"/>
          </a:effectRef>
          <a:fontRef idx="minor">
            <a:schemeClr val="tx1"/>
          </a:fontRef>
        </p:style>
      </p:cxnSp>
      <p:sp>
        <p:nvSpPr>
          <p:cNvPr id="34" name="Content Placeholder 17">
            <a:extLst>
              <a:ext uri="{FF2B5EF4-FFF2-40B4-BE49-F238E27FC236}">
                <a16:creationId xmlns:a16="http://schemas.microsoft.com/office/drawing/2014/main" id="{AA889CFE-99F4-40DD-95E4-DD1B62AE68A3}"/>
              </a:ext>
            </a:extLst>
          </p:cNvPr>
          <p:cNvSpPr txBox="1">
            <a:spLocks/>
          </p:cNvSpPr>
          <p:nvPr/>
        </p:nvSpPr>
        <p:spPr>
          <a:xfrm>
            <a:off x="1557459" y="2805290"/>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Established organization</a:t>
            </a:r>
          </a:p>
        </p:txBody>
      </p:sp>
      <p:sp>
        <p:nvSpPr>
          <p:cNvPr id="35" name="Content Placeholder 17">
            <a:extLst>
              <a:ext uri="{FF2B5EF4-FFF2-40B4-BE49-F238E27FC236}">
                <a16:creationId xmlns:a16="http://schemas.microsoft.com/office/drawing/2014/main" id="{8D913250-0C17-4C06-A377-FAB5C20B8FD2}"/>
              </a:ext>
            </a:extLst>
          </p:cNvPr>
          <p:cNvSpPr txBox="1">
            <a:spLocks/>
          </p:cNvSpPr>
          <p:nvPr/>
        </p:nvSpPr>
        <p:spPr>
          <a:xfrm>
            <a:off x="1557459" y="2985721"/>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Start-up</a:t>
            </a:r>
          </a:p>
        </p:txBody>
      </p:sp>
      <p:sp>
        <p:nvSpPr>
          <p:cNvPr id="36" name="Content Placeholder 17">
            <a:extLst>
              <a:ext uri="{FF2B5EF4-FFF2-40B4-BE49-F238E27FC236}">
                <a16:creationId xmlns:a16="http://schemas.microsoft.com/office/drawing/2014/main" id="{5783E96E-AD40-4A72-A9E6-50991481F930}"/>
              </a:ext>
            </a:extLst>
          </p:cNvPr>
          <p:cNvSpPr txBox="1">
            <a:spLocks/>
          </p:cNvSpPr>
          <p:nvPr/>
        </p:nvSpPr>
        <p:spPr>
          <a:xfrm>
            <a:off x="5083293" y="2807854"/>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organization </a:t>
            </a:r>
          </a:p>
        </p:txBody>
      </p:sp>
      <p:sp>
        <p:nvSpPr>
          <p:cNvPr id="37" name="Content Placeholder 17">
            <a:extLst>
              <a:ext uri="{FF2B5EF4-FFF2-40B4-BE49-F238E27FC236}">
                <a16:creationId xmlns:a16="http://schemas.microsoft.com/office/drawing/2014/main" id="{B78CB8C5-DDD3-4803-8C90-7E96CF1941EB}"/>
              </a:ext>
            </a:extLst>
          </p:cNvPr>
          <p:cNvSpPr txBox="1">
            <a:spLocks/>
          </p:cNvSpPr>
          <p:nvPr/>
        </p:nvSpPr>
        <p:spPr>
          <a:xfrm>
            <a:off x="5083293" y="2988285"/>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organization</a:t>
            </a:r>
          </a:p>
        </p:txBody>
      </p:sp>
      <p:sp>
        <p:nvSpPr>
          <p:cNvPr id="38" name="Rectangle 37">
            <a:extLst>
              <a:ext uri="{FF2B5EF4-FFF2-40B4-BE49-F238E27FC236}">
                <a16:creationId xmlns:a16="http://schemas.microsoft.com/office/drawing/2014/main" id="{62A3A5BC-373F-43C5-B8EB-0A5FD94EA58D}"/>
              </a:ext>
            </a:extLst>
          </p:cNvPr>
          <p:cNvSpPr/>
          <p:nvPr/>
        </p:nvSpPr>
        <p:spPr>
          <a:xfrm>
            <a:off x="5047518" y="288727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0" name="Content Placeholder 17">
            <a:extLst>
              <a:ext uri="{FF2B5EF4-FFF2-40B4-BE49-F238E27FC236}">
                <a16:creationId xmlns:a16="http://schemas.microsoft.com/office/drawing/2014/main" id="{E826C462-6F59-4389-96FD-355BE9A8EAD0}"/>
              </a:ext>
            </a:extLst>
          </p:cNvPr>
          <p:cNvSpPr txBox="1">
            <a:spLocks/>
          </p:cNvSpPr>
          <p:nvPr/>
        </p:nvSpPr>
        <p:spPr>
          <a:xfrm>
            <a:off x="8583309" y="2803989"/>
            <a:ext cx="3384131" cy="262571"/>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operations mainly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1" name="Content Placeholder 17">
            <a:extLst>
              <a:ext uri="{FF2B5EF4-FFF2-40B4-BE49-F238E27FC236}">
                <a16:creationId xmlns:a16="http://schemas.microsoft.com/office/drawing/2014/main" id="{35BFEFC6-7E2A-40E8-BC50-21E5FA807BFC}"/>
              </a:ext>
            </a:extLst>
          </p:cNvPr>
          <p:cNvSpPr txBox="1">
            <a:spLocks/>
          </p:cNvSpPr>
          <p:nvPr/>
        </p:nvSpPr>
        <p:spPr>
          <a:xfrm>
            <a:off x="8583310" y="2984420"/>
            <a:ext cx="2920004"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with global operations</a:t>
            </a:r>
          </a:p>
        </p:txBody>
      </p:sp>
      <p:sp>
        <p:nvSpPr>
          <p:cNvPr id="42" name="Rectangle 41">
            <a:extLst>
              <a:ext uri="{FF2B5EF4-FFF2-40B4-BE49-F238E27FC236}">
                <a16:creationId xmlns:a16="http://schemas.microsoft.com/office/drawing/2014/main" id="{FEEDADEE-C06F-443D-96FA-5AF0E004C8CC}"/>
              </a:ext>
            </a:extLst>
          </p:cNvPr>
          <p:cNvSpPr/>
          <p:nvPr/>
        </p:nvSpPr>
        <p:spPr>
          <a:xfrm>
            <a:off x="8547535" y="288341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Content Placeholder 17">
            <a:extLst>
              <a:ext uri="{FF2B5EF4-FFF2-40B4-BE49-F238E27FC236}">
                <a16:creationId xmlns:a16="http://schemas.microsoft.com/office/drawing/2014/main" id="{61C1DED3-A752-42BC-912E-483E0B989587}"/>
              </a:ext>
            </a:extLst>
          </p:cNvPr>
          <p:cNvSpPr txBox="1">
            <a:spLocks/>
          </p:cNvSpPr>
          <p:nvPr/>
        </p:nvSpPr>
        <p:spPr>
          <a:xfrm>
            <a:off x="1557459" y="5347092"/>
            <a:ext cx="2743192" cy="226566"/>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a:t>
            </a:r>
            <a:r>
              <a:rPr lang="en-US" sz="1000">
                <a:latin typeface="Calibri" panose="020F0502020204030204" pitchFamily="34" charset="0"/>
                <a:cs typeface="Calibri" panose="020F0502020204030204" pitchFamily="34" charset="0"/>
              </a:rPr>
              <a:t>in South Africa </a:t>
            </a:r>
            <a:endParaRPr lang="en-US" sz="1000" dirty="0">
              <a:latin typeface="Calibri" panose="020F0502020204030204" pitchFamily="34" charset="0"/>
              <a:cs typeface="Calibri" panose="020F0502020204030204" pitchFamily="34" charset="0"/>
            </a:endParaRPr>
          </a:p>
        </p:txBody>
      </p:sp>
      <p:sp>
        <p:nvSpPr>
          <p:cNvPr id="45" name="Content Placeholder 17">
            <a:extLst>
              <a:ext uri="{FF2B5EF4-FFF2-40B4-BE49-F238E27FC236}">
                <a16:creationId xmlns:a16="http://schemas.microsoft.com/office/drawing/2014/main" id="{2DF4FE33-B360-4963-91B9-57FE369213AA}"/>
              </a:ext>
            </a:extLst>
          </p:cNvPr>
          <p:cNvSpPr txBox="1">
            <a:spLocks/>
          </p:cNvSpPr>
          <p:nvPr/>
        </p:nvSpPr>
        <p:spPr>
          <a:xfrm>
            <a:off x="1557458" y="5526618"/>
            <a:ext cx="2607727"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Organization founded outside </a:t>
            </a:r>
            <a:r>
              <a:rPr lang="en-US" sz="1000">
                <a:latin typeface="Calibri" panose="020F0502020204030204" pitchFamily="34" charset="0"/>
                <a:cs typeface="Calibri" panose="020F0502020204030204" pitchFamily="34" charset="0"/>
              </a:rPr>
              <a:t>of South Africa</a:t>
            </a:r>
            <a:endParaRPr lang="en-US" sz="1000" dirty="0">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22D5DFBC-0A5C-433E-B752-7261656832D6}"/>
              </a:ext>
            </a:extLst>
          </p:cNvPr>
          <p:cNvSpPr/>
          <p:nvPr/>
        </p:nvSpPr>
        <p:spPr>
          <a:xfrm>
            <a:off x="1521684" y="5431958"/>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8" name="Content Placeholder 17">
            <a:extLst>
              <a:ext uri="{FF2B5EF4-FFF2-40B4-BE49-F238E27FC236}">
                <a16:creationId xmlns:a16="http://schemas.microsoft.com/office/drawing/2014/main" id="{809CA806-F120-4ACF-BBE2-476B441A6CDE}"/>
              </a:ext>
            </a:extLst>
          </p:cNvPr>
          <p:cNvSpPr txBox="1">
            <a:spLocks/>
          </p:cNvSpPr>
          <p:nvPr/>
        </p:nvSpPr>
        <p:spPr>
          <a:xfrm>
            <a:off x="5083293" y="5349656"/>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Private sector</a:t>
            </a:r>
          </a:p>
        </p:txBody>
      </p:sp>
      <p:sp>
        <p:nvSpPr>
          <p:cNvPr id="49" name="Content Placeholder 17">
            <a:extLst>
              <a:ext uri="{FF2B5EF4-FFF2-40B4-BE49-F238E27FC236}">
                <a16:creationId xmlns:a16="http://schemas.microsoft.com/office/drawing/2014/main" id="{9E8AAC95-3B66-4081-A12E-3CA034F0F134}"/>
              </a:ext>
            </a:extLst>
          </p:cNvPr>
          <p:cNvSpPr txBox="1">
            <a:spLocks/>
          </p:cNvSpPr>
          <p:nvPr/>
        </p:nvSpPr>
        <p:spPr>
          <a:xfrm>
            <a:off x="5083293" y="5529182"/>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Public sector</a:t>
            </a:r>
          </a:p>
        </p:txBody>
      </p:sp>
      <p:sp>
        <p:nvSpPr>
          <p:cNvPr id="50" name="Rectangle 49">
            <a:extLst>
              <a:ext uri="{FF2B5EF4-FFF2-40B4-BE49-F238E27FC236}">
                <a16:creationId xmlns:a16="http://schemas.microsoft.com/office/drawing/2014/main" id="{CD6037CE-B901-4244-9863-CB96BDDA56BB}"/>
              </a:ext>
            </a:extLst>
          </p:cNvPr>
          <p:cNvSpPr/>
          <p:nvPr/>
        </p:nvSpPr>
        <p:spPr>
          <a:xfrm>
            <a:off x="5047518" y="5434522"/>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2" name="Content Placeholder 17">
            <a:extLst>
              <a:ext uri="{FF2B5EF4-FFF2-40B4-BE49-F238E27FC236}">
                <a16:creationId xmlns:a16="http://schemas.microsoft.com/office/drawing/2014/main" id="{E3085BA5-A587-4F49-92E9-10F3209A5485}"/>
              </a:ext>
            </a:extLst>
          </p:cNvPr>
          <p:cNvSpPr txBox="1">
            <a:spLocks/>
          </p:cNvSpPr>
          <p:nvPr/>
        </p:nvSpPr>
        <p:spPr>
          <a:xfrm>
            <a:off x="8583310" y="5345791"/>
            <a:ext cx="2194560" cy="202135"/>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Large city </a:t>
            </a:r>
          </a:p>
        </p:txBody>
      </p:sp>
      <p:sp>
        <p:nvSpPr>
          <p:cNvPr id="53" name="Content Placeholder 17">
            <a:extLst>
              <a:ext uri="{FF2B5EF4-FFF2-40B4-BE49-F238E27FC236}">
                <a16:creationId xmlns:a16="http://schemas.microsoft.com/office/drawing/2014/main" id="{898C1293-8412-4D08-B5B8-C35A430AB6C7}"/>
              </a:ext>
            </a:extLst>
          </p:cNvPr>
          <p:cNvSpPr txBox="1">
            <a:spLocks/>
          </p:cNvSpPr>
          <p:nvPr/>
        </p:nvSpPr>
        <p:spPr>
          <a:xfrm>
            <a:off x="8583310" y="5525317"/>
            <a:ext cx="2194560" cy="326448"/>
          </a:xfrm>
          <a:prstGeom prst="rect">
            <a:avLst/>
          </a:prstGeom>
        </p:spPr>
        <p:txBody>
          <a:bodyPr/>
          <a:lstStyle>
            <a:lvl1pPr marL="241554" indent="-241554" algn="l" defTabSz="451331" rtl="0" eaLnBrk="1" latinLnBrk="0" hangingPunct="1">
              <a:spcBef>
                <a:spcPct val="20000"/>
              </a:spcBef>
              <a:buFont typeface="Arial"/>
              <a:buChar char="•"/>
              <a:defRPr sz="2358" b="0" i="0" kern="1200">
                <a:solidFill>
                  <a:schemeClr val="tx1"/>
                </a:solidFill>
                <a:latin typeface="+mj-lt"/>
                <a:ea typeface="+mn-ea"/>
                <a:cs typeface="Arial" panose="020B0604020202020204" pitchFamily="34" charset="0"/>
              </a:defRPr>
            </a:lvl1pPr>
            <a:lvl2pPr marL="636528" indent="-215440" algn="l" defTabSz="451331" rtl="0" eaLnBrk="1" latinLnBrk="0" hangingPunct="1">
              <a:spcBef>
                <a:spcPct val="20000"/>
              </a:spcBef>
              <a:buFont typeface="Arial"/>
              <a:buChar char="–"/>
              <a:defRPr sz="1995" b="0" i="0" kern="1200">
                <a:solidFill>
                  <a:schemeClr val="tx1"/>
                </a:solidFill>
                <a:latin typeface="+mj-lt"/>
                <a:ea typeface="+mn-ea"/>
                <a:cs typeface="Arial" panose="020B0604020202020204" pitchFamily="34" charset="0"/>
              </a:defRPr>
            </a:lvl2pPr>
            <a:lvl3pPr marL="998859" indent="-159949" algn="l" defTabSz="451331" rtl="0" eaLnBrk="1" latinLnBrk="0" hangingPunct="1">
              <a:spcBef>
                <a:spcPct val="20000"/>
              </a:spcBef>
              <a:buFont typeface="Arial"/>
              <a:buChar char="•"/>
              <a:defRPr sz="1814" b="0" i="0" kern="1200">
                <a:solidFill>
                  <a:schemeClr val="tx1"/>
                </a:solidFill>
                <a:latin typeface="+mj-lt"/>
                <a:ea typeface="+mn-ea"/>
                <a:cs typeface="Arial" panose="020B0604020202020204" pitchFamily="34" charset="0"/>
              </a:defRPr>
            </a:lvl3pPr>
            <a:lvl4pPr marL="1384041" indent="-159949" algn="l" defTabSz="451331" rtl="0" eaLnBrk="1" latinLnBrk="0" hangingPunct="1">
              <a:spcBef>
                <a:spcPct val="20000"/>
              </a:spcBef>
              <a:buFont typeface="Arial"/>
              <a:buChar char="–"/>
              <a:defRPr sz="1632" b="0" i="0" kern="1200" baseline="0">
                <a:solidFill>
                  <a:schemeClr val="tx1"/>
                </a:solidFill>
                <a:latin typeface="+mj-lt"/>
                <a:ea typeface="+mn-ea"/>
                <a:cs typeface="Arial" panose="020B0604020202020204" pitchFamily="34" charset="0"/>
              </a:defRPr>
            </a:lvl4pPr>
            <a:lvl5pPr marL="1769221" indent="-159949" algn="l" defTabSz="451331" rtl="0" eaLnBrk="1" latinLnBrk="0" hangingPunct="1">
              <a:spcBef>
                <a:spcPct val="20000"/>
              </a:spcBef>
              <a:buFont typeface="Arial"/>
              <a:buChar char="»"/>
              <a:defRPr sz="1451" b="0" i="0" kern="1200" baseline="0">
                <a:solidFill>
                  <a:schemeClr val="tx1"/>
                </a:solidFill>
                <a:latin typeface="+mj-lt"/>
                <a:ea typeface="+mn-ea"/>
                <a:cs typeface="Arial" panose="020B0604020202020204" pitchFamily="34" charset="0"/>
              </a:defRPr>
            </a:lvl5pPr>
            <a:lvl6pPr marL="2482318" indent="-225666" algn="l" defTabSz="451331" rtl="0" eaLnBrk="1" latinLnBrk="0" hangingPunct="1">
              <a:spcBef>
                <a:spcPct val="20000"/>
              </a:spcBef>
              <a:buFont typeface="Arial"/>
              <a:buChar char="•"/>
              <a:defRPr sz="1995" kern="1200">
                <a:solidFill>
                  <a:schemeClr val="tx1"/>
                </a:solidFill>
                <a:latin typeface="+mn-lt"/>
                <a:ea typeface="+mn-ea"/>
                <a:cs typeface="+mn-cs"/>
              </a:defRPr>
            </a:lvl6pPr>
            <a:lvl7pPr marL="2933649" indent="-225666" algn="l" defTabSz="451331" rtl="0" eaLnBrk="1" latinLnBrk="0" hangingPunct="1">
              <a:spcBef>
                <a:spcPct val="20000"/>
              </a:spcBef>
              <a:buFont typeface="Arial"/>
              <a:buChar char="•"/>
              <a:defRPr sz="1995" kern="1200">
                <a:solidFill>
                  <a:schemeClr val="tx1"/>
                </a:solidFill>
                <a:latin typeface="+mn-lt"/>
                <a:ea typeface="+mn-ea"/>
                <a:cs typeface="+mn-cs"/>
              </a:defRPr>
            </a:lvl7pPr>
            <a:lvl8pPr marL="3384979" indent="-225666" algn="l" defTabSz="451331" rtl="0" eaLnBrk="1" latinLnBrk="0" hangingPunct="1">
              <a:spcBef>
                <a:spcPct val="20000"/>
              </a:spcBef>
              <a:buFont typeface="Arial"/>
              <a:buChar char="•"/>
              <a:defRPr sz="1995" kern="1200">
                <a:solidFill>
                  <a:schemeClr val="tx1"/>
                </a:solidFill>
                <a:latin typeface="+mn-lt"/>
                <a:ea typeface="+mn-ea"/>
                <a:cs typeface="+mn-cs"/>
              </a:defRPr>
            </a:lvl8pPr>
            <a:lvl9pPr marL="3836311" indent="-225666" algn="l" defTabSz="451331" rtl="0" eaLnBrk="1" latinLnBrk="0" hangingPunct="1">
              <a:spcBef>
                <a:spcPct val="20000"/>
              </a:spcBef>
              <a:buFont typeface="Arial"/>
              <a:buChar char="•"/>
              <a:defRPr sz="1995" kern="1200">
                <a:solidFill>
                  <a:schemeClr val="tx1"/>
                </a:solidFill>
                <a:latin typeface="+mn-lt"/>
                <a:ea typeface="+mn-ea"/>
                <a:cs typeface="+mn-cs"/>
              </a:defRPr>
            </a:lvl9pPr>
          </a:lstStyle>
          <a:p>
            <a:pPr marL="0" indent="0">
              <a:buNone/>
            </a:pPr>
            <a:r>
              <a:rPr lang="en-US" sz="1000" dirty="0">
                <a:latin typeface="Calibri" panose="020F0502020204030204" pitchFamily="34" charset="0"/>
                <a:cs typeface="Calibri" panose="020F0502020204030204" pitchFamily="34" charset="0"/>
              </a:rPr>
              <a:t>Small to medium sized town</a:t>
            </a:r>
          </a:p>
        </p:txBody>
      </p:sp>
      <p:sp>
        <p:nvSpPr>
          <p:cNvPr id="54" name="Rectangle 53">
            <a:extLst>
              <a:ext uri="{FF2B5EF4-FFF2-40B4-BE49-F238E27FC236}">
                <a16:creationId xmlns:a16="http://schemas.microsoft.com/office/drawing/2014/main" id="{F9F444D4-D1AE-4AEF-99B0-C981327B83D4}"/>
              </a:ext>
            </a:extLst>
          </p:cNvPr>
          <p:cNvSpPr/>
          <p:nvPr/>
        </p:nvSpPr>
        <p:spPr>
          <a:xfrm>
            <a:off x="8547535" y="5430657"/>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6" name="Rectangle 55">
            <a:extLst>
              <a:ext uri="{FF2B5EF4-FFF2-40B4-BE49-F238E27FC236}">
                <a16:creationId xmlns:a16="http://schemas.microsoft.com/office/drawing/2014/main" id="{609DF92A-7598-4A68-9856-1950047DED67}"/>
              </a:ext>
            </a:extLst>
          </p:cNvPr>
          <p:cNvSpPr/>
          <p:nvPr/>
        </p:nvSpPr>
        <p:spPr>
          <a:xfrm>
            <a:off x="1527954" y="2876330"/>
            <a:ext cx="86782" cy="91440"/>
          </a:xfrm>
          <a:prstGeom prst="rect">
            <a:avLst/>
          </a:prstGeom>
          <a:solidFill>
            <a:srgbClr val="2C68B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9" name="Rectangle 58">
            <a:extLst>
              <a:ext uri="{FF2B5EF4-FFF2-40B4-BE49-F238E27FC236}">
                <a16:creationId xmlns:a16="http://schemas.microsoft.com/office/drawing/2014/main" id="{381BB086-A1FC-4924-8DBD-7E06E45D590A}"/>
              </a:ext>
            </a:extLst>
          </p:cNvPr>
          <p:cNvSpPr/>
          <p:nvPr/>
        </p:nvSpPr>
        <p:spPr>
          <a:xfrm>
            <a:off x="5047518" y="3069201"/>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0" name="Rectangle 59">
            <a:extLst>
              <a:ext uri="{FF2B5EF4-FFF2-40B4-BE49-F238E27FC236}">
                <a16:creationId xmlns:a16="http://schemas.microsoft.com/office/drawing/2014/main" id="{F3319651-2A28-4A56-810B-EE9A667BDFF0}"/>
              </a:ext>
            </a:extLst>
          </p:cNvPr>
          <p:cNvSpPr/>
          <p:nvPr/>
        </p:nvSpPr>
        <p:spPr>
          <a:xfrm>
            <a:off x="8547535" y="3065336"/>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Rectangle 60">
            <a:extLst>
              <a:ext uri="{FF2B5EF4-FFF2-40B4-BE49-F238E27FC236}">
                <a16:creationId xmlns:a16="http://schemas.microsoft.com/office/drawing/2014/main" id="{F21E4183-2F68-4EDD-8884-7789D2ADE54C}"/>
              </a:ext>
            </a:extLst>
          </p:cNvPr>
          <p:cNvSpPr/>
          <p:nvPr/>
        </p:nvSpPr>
        <p:spPr>
          <a:xfrm>
            <a:off x="1521684" y="5607534"/>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2" name="Rectangle 61">
            <a:extLst>
              <a:ext uri="{FF2B5EF4-FFF2-40B4-BE49-F238E27FC236}">
                <a16:creationId xmlns:a16="http://schemas.microsoft.com/office/drawing/2014/main" id="{6A26AD4D-C34E-44DF-88B2-41F13CB9A95D}"/>
              </a:ext>
            </a:extLst>
          </p:cNvPr>
          <p:cNvSpPr/>
          <p:nvPr/>
        </p:nvSpPr>
        <p:spPr>
          <a:xfrm>
            <a:off x="5047518" y="5610098"/>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3" name="Rectangle 62">
            <a:extLst>
              <a:ext uri="{FF2B5EF4-FFF2-40B4-BE49-F238E27FC236}">
                <a16:creationId xmlns:a16="http://schemas.microsoft.com/office/drawing/2014/main" id="{28B1A599-1F1C-487C-AC67-2038973FA9F3}"/>
              </a:ext>
            </a:extLst>
          </p:cNvPr>
          <p:cNvSpPr/>
          <p:nvPr/>
        </p:nvSpPr>
        <p:spPr>
          <a:xfrm>
            <a:off x="8547535" y="56062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4" name="Rectangle 63">
            <a:extLst>
              <a:ext uri="{FF2B5EF4-FFF2-40B4-BE49-F238E27FC236}">
                <a16:creationId xmlns:a16="http://schemas.microsoft.com/office/drawing/2014/main" id="{05EEAA0B-3528-4A1C-9570-4552D4DF3762}"/>
              </a:ext>
            </a:extLst>
          </p:cNvPr>
          <p:cNvSpPr/>
          <p:nvPr/>
        </p:nvSpPr>
        <p:spPr>
          <a:xfrm>
            <a:off x="1525744" y="3049933"/>
            <a:ext cx="86782" cy="91440"/>
          </a:xfrm>
          <a:prstGeom prst="rect">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55" name="Rectangle 54"/>
          <p:cNvSpPr/>
          <p:nvPr/>
        </p:nvSpPr>
        <p:spPr>
          <a:xfrm>
            <a:off x="5437807" y="104566"/>
            <a:ext cx="184731" cy="371512"/>
          </a:xfrm>
          <a:prstGeom prst="rect">
            <a:avLst/>
          </a:prstGeom>
        </p:spPr>
        <p:txBody>
          <a:bodyPr wrap="none">
            <a:spAutoFit/>
          </a:bodyPr>
          <a:lstStyle/>
          <a:p>
            <a:endParaRPr lang="en-US" dirty="0">
              <a:solidFill>
                <a:srgbClr val="FF0000"/>
              </a:solidFill>
            </a:endParaRP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44" y="1650188"/>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4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9200" y="16704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6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00" y="4197600"/>
            <a:ext cx="3262312"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3283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37">
            <a:extLst>
              <a:ext uri="{FF2B5EF4-FFF2-40B4-BE49-F238E27FC236}">
                <a16:creationId xmlns:a16="http://schemas.microsoft.com/office/drawing/2014/main" id="{3DF7CA75-FA93-4685-BBDE-D2A90E5972F5}"/>
              </a:ext>
            </a:extLst>
          </p:cNvPr>
          <p:cNvSpPr/>
          <p:nvPr/>
        </p:nvSpPr>
        <p:spPr>
          <a:xfrm>
            <a:off x="3373796"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2" name="Rounded Rectangle 37">
            <a:extLst>
              <a:ext uri="{FF2B5EF4-FFF2-40B4-BE49-F238E27FC236}">
                <a16:creationId xmlns:a16="http://schemas.microsoft.com/office/drawing/2014/main" id="{5649325A-D23F-487B-B00E-161D4F231754}"/>
              </a:ext>
            </a:extLst>
          </p:cNvPr>
          <p:cNvSpPr/>
          <p:nvPr/>
        </p:nvSpPr>
        <p:spPr>
          <a:xfrm>
            <a:off x="4905988" y="2291720"/>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3" name="Rounded Rectangle 37">
            <a:extLst>
              <a:ext uri="{FF2B5EF4-FFF2-40B4-BE49-F238E27FC236}">
                <a16:creationId xmlns:a16="http://schemas.microsoft.com/office/drawing/2014/main" id="{7182F847-3295-4CA4-8552-8ABC67F2B587}"/>
              </a:ext>
            </a:extLst>
          </p:cNvPr>
          <p:cNvSpPr/>
          <p:nvPr/>
        </p:nvSpPr>
        <p:spPr>
          <a:xfrm>
            <a:off x="6459068" y="2284881"/>
            <a:ext cx="1459628" cy="813417"/>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4" name="Rounded Rectangle 37">
            <a:extLst>
              <a:ext uri="{FF2B5EF4-FFF2-40B4-BE49-F238E27FC236}">
                <a16:creationId xmlns:a16="http://schemas.microsoft.com/office/drawing/2014/main" id="{999F6064-74A9-4557-9050-99FCB29AB454}"/>
              </a:ext>
            </a:extLst>
          </p:cNvPr>
          <p:cNvSpPr/>
          <p:nvPr/>
        </p:nvSpPr>
        <p:spPr>
          <a:xfrm>
            <a:off x="8007932" y="228488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5" name="Rounded Rectangle 37">
            <a:extLst>
              <a:ext uri="{FF2B5EF4-FFF2-40B4-BE49-F238E27FC236}">
                <a16:creationId xmlns:a16="http://schemas.microsoft.com/office/drawing/2014/main" id="{F22C64A3-4211-4D26-BE3A-7A54A1E9F95E}"/>
              </a:ext>
            </a:extLst>
          </p:cNvPr>
          <p:cNvSpPr/>
          <p:nvPr/>
        </p:nvSpPr>
        <p:spPr>
          <a:xfrm>
            <a:off x="8007932" y="1385570"/>
            <a:ext cx="1459628" cy="813417"/>
          </a:xfrm>
          <a:prstGeom prst="roundRect">
            <a:avLst>
              <a:gd name="adj" fmla="val 4278"/>
            </a:avLst>
          </a:prstGeom>
          <a:solidFill>
            <a:srgbClr val="D9D9D9"/>
          </a:solidFill>
          <a:ln>
            <a:solidFill>
              <a:srgbClr val="D9D9D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6" name="Rounded Rectangle 37">
            <a:extLst>
              <a:ext uri="{FF2B5EF4-FFF2-40B4-BE49-F238E27FC236}">
                <a16:creationId xmlns:a16="http://schemas.microsoft.com/office/drawing/2014/main" id="{B1755609-6442-45A3-8E82-9E98F3BA07FE}"/>
              </a:ext>
            </a:extLst>
          </p:cNvPr>
          <p:cNvSpPr/>
          <p:nvPr/>
        </p:nvSpPr>
        <p:spPr>
          <a:xfrm>
            <a:off x="3375903"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7" name="Rounded Rectangle 37">
            <a:extLst>
              <a:ext uri="{FF2B5EF4-FFF2-40B4-BE49-F238E27FC236}">
                <a16:creationId xmlns:a16="http://schemas.microsoft.com/office/drawing/2014/main" id="{870700F2-C0A9-453A-8E1C-81840D945665}"/>
              </a:ext>
            </a:extLst>
          </p:cNvPr>
          <p:cNvSpPr/>
          <p:nvPr/>
        </p:nvSpPr>
        <p:spPr>
          <a:xfrm>
            <a:off x="4915377" y="318838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58" name="Rounded Rectangle 37">
            <a:extLst>
              <a:ext uri="{FF2B5EF4-FFF2-40B4-BE49-F238E27FC236}">
                <a16:creationId xmlns:a16="http://schemas.microsoft.com/office/drawing/2014/main" id="{4870B46D-ADB5-4E9F-9EF6-40F835901B2C}"/>
              </a:ext>
            </a:extLst>
          </p:cNvPr>
          <p:cNvSpPr/>
          <p:nvPr/>
        </p:nvSpPr>
        <p:spPr>
          <a:xfrm>
            <a:off x="6459740" y="3180254"/>
            <a:ext cx="1459628" cy="813417"/>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0" name="Rounded Rectangle 37">
            <a:extLst>
              <a:ext uri="{FF2B5EF4-FFF2-40B4-BE49-F238E27FC236}">
                <a16:creationId xmlns:a16="http://schemas.microsoft.com/office/drawing/2014/main" id="{8F6FEAE9-CC31-475B-B023-78309B56A6F8}"/>
              </a:ext>
            </a:extLst>
          </p:cNvPr>
          <p:cNvSpPr/>
          <p:nvPr/>
        </p:nvSpPr>
        <p:spPr>
          <a:xfrm>
            <a:off x="8011300" y="3180957"/>
            <a:ext cx="1459628" cy="813417"/>
          </a:xfrm>
          <a:prstGeom prst="roundRect">
            <a:avLst>
              <a:gd name="adj" fmla="val 4278"/>
            </a:avLst>
          </a:prstGeom>
          <a:solidFill>
            <a:srgbClr val="414041"/>
          </a:solidFill>
          <a:ln>
            <a:solidFill>
              <a:srgbClr val="41404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1" name="Rounded Rectangle 37">
            <a:extLst>
              <a:ext uri="{FF2B5EF4-FFF2-40B4-BE49-F238E27FC236}">
                <a16:creationId xmlns:a16="http://schemas.microsoft.com/office/drawing/2014/main" id="{4AE6BCCD-97E4-449E-B2B9-03947AC539C1}"/>
              </a:ext>
            </a:extLst>
          </p:cNvPr>
          <p:cNvSpPr/>
          <p:nvPr/>
        </p:nvSpPr>
        <p:spPr>
          <a:xfrm>
            <a:off x="3373794"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2" name="Rounded Rectangle 37">
            <a:extLst>
              <a:ext uri="{FF2B5EF4-FFF2-40B4-BE49-F238E27FC236}">
                <a16:creationId xmlns:a16="http://schemas.microsoft.com/office/drawing/2014/main" id="{8B87B5F0-C3BB-4A6D-88F8-FE8F5450E38F}"/>
              </a:ext>
            </a:extLst>
          </p:cNvPr>
          <p:cNvSpPr/>
          <p:nvPr/>
        </p:nvSpPr>
        <p:spPr>
          <a:xfrm>
            <a:off x="4921689" y="4068470"/>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3" name="Rounded Rectangle 37">
            <a:extLst>
              <a:ext uri="{FF2B5EF4-FFF2-40B4-BE49-F238E27FC236}">
                <a16:creationId xmlns:a16="http://schemas.microsoft.com/office/drawing/2014/main" id="{B912DFAE-7B3D-47C9-A680-3FF5CFE1AA18}"/>
              </a:ext>
            </a:extLst>
          </p:cNvPr>
          <p:cNvSpPr/>
          <p:nvPr/>
        </p:nvSpPr>
        <p:spPr>
          <a:xfrm>
            <a:off x="6459740" y="4060535"/>
            <a:ext cx="1459628" cy="813417"/>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4" name="Rounded Rectangle 37">
            <a:extLst>
              <a:ext uri="{FF2B5EF4-FFF2-40B4-BE49-F238E27FC236}">
                <a16:creationId xmlns:a16="http://schemas.microsoft.com/office/drawing/2014/main" id="{4F73EFED-AAE5-44DE-A89F-DD1A3C8674D2}"/>
              </a:ext>
            </a:extLst>
          </p:cNvPr>
          <p:cNvSpPr/>
          <p:nvPr/>
        </p:nvSpPr>
        <p:spPr>
          <a:xfrm>
            <a:off x="7998542" y="4060535"/>
            <a:ext cx="1459628" cy="813417"/>
          </a:xfrm>
          <a:prstGeom prst="roundRect">
            <a:avLst>
              <a:gd name="adj" fmla="val 4278"/>
            </a:avLst>
          </a:prstGeom>
          <a:solidFill>
            <a:srgbClr val="658E33"/>
          </a:solidFill>
          <a:ln>
            <a:solidFill>
              <a:srgbClr val="658E3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5" name="Rounded Rectangle 37">
            <a:extLst>
              <a:ext uri="{FF2B5EF4-FFF2-40B4-BE49-F238E27FC236}">
                <a16:creationId xmlns:a16="http://schemas.microsoft.com/office/drawing/2014/main" id="{6124E686-C42C-4D32-B647-ED41F6BF933B}"/>
              </a:ext>
            </a:extLst>
          </p:cNvPr>
          <p:cNvSpPr/>
          <p:nvPr/>
        </p:nvSpPr>
        <p:spPr>
          <a:xfrm>
            <a:off x="3373794" y="4946130"/>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7" name="Rounded Rectangle 37">
            <a:extLst>
              <a:ext uri="{FF2B5EF4-FFF2-40B4-BE49-F238E27FC236}">
                <a16:creationId xmlns:a16="http://schemas.microsoft.com/office/drawing/2014/main" id="{1A9C9799-9E79-4FC8-B3EE-A1757085E900}"/>
              </a:ext>
            </a:extLst>
          </p:cNvPr>
          <p:cNvSpPr/>
          <p:nvPr/>
        </p:nvSpPr>
        <p:spPr>
          <a:xfrm>
            <a:off x="4919879" y="4939208"/>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8" name="Rounded Rectangle 37">
            <a:extLst>
              <a:ext uri="{FF2B5EF4-FFF2-40B4-BE49-F238E27FC236}">
                <a16:creationId xmlns:a16="http://schemas.microsoft.com/office/drawing/2014/main" id="{F11269E8-8659-4192-8344-7BF9089C49E1}"/>
              </a:ext>
            </a:extLst>
          </p:cNvPr>
          <p:cNvSpPr/>
          <p:nvPr/>
        </p:nvSpPr>
        <p:spPr>
          <a:xfrm>
            <a:off x="6459740" y="4937843"/>
            <a:ext cx="1459628" cy="813417"/>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169" name="Rounded Rectangle 37">
            <a:extLst>
              <a:ext uri="{FF2B5EF4-FFF2-40B4-BE49-F238E27FC236}">
                <a16:creationId xmlns:a16="http://schemas.microsoft.com/office/drawing/2014/main" id="{D4104AEC-ECCA-4B73-A858-122A3106758E}"/>
              </a:ext>
            </a:extLst>
          </p:cNvPr>
          <p:cNvSpPr/>
          <p:nvPr/>
        </p:nvSpPr>
        <p:spPr>
          <a:xfrm>
            <a:off x="8007932" y="4946130"/>
            <a:ext cx="1459628" cy="813417"/>
          </a:xfrm>
          <a:prstGeom prst="roundRect">
            <a:avLst>
              <a:gd name="adj" fmla="val 4278"/>
            </a:avLst>
          </a:prstGeom>
          <a:solidFill>
            <a:srgbClr val="8E8C8E"/>
          </a:solidFill>
          <a:ln>
            <a:solidFill>
              <a:srgbClr val="8E8C8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200" b="1">
              <a:solidFill>
                <a:schemeClr val="bg1"/>
              </a:solidFill>
              <a:latin typeface="Calibri"/>
            </a:endParaRPr>
          </a:p>
        </p:txBody>
      </p:sp>
      <p:sp>
        <p:nvSpPr>
          <p:cNvPr id="2" name="Text Placeholder 1"/>
          <p:cNvSpPr>
            <a:spLocks noGrp="1"/>
          </p:cNvSpPr>
          <p:nvPr>
            <p:ph type="body" sz="quarter" idx="12"/>
          </p:nvPr>
        </p:nvSpPr>
        <p:spPr/>
        <p:txBody>
          <a:bodyPr/>
          <a:lstStyle/>
          <a:p>
            <a:r>
              <a:rPr lang="en-US" dirty="0"/>
              <a:t>What is your current salary before taxes (including commission and bonus, excluding pension)?</a:t>
            </a:r>
          </a:p>
        </p:txBody>
      </p:sp>
      <p:sp>
        <p:nvSpPr>
          <p:cNvPr id="7" name="Title 6"/>
          <p:cNvSpPr>
            <a:spLocks noGrp="1"/>
          </p:cNvSpPr>
          <p:nvPr>
            <p:ph type="title"/>
          </p:nvPr>
        </p:nvSpPr>
        <p:spPr/>
        <p:txBody>
          <a:bodyPr/>
          <a:lstStyle/>
          <a:p>
            <a:r>
              <a:rPr lang="en-US" dirty="0"/>
              <a:t>Current annual </a:t>
            </a:r>
            <a:r>
              <a:rPr lang="en-US"/>
              <a:t>salary (ZAR)</a:t>
            </a:r>
            <a:endParaRPr lang="en-US" dirty="0"/>
          </a:p>
        </p:txBody>
      </p:sp>
      <p:sp>
        <p:nvSpPr>
          <p:cNvPr id="95" name="Platshållare för text 2"/>
          <p:cNvSpPr>
            <a:spLocks noGrp="1"/>
          </p:cNvSpPr>
          <p:nvPr>
            <p:ph type="body" sz="quarter" idx="10"/>
          </p:nvPr>
        </p:nvSpPr>
        <p:spPr/>
        <p:txBody>
          <a:bodyPr/>
          <a:lstStyle/>
          <a:p>
            <a:r>
              <a:rPr lang="en-US" dirty="0"/>
              <a:t>2021 </a:t>
            </a:r>
            <a:r>
              <a:rPr lang="en-US"/>
              <a:t>| South Africa | Professionals | All main fields of study</a:t>
            </a:r>
            <a:endParaRPr lang="en-US" dirty="0"/>
          </a:p>
          <a:p>
            <a:endParaRPr lang="en-US" dirty="0"/>
          </a:p>
        </p:txBody>
      </p:sp>
      <p:sp>
        <p:nvSpPr>
          <p:cNvPr id="102"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p:txBody>
      </p:sp>
      <p:sp>
        <p:nvSpPr>
          <p:cNvPr id="111"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sz="1088" dirty="0">
                <a:solidFill>
                  <a:srgbClr val="FF0000"/>
                </a:solidFill>
                <a:latin typeface="Calibri" pitchFamily="34" charset="0"/>
                <a:cs typeface="Calibri" pitchFamily="34" charset="0"/>
              </a:rPr>
              <a:t> </a:t>
            </a:r>
            <a:endParaRPr lang="en-US" sz="1088" dirty="0">
              <a:latin typeface="Calibri" pitchFamily="34" charset="0"/>
              <a:cs typeface="Calibri" pitchFamily="34" charset="0"/>
            </a:endParaRPr>
          </a:p>
          <a:p>
            <a:endParaRPr lang="en-US" sz="1088" dirty="0">
              <a:latin typeface="Calibri" pitchFamily="34" charset="0"/>
              <a:cs typeface="Calibri" pitchFamily="34" charset="0"/>
            </a:endParaRPr>
          </a:p>
        </p:txBody>
      </p:sp>
      <p:sp>
        <p:nvSpPr>
          <p:cNvPr id="110" name="textruta 39"/>
          <p:cNvSpPr txBox="1"/>
          <p:nvPr/>
        </p:nvSpPr>
        <p:spPr>
          <a:xfrm>
            <a:off x="3373794" y="1594859"/>
            <a:ext cx="1469018" cy="510909"/>
          </a:xfrm>
          <a:prstGeom prst="rect">
            <a:avLst/>
          </a:prstGeom>
          <a:noFill/>
        </p:spPr>
        <p:txBody>
          <a:bodyPr wrap="square" rtlCol="0" anchor="b" anchorCtr="0">
            <a:spAutoFit/>
          </a:bodyPr>
          <a:lstStyle/>
          <a:p>
            <a:pPr algn="ctr"/>
            <a:r>
              <a:rPr lang="en-US" sz="1360">
                <a:latin typeface="Calibri" pitchFamily="34" charset="0"/>
              </a:rPr>
              <a:t>Business/Commerce </a:t>
            </a:r>
            <a:endParaRPr lang="en-GB" sz="1360" dirty="0">
              <a:latin typeface="Calibri" pitchFamily="34" charset="0"/>
            </a:endParaRPr>
          </a:p>
        </p:txBody>
      </p:sp>
      <p:sp>
        <p:nvSpPr>
          <p:cNvPr id="123" name="textruta 39"/>
          <p:cNvSpPr txBox="1"/>
          <p:nvPr/>
        </p:nvSpPr>
        <p:spPr>
          <a:xfrm>
            <a:off x="4915377" y="1594859"/>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Engineering/Technology</a:t>
            </a:r>
            <a:endParaRPr lang="en-US" sz="1360" b="0" dirty="0">
              <a:solidFill>
                <a:schemeClr val="tx1"/>
              </a:solidFill>
              <a:latin typeface="Calibri" pitchFamily="34" charset="0"/>
            </a:endParaRPr>
          </a:p>
        </p:txBody>
      </p:sp>
      <p:sp>
        <p:nvSpPr>
          <p:cNvPr id="132" name="textruta 39"/>
          <p:cNvSpPr txBox="1"/>
          <p:nvPr/>
        </p:nvSpPr>
        <p:spPr>
          <a:xfrm>
            <a:off x="6456959" y="1804146"/>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US" sz="1360" b="0">
                <a:solidFill>
                  <a:schemeClr val="tx1"/>
                </a:solidFill>
                <a:latin typeface="Calibri" pitchFamily="34" charset="0"/>
              </a:rPr>
              <a:t>Sciences</a:t>
            </a:r>
            <a:endParaRPr lang="en-US" sz="1360" b="0" dirty="0">
              <a:solidFill>
                <a:schemeClr val="tx1"/>
              </a:solidFill>
              <a:latin typeface="Calibri" pitchFamily="34" charset="0"/>
            </a:endParaRPr>
          </a:p>
        </p:txBody>
      </p:sp>
      <p:sp>
        <p:nvSpPr>
          <p:cNvPr id="142" name="textruta 39"/>
          <p:cNvSpPr txBox="1"/>
          <p:nvPr/>
        </p:nvSpPr>
        <p:spPr>
          <a:xfrm>
            <a:off x="7998542" y="1594858"/>
            <a:ext cx="1469018" cy="510909"/>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r>
              <a:rPr lang="en-GB" sz="1360" b="0">
                <a:solidFill>
                  <a:schemeClr val="tx1"/>
                </a:solidFill>
                <a:latin typeface="Calibri" pitchFamily="34" charset="0"/>
              </a:rPr>
              <a:t>All Professionals </a:t>
            </a:r>
            <a:r>
              <a:rPr lang="en-GB" sz="1360" b="0" dirty="0">
                <a:solidFill>
                  <a:schemeClr val="tx1"/>
                </a:solidFill>
                <a:latin typeface="Calibri" pitchFamily="34" charset="0"/>
              </a:rPr>
              <a:t>2021</a:t>
            </a:r>
          </a:p>
        </p:txBody>
      </p:sp>
      <p:sp>
        <p:nvSpPr>
          <p:cNvPr id="79" name="Rectangle 78"/>
          <p:cNvSpPr/>
          <p:nvPr/>
        </p:nvSpPr>
        <p:spPr>
          <a:xfrm>
            <a:off x="3334926" y="2518851"/>
            <a:ext cx="1541583" cy="345479"/>
          </a:xfrm>
          <a:prstGeom prst="rect">
            <a:avLst/>
          </a:prstGeom>
        </p:spPr>
        <p:txBody>
          <a:bodyPr wrap="square" anchor="ctr">
            <a:spAutoFit/>
          </a:bodyPr>
          <a:lstStyle/>
          <a:p>
            <a:pPr lvl="0" algn="ctr"/>
            <a:r>
              <a:rPr lang="en-US" sz="1645">
                <a:cs typeface="Calibri" pitchFamily="34" charset="0"/>
              </a:rPr>
              <a:t>407 434</a:t>
            </a:r>
            <a:endParaRPr lang="en-US" sz="1645" dirty="0">
              <a:cs typeface="Calibri" pitchFamily="34" charset="0"/>
            </a:endParaRPr>
          </a:p>
        </p:txBody>
      </p:sp>
      <p:sp>
        <p:nvSpPr>
          <p:cNvPr id="82" name="Rectangle 81"/>
          <p:cNvSpPr/>
          <p:nvPr/>
        </p:nvSpPr>
        <p:spPr>
          <a:xfrm>
            <a:off x="3334926"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461 222</a:t>
            </a:r>
            <a:endParaRPr lang="en-US" sz="1645" dirty="0">
              <a:solidFill>
                <a:srgbClr val="FFFFFF"/>
              </a:solidFill>
              <a:cs typeface="Calibri" pitchFamily="34" charset="0"/>
            </a:endParaRPr>
          </a:p>
        </p:txBody>
      </p:sp>
      <p:sp>
        <p:nvSpPr>
          <p:cNvPr id="83" name="Rectangle 82"/>
          <p:cNvSpPr/>
          <p:nvPr/>
        </p:nvSpPr>
        <p:spPr>
          <a:xfrm>
            <a:off x="3334926"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356 738</a:t>
            </a:r>
            <a:endParaRPr lang="en-US" sz="1645" dirty="0">
              <a:solidFill>
                <a:schemeClr val="bg1"/>
              </a:solidFill>
              <a:cs typeface="Calibri" pitchFamily="34" charset="0"/>
            </a:endParaRPr>
          </a:p>
        </p:txBody>
      </p:sp>
      <p:sp>
        <p:nvSpPr>
          <p:cNvPr id="84" name="Rectangle 83"/>
          <p:cNvSpPr/>
          <p:nvPr/>
        </p:nvSpPr>
        <p:spPr>
          <a:xfrm>
            <a:off x="3334926"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104 484</a:t>
            </a:r>
            <a:endParaRPr lang="en-US" sz="1645" dirty="0">
              <a:solidFill>
                <a:schemeClr val="bg1"/>
              </a:solidFill>
              <a:cs typeface="Calibri" pitchFamily="34" charset="0"/>
            </a:endParaRPr>
          </a:p>
        </p:txBody>
      </p:sp>
      <p:sp>
        <p:nvSpPr>
          <p:cNvPr id="85" name="Rectangle 84"/>
          <p:cNvSpPr/>
          <p:nvPr/>
        </p:nvSpPr>
        <p:spPr>
          <a:xfrm>
            <a:off x="4876509" y="2533310"/>
            <a:ext cx="1541583" cy="345479"/>
          </a:xfrm>
          <a:prstGeom prst="rect">
            <a:avLst/>
          </a:prstGeom>
        </p:spPr>
        <p:txBody>
          <a:bodyPr wrap="square" anchor="ctr">
            <a:spAutoFit/>
          </a:bodyPr>
          <a:lstStyle/>
          <a:p>
            <a:pPr lvl="0" algn="ctr"/>
            <a:r>
              <a:rPr lang="en-US" sz="1645">
                <a:cs typeface="Calibri" pitchFamily="34" charset="0"/>
              </a:rPr>
              <a:t>481 641</a:t>
            </a:r>
            <a:endParaRPr lang="en-US" sz="1645" dirty="0">
              <a:cs typeface="Calibri" pitchFamily="34" charset="0"/>
            </a:endParaRPr>
          </a:p>
        </p:txBody>
      </p:sp>
      <p:sp>
        <p:nvSpPr>
          <p:cNvPr id="86" name="Rectangle 85"/>
          <p:cNvSpPr/>
          <p:nvPr/>
        </p:nvSpPr>
        <p:spPr>
          <a:xfrm>
            <a:off x="4876509" y="3432900"/>
            <a:ext cx="1541583" cy="345479"/>
          </a:xfrm>
          <a:prstGeom prst="rect">
            <a:avLst/>
          </a:prstGeom>
        </p:spPr>
        <p:txBody>
          <a:bodyPr wrap="square" anchor="ctr">
            <a:spAutoFit/>
          </a:bodyPr>
          <a:lstStyle/>
          <a:p>
            <a:pPr lvl="0" algn="ctr"/>
            <a:r>
              <a:rPr lang="en-US" sz="1645">
                <a:solidFill>
                  <a:srgbClr val="FFFFFF"/>
                </a:solidFill>
                <a:cs typeface="Calibri" pitchFamily="34" charset="0"/>
              </a:rPr>
              <a:t>509 770</a:t>
            </a:r>
            <a:endParaRPr lang="en-US" sz="1645" dirty="0">
              <a:solidFill>
                <a:srgbClr val="FFFFFF"/>
              </a:solidFill>
              <a:cs typeface="Calibri" pitchFamily="34" charset="0"/>
            </a:endParaRPr>
          </a:p>
        </p:txBody>
      </p:sp>
      <p:sp>
        <p:nvSpPr>
          <p:cNvPr id="87" name="Rectangle 86"/>
          <p:cNvSpPr/>
          <p:nvPr/>
        </p:nvSpPr>
        <p:spPr>
          <a:xfrm>
            <a:off x="4876509" y="4312986"/>
            <a:ext cx="1541583" cy="345479"/>
          </a:xfrm>
          <a:prstGeom prst="rect">
            <a:avLst/>
          </a:prstGeom>
        </p:spPr>
        <p:txBody>
          <a:bodyPr wrap="square" anchor="ctr">
            <a:spAutoFit/>
          </a:bodyPr>
          <a:lstStyle/>
          <a:p>
            <a:pPr lvl="0" algn="ctr"/>
            <a:r>
              <a:rPr lang="en-US" sz="1645">
                <a:solidFill>
                  <a:schemeClr val="bg1"/>
                </a:solidFill>
                <a:cs typeface="Calibri" pitchFamily="34" charset="0"/>
              </a:rPr>
              <a:t>425 585</a:t>
            </a:r>
            <a:endParaRPr lang="en-US" sz="1645" dirty="0">
              <a:solidFill>
                <a:schemeClr val="bg1"/>
              </a:solidFill>
              <a:cs typeface="Calibri" pitchFamily="34" charset="0"/>
            </a:endParaRPr>
          </a:p>
        </p:txBody>
      </p:sp>
      <p:sp>
        <p:nvSpPr>
          <p:cNvPr id="88" name="Rectangle 87"/>
          <p:cNvSpPr/>
          <p:nvPr/>
        </p:nvSpPr>
        <p:spPr>
          <a:xfrm>
            <a:off x="4867120" y="5183724"/>
            <a:ext cx="1541583" cy="345479"/>
          </a:xfrm>
          <a:prstGeom prst="rect">
            <a:avLst/>
          </a:prstGeom>
        </p:spPr>
        <p:txBody>
          <a:bodyPr wrap="square" anchor="ctr">
            <a:spAutoFit/>
          </a:bodyPr>
          <a:lstStyle/>
          <a:p>
            <a:pPr lvl="0" algn="ctr"/>
            <a:r>
              <a:rPr lang="en-US" sz="1645">
                <a:solidFill>
                  <a:schemeClr val="bg1"/>
                </a:solidFill>
                <a:cs typeface="Calibri" pitchFamily="34" charset="0"/>
              </a:rPr>
              <a:t>84 186</a:t>
            </a:r>
            <a:endParaRPr lang="en-US" sz="1645" dirty="0">
              <a:solidFill>
                <a:schemeClr val="bg1"/>
              </a:solidFill>
              <a:cs typeface="Calibri" pitchFamily="34" charset="0"/>
            </a:endParaRPr>
          </a:p>
        </p:txBody>
      </p:sp>
      <p:sp>
        <p:nvSpPr>
          <p:cNvPr id="89" name="Rectangle 88"/>
          <p:cNvSpPr/>
          <p:nvPr/>
        </p:nvSpPr>
        <p:spPr>
          <a:xfrm>
            <a:off x="6418091" y="2518851"/>
            <a:ext cx="1541583" cy="345479"/>
          </a:xfrm>
          <a:prstGeom prst="rect">
            <a:avLst/>
          </a:prstGeom>
        </p:spPr>
        <p:txBody>
          <a:bodyPr wrap="square" anchor="ctr">
            <a:spAutoFit/>
          </a:bodyPr>
          <a:lstStyle/>
          <a:p>
            <a:pPr lvl="0" algn="ctr"/>
            <a:r>
              <a:rPr lang="en-US" sz="1645">
                <a:cs typeface="Calibri" pitchFamily="34" charset="0"/>
              </a:rPr>
              <a:t>415 146</a:t>
            </a:r>
            <a:endParaRPr lang="en-US" sz="1645" dirty="0">
              <a:cs typeface="Calibri" pitchFamily="34" charset="0"/>
            </a:endParaRPr>
          </a:p>
        </p:txBody>
      </p:sp>
      <p:sp>
        <p:nvSpPr>
          <p:cNvPr id="90" name="Rectangle 89"/>
          <p:cNvSpPr/>
          <p:nvPr/>
        </p:nvSpPr>
        <p:spPr>
          <a:xfrm>
            <a:off x="6418091"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473 315</a:t>
            </a:r>
            <a:endParaRPr lang="en-US" sz="1645" dirty="0">
              <a:solidFill>
                <a:srgbClr val="FFFFFF"/>
              </a:solidFill>
              <a:cs typeface="Calibri" pitchFamily="34" charset="0"/>
            </a:endParaRPr>
          </a:p>
        </p:txBody>
      </p:sp>
      <p:sp>
        <p:nvSpPr>
          <p:cNvPr id="91" name="Rectangle 90"/>
          <p:cNvSpPr/>
          <p:nvPr/>
        </p:nvSpPr>
        <p:spPr>
          <a:xfrm>
            <a:off x="6418091"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371 934</a:t>
            </a:r>
            <a:endParaRPr lang="en-US" sz="1645" dirty="0">
              <a:solidFill>
                <a:schemeClr val="bg1"/>
              </a:solidFill>
              <a:cs typeface="Calibri" pitchFamily="34" charset="0"/>
            </a:endParaRPr>
          </a:p>
        </p:txBody>
      </p:sp>
      <p:sp>
        <p:nvSpPr>
          <p:cNvPr id="92" name="Rectangle 91"/>
          <p:cNvSpPr/>
          <p:nvPr/>
        </p:nvSpPr>
        <p:spPr>
          <a:xfrm>
            <a:off x="6408702"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101 381</a:t>
            </a:r>
            <a:endParaRPr lang="en-US" sz="1645" dirty="0">
              <a:solidFill>
                <a:schemeClr val="bg1"/>
              </a:solidFill>
              <a:cs typeface="Calibri" pitchFamily="34" charset="0"/>
            </a:endParaRPr>
          </a:p>
        </p:txBody>
      </p:sp>
      <p:sp>
        <p:nvSpPr>
          <p:cNvPr id="93" name="Rectangle 92"/>
          <p:cNvSpPr/>
          <p:nvPr/>
        </p:nvSpPr>
        <p:spPr>
          <a:xfrm>
            <a:off x="7959674" y="2518851"/>
            <a:ext cx="1541583" cy="345479"/>
          </a:xfrm>
          <a:prstGeom prst="rect">
            <a:avLst/>
          </a:prstGeom>
        </p:spPr>
        <p:txBody>
          <a:bodyPr wrap="square" anchor="ctr">
            <a:spAutoFit/>
          </a:bodyPr>
          <a:lstStyle/>
          <a:p>
            <a:pPr lvl="0" algn="ctr"/>
            <a:r>
              <a:rPr lang="en-US" sz="1645">
                <a:cs typeface="Calibri" pitchFamily="34" charset="0"/>
              </a:rPr>
              <a:t>403 884</a:t>
            </a:r>
            <a:endParaRPr lang="en-US" sz="1645" dirty="0">
              <a:cs typeface="Calibri" pitchFamily="34" charset="0"/>
            </a:endParaRPr>
          </a:p>
        </p:txBody>
      </p:sp>
      <p:sp>
        <p:nvSpPr>
          <p:cNvPr id="94" name="Rectangle 93"/>
          <p:cNvSpPr/>
          <p:nvPr/>
        </p:nvSpPr>
        <p:spPr>
          <a:xfrm>
            <a:off x="7959674" y="3418441"/>
            <a:ext cx="1541583" cy="345479"/>
          </a:xfrm>
          <a:prstGeom prst="rect">
            <a:avLst/>
          </a:prstGeom>
        </p:spPr>
        <p:txBody>
          <a:bodyPr wrap="square" anchor="ctr">
            <a:spAutoFit/>
          </a:bodyPr>
          <a:lstStyle/>
          <a:p>
            <a:pPr lvl="0" algn="ctr"/>
            <a:r>
              <a:rPr lang="en-US" sz="1645">
                <a:solidFill>
                  <a:srgbClr val="FFFFFF"/>
                </a:solidFill>
                <a:cs typeface="Calibri" pitchFamily="34" charset="0"/>
              </a:rPr>
              <a:t>463 420</a:t>
            </a:r>
            <a:endParaRPr lang="en-US" sz="1645" dirty="0">
              <a:solidFill>
                <a:srgbClr val="FFFFFF"/>
              </a:solidFill>
              <a:cs typeface="Calibri" pitchFamily="34" charset="0"/>
            </a:endParaRPr>
          </a:p>
        </p:txBody>
      </p:sp>
      <p:sp>
        <p:nvSpPr>
          <p:cNvPr id="96" name="Rectangle 95"/>
          <p:cNvSpPr/>
          <p:nvPr/>
        </p:nvSpPr>
        <p:spPr>
          <a:xfrm>
            <a:off x="7959674" y="4298527"/>
            <a:ext cx="1541583" cy="345479"/>
          </a:xfrm>
          <a:prstGeom prst="rect">
            <a:avLst/>
          </a:prstGeom>
        </p:spPr>
        <p:txBody>
          <a:bodyPr wrap="square" anchor="ctr">
            <a:spAutoFit/>
          </a:bodyPr>
          <a:lstStyle/>
          <a:p>
            <a:pPr lvl="0" algn="ctr"/>
            <a:r>
              <a:rPr lang="en-US" sz="1645">
                <a:solidFill>
                  <a:schemeClr val="bg1"/>
                </a:solidFill>
                <a:cs typeface="Calibri" pitchFamily="34" charset="0"/>
              </a:rPr>
              <a:t>355 496</a:t>
            </a:r>
            <a:endParaRPr lang="en-US" sz="1645" dirty="0">
              <a:solidFill>
                <a:schemeClr val="bg1"/>
              </a:solidFill>
              <a:cs typeface="Calibri" pitchFamily="34" charset="0"/>
            </a:endParaRPr>
          </a:p>
        </p:txBody>
      </p:sp>
      <p:sp>
        <p:nvSpPr>
          <p:cNvPr id="97" name="Rectangle 96"/>
          <p:cNvSpPr/>
          <p:nvPr/>
        </p:nvSpPr>
        <p:spPr>
          <a:xfrm>
            <a:off x="7950285" y="5169265"/>
            <a:ext cx="1541583" cy="345479"/>
          </a:xfrm>
          <a:prstGeom prst="rect">
            <a:avLst/>
          </a:prstGeom>
        </p:spPr>
        <p:txBody>
          <a:bodyPr wrap="square" anchor="ctr">
            <a:spAutoFit/>
          </a:bodyPr>
          <a:lstStyle/>
          <a:p>
            <a:pPr lvl="0" algn="ctr"/>
            <a:r>
              <a:rPr lang="en-US" sz="1645">
                <a:solidFill>
                  <a:schemeClr val="bg1"/>
                </a:solidFill>
                <a:cs typeface="Calibri" pitchFamily="34" charset="0"/>
              </a:rPr>
              <a:t>107 924</a:t>
            </a:r>
            <a:endParaRPr lang="en-US" sz="1645" dirty="0">
              <a:solidFill>
                <a:schemeClr val="bg1"/>
              </a:solidFill>
              <a:cs typeface="Calibri" pitchFamily="34" charset="0"/>
            </a:endParaRPr>
          </a:p>
        </p:txBody>
      </p:sp>
      <p:sp>
        <p:nvSpPr>
          <p:cNvPr id="148" name="Rounded Rectangle 37">
            <a:extLst>
              <a:ext uri="{FF2B5EF4-FFF2-40B4-BE49-F238E27FC236}">
                <a16:creationId xmlns:a16="http://schemas.microsoft.com/office/drawing/2014/main" id="{329DB551-4E49-4784-AC76-381454A04138}"/>
              </a:ext>
            </a:extLst>
          </p:cNvPr>
          <p:cNvSpPr/>
          <p:nvPr/>
        </p:nvSpPr>
        <p:spPr>
          <a:xfrm>
            <a:off x="2156920" y="5155956"/>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r>
              <a:rPr lang="en-US" sz="1200" b="1">
                <a:solidFill>
                  <a:schemeClr val="tx1"/>
                </a:solidFill>
                <a:latin typeface="Calibri"/>
              </a:rPr>
              <a:t>GENDER </a:t>
            </a:r>
          </a:p>
          <a:p>
            <a:pPr algn="ctr" defTabSz="451363"/>
            <a:r>
              <a:rPr lang="en-US" sz="1200" b="1">
                <a:solidFill>
                  <a:schemeClr val="tx1"/>
                </a:solidFill>
                <a:latin typeface="Calibri"/>
              </a:rPr>
              <a:t>GAP</a:t>
            </a:r>
          </a:p>
        </p:txBody>
      </p:sp>
      <p:sp>
        <p:nvSpPr>
          <p:cNvPr id="69" name="Text Placeholder 2"/>
          <p:cNvSpPr txBox="1">
            <a:spLocks/>
          </p:cNvSpPr>
          <p:nvPr/>
        </p:nvSpPr>
        <p:spPr>
          <a:xfrm>
            <a:off x="4901648"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endParaRPr lang="en-US" dirty="0">
              <a:latin typeface="Calibri" pitchFamily="34" charset="0"/>
              <a:cs typeface="Calibri" pitchFamily="34" charset="0"/>
            </a:endParaRPr>
          </a:p>
          <a:p>
            <a:endParaRPr lang="en-US" dirty="0">
              <a:latin typeface="Calibri" pitchFamily="34" charset="0"/>
              <a:cs typeface="Calibri" pitchFamily="34" charset="0"/>
            </a:endParaRPr>
          </a:p>
        </p:txBody>
      </p:sp>
      <p:sp>
        <p:nvSpPr>
          <p:cNvPr id="78" name="Text Placeholder 2"/>
          <p:cNvSpPr txBox="1">
            <a:spLocks/>
          </p:cNvSpPr>
          <p:nvPr/>
        </p:nvSpPr>
        <p:spPr>
          <a:xfrm>
            <a:off x="5734176" y="43128"/>
            <a:ext cx="3423817" cy="309563"/>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prstClr val="white"/>
              </a:solidFill>
              <a:latin typeface="Calibri" pitchFamily="34" charset="0"/>
              <a:cs typeface="Calibri" pitchFamily="34" charset="0"/>
            </a:endParaRPr>
          </a:p>
        </p:txBody>
      </p:sp>
      <p:sp>
        <p:nvSpPr>
          <p:cNvPr id="7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65" name="Flowchart: Connector 64">
            <a:extLst>
              <a:ext uri="{FF2B5EF4-FFF2-40B4-BE49-F238E27FC236}">
                <a16:creationId xmlns:a16="http://schemas.microsoft.com/office/drawing/2014/main" id="{E4A52C49-B218-45E7-9948-FEE721ED49DA}"/>
              </a:ext>
            </a:extLst>
          </p:cNvPr>
          <p:cNvSpPr/>
          <p:nvPr/>
        </p:nvSpPr>
        <p:spPr>
          <a:xfrm>
            <a:off x="2469111"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7F73AEDC-864B-4F50-B6F5-E639DDB27ACF}"/>
              </a:ext>
            </a:extLst>
          </p:cNvPr>
          <p:cNvCxnSpPr>
            <a:cxnSpLocks/>
          </p:cNvCxnSpPr>
          <p:nvPr/>
        </p:nvCxnSpPr>
        <p:spPr>
          <a:xfrm>
            <a:off x="2907954"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C71315-3EB4-42DB-9D4C-229C59B35BF5}"/>
              </a:ext>
            </a:extLst>
          </p:cNvPr>
          <p:cNvCxnSpPr>
            <a:cxnSpLocks/>
          </p:cNvCxnSpPr>
          <p:nvPr/>
        </p:nvCxnSpPr>
        <p:spPr>
          <a:xfrm>
            <a:off x="2972408"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5679D91-B7F5-4472-AA9D-7DA87906EB54}"/>
              </a:ext>
            </a:extLst>
          </p:cNvPr>
          <p:cNvCxnSpPr>
            <a:cxnSpLocks/>
          </p:cNvCxnSpPr>
          <p:nvPr/>
        </p:nvCxnSpPr>
        <p:spPr>
          <a:xfrm flipH="1">
            <a:off x="2852408"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81" name="Flowchart: Connector 80">
            <a:extLst>
              <a:ext uri="{FF2B5EF4-FFF2-40B4-BE49-F238E27FC236}">
                <a16:creationId xmlns:a16="http://schemas.microsoft.com/office/drawing/2014/main" id="{5DD928AC-B8EB-413F-88E7-EB064536233E}"/>
              </a:ext>
            </a:extLst>
          </p:cNvPr>
          <p:cNvSpPr/>
          <p:nvPr/>
        </p:nvSpPr>
        <p:spPr>
          <a:xfrm>
            <a:off x="2480199"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98" name="Straight Connector 97">
            <a:extLst>
              <a:ext uri="{FF2B5EF4-FFF2-40B4-BE49-F238E27FC236}">
                <a16:creationId xmlns:a16="http://schemas.microsoft.com/office/drawing/2014/main" id="{7E7E423F-68FA-49F5-844F-106DD753A848}"/>
              </a:ext>
            </a:extLst>
          </p:cNvPr>
          <p:cNvCxnSpPr>
            <a:cxnSpLocks/>
            <a:stCxn id="81" idx="4"/>
          </p:cNvCxnSpPr>
          <p:nvPr/>
        </p:nvCxnSpPr>
        <p:spPr>
          <a:xfrm>
            <a:off x="2699626"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D18B342-1B31-424E-A1C9-8C4917E3522C}"/>
              </a:ext>
            </a:extLst>
          </p:cNvPr>
          <p:cNvCxnSpPr>
            <a:cxnSpLocks/>
          </p:cNvCxnSpPr>
          <p:nvPr/>
        </p:nvCxnSpPr>
        <p:spPr>
          <a:xfrm>
            <a:off x="2639810"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8DC53FA-76E5-4196-9D30-D09697232277}"/>
              </a:ext>
            </a:extLst>
          </p:cNvPr>
          <p:cNvCxnSpPr>
            <a:cxnSpLocks/>
            <a:stCxn id="103" idx="5"/>
            <a:endCxn id="103" idx="5"/>
          </p:cNvCxnSpPr>
          <p:nvPr/>
        </p:nvCxnSpPr>
        <p:spPr>
          <a:xfrm>
            <a:off x="2727270"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DD6E8B7C-644E-4D42-A0A0-E2A1CDC9E4AB}"/>
              </a:ext>
            </a:extLst>
          </p:cNvPr>
          <p:cNvGrpSpPr/>
          <p:nvPr/>
        </p:nvGrpSpPr>
        <p:grpSpPr>
          <a:xfrm>
            <a:off x="2352685" y="2584418"/>
            <a:ext cx="438854" cy="637377"/>
            <a:chOff x="5220780" y="1466850"/>
            <a:chExt cx="566648" cy="798277"/>
          </a:xfrm>
        </p:grpSpPr>
        <p:sp>
          <p:nvSpPr>
            <p:cNvPr id="103" name="Flowchart: Connector 102">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9B31F260-98FD-4DCC-B89C-A8DACCBEC4D3}"/>
                </a:ext>
              </a:extLst>
            </p:cNvPr>
            <p:cNvCxnSpPr>
              <a:cxnSpLocks/>
              <a:stCxn id="103"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6" name="Flowchart: Connector 105">
            <a:extLst>
              <a:ext uri="{FF2B5EF4-FFF2-40B4-BE49-F238E27FC236}">
                <a16:creationId xmlns:a16="http://schemas.microsoft.com/office/drawing/2014/main" id="{4ABF3E18-2C08-4D80-BE70-58FF4702DFB1}"/>
              </a:ext>
            </a:extLst>
          </p:cNvPr>
          <p:cNvSpPr/>
          <p:nvPr/>
        </p:nvSpPr>
        <p:spPr>
          <a:xfrm>
            <a:off x="2587606"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AAD97785-934A-4155-9665-5E153F418FC0}"/>
              </a:ext>
            </a:extLst>
          </p:cNvPr>
          <p:cNvCxnSpPr>
            <a:cxnSpLocks/>
          </p:cNvCxnSpPr>
          <p:nvPr/>
        </p:nvCxnSpPr>
        <p:spPr>
          <a:xfrm>
            <a:off x="3026449"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7F025D3-FEAE-4ED5-875A-C8858CE69A0E}"/>
              </a:ext>
            </a:extLst>
          </p:cNvPr>
          <p:cNvCxnSpPr>
            <a:cxnSpLocks/>
          </p:cNvCxnSpPr>
          <p:nvPr/>
        </p:nvCxnSpPr>
        <p:spPr>
          <a:xfrm>
            <a:off x="3090903"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F8B4246-3852-4523-9E16-DA87CB4C9D61}"/>
              </a:ext>
            </a:extLst>
          </p:cNvPr>
          <p:cNvCxnSpPr>
            <a:cxnSpLocks/>
          </p:cNvCxnSpPr>
          <p:nvPr/>
        </p:nvCxnSpPr>
        <p:spPr>
          <a:xfrm flipH="1">
            <a:off x="2970903"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2" name="Arc 111">
            <a:extLst>
              <a:ext uri="{FF2B5EF4-FFF2-40B4-BE49-F238E27FC236}">
                <a16:creationId xmlns:a16="http://schemas.microsoft.com/office/drawing/2014/main" id="{74ED5226-028A-422E-AF49-3EE6AB13A361}"/>
              </a:ext>
            </a:extLst>
          </p:cNvPr>
          <p:cNvSpPr/>
          <p:nvPr/>
        </p:nvSpPr>
        <p:spPr>
          <a:xfrm rot="7417386">
            <a:off x="2594889"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Tree>
    <p:extLst>
      <p:ext uri="{BB962C8B-B14F-4D97-AF65-F5344CB8AC3E}">
        <p14:creationId xmlns:p14="http://schemas.microsoft.com/office/powerpoint/2010/main" val="11196332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3">
            <a:extLst>
              <a:ext uri="{FF2B5EF4-FFF2-40B4-BE49-F238E27FC236}">
                <a16:creationId xmlns:a16="http://schemas.microsoft.com/office/drawing/2014/main" id="{6C07F9FF-B44B-4EE4-BBAC-06DF4900EE5F}"/>
              </a:ext>
            </a:extLst>
          </p:cNvPr>
          <p:cNvSpPr>
            <a:spLocks noGrp="1"/>
          </p:cNvSpPr>
          <p:nvPr>
            <p:ph sz="quarter" idx="13"/>
          </p:nvPr>
        </p:nvSpPr>
        <p:spPr/>
        <p:txBody>
          <a:bodyPr/>
          <a:lstStyle/>
          <a:p>
            <a:r>
              <a:rPr lang="sv-SE"/>
              <a:t>Current annual salary (ZAR)</a:t>
            </a:r>
            <a:endParaRPr lang="en-US" dirty="0"/>
          </a:p>
        </p:txBody>
      </p:sp>
      <p:sp>
        <p:nvSpPr>
          <p:cNvPr id="55" name="Text Placeholder 2">
            <a:extLst>
              <a:ext uri="{FF2B5EF4-FFF2-40B4-BE49-F238E27FC236}">
                <a16:creationId xmlns:a16="http://schemas.microsoft.com/office/drawing/2014/main" id="{71DF3D91-DFA1-48CD-A1B1-91DE2A02AA93}"/>
              </a:ext>
            </a:extLst>
          </p:cNvPr>
          <p:cNvSpPr>
            <a:spLocks noGrp="1"/>
          </p:cNvSpPr>
          <p:nvPr>
            <p:ph type="body" sz="quarter" idx="12"/>
          </p:nvPr>
        </p:nvSpPr>
        <p:spPr/>
        <p:txBody>
          <a:bodyPr/>
          <a:lstStyle/>
          <a:p>
            <a:r>
              <a:rPr lang="en-US"/>
              <a:t>What’s your current salary before taxes (including commission and bonus, excluding pension)?</a:t>
            </a:r>
          </a:p>
          <a:p>
            <a:r>
              <a:rPr lang="en-US"/>
              <a:t>Gender:</a:t>
            </a:r>
            <a:endParaRPr lang="en-ZA" dirty="0"/>
          </a:p>
        </p:txBody>
      </p:sp>
      <p:sp>
        <p:nvSpPr>
          <p:cNvPr id="56" name="Title 4">
            <a:extLst>
              <a:ext uri="{FF2B5EF4-FFF2-40B4-BE49-F238E27FC236}">
                <a16:creationId xmlns:a16="http://schemas.microsoft.com/office/drawing/2014/main" id="{88E9FCE6-8CF2-4BE0-8202-27B10EBD480A}"/>
              </a:ext>
            </a:extLst>
          </p:cNvPr>
          <p:cNvSpPr>
            <a:spLocks noGrp="1"/>
          </p:cNvSpPr>
          <p:nvPr>
            <p:ph type="title"/>
          </p:nvPr>
        </p:nvSpPr>
        <p:spPr/>
        <p:txBody>
          <a:bodyPr/>
          <a:lstStyle/>
          <a:p>
            <a:r>
              <a:rPr lang="en-US"/>
              <a:t>Current salary by gender | Your alumni vs All professionals</a:t>
            </a:r>
            <a:endParaRPr lang="en-ZA" dirty="0"/>
          </a:p>
        </p:txBody>
      </p:sp>
      <p:sp>
        <p:nvSpPr>
          <p:cNvPr id="53" name="Text Placeholder 1">
            <a:extLst>
              <a:ext uri="{FF2B5EF4-FFF2-40B4-BE49-F238E27FC236}">
                <a16:creationId xmlns:a16="http://schemas.microsoft.com/office/drawing/2014/main" id="{8F5BED87-B06A-44E4-92A7-3BE87B4DD01C}"/>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57" name="Rounded Rectangle 37">
            <a:extLst>
              <a:ext uri="{FF2B5EF4-FFF2-40B4-BE49-F238E27FC236}">
                <a16:creationId xmlns:a16="http://schemas.microsoft.com/office/drawing/2014/main" id="{23C440D0-1135-441C-A2CB-86813E0C8529}"/>
              </a:ext>
            </a:extLst>
          </p:cNvPr>
          <p:cNvSpPr/>
          <p:nvPr/>
        </p:nvSpPr>
        <p:spPr>
          <a:xfrm>
            <a:off x="6855060" y="2405902"/>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8" name="Rounded Rectangle 37">
            <a:extLst>
              <a:ext uri="{FF2B5EF4-FFF2-40B4-BE49-F238E27FC236}">
                <a16:creationId xmlns:a16="http://schemas.microsoft.com/office/drawing/2014/main" id="{FEF8E8F5-979D-4ED0-A4E7-8660008F3F71}"/>
              </a:ext>
            </a:extLst>
          </p:cNvPr>
          <p:cNvSpPr/>
          <p:nvPr/>
        </p:nvSpPr>
        <p:spPr>
          <a:xfrm>
            <a:off x="6857167" y="3302566"/>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ounded Rectangle 37">
            <a:extLst>
              <a:ext uri="{FF2B5EF4-FFF2-40B4-BE49-F238E27FC236}">
                <a16:creationId xmlns:a16="http://schemas.microsoft.com/office/drawing/2014/main" id="{C4EC5A4F-8DCD-47A0-B923-4906B62BB183}"/>
              </a:ext>
            </a:extLst>
          </p:cNvPr>
          <p:cNvSpPr/>
          <p:nvPr/>
        </p:nvSpPr>
        <p:spPr>
          <a:xfrm>
            <a:off x="6855058" y="4182652"/>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ounded Rectangle 37">
            <a:extLst>
              <a:ext uri="{FF2B5EF4-FFF2-40B4-BE49-F238E27FC236}">
                <a16:creationId xmlns:a16="http://schemas.microsoft.com/office/drawing/2014/main" id="{89274B12-E6B3-4214-B7E0-CE3C1C793910}"/>
              </a:ext>
            </a:extLst>
          </p:cNvPr>
          <p:cNvSpPr/>
          <p:nvPr/>
        </p:nvSpPr>
        <p:spPr>
          <a:xfrm>
            <a:off x="6855058" y="5060312"/>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Rounded Rectangle 37">
            <a:extLst>
              <a:ext uri="{FF2B5EF4-FFF2-40B4-BE49-F238E27FC236}">
                <a16:creationId xmlns:a16="http://schemas.microsoft.com/office/drawing/2014/main" id="{A9E0A15B-B362-4826-9131-D0A216C19DF1}"/>
              </a:ext>
            </a:extLst>
          </p:cNvPr>
          <p:cNvSpPr/>
          <p:nvPr/>
        </p:nvSpPr>
        <p:spPr>
          <a:xfrm>
            <a:off x="4725718" y="2414428"/>
            <a:ext cx="1952845" cy="835756"/>
          </a:xfrm>
          <a:prstGeom prst="roundRect">
            <a:avLst>
              <a:gd name="adj" fmla="val 4278"/>
            </a:avLst>
          </a:prstGeom>
          <a:solidFill>
            <a:srgbClr val="F2F2F2"/>
          </a:solidFill>
          <a:ln>
            <a:solidFill>
              <a:srgbClr val="F2F2F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ounded Rectangle 37">
            <a:extLst>
              <a:ext uri="{FF2B5EF4-FFF2-40B4-BE49-F238E27FC236}">
                <a16:creationId xmlns:a16="http://schemas.microsoft.com/office/drawing/2014/main" id="{EC5904A2-76B8-4EFB-803B-D8A4F6535843}"/>
              </a:ext>
            </a:extLst>
          </p:cNvPr>
          <p:cNvSpPr/>
          <p:nvPr/>
        </p:nvSpPr>
        <p:spPr>
          <a:xfrm>
            <a:off x="4727825" y="3311092"/>
            <a:ext cx="1952845" cy="835756"/>
          </a:xfrm>
          <a:prstGeom prst="roundRect">
            <a:avLst>
              <a:gd name="adj" fmla="val 4278"/>
            </a:avLst>
          </a:prstGeom>
          <a:solidFill>
            <a:srgbClr val="6D7276"/>
          </a:solidFill>
          <a:ln>
            <a:solidFill>
              <a:srgbClr val="6D727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ounded Rectangle 37">
            <a:extLst>
              <a:ext uri="{FF2B5EF4-FFF2-40B4-BE49-F238E27FC236}">
                <a16:creationId xmlns:a16="http://schemas.microsoft.com/office/drawing/2014/main" id="{6C4FA032-4F2A-4F3A-8E7D-CEAE8086B285}"/>
              </a:ext>
            </a:extLst>
          </p:cNvPr>
          <p:cNvSpPr/>
          <p:nvPr/>
        </p:nvSpPr>
        <p:spPr>
          <a:xfrm>
            <a:off x="4725716" y="4191178"/>
            <a:ext cx="1952845" cy="835756"/>
          </a:xfrm>
          <a:prstGeom prst="roundRect">
            <a:avLst>
              <a:gd name="adj" fmla="val 4278"/>
            </a:avLst>
          </a:prstGeom>
          <a:solidFill>
            <a:srgbClr val="7EC170"/>
          </a:solidFill>
          <a:ln>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ounded Rectangle 37">
            <a:extLst>
              <a:ext uri="{FF2B5EF4-FFF2-40B4-BE49-F238E27FC236}">
                <a16:creationId xmlns:a16="http://schemas.microsoft.com/office/drawing/2014/main" id="{3E5B01D2-B7C1-4D79-A03C-290D042A73D2}"/>
              </a:ext>
            </a:extLst>
          </p:cNvPr>
          <p:cNvSpPr/>
          <p:nvPr/>
        </p:nvSpPr>
        <p:spPr>
          <a:xfrm>
            <a:off x="4725716" y="5068838"/>
            <a:ext cx="1952845" cy="835756"/>
          </a:xfrm>
          <a:prstGeom prst="roundRect">
            <a:avLst>
              <a:gd name="adj" fmla="val 4278"/>
            </a:avLst>
          </a:prstGeom>
          <a:solidFill>
            <a:srgbClr val="A7AAAD"/>
          </a:solidFill>
          <a:ln>
            <a:solidFill>
              <a:srgbClr val="A7AAA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textruta 39">
            <a:extLst>
              <a:ext uri="{FF2B5EF4-FFF2-40B4-BE49-F238E27FC236}">
                <a16:creationId xmlns:a16="http://schemas.microsoft.com/office/drawing/2014/main" id="{AEA48D23-4556-4B50-BE07-F400D3FD5A5C}"/>
              </a:ext>
            </a:extLst>
          </p:cNvPr>
          <p:cNvSpPr txBox="1"/>
          <p:nvPr/>
        </p:nvSpPr>
        <p:spPr>
          <a:xfrm>
            <a:off x="4939549" y="1939832"/>
            <a:ext cx="1469018" cy="301621"/>
          </a:xfrm>
          <a:prstGeom prst="rect">
            <a:avLst/>
          </a:prstGeom>
          <a:noFill/>
        </p:spPr>
        <p:txBody>
          <a:bodyPr wrap="square" rtlCol="0" anchor="b" anchorCtr="0">
            <a:spAutoFit/>
          </a:bodyPr>
          <a:lstStyle/>
          <a:p>
            <a:pPr lvl="0" algn="ctr">
              <a:defRPr/>
            </a:pPr>
            <a:r>
              <a:rPr lang="sv-SE" sz="1360">
                <a:solidFill>
                  <a:srgbClr val="0E97C1"/>
                </a:solidFill>
                <a:latin typeface="Calibri" pitchFamily="34" charset="0"/>
              </a:rPr>
              <a:t>Your alumni</a:t>
            </a:r>
            <a:endParaRPr kumimoji="0" lang="en-GB" sz="1360" b="0" i="0" u="none" strike="noStrike" kern="1200" cap="none" spc="0" normalizeH="0" baseline="0" noProof="0" dirty="0">
              <a:ln>
                <a:noFill/>
              </a:ln>
              <a:solidFill>
                <a:srgbClr val="0E97C1"/>
              </a:solidFill>
              <a:effectLst/>
              <a:uLnTx/>
              <a:uFillTx/>
              <a:latin typeface="Calibri" pitchFamily="34" charset="0"/>
              <a:ea typeface="+mn-ea"/>
              <a:cs typeface="+mn-cs"/>
            </a:endParaRPr>
          </a:p>
        </p:txBody>
      </p:sp>
      <p:sp>
        <p:nvSpPr>
          <p:cNvPr id="66" name="textruta 39">
            <a:extLst>
              <a:ext uri="{FF2B5EF4-FFF2-40B4-BE49-F238E27FC236}">
                <a16:creationId xmlns:a16="http://schemas.microsoft.com/office/drawing/2014/main" id="{79D303BB-9050-409E-B8EC-B6286B42FD33}"/>
              </a:ext>
            </a:extLst>
          </p:cNvPr>
          <p:cNvSpPr txBox="1"/>
          <p:nvPr/>
        </p:nvSpPr>
        <p:spPr>
          <a:xfrm>
            <a:off x="7061054" y="1939831"/>
            <a:ext cx="1469018" cy="301621"/>
          </a:xfrm>
          <a:prstGeom prst="rect">
            <a:avLst/>
          </a:prstGeom>
          <a:noFill/>
        </p:spPr>
        <p:txBody>
          <a:bodyPr wrap="square" rtlCol="0" anchor="b" anchorCtr="0">
            <a:spAutoFit/>
          </a:bodyPr>
          <a:lstStyle>
            <a:defPPr>
              <a:defRPr lang="en-US"/>
            </a:defPPr>
            <a:lvl1pPr algn="ctr">
              <a:defRPr sz="1500" b="1">
                <a:solidFill>
                  <a:srgbClr val="FFFFFF"/>
                </a:solidFill>
                <a:latin typeface="+mj-lt"/>
              </a:defRPr>
            </a:lvl1pPr>
          </a:lstStyle>
          <a:p>
            <a:pPr lvl="0">
              <a:defRPr/>
            </a:pPr>
            <a:r>
              <a:rPr lang="en-US" sz="1360" b="0">
                <a:solidFill>
                  <a:srgbClr val="074B60"/>
                </a:solidFill>
                <a:latin typeface="Calibri" pitchFamily="34" charset="0"/>
              </a:rPr>
              <a:t>All professionals</a:t>
            </a:r>
            <a:endParaRPr kumimoji="0" lang="en-GB" sz="1360" b="0" i="0" u="none" strike="noStrike" kern="1200" cap="none" spc="0" normalizeH="0" baseline="0" noProof="0" dirty="0">
              <a:ln>
                <a:noFill/>
              </a:ln>
              <a:solidFill>
                <a:srgbClr val="074B60"/>
              </a:solidFill>
              <a:effectLst/>
              <a:uLnTx/>
              <a:uFillTx/>
              <a:latin typeface="Calibri" pitchFamily="34" charset="0"/>
              <a:ea typeface="+mn-ea"/>
              <a:cs typeface="+mn-cs"/>
            </a:endParaRPr>
          </a:p>
        </p:txBody>
      </p:sp>
      <p:sp>
        <p:nvSpPr>
          <p:cNvPr id="67" name="Rectangle 66">
            <a:extLst>
              <a:ext uri="{FF2B5EF4-FFF2-40B4-BE49-F238E27FC236}">
                <a16:creationId xmlns:a16="http://schemas.microsoft.com/office/drawing/2014/main" id="{F57D88E2-2AC1-460F-A6C8-953455A5552C}"/>
              </a:ext>
            </a:extLst>
          </p:cNvPr>
          <p:cNvSpPr/>
          <p:nvPr/>
        </p:nvSpPr>
        <p:spPr>
          <a:xfrm>
            <a:off x="4781253" y="2623725"/>
            <a:ext cx="1862445"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331 504</a:t>
            </a:r>
            <a:endParaRPr lang="en-US" sz="2000" dirty="0">
              <a:solidFill>
                <a:srgbClr val="414041"/>
              </a:solidFill>
              <a:latin typeface="Calibri" pitchFamily="34" charset="0"/>
              <a:cs typeface="Calibri" pitchFamily="34" charset="0"/>
            </a:endParaRPr>
          </a:p>
        </p:txBody>
      </p:sp>
      <p:sp>
        <p:nvSpPr>
          <p:cNvPr id="68" name="Rectangle 67">
            <a:extLst>
              <a:ext uri="{FF2B5EF4-FFF2-40B4-BE49-F238E27FC236}">
                <a16:creationId xmlns:a16="http://schemas.microsoft.com/office/drawing/2014/main" id="{3874A6F9-90A9-435A-9ED6-78C8C1AB02EB}"/>
              </a:ext>
            </a:extLst>
          </p:cNvPr>
          <p:cNvSpPr/>
          <p:nvPr/>
        </p:nvSpPr>
        <p:spPr>
          <a:xfrm>
            <a:off x="4781253" y="3536172"/>
            <a:ext cx="18624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382 738</a:t>
            </a:r>
            <a:endParaRPr lang="en-US" sz="2000" dirty="0">
              <a:solidFill>
                <a:srgbClr val="FFFFFF"/>
              </a:solidFill>
              <a:latin typeface="Calibri" pitchFamily="34" charset="0"/>
              <a:cs typeface="Calibri" pitchFamily="34" charset="0"/>
            </a:endParaRPr>
          </a:p>
        </p:txBody>
      </p:sp>
      <p:sp>
        <p:nvSpPr>
          <p:cNvPr id="69" name="Rectangle 68">
            <a:extLst>
              <a:ext uri="{FF2B5EF4-FFF2-40B4-BE49-F238E27FC236}">
                <a16:creationId xmlns:a16="http://schemas.microsoft.com/office/drawing/2014/main" id="{153F5556-657E-4471-B3EA-2FA1AF3DA6D5}"/>
              </a:ext>
            </a:extLst>
          </p:cNvPr>
          <p:cNvSpPr/>
          <p:nvPr/>
        </p:nvSpPr>
        <p:spPr>
          <a:xfrm>
            <a:off x="4768803" y="4416258"/>
            <a:ext cx="187489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296 781</a:t>
            </a:r>
            <a:endParaRPr lang="en-US" sz="2000" dirty="0">
              <a:solidFill>
                <a:prstClr val="white"/>
              </a:solidFill>
              <a:latin typeface="Calibri" pitchFamily="34" charset="0"/>
              <a:cs typeface="Calibri" pitchFamily="34" charset="0"/>
            </a:endParaRPr>
          </a:p>
        </p:txBody>
      </p:sp>
      <p:sp>
        <p:nvSpPr>
          <p:cNvPr id="70" name="Rectangle 69">
            <a:extLst>
              <a:ext uri="{FF2B5EF4-FFF2-40B4-BE49-F238E27FC236}">
                <a16:creationId xmlns:a16="http://schemas.microsoft.com/office/drawing/2014/main" id="{290FC9F3-B68F-4E22-BD25-74B051511070}"/>
              </a:ext>
            </a:extLst>
          </p:cNvPr>
          <p:cNvSpPr/>
          <p:nvPr/>
        </p:nvSpPr>
        <p:spPr>
          <a:xfrm>
            <a:off x="4781253" y="5286996"/>
            <a:ext cx="18624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85 957</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71" name="Rectangle 70">
            <a:extLst>
              <a:ext uri="{FF2B5EF4-FFF2-40B4-BE49-F238E27FC236}">
                <a16:creationId xmlns:a16="http://schemas.microsoft.com/office/drawing/2014/main" id="{9F8FBB16-9A37-4C17-8FB2-BF69FF11DDBF}"/>
              </a:ext>
            </a:extLst>
          </p:cNvPr>
          <p:cNvSpPr/>
          <p:nvPr/>
        </p:nvSpPr>
        <p:spPr>
          <a:xfrm>
            <a:off x="6820195" y="2589819"/>
            <a:ext cx="1950736" cy="400110"/>
          </a:xfrm>
          <a:prstGeom prst="rect">
            <a:avLst/>
          </a:prstGeom>
        </p:spPr>
        <p:txBody>
          <a:bodyPr wrap="square" anchor="ctr">
            <a:spAutoFit/>
          </a:bodyPr>
          <a:lstStyle/>
          <a:p>
            <a:pPr lvl="0" algn="ctr">
              <a:defRPr/>
            </a:pPr>
            <a:r>
              <a:rPr lang="en-US" sz="2000">
                <a:solidFill>
                  <a:srgbClr val="414041"/>
                </a:solidFill>
                <a:latin typeface="Calibri" pitchFamily="34" charset="0"/>
                <a:cs typeface="Calibri" pitchFamily="34" charset="0"/>
              </a:rPr>
              <a:t>366 096</a:t>
            </a:r>
            <a:endParaRPr lang="en-US" sz="2000" dirty="0">
              <a:solidFill>
                <a:srgbClr val="414041"/>
              </a:solidFill>
              <a:latin typeface="Calibri" pitchFamily="34" charset="0"/>
              <a:cs typeface="Calibri" pitchFamily="34" charset="0"/>
            </a:endParaRPr>
          </a:p>
        </p:txBody>
      </p:sp>
      <p:sp>
        <p:nvSpPr>
          <p:cNvPr id="72" name="Rectangle 71">
            <a:extLst>
              <a:ext uri="{FF2B5EF4-FFF2-40B4-BE49-F238E27FC236}">
                <a16:creationId xmlns:a16="http://schemas.microsoft.com/office/drawing/2014/main" id="{9DE38976-FF15-4CB6-8AE0-FAB1DBBCE865}"/>
              </a:ext>
            </a:extLst>
          </p:cNvPr>
          <p:cNvSpPr/>
          <p:nvPr/>
        </p:nvSpPr>
        <p:spPr>
          <a:xfrm>
            <a:off x="6857166" y="3550631"/>
            <a:ext cx="1952845" cy="400110"/>
          </a:xfrm>
          <a:prstGeom prst="rect">
            <a:avLst/>
          </a:prstGeom>
        </p:spPr>
        <p:txBody>
          <a:bodyPr wrap="square" anchor="ctr">
            <a:spAutoFit/>
          </a:bodyPr>
          <a:lstStyle/>
          <a:p>
            <a:pPr lvl="0" algn="ctr">
              <a:defRPr/>
            </a:pPr>
            <a:r>
              <a:rPr lang="en-US" sz="2000">
                <a:solidFill>
                  <a:srgbClr val="FFFFFF"/>
                </a:solidFill>
                <a:latin typeface="Calibri" pitchFamily="34" charset="0"/>
                <a:cs typeface="Calibri" pitchFamily="34" charset="0"/>
              </a:rPr>
              <a:t>426 940</a:t>
            </a:r>
            <a:endParaRPr lang="en-US" sz="2000" dirty="0">
              <a:solidFill>
                <a:srgbClr val="FFFFFF"/>
              </a:solidFill>
              <a:latin typeface="Calibri" pitchFamily="34" charset="0"/>
              <a:cs typeface="Calibri" pitchFamily="34" charset="0"/>
            </a:endParaRPr>
          </a:p>
        </p:txBody>
      </p:sp>
      <p:sp>
        <p:nvSpPr>
          <p:cNvPr id="73" name="Rectangle 72">
            <a:extLst>
              <a:ext uri="{FF2B5EF4-FFF2-40B4-BE49-F238E27FC236}">
                <a16:creationId xmlns:a16="http://schemas.microsoft.com/office/drawing/2014/main" id="{72DE1EC9-3CE3-4D13-9217-89F1EA7A62EF}"/>
              </a:ext>
            </a:extLst>
          </p:cNvPr>
          <p:cNvSpPr/>
          <p:nvPr/>
        </p:nvSpPr>
        <p:spPr>
          <a:xfrm>
            <a:off x="6857167" y="4430717"/>
            <a:ext cx="1950736"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325 404</a:t>
            </a:r>
            <a:endParaRPr lang="en-US" sz="2000" dirty="0">
              <a:solidFill>
                <a:prstClr val="white"/>
              </a:solidFill>
              <a:latin typeface="Calibri" pitchFamily="34" charset="0"/>
              <a:cs typeface="Calibri" pitchFamily="34" charset="0"/>
            </a:endParaRPr>
          </a:p>
        </p:txBody>
      </p:sp>
      <p:sp>
        <p:nvSpPr>
          <p:cNvPr id="74" name="Rectangle 73">
            <a:extLst>
              <a:ext uri="{FF2B5EF4-FFF2-40B4-BE49-F238E27FC236}">
                <a16:creationId xmlns:a16="http://schemas.microsoft.com/office/drawing/2014/main" id="{1143B50C-BD16-4E74-A3EA-CB99320382FB}"/>
              </a:ext>
            </a:extLst>
          </p:cNvPr>
          <p:cNvSpPr/>
          <p:nvPr/>
        </p:nvSpPr>
        <p:spPr>
          <a:xfrm>
            <a:off x="6857167" y="5301455"/>
            <a:ext cx="1952845" cy="400110"/>
          </a:xfrm>
          <a:prstGeom prst="rect">
            <a:avLst/>
          </a:prstGeom>
        </p:spPr>
        <p:txBody>
          <a:bodyPr wrap="square" anchor="ctr">
            <a:spAutoFit/>
          </a:bodyPr>
          <a:lstStyle/>
          <a:p>
            <a:pPr lvl="0" algn="ctr">
              <a:defRPr/>
            </a:pPr>
            <a:r>
              <a:rPr lang="en-US" sz="2000">
                <a:solidFill>
                  <a:prstClr val="white"/>
                </a:solidFill>
                <a:latin typeface="Calibri" pitchFamily="34" charset="0"/>
                <a:cs typeface="Calibri" pitchFamily="34" charset="0"/>
              </a:rPr>
              <a:t>101 536</a:t>
            </a:r>
            <a:endParaRPr kumimoji="0" lang="en-US" sz="2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97" name="Rounded Rectangle 37">
            <a:extLst>
              <a:ext uri="{FF2B5EF4-FFF2-40B4-BE49-F238E27FC236}">
                <a16:creationId xmlns:a16="http://schemas.microsoft.com/office/drawing/2014/main" id="{99D557ED-9600-4E46-9D0C-A7FD91B3CCE9}"/>
              </a:ext>
            </a:extLst>
          </p:cNvPr>
          <p:cNvSpPr/>
          <p:nvPr/>
        </p:nvSpPr>
        <p:spPr>
          <a:xfrm>
            <a:off x="3343621" y="5306728"/>
            <a:ext cx="1055242" cy="462985"/>
          </a:xfrm>
          <a:prstGeom prst="roundRect">
            <a:avLst>
              <a:gd name="adj" fmla="val 4278"/>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GENDER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GAP</a:t>
            </a:r>
          </a:p>
        </p:txBody>
      </p:sp>
      <p:sp>
        <p:nvSpPr>
          <p:cNvPr id="98"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a:solidFill>
                  <a:srgbClr val="FF0000"/>
                </a:solidFill>
                <a:latin typeface="Calibri" pitchFamily="34" charset="0"/>
                <a:cs typeface="Calibri" pitchFamily="34" charset="0"/>
              </a:rPr>
              <a:t> </a:t>
            </a:r>
            <a:endParaRPr lang="en-US" dirty="0">
              <a:solidFill>
                <a:srgbClr val="FF0000"/>
              </a:solidFill>
              <a:latin typeface="Calibri" pitchFamily="34" charset="0"/>
              <a:cs typeface="Calibri" pitchFamily="34" charset="0"/>
            </a:endParaRPr>
          </a:p>
        </p:txBody>
      </p:sp>
      <p:sp>
        <p:nvSpPr>
          <p:cNvPr id="99" name="Text Placeholder 2"/>
          <p:cNvSpPr txBox="1">
            <a:spLocks/>
          </p:cNvSpPr>
          <p:nvPr/>
        </p:nvSpPr>
        <p:spPr>
          <a:xfrm>
            <a:off x="7709174" y="27296"/>
            <a:ext cx="3495683" cy="591518"/>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48" name="Flowchart: Connector 47">
            <a:extLst>
              <a:ext uri="{FF2B5EF4-FFF2-40B4-BE49-F238E27FC236}">
                <a16:creationId xmlns:a16="http://schemas.microsoft.com/office/drawing/2014/main" id="{E4A52C49-B218-45E7-9948-FEE721ED49DA}"/>
              </a:ext>
            </a:extLst>
          </p:cNvPr>
          <p:cNvSpPr/>
          <p:nvPr/>
        </p:nvSpPr>
        <p:spPr>
          <a:xfrm>
            <a:off x="3640727" y="3557760"/>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49" name="Straight Connector 48">
            <a:extLst>
              <a:ext uri="{FF2B5EF4-FFF2-40B4-BE49-F238E27FC236}">
                <a16:creationId xmlns:a16="http://schemas.microsoft.com/office/drawing/2014/main" id="{7F73AEDC-864B-4F50-B6F5-E639DDB27ACF}"/>
              </a:ext>
            </a:extLst>
          </p:cNvPr>
          <p:cNvCxnSpPr>
            <a:cxnSpLocks/>
          </p:cNvCxnSpPr>
          <p:nvPr/>
        </p:nvCxnSpPr>
        <p:spPr>
          <a:xfrm>
            <a:off x="4079570" y="3508345"/>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C71315-3EB4-42DB-9D4C-229C59B35BF5}"/>
              </a:ext>
            </a:extLst>
          </p:cNvPr>
          <p:cNvCxnSpPr>
            <a:cxnSpLocks/>
          </p:cNvCxnSpPr>
          <p:nvPr/>
        </p:nvCxnSpPr>
        <p:spPr>
          <a:xfrm>
            <a:off x="4144024" y="3497987"/>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679D91-B7F5-4472-AA9D-7DA87906EB54}"/>
              </a:ext>
            </a:extLst>
          </p:cNvPr>
          <p:cNvCxnSpPr>
            <a:cxnSpLocks/>
          </p:cNvCxnSpPr>
          <p:nvPr/>
        </p:nvCxnSpPr>
        <p:spPr>
          <a:xfrm flipH="1">
            <a:off x="4024024" y="3514048"/>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52" name="Flowchart: Connector 51">
            <a:extLst>
              <a:ext uri="{FF2B5EF4-FFF2-40B4-BE49-F238E27FC236}">
                <a16:creationId xmlns:a16="http://schemas.microsoft.com/office/drawing/2014/main" id="{5DD928AC-B8EB-413F-88E7-EB064536233E}"/>
              </a:ext>
            </a:extLst>
          </p:cNvPr>
          <p:cNvSpPr/>
          <p:nvPr/>
        </p:nvSpPr>
        <p:spPr>
          <a:xfrm>
            <a:off x="3651815" y="4324542"/>
            <a:ext cx="438854" cy="452435"/>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7E7E423F-68FA-49F5-844F-106DD753A848}"/>
              </a:ext>
            </a:extLst>
          </p:cNvPr>
          <p:cNvCxnSpPr>
            <a:cxnSpLocks/>
            <a:stCxn id="52" idx="4"/>
          </p:cNvCxnSpPr>
          <p:nvPr/>
        </p:nvCxnSpPr>
        <p:spPr>
          <a:xfrm>
            <a:off x="3871242" y="4776977"/>
            <a:ext cx="0" cy="184942"/>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D18B342-1B31-424E-A1C9-8C4917E3522C}"/>
              </a:ext>
            </a:extLst>
          </p:cNvPr>
          <p:cNvCxnSpPr>
            <a:cxnSpLocks/>
          </p:cNvCxnSpPr>
          <p:nvPr/>
        </p:nvCxnSpPr>
        <p:spPr>
          <a:xfrm>
            <a:off x="3811426" y="4880982"/>
            <a:ext cx="120675"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8DC53FA-76E5-4196-9D30-D09697232277}"/>
              </a:ext>
            </a:extLst>
          </p:cNvPr>
          <p:cNvCxnSpPr>
            <a:cxnSpLocks/>
            <a:stCxn id="103" idx="5"/>
            <a:endCxn id="103" idx="5"/>
          </p:cNvCxnSpPr>
          <p:nvPr/>
        </p:nvCxnSpPr>
        <p:spPr>
          <a:xfrm>
            <a:off x="3898886" y="2970595"/>
            <a:ext cx="0" cy="0"/>
          </a:xfrm>
          <a:prstGeom prst="line">
            <a:avLst/>
          </a:prstGeom>
          <a:ln w="28575">
            <a:solidFill>
              <a:srgbClr val="FDBE3F"/>
            </a:solidFill>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DD6E8B7C-644E-4D42-A0A0-E2A1CDC9E4AB}"/>
              </a:ext>
            </a:extLst>
          </p:cNvPr>
          <p:cNvGrpSpPr/>
          <p:nvPr/>
        </p:nvGrpSpPr>
        <p:grpSpPr>
          <a:xfrm>
            <a:off x="3524301" y="2584418"/>
            <a:ext cx="438854" cy="637377"/>
            <a:chOff x="5220780" y="1466850"/>
            <a:chExt cx="566648" cy="798277"/>
          </a:xfrm>
        </p:grpSpPr>
        <p:sp>
          <p:nvSpPr>
            <p:cNvPr id="103" name="Flowchart: Connector 102">
              <a:extLst>
                <a:ext uri="{FF2B5EF4-FFF2-40B4-BE49-F238E27FC236}">
                  <a16:creationId xmlns:a16="http://schemas.microsoft.com/office/drawing/2014/main" id="{E203BD90-8834-44F1-A75F-98DC3F319E23}"/>
                </a:ext>
              </a:extLst>
            </p:cNvPr>
            <p:cNvSpPr/>
            <p:nvPr/>
          </p:nvSpPr>
          <p:spPr>
            <a:xfrm>
              <a:off x="5220780" y="1466850"/>
              <a:ext cx="566648" cy="566648"/>
            </a:xfrm>
            <a:prstGeom prst="flowChartConnector">
              <a:avLst/>
            </a:prstGeom>
            <a:noFill/>
            <a:ln w="38100">
              <a:solidFill>
                <a:srgbClr val="7EC17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9B31F260-98FD-4DCC-B89C-A8DACCBEC4D3}"/>
                </a:ext>
              </a:extLst>
            </p:cNvPr>
            <p:cNvCxnSpPr>
              <a:cxnSpLocks/>
              <a:stCxn id="103" idx="4"/>
            </p:cNvCxnSpPr>
            <p:nvPr/>
          </p:nvCxnSpPr>
          <p:spPr>
            <a:xfrm>
              <a:off x="5504104" y="2033498"/>
              <a:ext cx="0" cy="231629"/>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8DCD7E-4E68-41CA-A1DA-860EBFEB3FCC}"/>
                </a:ext>
              </a:extLst>
            </p:cNvPr>
            <p:cNvCxnSpPr>
              <a:cxnSpLocks/>
            </p:cNvCxnSpPr>
            <p:nvPr/>
          </p:nvCxnSpPr>
          <p:spPr>
            <a:xfrm>
              <a:off x="5426870" y="2163758"/>
              <a:ext cx="155816" cy="0"/>
            </a:xfrm>
            <a:prstGeom prst="line">
              <a:avLst/>
            </a:prstGeom>
            <a:ln w="28575">
              <a:solidFill>
                <a:srgbClr val="7EC170"/>
              </a:solidFill>
            </a:ln>
          </p:spPr>
          <p:style>
            <a:lnRef idx="1">
              <a:schemeClr val="accent1"/>
            </a:lnRef>
            <a:fillRef idx="0">
              <a:schemeClr val="accent1"/>
            </a:fillRef>
            <a:effectRef idx="0">
              <a:schemeClr val="accent1"/>
            </a:effectRef>
            <a:fontRef idx="minor">
              <a:schemeClr val="tx1"/>
            </a:fontRef>
          </p:style>
        </p:cxnSp>
      </p:grpSp>
      <p:sp>
        <p:nvSpPr>
          <p:cNvPr id="106" name="Flowchart: Connector 105">
            <a:extLst>
              <a:ext uri="{FF2B5EF4-FFF2-40B4-BE49-F238E27FC236}">
                <a16:creationId xmlns:a16="http://schemas.microsoft.com/office/drawing/2014/main" id="{4ABF3E18-2C08-4D80-BE70-58FF4702DFB1}"/>
              </a:ext>
            </a:extLst>
          </p:cNvPr>
          <p:cNvSpPr/>
          <p:nvPr/>
        </p:nvSpPr>
        <p:spPr>
          <a:xfrm>
            <a:off x="3759222" y="2573069"/>
            <a:ext cx="438854" cy="452435"/>
          </a:xfrm>
          <a:prstGeom prst="flowChartConnector">
            <a:avLst/>
          </a:prstGeom>
          <a:noFill/>
          <a:ln w="38100">
            <a:solidFill>
              <a:srgbClr val="5F63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AAD97785-934A-4155-9665-5E153F418FC0}"/>
              </a:ext>
            </a:extLst>
          </p:cNvPr>
          <p:cNvCxnSpPr>
            <a:cxnSpLocks/>
          </p:cNvCxnSpPr>
          <p:nvPr/>
        </p:nvCxnSpPr>
        <p:spPr>
          <a:xfrm>
            <a:off x="4198065" y="2523654"/>
            <a:ext cx="73364" cy="0"/>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7F025D3-FEAE-4ED5-875A-C8858CE69A0E}"/>
              </a:ext>
            </a:extLst>
          </p:cNvPr>
          <p:cNvCxnSpPr>
            <a:cxnSpLocks/>
          </p:cNvCxnSpPr>
          <p:nvPr/>
        </p:nvCxnSpPr>
        <p:spPr>
          <a:xfrm>
            <a:off x="4262519" y="2513296"/>
            <a:ext cx="0" cy="82609"/>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F8B4246-3852-4523-9E16-DA87CB4C9D61}"/>
              </a:ext>
            </a:extLst>
          </p:cNvPr>
          <p:cNvCxnSpPr>
            <a:cxnSpLocks/>
          </p:cNvCxnSpPr>
          <p:nvPr/>
        </p:nvCxnSpPr>
        <p:spPr>
          <a:xfrm flipH="1">
            <a:off x="4142519" y="2529357"/>
            <a:ext cx="111092" cy="130345"/>
          </a:xfrm>
          <a:prstGeom prst="line">
            <a:avLst/>
          </a:prstGeom>
          <a:ln w="28575">
            <a:solidFill>
              <a:srgbClr val="5F636A"/>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74ED5226-028A-422E-AF49-3EE6AB13A361}"/>
              </a:ext>
            </a:extLst>
          </p:cNvPr>
          <p:cNvSpPr/>
          <p:nvPr/>
        </p:nvSpPr>
        <p:spPr>
          <a:xfrm rot="7417386">
            <a:off x="3766505" y="2908385"/>
            <a:ext cx="256613" cy="46064"/>
          </a:xfrm>
          <a:prstGeom prst="arc">
            <a:avLst>
              <a:gd name="adj1" fmla="val 16163987"/>
              <a:gd name="adj2" fmla="val 0"/>
            </a:avLst>
          </a:prstGeom>
          <a:ln w="28575">
            <a:solidFill>
              <a:srgbClr val="7EC17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a:ln>
                <a:noFill/>
              </a:ln>
              <a:solidFill>
                <a:srgbClr val="414041"/>
              </a:solidFill>
              <a:effectLst/>
              <a:uLnTx/>
              <a:uFillTx/>
              <a:latin typeface="Calibri"/>
              <a:ea typeface="+mn-ea"/>
              <a:cs typeface="+mn-cs"/>
            </a:endParaRPr>
          </a:p>
        </p:txBody>
      </p:sp>
    </p:spTree>
    <p:extLst>
      <p:ext uri="{BB962C8B-B14F-4D97-AF65-F5344CB8AC3E}">
        <p14:creationId xmlns:p14="http://schemas.microsoft.com/office/powerpoint/2010/main" val="3540453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a:extLst>
              <a:ext uri="{FF2B5EF4-FFF2-40B4-BE49-F238E27FC236}">
                <a16:creationId xmlns:a16="http://schemas.microsoft.com/office/drawing/2014/main" id="{13774BDB-1B18-4C44-AA38-E5035C56BAB8}"/>
              </a:ext>
            </a:extLst>
          </p:cNvPr>
          <p:cNvSpPr>
            <a:spLocks noGrp="1"/>
          </p:cNvSpPr>
          <p:nvPr>
            <p:ph type="body" sz="quarter" idx="12"/>
          </p:nvPr>
        </p:nvSpPr>
        <p:spPr/>
        <p:txBody>
          <a:bodyPr/>
          <a:lstStyle/>
          <a:p>
            <a:r>
              <a:rPr lang="en-US"/>
              <a:t>What best matches your current employment status?</a:t>
            </a:r>
            <a:endParaRPr lang="en-ZA" dirty="0"/>
          </a:p>
        </p:txBody>
      </p:sp>
      <p:sp>
        <p:nvSpPr>
          <p:cNvPr id="28" name="Title 4">
            <a:extLst>
              <a:ext uri="{FF2B5EF4-FFF2-40B4-BE49-F238E27FC236}">
                <a16:creationId xmlns:a16="http://schemas.microsoft.com/office/drawing/2014/main" id="{F0DB5984-FA37-4287-9612-5B5669A77AF2}"/>
              </a:ext>
            </a:extLst>
          </p:cNvPr>
          <p:cNvSpPr>
            <a:spLocks noGrp="1"/>
          </p:cNvSpPr>
          <p:nvPr>
            <p:ph type="title"/>
          </p:nvPr>
        </p:nvSpPr>
        <p:spPr/>
        <p:txBody>
          <a:bodyPr/>
          <a:lstStyle/>
          <a:p>
            <a:r>
              <a:rPr lang="en-US"/>
              <a:t>Your alumni’s employment status</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4" name="Oval 23">
            <a:extLst>
              <a:ext uri="{FF2B5EF4-FFF2-40B4-BE49-F238E27FC236}">
                <a16:creationId xmlns:a16="http://schemas.microsoft.com/office/drawing/2014/main" id="{5E7EA0D4-92E5-484D-A1F6-C6A8DE6BBC17}"/>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5" name="Oval 24">
            <a:extLst>
              <a:ext uri="{FF2B5EF4-FFF2-40B4-BE49-F238E27FC236}">
                <a16:creationId xmlns:a16="http://schemas.microsoft.com/office/drawing/2014/main" id="{CFC0FFB9-26E4-480A-83A2-F2F541D60D4E}"/>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7" name="TextBox 26">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000" y="1246909"/>
            <a:ext cx="9456738"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1530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4009443-7134-4150-8A8F-27E68F794D0A}"/>
              </a:ext>
            </a:extLst>
          </p:cNvPr>
          <p:cNvSpPr>
            <a:spLocks noGrp="1"/>
          </p:cNvSpPr>
          <p:nvPr>
            <p:ph type="body" sz="quarter" idx="12"/>
          </p:nvPr>
        </p:nvSpPr>
        <p:spPr/>
        <p:txBody>
          <a:bodyPr/>
          <a:lstStyle/>
          <a:p>
            <a:r>
              <a:rPr lang="en-US"/>
              <a:t>How satisfied are you with your current employer? (0 - Very dissatisfied, 10 - Very satisfied)</a:t>
            </a:r>
            <a:endParaRPr lang="en-ZA" dirty="0"/>
          </a:p>
        </p:txBody>
      </p:sp>
      <p:sp>
        <p:nvSpPr>
          <p:cNvPr id="17" name="Title 4">
            <a:extLst>
              <a:ext uri="{FF2B5EF4-FFF2-40B4-BE49-F238E27FC236}">
                <a16:creationId xmlns:a16="http://schemas.microsoft.com/office/drawing/2014/main" id="{10993C07-795C-4563-9072-521009985EA6}"/>
              </a:ext>
            </a:extLst>
          </p:cNvPr>
          <p:cNvSpPr>
            <a:spLocks noGrp="1"/>
          </p:cNvSpPr>
          <p:nvPr>
            <p:ph type="title"/>
          </p:nvPr>
        </p:nvSpPr>
        <p:spPr/>
        <p:txBody>
          <a:bodyPr/>
          <a:lstStyle/>
          <a:p>
            <a:r>
              <a:rPr lang="en-ZA"/>
              <a:t>Your alumni's satisfaction with their current employer</a:t>
            </a:r>
            <a:endParaRPr lang="en-ZA" dirty="0"/>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42" name="Right Arrow 32">
            <a:extLst>
              <a:ext uri="{FF2B5EF4-FFF2-40B4-BE49-F238E27FC236}">
                <a16:creationId xmlns:a16="http://schemas.microsoft.com/office/drawing/2014/main" id="{4920E260-6FCA-4286-8F89-9231AD387EBD}"/>
              </a:ext>
            </a:extLst>
          </p:cNvPr>
          <p:cNvSpPr/>
          <p:nvPr/>
        </p:nvSpPr>
        <p:spPr>
          <a:xfrm>
            <a:off x="524877" y="5420741"/>
            <a:ext cx="9056443" cy="236264"/>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3918" tIns="46958" rIns="93918" bIns="46958" numCol="1" spcCol="0" rtlCol="0" fromWordArt="0" anchor="ctr" anchorCtr="0" forceAA="0" compatLnSpc="1">
            <a:prstTxWarp prst="textNoShape">
              <a:avLst/>
            </a:prstTxWarp>
            <a:noAutofit/>
          </a:bodyPr>
          <a:lstStyle/>
          <a:p>
            <a:pPr algn="ctr"/>
            <a:endParaRPr lang="sv-SE" sz="1887" dirty="0">
              <a:solidFill>
                <a:srgbClr val="414041"/>
              </a:solidFill>
            </a:endParaRPr>
          </a:p>
        </p:txBody>
      </p:sp>
      <p:sp>
        <p:nvSpPr>
          <p:cNvPr id="43" name="TextBox 42">
            <a:extLst>
              <a:ext uri="{FF2B5EF4-FFF2-40B4-BE49-F238E27FC236}">
                <a16:creationId xmlns:a16="http://schemas.microsoft.com/office/drawing/2014/main" id="{B6970C0D-ABCC-4AD1-A780-1E77F0F71BD7}"/>
              </a:ext>
            </a:extLst>
          </p:cNvPr>
          <p:cNvSpPr txBox="1"/>
          <p:nvPr/>
        </p:nvSpPr>
        <p:spPr>
          <a:xfrm>
            <a:off x="524877" y="5717613"/>
            <a:ext cx="1223241" cy="125480"/>
          </a:xfrm>
          <a:prstGeom prst="rect">
            <a:avLst/>
          </a:prstGeom>
        </p:spPr>
        <p:txBody>
          <a:bodyPr vert="horz" wrap="square" lIns="93918" tIns="46958" rIns="93918" bIns="46958" rtlCol="0" anchor="ctr">
            <a:noAutofit/>
          </a:bodyPr>
          <a:lstStyle/>
          <a:p>
            <a:r>
              <a:rPr lang="en-GB" sz="1132" dirty="0">
                <a:solidFill>
                  <a:srgbClr val="414041"/>
                </a:solidFill>
              </a:rPr>
              <a:t>Very dissatisfied</a:t>
            </a:r>
          </a:p>
        </p:txBody>
      </p:sp>
      <p:sp>
        <p:nvSpPr>
          <p:cNvPr id="44" name="TextBox 43">
            <a:extLst>
              <a:ext uri="{FF2B5EF4-FFF2-40B4-BE49-F238E27FC236}">
                <a16:creationId xmlns:a16="http://schemas.microsoft.com/office/drawing/2014/main" id="{E20CCADF-CFDB-43EE-AF05-D29DF1837F8F}"/>
              </a:ext>
            </a:extLst>
          </p:cNvPr>
          <p:cNvSpPr txBox="1"/>
          <p:nvPr/>
        </p:nvSpPr>
        <p:spPr>
          <a:xfrm>
            <a:off x="8433316" y="5717613"/>
            <a:ext cx="1106211" cy="125480"/>
          </a:xfrm>
          <a:prstGeom prst="rect">
            <a:avLst/>
          </a:prstGeom>
        </p:spPr>
        <p:txBody>
          <a:bodyPr vert="horz" wrap="square" lIns="93918" tIns="46958" rIns="93918" bIns="46958" rtlCol="0" anchor="ctr">
            <a:noAutofit/>
          </a:bodyPr>
          <a:lstStyle/>
          <a:p>
            <a:pPr algn="r"/>
            <a:r>
              <a:rPr lang="sv-SE" sz="1132" dirty="0">
                <a:solidFill>
                  <a:srgbClr val="414041"/>
                </a:solidFill>
              </a:rPr>
              <a:t>Very satisfied</a:t>
            </a:r>
          </a:p>
        </p:txBody>
      </p:sp>
      <p:sp>
        <p:nvSpPr>
          <p:cNvPr id="45" name="TextBox 44">
            <a:extLst>
              <a:ext uri="{FF2B5EF4-FFF2-40B4-BE49-F238E27FC236}">
                <a16:creationId xmlns:a16="http://schemas.microsoft.com/office/drawing/2014/main" id="{139F4CB7-6664-4678-AAD1-E43F2AABF5B7}"/>
              </a:ext>
            </a:extLst>
          </p:cNvPr>
          <p:cNvSpPr txBox="1"/>
          <p:nvPr/>
        </p:nvSpPr>
        <p:spPr>
          <a:xfrm>
            <a:off x="10314058" y="2640400"/>
            <a:ext cx="1182984" cy="944874"/>
          </a:xfrm>
          <a:prstGeom prst="rect">
            <a:avLst/>
          </a:prstGeom>
          <a:noFill/>
        </p:spPr>
        <p:txBody>
          <a:bodyPr wrap="square" rtlCol="0">
            <a:spAutoFit/>
          </a:bodyPr>
          <a:lstStyle/>
          <a:p>
            <a:pPr algn="ctr">
              <a:lnSpc>
                <a:spcPct val="90000"/>
              </a:lnSpc>
              <a:spcAft>
                <a:spcPts val="600"/>
              </a:spcAft>
            </a:pPr>
            <a:r>
              <a:rPr lang="en-GB" sz="2800" b="1">
                <a:solidFill>
                  <a:schemeClr val="tx2"/>
                </a:solidFill>
                <a:latin typeface="Calibri" pitchFamily="34" charset="0"/>
              </a:rPr>
              <a:t>6,5</a:t>
            </a:r>
            <a:endParaRPr lang="en-GB" sz="2800" b="1" dirty="0">
              <a:solidFill>
                <a:schemeClr val="tx2"/>
              </a:solidFill>
              <a:latin typeface="Calibri" pitchFamily="34" charset="0"/>
            </a:endParaRPr>
          </a:p>
          <a:p>
            <a:pPr algn="ctr">
              <a:lnSpc>
                <a:spcPct val="90000"/>
              </a:lnSpc>
              <a:spcAft>
                <a:spcPts val="600"/>
              </a:spcAft>
            </a:pPr>
            <a:endParaRPr lang="en-GB" sz="2800" b="1" dirty="0">
              <a:solidFill>
                <a:schemeClr val="tx2"/>
              </a:solidFill>
              <a:latin typeface="Calibri" pitchFamily="34" charset="0"/>
            </a:endParaRPr>
          </a:p>
        </p:txBody>
      </p:sp>
      <p:sp>
        <p:nvSpPr>
          <p:cNvPr id="46" name="Freeform: Shape 28">
            <a:extLst>
              <a:ext uri="{FF2B5EF4-FFF2-40B4-BE49-F238E27FC236}">
                <a16:creationId xmlns:a16="http://schemas.microsoft.com/office/drawing/2014/main" id="{DD60BBB8-66BA-4569-96EF-2CE484B1A3C5}"/>
              </a:ext>
            </a:extLst>
          </p:cNvPr>
          <p:cNvSpPr/>
          <p:nvPr/>
        </p:nvSpPr>
        <p:spPr>
          <a:xfrm rot="5400000">
            <a:off x="10440705" y="3885952"/>
            <a:ext cx="1850038" cy="940715"/>
          </a:xfrm>
          <a:custGeom>
            <a:avLst/>
            <a:gdLst>
              <a:gd name="connsiteX0" fmla="*/ 922496 w 1838325"/>
              <a:gd name="connsiteY0" fmla="*/ 7144 h 923925"/>
              <a:gd name="connsiteX1" fmla="*/ 7144 w 1838325"/>
              <a:gd name="connsiteY1" fmla="*/ 922496 h 923925"/>
              <a:gd name="connsiteX2" fmla="*/ 7144 w 1838325"/>
              <a:gd name="connsiteY2" fmla="*/ 922496 h 923925"/>
              <a:gd name="connsiteX3" fmla="*/ 212884 w 1838325"/>
              <a:gd name="connsiteY3" fmla="*/ 922496 h 923925"/>
              <a:gd name="connsiteX4" fmla="*/ 212884 w 1838325"/>
              <a:gd name="connsiteY4" fmla="*/ 922496 h 923925"/>
              <a:gd name="connsiteX5" fmla="*/ 922496 w 1838325"/>
              <a:gd name="connsiteY5" fmla="*/ 212884 h 923925"/>
              <a:gd name="connsiteX6" fmla="*/ 1632109 w 1838325"/>
              <a:gd name="connsiteY6" fmla="*/ 922496 h 923925"/>
              <a:gd name="connsiteX7" fmla="*/ 1632109 w 1838325"/>
              <a:gd name="connsiteY7" fmla="*/ 922496 h 923925"/>
              <a:gd name="connsiteX8" fmla="*/ 1838801 w 1838325"/>
              <a:gd name="connsiteY8" fmla="*/ 922496 h 923925"/>
              <a:gd name="connsiteX9" fmla="*/ 1838801 w 1838325"/>
              <a:gd name="connsiteY9" fmla="*/ 922496 h 923925"/>
              <a:gd name="connsiteX10" fmla="*/ 922496 w 1838325"/>
              <a:gd name="connsiteY10"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922496" y="7144"/>
                </a:moveTo>
                <a:cubicBezTo>
                  <a:pt x="417671" y="7144"/>
                  <a:pt x="7144" y="417671"/>
                  <a:pt x="7144" y="922496"/>
                </a:cubicBezTo>
                <a:cubicBezTo>
                  <a:pt x="7144" y="922496"/>
                  <a:pt x="7144" y="922496"/>
                  <a:pt x="7144" y="922496"/>
                </a:cubicBezTo>
                <a:lnTo>
                  <a:pt x="212884" y="922496"/>
                </a:lnTo>
                <a:cubicBezTo>
                  <a:pt x="212884" y="922496"/>
                  <a:pt x="212884" y="922496"/>
                  <a:pt x="212884" y="922496"/>
                </a:cubicBezTo>
                <a:cubicBezTo>
                  <a:pt x="212884" y="531019"/>
                  <a:pt x="531019" y="212884"/>
                  <a:pt x="922496" y="212884"/>
                </a:cubicBezTo>
                <a:cubicBezTo>
                  <a:pt x="1313974" y="212884"/>
                  <a:pt x="1632109" y="531019"/>
                  <a:pt x="1632109" y="922496"/>
                </a:cubicBezTo>
                <a:cubicBezTo>
                  <a:pt x="1632109" y="922496"/>
                  <a:pt x="1632109" y="922496"/>
                  <a:pt x="1632109" y="922496"/>
                </a:cubicBezTo>
                <a:lnTo>
                  <a:pt x="1838801" y="922496"/>
                </a:lnTo>
                <a:cubicBezTo>
                  <a:pt x="1838801" y="922496"/>
                  <a:pt x="1838801" y="922496"/>
                  <a:pt x="1838801" y="922496"/>
                </a:cubicBezTo>
                <a:cubicBezTo>
                  <a:pt x="1838801" y="417671"/>
                  <a:pt x="1428274" y="7144"/>
                  <a:pt x="922496" y="7144"/>
                </a:cubicBezTo>
                <a:close/>
              </a:path>
            </a:pathLst>
          </a:custGeom>
          <a:solidFill>
            <a:srgbClr val="D1D3D4"/>
          </a:solidFill>
          <a:ln w="9525" cap="flat">
            <a:noFill/>
            <a:prstDash val="solid"/>
            <a:miter/>
          </a:ln>
        </p:spPr>
        <p:txBody>
          <a:bodyPr rtlCol="0" anchor="ctr"/>
          <a:lstStyle/>
          <a:p>
            <a:endParaRPr lang="en-GB"/>
          </a:p>
        </p:txBody>
      </p:sp>
      <p:sp>
        <p:nvSpPr>
          <p:cNvPr id="47" name="Freeform: Shape 29">
            <a:extLst>
              <a:ext uri="{FF2B5EF4-FFF2-40B4-BE49-F238E27FC236}">
                <a16:creationId xmlns:a16="http://schemas.microsoft.com/office/drawing/2014/main" id="{1EC319D7-AACD-4621-8BEB-B99D022829DD}"/>
              </a:ext>
            </a:extLst>
          </p:cNvPr>
          <p:cNvSpPr/>
          <p:nvPr/>
        </p:nvSpPr>
        <p:spPr>
          <a:xfrm rot="5400000">
            <a:off x="9507749" y="2249674"/>
            <a:ext cx="1850038" cy="940715"/>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D1D3D4"/>
          </a:solidFill>
          <a:ln w="9525" cap="flat">
            <a:noFill/>
            <a:prstDash val="solid"/>
            <a:miter/>
          </a:ln>
        </p:spPr>
        <p:txBody>
          <a:bodyPr rtlCol="0" anchor="ctr"/>
          <a:lstStyle/>
          <a:p>
            <a:endParaRPr lang="en-GB" dirty="0"/>
          </a:p>
        </p:txBody>
      </p:sp>
      <p:sp>
        <p:nvSpPr>
          <p:cNvPr id="48" name="Freeform: Shape 30">
            <a:extLst>
              <a:ext uri="{FF2B5EF4-FFF2-40B4-BE49-F238E27FC236}">
                <a16:creationId xmlns:a16="http://schemas.microsoft.com/office/drawing/2014/main" id="{58B5BC42-6AF6-47F7-AEC2-1DAE410A1261}"/>
              </a:ext>
            </a:extLst>
          </p:cNvPr>
          <p:cNvSpPr/>
          <p:nvPr/>
        </p:nvSpPr>
        <p:spPr>
          <a:xfrm rot="5400000">
            <a:off x="10436502" y="2249674"/>
            <a:ext cx="1850038" cy="940715"/>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chemeClr val="accent2"/>
          </a:solidFill>
          <a:ln w="9525" cap="flat">
            <a:noFill/>
            <a:prstDash val="solid"/>
            <a:miter/>
          </a:ln>
        </p:spPr>
        <p:txBody>
          <a:bodyPr rtlCol="0" anchor="ctr"/>
          <a:lstStyle/>
          <a:p>
            <a:endParaRPr lang="en-GB" dirty="0"/>
          </a:p>
        </p:txBody>
      </p:sp>
      <p:sp>
        <p:nvSpPr>
          <p:cNvPr id="49" name="Freeform: Shape 32">
            <a:extLst>
              <a:ext uri="{FF2B5EF4-FFF2-40B4-BE49-F238E27FC236}">
                <a16:creationId xmlns:a16="http://schemas.microsoft.com/office/drawing/2014/main" id="{74119DE3-4094-474B-83F5-F889283B8C2F}"/>
              </a:ext>
            </a:extLst>
          </p:cNvPr>
          <p:cNvSpPr/>
          <p:nvPr/>
        </p:nvSpPr>
        <p:spPr>
          <a:xfrm rot="5400000">
            <a:off x="9510173" y="3885952"/>
            <a:ext cx="1850038" cy="940715"/>
          </a:xfrm>
          <a:custGeom>
            <a:avLst/>
            <a:gdLst>
              <a:gd name="connsiteX0" fmla="*/ 922496 w 1838325"/>
              <a:gd name="connsiteY0" fmla="*/ 716756 h 923925"/>
              <a:gd name="connsiteX1" fmla="*/ 212884 w 1838325"/>
              <a:gd name="connsiteY1" fmla="*/ 7144 h 923925"/>
              <a:gd name="connsiteX2" fmla="*/ 7144 w 1838325"/>
              <a:gd name="connsiteY2" fmla="*/ 7144 h 923925"/>
              <a:gd name="connsiteX3" fmla="*/ 922496 w 1838325"/>
              <a:gd name="connsiteY3" fmla="*/ 922496 h 923925"/>
              <a:gd name="connsiteX4" fmla="*/ 1837849 w 1838325"/>
              <a:gd name="connsiteY4" fmla="*/ 7144 h 923925"/>
              <a:gd name="connsiteX5" fmla="*/ 1632109 w 1838325"/>
              <a:gd name="connsiteY5" fmla="*/ 7144 h 923925"/>
              <a:gd name="connsiteX6" fmla="*/ 922496 w 1838325"/>
              <a:gd name="connsiteY6" fmla="*/ 71675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6756"/>
                </a:moveTo>
                <a:cubicBezTo>
                  <a:pt x="531019" y="716756"/>
                  <a:pt x="212884" y="398621"/>
                  <a:pt x="212884" y="7144"/>
                </a:cubicBezTo>
                <a:lnTo>
                  <a:pt x="7144" y="7144"/>
                </a:lnTo>
                <a:cubicBezTo>
                  <a:pt x="7144" y="511969"/>
                  <a:pt x="417671" y="922496"/>
                  <a:pt x="922496" y="922496"/>
                </a:cubicBezTo>
                <a:cubicBezTo>
                  <a:pt x="1427321" y="922496"/>
                  <a:pt x="1837849" y="511969"/>
                  <a:pt x="1837849" y="7144"/>
                </a:cubicBezTo>
                <a:lnTo>
                  <a:pt x="1632109" y="7144"/>
                </a:lnTo>
                <a:cubicBezTo>
                  <a:pt x="1632109" y="397669"/>
                  <a:pt x="1313974" y="716756"/>
                  <a:pt x="922496" y="716756"/>
                </a:cubicBezTo>
                <a:close/>
              </a:path>
            </a:pathLst>
          </a:custGeom>
          <a:solidFill>
            <a:srgbClr val="074B60"/>
          </a:solidFill>
          <a:ln w="9525" cap="flat">
            <a:noFill/>
            <a:prstDash val="solid"/>
            <a:miter/>
          </a:ln>
        </p:spPr>
        <p:txBody>
          <a:bodyPr rtlCol="0" anchor="ctr"/>
          <a:lstStyle/>
          <a:p>
            <a:endParaRPr lang="en-GB"/>
          </a:p>
        </p:txBody>
      </p:sp>
      <p:sp>
        <p:nvSpPr>
          <p:cNvPr id="50" name="TextBox 49">
            <a:extLst>
              <a:ext uri="{FF2B5EF4-FFF2-40B4-BE49-F238E27FC236}">
                <a16:creationId xmlns:a16="http://schemas.microsoft.com/office/drawing/2014/main" id="{E194DCC6-98A4-45F8-918F-BB0BEB91012D}"/>
              </a:ext>
            </a:extLst>
          </p:cNvPr>
          <p:cNvSpPr txBox="1"/>
          <p:nvPr/>
        </p:nvSpPr>
        <p:spPr>
          <a:xfrm>
            <a:off x="10303873" y="4280363"/>
            <a:ext cx="1182985" cy="480131"/>
          </a:xfrm>
          <a:prstGeom prst="rect">
            <a:avLst/>
          </a:prstGeom>
          <a:noFill/>
        </p:spPr>
        <p:txBody>
          <a:bodyPr wrap="square" rtlCol="0">
            <a:spAutoFit/>
          </a:bodyPr>
          <a:lstStyle/>
          <a:p>
            <a:pPr algn="ctr">
              <a:lnSpc>
                <a:spcPct val="90000"/>
              </a:lnSpc>
              <a:spcAft>
                <a:spcPts val="600"/>
              </a:spcAft>
            </a:pPr>
            <a:r>
              <a:rPr lang="en-GB" sz="2800" b="1">
                <a:solidFill>
                  <a:schemeClr val="tx2"/>
                </a:solidFill>
                <a:latin typeface="Calibri" pitchFamily="34" charset="0"/>
              </a:rPr>
              <a:t>6,1</a:t>
            </a:r>
            <a:endParaRPr lang="en-GB" sz="2800" b="1" dirty="0">
              <a:solidFill>
                <a:schemeClr val="tx2"/>
              </a:solidFill>
              <a:latin typeface="Calibri" pitchFamily="34" charset="0"/>
            </a:endParaRPr>
          </a:p>
        </p:txBody>
      </p:sp>
      <p:sp>
        <p:nvSpPr>
          <p:cNvPr id="51" name="TextBox 50">
            <a:extLst>
              <a:ext uri="{FF2B5EF4-FFF2-40B4-BE49-F238E27FC236}">
                <a16:creationId xmlns:a16="http://schemas.microsoft.com/office/drawing/2014/main" id="{89D9D5F4-0421-45B5-9114-93BD601C80E1}"/>
              </a:ext>
            </a:extLst>
          </p:cNvPr>
          <p:cNvSpPr txBox="1"/>
          <p:nvPr/>
        </p:nvSpPr>
        <p:spPr>
          <a:xfrm>
            <a:off x="10277691" y="2250405"/>
            <a:ext cx="1218538" cy="490088"/>
          </a:xfrm>
          <a:prstGeom prst="rect">
            <a:avLst/>
          </a:prstGeom>
        </p:spPr>
        <p:txBody>
          <a:bodyPr vert="horz" wrap="none" lIns="99551" tIns="49775" rIns="99551" bIns="49775" rtlCol="0" anchor="ctr">
            <a:normAutofit fontScale="97500"/>
          </a:bodyPr>
          <a:lstStyle/>
          <a:p>
            <a:pPr algn="ctr"/>
            <a:r>
              <a:rPr lang="sv-SE" sz="1100">
                <a:latin typeface="Calibri" pitchFamily="34" charset="0"/>
              </a:rPr>
              <a:t>Your alumni:</a:t>
            </a:r>
            <a:endParaRPr lang="sv-SE" sz="1100" dirty="0">
              <a:latin typeface="Calibri" pitchFamily="34" charset="0"/>
            </a:endParaRPr>
          </a:p>
        </p:txBody>
      </p:sp>
      <p:sp>
        <p:nvSpPr>
          <p:cNvPr id="52" name="TextBox 51">
            <a:extLst>
              <a:ext uri="{FF2B5EF4-FFF2-40B4-BE49-F238E27FC236}">
                <a16:creationId xmlns:a16="http://schemas.microsoft.com/office/drawing/2014/main" id="{A8CE78F2-8E06-42DE-8325-5095495648C7}"/>
              </a:ext>
            </a:extLst>
          </p:cNvPr>
          <p:cNvSpPr txBox="1"/>
          <p:nvPr/>
        </p:nvSpPr>
        <p:spPr>
          <a:xfrm>
            <a:off x="10319506" y="3997591"/>
            <a:ext cx="1158946" cy="351349"/>
          </a:xfrm>
          <a:prstGeom prst="rect">
            <a:avLst/>
          </a:prstGeom>
        </p:spPr>
        <p:txBody>
          <a:bodyPr vert="horz" wrap="none" lIns="99551" tIns="49775" rIns="99551" bIns="49775" rtlCol="0" anchor="ctr">
            <a:noAutofit/>
          </a:bodyPr>
          <a:lstStyle/>
          <a:p>
            <a:pPr algn="ctr"/>
            <a:r>
              <a:rPr lang="sv-SE" sz="1100">
                <a:latin typeface="Calibri" pitchFamily="34" charset="0"/>
              </a:rPr>
              <a:t>All professionals:</a:t>
            </a:r>
            <a:endParaRPr lang="en-US" sz="1100" dirty="0">
              <a:latin typeface="Calibri" pitchFamily="34" charset="0"/>
            </a:endParaRPr>
          </a:p>
        </p:txBody>
      </p:sp>
      <p:sp>
        <p:nvSpPr>
          <p:cNvPr id="53" name="TextBox 52">
            <a:extLst>
              <a:ext uri="{FF2B5EF4-FFF2-40B4-BE49-F238E27FC236}">
                <a16:creationId xmlns:a16="http://schemas.microsoft.com/office/drawing/2014/main" id="{60D34322-75AD-4287-A2FE-BA1079BC7A53}"/>
              </a:ext>
            </a:extLst>
          </p:cNvPr>
          <p:cNvSpPr txBox="1"/>
          <p:nvPr/>
        </p:nvSpPr>
        <p:spPr>
          <a:xfrm>
            <a:off x="10259914" y="1329813"/>
            <a:ext cx="1218538" cy="490088"/>
          </a:xfrm>
          <a:prstGeom prst="rect">
            <a:avLst/>
          </a:prstGeom>
        </p:spPr>
        <p:txBody>
          <a:bodyPr vert="horz" wrap="none" lIns="99551" tIns="49775" rIns="99551" bIns="49775" rtlCol="0" anchor="ctr">
            <a:normAutofit fontScale="97500"/>
          </a:bodyPr>
          <a:lstStyle/>
          <a:p>
            <a:pPr algn="ctr"/>
            <a:r>
              <a:rPr lang="sv-SE" sz="1400" dirty="0">
                <a:latin typeface="Calibri" pitchFamily="34" charset="0"/>
              </a:rPr>
              <a:t>Average satisfaction</a:t>
            </a:r>
            <a:endParaRPr lang="en-US" sz="1400" dirty="0">
              <a:latin typeface="Calibri" pitchFamily="34" charset="0"/>
            </a:endParaRP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00" y="2451600"/>
            <a:ext cx="8970962"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9695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39831AA5-D0C7-47B4-8BE9-051BCE9117BE}"/>
              </a:ext>
            </a:extLst>
          </p:cNvPr>
          <p:cNvSpPr>
            <a:spLocks noGrp="1"/>
          </p:cNvSpPr>
          <p:nvPr>
            <p:ph type="body" sz="quarter" idx="12"/>
          </p:nvPr>
        </p:nvSpPr>
        <p:spPr/>
        <p:txBody>
          <a:bodyPr/>
          <a:lstStyle/>
          <a:p>
            <a:r>
              <a:rPr lang="en-US"/>
              <a:t>Are you interested in changing employers?</a:t>
            </a:r>
          </a:p>
          <a:p>
            <a:endParaRPr lang="en-ZA" dirty="0"/>
          </a:p>
        </p:txBody>
      </p:sp>
      <p:sp>
        <p:nvSpPr>
          <p:cNvPr id="17" name="Title 4">
            <a:extLst>
              <a:ext uri="{FF2B5EF4-FFF2-40B4-BE49-F238E27FC236}">
                <a16:creationId xmlns:a16="http://schemas.microsoft.com/office/drawing/2014/main" id="{10993C07-795C-4563-9072-521009985EA6}"/>
              </a:ext>
            </a:extLst>
          </p:cNvPr>
          <p:cNvSpPr>
            <a:spLocks noGrp="1"/>
          </p:cNvSpPr>
          <p:nvPr>
            <p:ph type="title"/>
          </p:nvPr>
        </p:nvSpPr>
        <p:spPr/>
        <p:txBody>
          <a:bodyPr/>
          <a:lstStyle/>
          <a:p>
            <a:r>
              <a:rPr lang="en-ZA"/>
              <a:t> </a:t>
            </a:r>
            <a:r>
              <a:rPr lang="en-US"/>
              <a:t>Your alumni's interest in changing an employer</a:t>
            </a:r>
            <a:endParaRPr lang="en-ZA" dirty="0"/>
          </a:p>
        </p:txBody>
      </p:sp>
      <p:sp>
        <p:nvSpPr>
          <p:cNvPr id="29" name="Text Placeholder 3">
            <a:extLst>
              <a:ext uri="{FF2B5EF4-FFF2-40B4-BE49-F238E27FC236}">
                <a16:creationId xmlns:a16="http://schemas.microsoft.com/office/drawing/2014/main" id="{FA6AD070-B57B-4A1F-8E19-34A6929F25B2}"/>
              </a:ext>
            </a:extLst>
          </p:cNvPr>
          <p:cNvSpPr>
            <a:spLocks noGrp="1"/>
          </p:cNvSpPr>
          <p:nvPr>
            <p:ph type="body" sz="quarter" idx="13"/>
          </p:nvPr>
        </p:nvSpPr>
        <p:spPr/>
        <p:txBody>
          <a:bodyPr/>
          <a:lstStyle/>
          <a:p>
            <a:r>
              <a:rPr lang="en-US"/>
              <a:t>The results show your target group's opinions of their current employer. </a:t>
            </a:r>
          </a:p>
          <a:p>
            <a:endParaRPr lang="en-ZA"/>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5"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30" name="Rektangel 9">
            <a:extLst>
              <a:ext uri="{FF2B5EF4-FFF2-40B4-BE49-F238E27FC236}">
                <a16:creationId xmlns:a16="http://schemas.microsoft.com/office/drawing/2014/main" id="{BF55F2D9-C7B4-4B2D-A54F-E707C4775966}"/>
              </a:ext>
            </a:extLst>
          </p:cNvPr>
          <p:cNvSpPr/>
          <p:nvPr/>
        </p:nvSpPr>
        <p:spPr>
          <a:xfrm>
            <a:off x="5669280" y="4917735"/>
            <a:ext cx="1861937" cy="830997"/>
          </a:xfrm>
          <a:prstGeom prst="rect">
            <a:avLst/>
          </a:prstGeom>
        </p:spPr>
        <p:txBody>
          <a:bodyPr wrap="square">
            <a:spAutoFit/>
          </a:bodyPr>
          <a:lstStyle/>
          <a:p>
            <a:pPr marL="0" marR="0" lvl="0" indent="0" algn="l" defTabSz="4977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itchFamily="34" charset="0"/>
                <a:cs typeface="Calibri" pitchFamily="34" charset="0"/>
              </a:rPr>
              <a:t>of the target population is interested in changing their employer within the coming year.</a:t>
            </a:r>
          </a:p>
        </p:txBody>
      </p:sp>
      <p:sp>
        <p:nvSpPr>
          <p:cNvPr id="31" name="Rektangel 9">
            <a:extLst>
              <a:ext uri="{FF2B5EF4-FFF2-40B4-BE49-F238E27FC236}">
                <a16:creationId xmlns:a16="http://schemas.microsoft.com/office/drawing/2014/main" id="{B96F3692-D936-4535-9D7C-3F912B0F01D1}"/>
              </a:ext>
            </a:extLst>
          </p:cNvPr>
          <p:cNvSpPr/>
          <p:nvPr/>
        </p:nvSpPr>
        <p:spPr>
          <a:xfrm>
            <a:off x="9971597" y="3680221"/>
            <a:ext cx="1500468" cy="1015663"/>
          </a:xfrm>
          <a:prstGeom prst="rect">
            <a:avLst/>
          </a:prstGeom>
        </p:spPr>
        <p:txBody>
          <a:bodyPr wrap="square">
            <a:spAutoFit/>
          </a:bodyPr>
          <a:lstStyle/>
          <a:p>
            <a:pPr algn="ctr"/>
            <a:r>
              <a:rPr lang="en-US" sz="1200" dirty="0">
                <a:solidFill>
                  <a:srgbClr val="414041"/>
                </a:solidFill>
                <a:cs typeface="Calibri" pitchFamily="34" charset="0"/>
              </a:rPr>
              <a:t>of your alumni are interested in changing their employer within the coming year.</a:t>
            </a:r>
          </a:p>
        </p:txBody>
      </p:sp>
      <p:sp>
        <p:nvSpPr>
          <p:cNvPr id="32" name="Rektangel 15">
            <a:extLst>
              <a:ext uri="{FF2B5EF4-FFF2-40B4-BE49-F238E27FC236}">
                <a16:creationId xmlns:a16="http://schemas.microsoft.com/office/drawing/2014/main" id="{B4D15154-BCA3-4F78-850E-80094FB93B9D}"/>
              </a:ext>
            </a:extLst>
          </p:cNvPr>
          <p:cNvSpPr/>
          <p:nvPr/>
        </p:nvSpPr>
        <p:spPr>
          <a:xfrm>
            <a:off x="10026659" y="1905723"/>
            <a:ext cx="1497526" cy="929613"/>
          </a:xfrm>
          <a:prstGeom prst="rect">
            <a:avLst/>
          </a:prstGeom>
        </p:spPr>
        <p:txBody>
          <a:bodyPr wrap="square">
            <a:spAutoFit/>
          </a:bodyPr>
          <a:lstStyle/>
          <a:p>
            <a:pPr algn="ctr"/>
            <a:r>
              <a:rPr lang="sv-SE" sz="5441">
                <a:solidFill>
                  <a:srgbClr val="414041"/>
                </a:solidFill>
                <a:latin typeface="Calibri" pitchFamily="34" charset="0"/>
                <a:cs typeface="Calibri" pitchFamily="34" charset="0"/>
              </a:rPr>
              <a:t>47%</a:t>
            </a:r>
            <a:endParaRPr lang="sv-SE" sz="5441" dirty="0">
              <a:solidFill>
                <a:srgbClr val="414041"/>
              </a:solidFill>
              <a:latin typeface="Calibri" pitchFamily="34" charset="0"/>
              <a:cs typeface="Calibri" pitchFamily="34" charset="0"/>
            </a:endParaRPr>
          </a:p>
        </p:txBody>
      </p:sp>
      <p:sp>
        <p:nvSpPr>
          <p:cNvPr id="33" name="Freeform: Shape 17">
            <a:extLst>
              <a:ext uri="{FF2B5EF4-FFF2-40B4-BE49-F238E27FC236}">
                <a16:creationId xmlns:a16="http://schemas.microsoft.com/office/drawing/2014/main" id="{22A9DA35-C34E-415E-8A14-E70112D41360}"/>
              </a:ext>
            </a:extLst>
          </p:cNvPr>
          <p:cNvSpPr/>
          <p:nvPr/>
        </p:nvSpPr>
        <p:spPr>
          <a:xfrm rot="5400000">
            <a:off x="9171439" y="1812822"/>
            <a:ext cx="2098226" cy="1115416"/>
          </a:xfrm>
          <a:custGeom>
            <a:avLst/>
            <a:gdLst>
              <a:gd name="connsiteX0" fmla="*/ 1633061 w 1838325"/>
              <a:gd name="connsiteY0" fmla="*/ 8096 h 923925"/>
              <a:gd name="connsiteX1" fmla="*/ 923449 w 1838325"/>
              <a:gd name="connsiteY1" fmla="*/ 717709 h 923925"/>
              <a:gd name="connsiteX2" fmla="*/ 213836 w 1838325"/>
              <a:gd name="connsiteY2" fmla="*/ 8096 h 923925"/>
              <a:gd name="connsiteX3" fmla="*/ 213836 w 1838325"/>
              <a:gd name="connsiteY3" fmla="*/ 7144 h 923925"/>
              <a:gd name="connsiteX4" fmla="*/ 7144 w 1838325"/>
              <a:gd name="connsiteY4" fmla="*/ 7144 h 923925"/>
              <a:gd name="connsiteX5" fmla="*/ 7144 w 1838325"/>
              <a:gd name="connsiteY5" fmla="*/ 8096 h 923925"/>
              <a:gd name="connsiteX6" fmla="*/ 922496 w 1838325"/>
              <a:gd name="connsiteY6" fmla="*/ 923449 h 923925"/>
              <a:gd name="connsiteX7" fmla="*/ 1837849 w 1838325"/>
              <a:gd name="connsiteY7" fmla="*/ 8096 h 923925"/>
              <a:gd name="connsiteX8" fmla="*/ 1837849 w 1838325"/>
              <a:gd name="connsiteY8" fmla="*/ 7144 h 923925"/>
              <a:gd name="connsiteX9" fmla="*/ 1632109 w 1838325"/>
              <a:gd name="connsiteY9" fmla="*/ 7144 h 923925"/>
              <a:gd name="connsiteX10" fmla="*/ 1633061 w 1838325"/>
              <a:gd name="connsiteY10" fmla="*/ 8096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38325" h="923925">
                <a:moveTo>
                  <a:pt x="1633061" y="8096"/>
                </a:moveTo>
                <a:cubicBezTo>
                  <a:pt x="1633061" y="399574"/>
                  <a:pt x="1314926" y="717709"/>
                  <a:pt x="923449" y="717709"/>
                </a:cubicBezTo>
                <a:cubicBezTo>
                  <a:pt x="531971" y="717709"/>
                  <a:pt x="213836" y="399574"/>
                  <a:pt x="213836" y="8096"/>
                </a:cubicBezTo>
                <a:cubicBezTo>
                  <a:pt x="213836" y="8096"/>
                  <a:pt x="213836" y="7144"/>
                  <a:pt x="213836" y="7144"/>
                </a:cubicBezTo>
                <a:lnTo>
                  <a:pt x="7144" y="7144"/>
                </a:lnTo>
                <a:cubicBezTo>
                  <a:pt x="7144" y="7144"/>
                  <a:pt x="7144" y="8096"/>
                  <a:pt x="7144" y="8096"/>
                </a:cubicBezTo>
                <a:cubicBezTo>
                  <a:pt x="7144" y="512921"/>
                  <a:pt x="417671" y="923449"/>
                  <a:pt x="922496" y="923449"/>
                </a:cubicBezTo>
                <a:cubicBezTo>
                  <a:pt x="1427321" y="923449"/>
                  <a:pt x="1837849" y="512921"/>
                  <a:pt x="1837849" y="8096"/>
                </a:cubicBezTo>
                <a:cubicBezTo>
                  <a:pt x="1837849" y="8096"/>
                  <a:pt x="1837849" y="7144"/>
                  <a:pt x="1837849" y="7144"/>
                </a:cubicBezTo>
                <a:lnTo>
                  <a:pt x="1632109" y="7144"/>
                </a:lnTo>
                <a:cubicBezTo>
                  <a:pt x="1633061" y="7144"/>
                  <a:pt x="1633061" y="7144"/>
                  <a:pt x="1633061" y="8096"/>
                </a:cubicBezTo>
                <a:close/>
              </a:path>
            </a:pathLst>
          </a:custGeom>
          <a:solidFill>
            <a:srgbClr val="0E97C1"/>
          </a:solidFill>
          <a:ln w="9525" cap="flat">
            <a:noFill/>
            <a:prstDash val="solid"/>
            <a:miter/>
          </a:ln>
        </p:spPr>
        <p:txBody>
          <a:bodyPr rtlCol="0" anchor="ctr"/>
          <a:lstStyle/>
          <a:p>
            <a:endParaRPr lang="en-GB" dirty="0"/>
          </a:p>
        </p:txBody>
      </p:sp>
      <p:sp>
        <p:nvSpPr>
          <p:cNvPr id="34" name="Freeform: Shape 22">
            <a:extLst>
              <a:ext uri="{FF2B5EF4-FFF2-40B4-BE49-F238E27FC236}">
                <a16:creationId xmlns:a16="http://schemas.microsoft.com/office/drawing/2014/main" id="{05FE8E1D-01E1-464E-B04D-D42CFC3073E2}"/>
              </a:ext>
            </a:extLst>
          </p:cNvPr>
          <p:cNvSpPr/>
          <p:nvPr/>
        </p:nvSpPr>
        <p:spPr>
          <a:xfrm rot="5400000">
            <a:off x="10259972" y="1812822"/>
            <a:ext cx="2098226" cy="1115416"/>
          </a:xfrm>
          <a:custGeom>
            <a:avLst/>
            <a:gdLst>
              <a:gd name="connsiteX0" fmla="*/ 922496 w 1838325"/>
              <a:gd name="connsiteY0" fmla="*/ 7144 h 923925"/>
              <a:gd name="connsiteX1" fmla="*/ 7144 w 1838325"/>
              <a:gd name="connsiteY1" fmla="*/ 921544 h 923925"/>
              <a:gd name="connsiteX2" fmla="*/ 212884 w 1838325"/>
              <a:gd name="connsiteY2" fmla="*/ 921544 h 923925"/>
              <a:gd name="connsiteX3" fmla="*/ 922496 w 1838325"/>
              <a:gd name="connsiteY3" fmla="*/ 212884 h 923925"/>
              <a:gd name="connsiteX4" fmla="*/ 1632109 w 1838325"/>
              <a:gd name="connsiteY4" fmla="*/ 921544 h 923925"/>
              <a:gd name="connsiteX5" fmla="*/ 1837849 w 1838325"/>
              <a:gd name="connsiteY5" fmla="*/ 921544 h 923925"/>
              <a:gd name="connsiteX6" fmla="*/ 922496 w 1838325"/>
              <a:gd name="connsiteY6" fmla="*/ 7144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325" h="923925">
                <a:moveTo>
                  <a:pt x="922496" y="7144"/>
                </a:moveTo>
                <a:cubicBezTo>
                  <a:pt x="417671" y="7144"/>
                  <a:pt x="7144" y="417671"/>
                  <a:pt x="7144" y="921544"/>
                </a:cubicBezTo>
                <a:lnTo>
                  <a:pt x="212884" y="921544"/>
                </a:lnTo>
                <a:cubicBezTo>
                  <a:pt x="213836" y="531019"/>
                  <a:pt x="531971" y="212884"/>
                  <a:pt x="922496" y="212884"/>
                </a:cubicBezTo>
                <a:cubicBezTo>
                  <a:pt x="1313021" y="212884"/>
                  <a:pt x="1632109" y="531019"/>
                  <a:pt x="1632109" y="921544"/>
                </a:cubicBezTo>
                <a:lnTo>
                  <a:pt x="1837849" y="921544"/>
                </a:lnTo>
                <a:cubicBezTo>
                  <a:pt x="1837849" y="417671"/>
                  <a:pt x="1427321" y="7144"/>
                  <a:pt x="922496" y="7144"/>
                </a:cubicBezTo>
                <a:close/>
              </a:path>
            </a:pathLst>
          </a:custGeom>
          <a:solidFill>
            <a:srgbClr val="0E97C1"/>
          </a:solidFill>
          <a:ln w="9525" cap="flat">
            <a:noFill/>
            <a:prstDash val="solid"/>
            <a:miter/>
          </a:ln>
        </p:spPr>
        <p:txBody>
          <a:bodyPr rtlCol="0" anchor="ctr"/>
          <a:lstStyle/>
          <a:p>
            <a:endParaRPr lang="en-GB"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00" y="2451600"/>
            <a:ext cx="8970962" cy="298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56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2">
            <a:extLst>
              <a:ext uri="{FF2B5EF4-FFF2-40B4-BE49-F238E27FC236}">
                <a16:creationId xmlns:a16="http://schemas.microsoft.com/office/drawing/2014/main" id="{8476503C-000F-4CC5-BF44-82F04BB93991}"/>
              </a:ext>
            </a:extLst>
          </p:cNvPr>
          <p:cNvSpPr>
            <a:spLocks noGrp="1"/>
          </p:cNvSpPr>
          <p:nvPr>
            <p:ph type="title"/>
          </p:nvPr>
        </p:nvSpPr>
        <p:spPr>
          <a:xfrm>
            <a:off x="566670" y="586902"/>
            <a:ext cx="11472746" cy="567765"/>
          </a:xfrm>
        </p:spPr>
        <p:txBody>
          <a:bodyPr/>
          <a:lstStyle/>
          <a:p>
            <a:r>
              <a:rPr lang="en-ZA"/>
              <a:t>This report helps you to…</a:t>
            </a:r>
          </a:p>
        </p:txBody>
      </p:sp>
      <p:sp>
        <p:nvSpPr>
          <p:cNvPr id="32" name="Text Placeholder 1">
            <a:extLst>
              <a:ext uri="{FF2B5EF4-FFF2-40B4-BE49-F238E27FC236}">
                <a16:creationId xmlns:a16="http://schemas.microsoft.com/office/drawing/2014/main" id="{E350F49D-BC50-456F-9810-C8D52E6D4D32}"/>
              </a:ext>
            </a:extLst>
          </p:cNvPr>
          <p:cNvSpPr txBox="1">
            <a:spLocks noGrp="1"/>
          </p:cNvSpPr>
          <p:nvPr>
            <p:ph type="body" idx="4294967295"/>
          </p:nvPr>
        </p:nvSpPr>
        <p:spPr>
          <a:xfrm>
            <a:off x="156700" y="89665"/>
            <a:ext cx="10265849" cy="280711"/>
          </a:xfrm>
        </p:spPr>
        <p:txBody>
          <a:bodyPr vert="horz" lIns="99551" tIns="49775" rIns="99551" bIns="49775" rtlCol="0">
            <a:noAutofit/>
          </a:bodyPr>
          <a:lstStyle/>
          <a:p>
            <a:pPr marL="0" indent="0">
              <a:buNone/>
            </a:pPr>
            <a:r>
              <a:rPr lang="en-US" sz="1088" dirty="0"/>
              <a:t>2021 </a:t>
            </a:r>
            <a:r>
              <a:rPr lang="en-US" sz="1088"/>
              <a:t>| South Africa | Professionals | All main fields of study</a:t>
            </a:r>
            <a:endParaRPr lang="en-US" sz="1088" dirty="0"/>
          </a:p>
        </p:txBody>
      </p:sp>
      <p:sp>
        <p:nvSpPr>
          <p:cNvPr id="29"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grpSp>
        <p:nvGrpSpPr>
          <p:cNvPr id="59" name="Group 2">
            <a:extLst>
              <a:ext uri="{FF2B5EF4-FFF2-40B4-BE49-F238E27FC236}">
                <a16:creationId xmlns:a16="http://schemas.microsoft.com/office/drawing/2014/main" id="{34A7004F-84C3-4F65-97D7-E6954EB7C3F8}"/>
              </a:ext>
            </a:extLst>
          </p:cNvPr>
          <p:cNvGrpSpPr/>
          <p:nvPr/>
        </p:nvGrpSpPr>
        <p:grpSpPr>
          <a:xfrm>
            <a:off x="1704160" y="1999576"/>
            <a:ext cx="2731925" cy="4036629"/>
            <a:chOff x="0" y="0"/>
            <a:chExt cx="6839944" cy="10106544"/>
          </a:xfrm>
        </p:grpSpPr>
        <p:sp>
          <p:nvSpPr>
            <p:cNvPr id="60" name="Freeform 3">
              <a:extLst>
                <a:ext uri="{FF2B5EF4-FFF2-40B4-BE49-F238E27FC236}">
                  <a16:creationId xmlns:a16="http://schemas.microsoft.com/office/drawing/2014/main" id="{B0E756FA-94D8-448D-9FB4-605DD671A02C}"/>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grpSp>
        <p:nvGrpSpPr>
          <p:cNvPr id="62" name="Group 5">
            <a:extLst>
              <a:ext uri="{FF2B5EF4-FFF2-40B4-BE49-F238E27FC236}">
                <a16:creationId xmlns:a16="http://schemas.microsoft.com/office/drawing/2014/main" id="{F5DDA245-C4A2-4F34-9D09-18E2ABE8FE23}"/>
              </a:ext>
            </a:extLst>
          </p:cNvPr>
          <p:cNvGrpSpPr/>
          <p:nvPr/>
        </p:nvGrpSpPr>
        <p:grpSpPr>
          <a:xfrm>
            <a:off x="4730038" y="1999576"/>
            <a:ext cx="2731925" cy="4036629"/>
            <a:chOff x="0" y="0"/>
            <a:chExt cx="6839944" cy="10106544"/>
          </a:xfrm>
        </p:grpSpPr>
        <p:sp>
          <p:nvSpPr>
            <p:cNvPr id="63" name="Freeform 6">
              <a:extLst>
                <a:ext uri="{FF2B5EF4-FFF2-40B4-BE49-F238E27FC236}">
                  <a16:creationId xmlns:a16="http://schemas.microsoft.com/office/drawing/2014/main" id="{C9B56A9E-4BB2-4C08-8F00-147591DFFE13}"/>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pic>
        <p:nvPicPr>
          <p:cNvPr id="64" name="Picture 7">
            <a:extLst>
              <a:ext uri="{FF2B5EF4-FFF2-40B4-BE49-F238E27FC236}">
                <a16:creationId xmlns:a16="http://schemas.microsoft.com/office/drawing/2014/main" id="{9BFCDEBC-AD91-4293-9736-51026CEF3AB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a:stretch>
            <a:fillRect/>
          </a:stretch>
        </p:blipFill>
        <p:spPr>
          <a:xfrm>
            <a:off x="5493641" y="1397217"/>
            <a:ext cx="1204719" cy="1204719"/>
          </a:xfrm>
          <a:prstGeom prst="rect">
            <a:avLst/>
          </a:prstGeom>
        </p:spPr>
      </p:pic>
      <p:grpSp>
        <p:nvGrpSpPr>
          <p:cNvPr id="65" name="Group 8">
            <a:extLst>
              <a:ext uri="{FF2B5EF4-FFF2-40B4-BE49-F238E27FC236}">
                <a16:creationId xmlns:a16="http://schemas.microsoft.com/office/drawing/2014/main" id="{8F1B22EC-524F-4B1E-B2AD-9B88B97906E8}"/>
              </a:ext>
            </a:extLst>
          </p:cNvPr>
          <p:cNvGrpSpPr/>
          <p:nvPr/>
        </p:nvGrpSpPr>
        <p:grpSpPr>
          <a:xfrm>
            <a:off x="7755916" y="1999576"/>
            <a:ext cx="2731925" cy="4036629"/>
            <a:chOff x="0" y="0"/>
            <a:chExt cx="6839944" cy="10106544"/>
          </a:xfrm>
        </p:grpSpPr>
        <p:sp>
          <p:nvSpPr>
            <p:cNvPr id="66" name="Freeform 9">
              <a:extLst>
                <a:ext uri="{FF2B5EF4-FFF2-40B4-BE49-F238E27FC236}">
                  <a16:creationId xmlns:a16="http://schemas.microsoft.com/office/drawing/2014/main" id="{4CB97447-0AF1-426A-A20F-C76E1ACABA60}"/>
                </a:ext>
              </a:extLst>
            </p:cNvPr>
            <p:cNvSpPr/>
            <p:nvPr/>
          </p:nvSpPr>
          <p:spPr>
            <a:xfrm>
              <a:off x="0" y="0"/>
              <a:ext cx="6839945" cy="10106544"/>
            </a:xfrm>
            <a:custGeom>
              <a:avLst/>
              <a:gdLst/>
              <a:ahLst/>
              <a:cxnLst/>
              <a:rect l="l" t="t" r="r" b="b"/>
              <a:pathLst>
                <a:path w="6839945" h="10106544">
                  <a:moveTo>
                    <a:pt x="0" y="0"/>
                  </a:moveTo>
                  <a:lnTo>
                    <a:pt x="0" y="10106544"/>
                  </a:lnTo>
                  <a:lnTo>
                    <a:pt x="6839945" y="10106544"/>
                  </a:lnTo>
                  <a:lnTo>
                    <a:pt x="6839945" y="0"/>
                  </a:lnTo>
                  <a:lnTo>
                    <a:pt x="0" y="0"/>
                  </a:lnTo>
                  <a:close/>
                  <a:moveTo>
                    <a:pt x="6778984" y="10045585"/>
                  </a:moveTo>
                  <a:lnTo>
                    <a:pt x="59690" y="10045585"/>
                  </a:lnTo>
                  <a:lnTo>
                    <a:pt x="59690" y="59690"/>
                  </a:lnTo>
                  <a:lnTo>
                    <a:pt x="6778984" y="59690"/>
                  </a:lnTo>
                  <a:lnTo>
                    <a:pt x="6778984" y="10045585"/>
                  </a:lnTo>
                  <a:close/>
                </a:path>
              </a:pathLst>
            </a:custGeom>
            <a:solidFill>
              <a:srgbClr val="191919">
                <a:alpha val="19607"/>
              </a:srgbClr>
            </a:solidFill>
          </p:spPr>
        </p:sp>
      </p:grpSp>
      <p:sp>
        <p:nvSpPr>
          <p:cNvPr id="68" name="AutoShape 11">
            <a:extLst>
              <a:ext uri="{FF2B5EF4-FFF2-40B4-BE49-F238E27FC236}">
                <a16:creationId xmlns:a16="http://schemas.microsoft.com/office/drawing/2014/main" id="{A33174AF-48A7-440B-8320-5D7B14FDBE24}"/>
              </a:ext>
            </a:extLst>
          </p:cNvPr>
          <p:cNvSpPr/>
          <p:nvPr/>
        </p:nvSpPr>
        <p:spPr>
          <a:xfrm>
            <a:off x="1704160" y="5889180"/>
            <a:ext cx="2731925" cy="147025"/>
          </a:xfrm>
          <a:prstGeom prst="rect">
            <a:avLst/>
          </a:prstGeom>
          <a:solidFill>
            <a:srgbClr val="D4DDEC"/>
          </a:solidFill>
        </p:spPr>
        <p:txBody>
          <a:bodyPr/>
          <a:lstStyle/>
          <a:p>
            <a:endParaRPr lang="en-US"/>
          </a:p>
        </p:txBody>
      </p:sp>
      <p:sp>
        <p:nvSpPr>
          <p:cNvPr id="69" name="AutoShape 12">
            <a:extLst>
              <a:ext uri="{FF2B5EF4-FFF2-40B4-BE49-F238E27FC236}">
                <a16:creationId xmlns:a16="http://schemas.microsoft.com/office/drawing/2014/main" id="{C49C28B7-68E2-4040-9E14-88F2C5F58FCE}"/>
              </a:ext>
            </a:extLst>
          </p:cNvPr>
          <p:cNvSpPr/>
          <p:nvPr/>
        </p:nvSpPr>
        <p:spPr>
          <a:xfrm>
            <a:off x="4730038" y="5889180"/>
            <a:ext cx="2731925" cy="147025"/>
          </a:xfrm>
          <a:prstGeom prst="rect">
            <a:avLst/>
          </a:prstGeom>
          <a:solidFill>
            <a:srgbClr val="BDD2EC"/>
          </a:solidFill>
        </p:spPr>
        <p:txBody>
          <a:bodyPr/>
          <a:lstStyle/>
          <a:p>
            <a:endParaRPr lang="en-US"/>
          </a:p>
        </p:txBody>
      </p:sp>
      <p:sp>
        <p:nvSpPr>
          <p:cNvPr id="70" name="AutoShape 13">
            <a:extLst>
              <a:ext uri="{FF2B5EF4-FFF2-40B4-BE49-F238E27FC236}">
                <a16:creationId xmlns:a16="http://schemas.microsoft.com/office/drawing/2014/main" id="{846A1096-5742-48D9-B195-D6C97ADF576A}"/>
              </a:ext>
            </a:extLst>
          </p:cNvPr>
          <p:cNvSpPr/>
          <p:nvPr/>
        </p:nvSpPr>
        <p:spPr>
          <a:xfrm>
            <a:off x="7755916" y="5889180"/>
            <a:ext cx="2731925" cy="147025"/>
          </a:xfrm>
          <a:prstGeom prst="rect">
            <a:avLst/>
          </a:prstGeom>
          <a:solidFill>
            <a:srgbClr val="7C94CF"/>
          </a:solidFill>
        </p:spPr>
        <p:txBody>
          <a:bodyPr/>
          <a:lstStyle/>
          <a:p>
            <a:endParaRPr lang="en-US"/>
          </a:p>
        </p:txBody>
      </p:sp>
      <p:pic>
        <p:nvPicPr>
          <p:cNvPr id="72" name="Picture 15">
            <a:extLst>
              <a:ext uri="{FF2B5EF4-FFF2-40B4-BE49-F238E27FC236}">
                <a16:creationId xmlns:a16="http://schemas.microsoft.com/office/drawing/2014/main" id="{FDF2F888-5E60-4443-8789-4D5126109A43}"/>
              </a:ext>
            </a:extLst>
          </p:cNvPr>
          <p:cNvPicPr>
            <a:picLocks noChangeAspect="1"/>
          </p:cNvPicPr>
          <p:nvPr/>
        </p:nvPicPr>
        <p:blipFill>
          <a:blip r:embed="rId5"/>
          <a:srcRect/>
          <a:stretch>
            <a:fillRect/>
          </a:stretch>
        </p:blipFill>
        <p:spPr>
          <a:xfrm>
            <a:off x="5744212" y="1483234"/>
            <a:ext cx="703576" cy="921350"/>
          </a:xfrm>
          <a:prstGeom prst="rect">
            <a:avLst/>
          </a:prstGeom>
        </p:spPr>
      </p:pic>
      <p:grpSp>
        <p:nvGrpSpPr>
          <p:cNvPr id="74" name="Group 17">
            <a:extLst>
              <a:ext uri="{FF2B5EF4-FFF2-40B4-BE49-F238E27FC236}">
                <a16:creationId xmlns:a16="http://schemas.microsoft.com/office/drawing/2014/main" id="{F01C048F-8113-4BE9-9A43-B4275727A199}"/>
              </a:ext>
            </a:extLst>
          </p:cNvPr>
          <p:cNvGrpSpPr/>
          <p:nvPr/>
        </p:nvGrpSpPr>
        <p:grpSpPr>
          <a:xfrm>
            <a:off x="4927756" y="2654157"/>
            <a:ext cx="2336488" cy="2611560"/>
            <a:chOff x="-2" y="-19051"/>
            <a:chExt cx="4672977" cy="5223120"/>
          </a:xfrm>
        </p:grpSpPr>
        <p:sp>
          <p:nvSpPr>
            <p:cNvPr id="75" name="TextBox 18">
              <a:extLst>
                <a:ext uri="{FF2B5EF4-FFF2-40B4-BE49-F238E27FC236}">
                  <a16:creationId xmlns:a16="http://schemas.microsoft.com/office/drawing/2014/main" id="{F8F6631B-9B88-476E-BDEE-3C44FB87D400}"/>
                </a:ext>
              </a:extLst>
            </p:cNvPr>
            <p:cNvSpPr txBox="1"/>
            <p:nvPr/>
          </p:nvSpPr>
          <p:spPr>
            <a:xfrm>
              <a:off x="0" y="-19051"/>
              <a:ext cx="4672975" cy="1154162"/>
            </a:xfrm>
            <a:prstGeom prst="rect">
              <a:avLst/>
            </a:prstGeom>
          </p:spPr>
          <p:txBody>
            <a:bodyPr lIns="0" tIns="0" rIns="0" bIns="0" rtlCol="0" anchor="t">
              <a:spAutoFit/>
            </a:bodyPr>
            <a:lstStyle/>
            <a:p>
              <a:pPr algn="ctr">
                <a:lnSpc>
                  <a:spcPct val="150000"/>
                </a:lnSpc>
                <a:spcBef>
                  <a:spcPct val="0"/>
                </a:spcBef>
              </a:pPr>
              <a:r>
                <a:rPr lang="en-US" sz="1400" b="1" dirty="0">
                  <a:solidFill>
                    <a:schemeClr val="bg2">
                      <a:lumMod val="50000"/>
                    </a:schemeClr>
                  </a:solidFill>
                  <a:latin typeface="Calibri" pitchFamily="34" charset="0"/>
                </a:rPr>
                <a:t>LEARN</a:t>
              </a:r>
            </a:p>
            <a:p>
              <a:pPr algn="ctr">
                <a:lnSpc>
                  <a:spcPct val="150000"/>
                </a:lnSpc>
                <a:spcBef>
                  <a:spcPct val="0"/>
                </a:spcBef>
              </a:pPr>
              <a:r>
                <a:rPr lang="en-US" sz="1100" dirty="0">
                  <a:solidFill>
                    <a:schemeClr val="bg2">
                      <a:lumMod val="50000"/>
                    </a:schemeClr>
                  </a:solidFill>
                  <a:latin typeface="Calibri" pitchFamily="34" charset="0"/>
                </a:rPr>
                <a:t>ABOUT YOUR BRAND</a:t>
              </a:r>
            </a:p>
          </p:txBody>
        </p:sp>
        <p:sp>
          <p:nvSpPr>
            <p:cNvPr id="76" name="TextBox 19">
              <a:extLst>
                <a:ext uri="{FF2B5EF4-FFF2-40B4-BE49-F238E27FC236}">
                  <a16:creationId xmlns:a16="http://schemas.microsoft.com/office/drawing/2014/main" id="{4AFBB435-81C6-409A-B1B2-3670256380BE}"/>
                </a:ext>
              </a:extLst>
            </p:cNvPr>
            <p:cNvSpPr txBox="1"/>
            <p:nvPr/>
          </p:nvSpPr>
          <p:spPr>
            <a:xfrm>
              <a:off x="-2" y="1501517"/>
              <a:ext cx="4672975" cy="3702552"/>
            </a:xfrm>
            <a:prstGeom prst="rect">
              <a:avLst/>
            </a:prstGeom>
          </p:spPr>
          <p:txBody>
            <a:bodyPr lIns="0" tIns="0" rIns="0" bIns="0" rtlCol="0" anchor="t">
              <a:spAutoFit/>
            </a:bodyPr>
            <a:lstStyle/>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Gauge your alumni’s opinion on your university brand.</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Learn what is unique about your university brand.</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Understand where your university and its perception by your alumni is standing in the market.</a:t>
              </a:r>
            </a:p>
            <a:p>
              <a:pPr>
                <a:lnSpc>
                  <a:spcPct val="90000"/>
                </a:lnSpc>
                <a:spcAft>
                  <a:spcPts val="600"/>
                </a:spcAft>
              </a:pPr>
              <a:endParaRPr lang="en-US" sz="1300" kern="0" dirty="0">
                <a:latin typeface="Calibri" pitchFamily="34" charset="0"/>
              </a:endParaRPr>
            </a:p>
          </p:txBody>
        </p:sp>
      </p:grpSp>
      <p:grpSp>
        <p:nvGrpSpPr>
          <p:cNvPr id="77" name="Group 20">
            <a:extLst>
              <a:ext uri="{FF2B5EF4-FFF2-40B4-BE49-F238E27FC236}">
                <a16:creationId xmlns:a16="http://schemas.microsoft.com/office/drawing/2014/main" id="{35B17B09-5F0D-4183-A8D3-099743D96D0E}"/>
              </a:ext>
            </a:extLst>
          </p:cNvPr>
          <p:cNvGrpSpPr/>
          <p:nvPr/>
        </p:nvGrpSpPr>
        <p:grpSpPr>
          <a:xfrm>
            <a:off x="1901878" y="2654156"/>
            <a:ext cx="2336488" cy="2514827"/>
            <a:chOff x="-2" y="-19051"/>
            <a:chExt cx="4672977" cy="5029654"/>
          </a:xfrm>
        </p:grpSpPr>
        <p:sp>
          <p:nvSpPr>
            <p:cNvPr id="78" name="TextBox 21">
              <a:extLst>
                <a:ext uri="{FF2B5EF4-FFF2-40B4-BE49-F238E27FC236}">
                  <a16:creationId xmlns:a16="http://schemas.microsoft.com/office/drawing/2014/main" id="{1576E2A2-F7E9-4227-ABFC-5E8FC59DCD49}"/>
                </a:ext>
              </a:extLst>
            </p:cNvPr>
            <p:cNvSpPr txBox="1"/>
            <p:nvPr/>
          </p:nvSpPr>
          <p:spPr>
            <a:xfrm>
              <a:off x="0" y="-19051"/>
              <a:ext cx="4672975" cy="1154162"/>
            </a:xfrm>
            <a:prstGeom prst="rect">
              <a:avLst/>
            </a:prstGeom>
          </p:spPr>
          <p:txBody>
            <a:bodyPr lIns="0" tIns="0" rIns="0" bIns="0" rtlCol="0" anchor="t">
              <a:spAutoFit/>
            </a:bodyPr>
            <a:lstStyle/>
            <a:p>
              <a:pPr algn="ctr">
                <a:lnSpc>
                  <a:spcPct val="150000"/>
                </a:lnSpc>
              </a:pPr>
              <a:r>
                <a:rPr lang="sv-SE" sz="1400" b="1" dirty="0">
                  <a:solidFill>
                    <a:schemeClr val="bg2">
                      <a:lumMod val="50000"/>
                    </a:schemeClr>
                  </a:solidFill>
                  <a:latin typeface="Calibri" pitchFamily="34" charset="0"/>
                </a:rPr>
                <a:t>UNDERSTAND</a:t>
              </a:r>
            </a:p>
            <a:p>
              <a:pPr algn="ctr">
                <a:lnSpc>
                  <a:spcPct val="150000"/>
                </a:lnSpc>
              </a:pPr>
              <a:r>
                <a:rPr lang="sv-SE" sz="1100" dirty="0">
                  <a:solidFill>
                    <a:schemeClr val="bg2">
                      <a:lumMod val="50000"/>
                    </a:schemeClr>
                  </a:solidFill>
                  <a:latin typeface="Calibri" pitchFamily="34" charset="0"/>
                </a:rPr>
                <a:t>YOUR ALUMNI</a:t>
              </a:r>
            </a:p>
          </p:txBody>
        </p:sp>
        <p:sp>
          <p:nvSpPr>
            <p:cNvPr id="79" name="TextBox 22">
              <a:extLst>
                <a:ext uri="{FF2B5EF4-FFF2-40B4-BE49-F238E27FC236}">
                  <a16:creationId xmlns:a16="http://schemas.microsoft.com/office/drawing/2014/main" id="{CFAF8966-37AA-47BB-835C-34742C53E2AB}"/>
                </a:ext>
              </a:extLst>
            </p:cNvPr>
            <p:cNvSpPr txBox="1"/>
            <p:nvPr/>
          </p:nvSpPr>
          <p:spPr>
            <a:xfrm>
              <a:off x="-2" y="1461939"/>
              <a:ext cx="4672975" cy="3548664"/>
            </a:xfrm>
            <a:prstGeom prst="rect">
              <a:avLst/>
            </a:prstGeom>
          </p:spPr>
          <p:txBody>
            <a:bodyPr lIns="0" tIns="0" rIns="0" bIns="0" rtlCol="0" anchor="t">
              <a:spAutoFit/>
            </a:bodyPr>
            <a:lstStyle/>
            <a:p>
              <a:pPr marL="228600" indent="-228600" defTabSz="9144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Dive into your alumni’s career &amp; communication preferences.</a:t>
              </a:r>
            </a:p>
            <a:p>
              <a:pPr marL="228600" indent="-228600" defTabSz="9144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Understand why alumni are (not) satisfied with your alumni services.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Get a reality check of your alumni’s expectations – are their expectations being met in the labor market?</a:t>
              </a:r>
            </a:p>
          </p:txBody>
        </p:sp>
      </p:grpSp>
      <p:grpSp>
        <p:nvGrpSpPr>
          <p:cNvPr id="80" name="Group 23">
            <a:extLst>
              <a:ext uri="{FF2B5EF4-FFF2-40B4-BE49-F238E27FC236}">
                <a16:creationId xmlns:a16="http://schemas.microsoft.com/office/drawing/2014/main" id="{39801A40-AF84-4F7B-8D1B-3B2CDAFC10A3}"/>
              </a:ext>
            </a:extLst>
          </p:cNvPr>
          <p:cNvGrpSpPr/>
          <p:nvPr/>
        </p:nvGrpSpPr>
        <p:grpSpPr>
          <a:xfrm>
            <a:off x="7953635" y="2654156"/>
            <a:ext cx="2336487" cy="2549590"/>
            <a:chOff x="0" y="-19050"/>
            <a:chExt cx="4672975" cy="5099173"/>
          </a:xfrm>
        </p:grpSpPr>
        <p:sp>
          <p:nvSpPr>
            <p:cNvPr id="81" name="TextBox 24">
              <a:extLst>
                <a:ext uri="{FF2B5EF4-FFF2-40B4-BE49-F238E27FC236}">
                  <a16:creationId xmlns:a16="http://schemas.microsoft.com/office/drawing/2014/main" id="{7C06DBA4-85C4-4798-A5ED-D3F204D3FC66}"/>
                </a:ext>
              </a:extLst>
            </p:cNvPr>
            <p:cNvSpPr txBox="1"/>
            <p:nvPr/>
          </p:nvSpPr>
          <p:spPr>
            <a:xfrm>
              <a:off x="0" y="1531464"/>
              <a:ext cx="4672975" cy="3548659"/>
            </a:xfrm>
            <a:prstGeom prst="rect">
              <a:avLst/>
            </a:prstGeom>
          </p:spPr>
          <p:txBody>
            <a:bodyPr lIns="0" tIns="0" rIns="0" bIns="0" rtlCol="0" anchor="t">
              <a:spAutoFit/>
            </a:bodyPr>
            <a:lstStyle/>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Compare different groups of alumni internally as well as with other alumni on national and international levels.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Pinpoint your alumni’s skills in comparison to their peers.</a:t>
              </a:r>
            </a:p>
            <a:p>
              <a:pPr marL="228600" indent="-228600">
                <a:lnSpc>
                  <a:spcPct val="90000"/>
                </a:lnSpc>
                <a:spcAft>
                  <a:spcPts val="600"/>
                </a:spcAft>
                <a:buFont typeface="+mj-lt"/>
                <a:buAutoNum type="arabicPeriod"/>
              </a:pPr>
              <a:r>
                <a:rPr lang="sv-SE" sz="1300" kern="0" dirty="0">
                  <a:solidFill>
                    <a:srgbClr val="000000"/>
                  </a:solidFill>
                  <a:latin typeface="Calibri" pitchFamily="34" charset="0"/>
                  <a:ea typeface="+mj-ea"/>
                  <a:cs typeface="+mj-cs"/>
                </a:rPr>
                <a:t>Compare your alumni’s employer preferences with those of other alumni.</a:t>
              </a:r>
            </a:p>
          </p:txBody>
        </p:sp>
        <p:sp>
          <p:nvSpPr>
            <p:cNvPr id="82" name="TextBox 25">
              <a:extLst>
                <a:ext uri="{FF2B5EF4-FFF2-40B4-BE49-F238E27FC236}">
                  <a16:creationId xmlns:a16="http://schemas.microsoft.com/office/drawing/2014/main" id="{D002E650-0432-4039-992B-A06AAB2170B0}"/>
                </a:ext>
              </a:extLst>
            </p:cNvPr>
            <p:cNvSpPr txBox="1"/>
            <p:nvPr/>
          </p:nvSpPr>
          <p:spPr>
            <a:xfrm>
              <a:off x="0" y="-19050"/>
              <a:ext cx="4672975" cy="1154160"/>
            </a:xfrm>
            <a:prstGeom prst="rect">
              <a:avLst/>
            </a:prstGeom>
          </p:spPr>
          <p:txBody>
            <a:bodyPr lIns="0" tIns="0" rIns="0" bIns="0" rtlCol="0" anchor="t">
              <a:spAutoFit/>
            </a:bodyPr>
            <a:lstStyle/>
            <a:p>
              <a:pPr algn="ctr">
                <a:lnSpc>
                  <a:spcPct val="150000"/>
                </a:lnSpc>
                <a:spcBef>
                  <a:spcPct val="0"/>
                </a:spcBef>
              </a:pPr>
              <a:r>
                <a:rPr lang="en-US" sz="1400" b="1" dirty="0">
                  <a:solidFill>
                    <a:schemeClr val="bg2">
                      <a:lumMod val="50000"/>
                    </a:schemeClr>
                  </a:solidFill>
                  <a:latin typeface="Calibri" pitchFamily="34" charset="0"/>
                </a:rPr>
                <a:t>DEVELOP</a:t>
              </a:r>
            </a:p>
            <a:p>
              <a:pPr algn="ctr">
                <a:lnSpc>
                  <a:spcPct val="150000"/>
                </a:lnSpc>
                <a:spcBef>
                  <a:spcPct val="0"/>
                </a:spcBef>
              </a:pPr>
              <a:r>
                <a:rPr lang="en-US" sz="1100" dirty="0">
                  <a:solidFill>
                    <a:schemeClr val="bg2">
                      <a:lumMod val="50000"/>
                    </a:schemeClr>
                  </a:solidFill>
                  <a:latin typeface="Calibri" pitchFamily="34" charset="0"/>
                </a:rPr>
                <a:t>FROM COMPARISONS</a:t>
              </a:r>
            </a:p>
          </p:txBody>
        </p:sp>
      </p:grpSp>
      <p:sp>
        <p:nvSpPr>
          <p:cNvPr id="6" name="Oval 5">
            <a:extLst>
              <a:ext uri="{FF2B5EF4-FFF2-40B4-BE49-F238E27FC236}">
                <a16:creationId xmlns:a16="http://schemas.microsoft.com/office/drawing/2014/main" id="{6683A264-5866-4ACC-B7E6-FDEF5DD6657D}"/>
              </a:ext>
            </a:extLst>
          </p:cNvPr>
          <p:cNvSpPr/>
          <p:nvPr/>
        </p:nvSpPr>
        <p:spPr>
          <a:xfrm>
            <a:off x="2467761" y="1371193"/>
            <a:ext cx="1204719" cy="1204719"/>
          </a:xfrm>
          <a:prstGeom prst="ellipse">
            <a:avLst/>
          </a:prstGeom>
          <a:solidFill>
            <a:srgbClr val="D4DD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73" name="Picture 16">
            <a:extLst>
              <a:ext uri="{FF2B5EF4-FFF2-40B4-BE49-F238E27FC236}">
                <a16:creationId xmlns:a16="http://schemas.microsoft.com/office/drawing/2014/main" id="{57CB4EC4-5A8E-4E28-91C3-A15BE1F6531F}"/>
              </a:ext>
            </a:extLst>
          </p:cNvPr>
          <p:cNvPicPr>
            <a:picLocks noChangeAspect="1"/>
          </p:cNvPicPr>
          <p:nvPr/>
        </p:nvPicPr>
        <p:blipFill>
          <a:blip r:embed="rId6"/>
          <a:srcRect/>
          <a:stretch>
            <a:fillRect/>
          </a:stretch>
        </p:blipFill>
        <p:spPr>
          <a:xfrm>
            <a:off x="2636771" y="1492522"/>
            <a:ext cx="908737" cy="932038"/>
          </a:xfrm>
          <a:prstGeom prst="rect">
            <a:avLst/>
          </a:prstGeom>
        </p:spPr>
      </p:pic>
      <p:sp>
        <p:nvSpPr>
          <p:cNvPr id="7" name="Oval 6">
            <a:extLst>
              <a:ext uri="{FF2B5EF4-FFF2-40B4-BE49-F238E27FC236}">
                <a16:creationId xmlns:a16="http://schemas.microsoft.com/office/drawing/2014/main" id="{E5C58CF1-75AE-4C8B-82BC-16790C247A62}"/>
              </a:ext>
            </a:extLst>
          </p:cNvPr>
          <p:cNvSpPr/>
          <p:nvPr/>
        </p:nvSpPr>
        <p:spPr>
          <a:xfrm>
            <a:off x="8519518" y="1397217"/>
            <a:ext cx="1204719" cy="1204719"/>
          </a:xfrm>
          <a:prstGeom prst="ellipse">
            <a:avLst/>
          </a:prstGeom>
          <a:solidFill>
            <a:srgbClr val="7C94C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GB">
              <a:solidFill>
                <a:schemeClr val="tx1"/>
              </a:solidFill>
            </a:endParaRPr>
          </a:p>
        </p:txBody>
      </p:sp>
      <p:pic>
        <p:nvPicPr>
          <p:cNvPr id="71" name="Picture 14">
            <a:extLst>
              <a:ext uri="{FF2B5EF4-FFF2-40B4-BE49-F238E27FC236}">
                <a16:creationId xmlns:a16="http://schemas.microsoft.com/office/drawing/2014/main" id="{012050E4-E2B0-4918-9867-A6A86DFE0713}"/>
              </a:ext>
            </a:extLst>
          </p:cNvPr>
          <p:cNvPicPr>
            <a:picLocks noChangeAspect="1"/>
          </p:cNvPicPr>
          <p:nvPr/>
        </p:nvPicPr>
        <p:blipFill>
          <a:blip r:embed="rId7"/>
          <a:srcRect/>
          <a:stretch>
            <a:fillRect/>
          </a:stretch>
        </p:blipFill>
        <p:spPr>
          <a:xfrm>
            <a:off x="8677205" y="1472724"/>
            <a:ext cx="895215" cy="914651"/>
          </a:xfrm>
          <a:prstGeom prst="rect">
            <a:avLst/>
          </a:prstGeom>
        </p:spPr>
      </p:pic>
      <p:sp>
        <p:nvSpPr>
          <p:cNvPr id="35"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7696485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9C9642-28A4-4BEF-BB98-4EFA419282F5}"/>
              </a:ext>
            </a:extLst>
          </p:cNvPr>
          <p:cNvSpPr>
            <a:spLocks noGrp="1"/>
          </p:cNvSpPr>
          <p:nvPr>
            <p:ph type="body" sz="quarter" idx="12"/>
          </p:nvPr>
        </p:nvSpPr>
        <p:spPr/>
        <p:txBody>
          <a:bodyPr/>
          <a:lstStyle/>
          <a:p>
            <a:r>
              <a:rPr lang="en-US"/>
              <a:t>Industry</a:t>
            </a:r>
            <a:endParaRPr lang="en-US" dirty="0"/>
          </a:p>
        </p:txBody>
      </p:sp>
      <p:sp>
        <p:nvSpPr>
          <p:cNvPr id="5" name="Title 4">
            <a:extLst>
              <a:ext uri="{FF2B5EF4-FFF2-40B4-BE49-F238E27FC236}">
                <a16:creationId xmlns:a16="http://schemas.microsoft.com/office/drawing/2014/main" id="{837A7BC3-3228-44D6-B0D8-E455473591E1}"/>
              </a:ext>
            </a:extLst>
          </p:cNvPr>
          <p:cNvSpPr>
            <a:spLocks noGrp="1"/>
          </p:cNvSpPr>
          <p:nvPr>
            <p:ph type="title"/>
          </p:nvPr>
        </p:nvSpPr>
        <p:spPr/>
        <p:txBody>
          <a:bodyPr/>
          <a:lstStyle/>
          <a:p>
            <a:r>
              <a:rPr lang="en-US"/>
              <a:t>In which industries do your alumni work?</a:t>
            </a:r>
            <a:endParaRPr lang="en-ZA"/>
          </a:p>
        </p:txBody>
      </p:sp>
      <p:sp>
        <p:nvSpPr>
          <p:cNvPr id="2" name="Text Placeholder 1">
            <a:extLst>
              <a:ext uri="{FF2B5EF4-FFF2-40B4-BE49-F238E27FC236}">
                <a16:creationId xmlns:a16="http://schemas.microsoft.com/office/drawing/2014/main" id="{399E58A9-EEF4-420C-901E-ADA54759F127}"/>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6"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14"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rgbClr val="FF0000"/>
                </a:solidFill>
                <a:latin typeface="Calibri" pitchFamily="34" charset="0"/>
                <a:cs typeface="Calibri" pitchFamily="34" charset="0"/>
              </a:rPr>
              <a:t> </a:t>
            </a:r>
          </a:p>
        </p:txBody>
      </p:sp>
      <p:sp>
        <p:nvSpPr>
          <p:cNvPr id="21"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25" name="Oval 24">
            <a:extLst>
              <a:ext uri="{FF2B5EF4-FFF2-40B4-BE49-F238E27FC236}">
                <a16:creationId xmlns:a16="http://schemas.microsoft.com/office/drawing/2014/main" id="{5E7EA0D4-92E5-484D-A1F6-C6A8DE6BBC17}"/>
              </a:ext>
            </a:extLst>
          </p:cNvPr>
          <p:cNvSpPr/>
          <p:nvPr/>
        </p:nvSpPr>
        <p:spPr>
          <a:xfrm>
            <a:off x="8746119" y="2961353"/>
            <a:ext cx="130579" cy="130579"/>
          </a:xfrm>
          <a:prstGeom prst="ellipse">
            <a:avLst/>
          </a:prstGeom>
          <a:solidFill>
            <a:srgbClr val="0E97C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6" name="Oval 25">
            <a:extLst>
              <a:ext uri="{FF2B5EF4-FFF2-40B4-BE49-F238E27FC236}">
                <a16:creationId xmlns:a16="http://schemas.microsoft.com/office/drawing/2014/main" id="{CFC0FFB9-26E4-480A-83A2-F2F541D60D4E}"/>
              </a:ext>
            </a:extLst>
          </p:cNvPr>
          <p:cNvSpPr/>
          <p:nvPr/>
        </p:nvSpPr>
        <p:spPr>
          <a:xfrm>
            <a:off x="8746119" y="3247621"/>
            <a:ext cx="130579" cy="130579"/>
          </a:xfrm>
          <a:prstGeom prst="ellips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1F6C5DA-2457-43DC-8CFE-AB86B0F911D9}"/>
              </a:ext>
            </a:extLst>
          </p:cNvPr>
          <p:cNvSpPr txBox="1"/>
          <p:nvPr/>
        </p:nvSpPr>
        <p:spPr>
          <a:xfrm>
            <a:off x="8921327" y="2893378"/>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E97C1"/>
                </a:solidFill>
                <a:latin typeface="Calibri" pitchFamily="34" charset="0"/>
              </a:rPr>
              <a:t>Your alumni</a:t>
            </a:r>
            <a:endParaRPr lang="en-GB" sz="1088" dirty="0">
              <a:solidFill>
                <a:srgbClr val="0E97C1"/>
              </a:solidFill>
              <a:latin typeface="Calibri" pitchFamily="34" charset="0"/>
            </a:endParaRPr>
          </a:p>
        </p:txBody>
      </p:sp>
      <p:sp>
        <p:nvSpPr>
          <p:cNvPr id="28" name="TextBox 27">
            <a:extLst>
              <a:ext uri="{FF2B5EF4-FFF2-40B4-BE49-F238E27FC236}">
                <a16:creationId xmlns:a16="http://schemas.microsoft.com/office/drawing/2014/main" id="{8BB3E668-50FF-43CE-810C-ABAE74B66E52}"/>
              </a:ext>
            </a:extLst>
          </p:cNvPr>
          <p:cNvSpPr txBox="1"/>
          <p:nvPr/>
        </p:nvSpPr>
        <p:spPr>
          <a:xfrm>
            <a:off x="8921327" y="3172242"/>
            <a:ext cx="3178143" cy="255525"/>
          </a:xfrm>
          <a:prstGeom prst="rect">
            <a:avLst/>
          </a:prstGeom>
        </p:spPr>
        <p:txBody>
          <a:bodyPr vert="horz" wrap="square" lIns="90273" tIns="45136" rIns="90273" bIns="45136" rtlCol="0" anchor="ctr">
            <a:noAutofit/>
          </a:bodyPr>
          <a:lstStyle/>
          <a:p>
            <a:pPr lvl="0">
              <a:lnSpc>
                <a:spcPct val="150000"/>
              </a:lnSpc>
              <a:defRPr/>
            </a:pPr>
            <a:r>
              <a:rPr lang="en-GB" sz="1088">
                <a:solidFill>
                  <a:srgbClr val="074B60"/>
                </a:solidFill>
                <a:latin typeface="Calibri" pitchFamily="34" charset="0"/>
              </a:rPr>
              <a:t>All professionals</a:t>
            </a:r>
            <a:endParaRPr lang="en-GB" sz="1088" dirty="0">
              <a:solidFill>
                <a:srgbClr val="074B60"/>
              </a:solidFill>
              <a:latin typeface="Calibri" pitchFamily="34" charset="0"/>
            </a:endParaRP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000" y="1246909"/>
            <a:ext cx="9458325"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086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The </a:t>
            </a:r>
            <a:r>
              <a:rPr lang="en-GB" err="1"/>
              <a:t>Universum</a:t>
            </a:r>
            <a:r>
              <a:rPr lang="en-GB"/>
              <a:t> Drivers of Employer Attractiveness</a:t>
            </a:r>
            <a:endParaRPr lang="sv-SE"/>
          </a:p>
        </p:txBody>
      </p:sp>
      <p:sp>
        <p:nvSpPr>
          <p:cNvPr id="3" name="Text Placeholder 2"/>
          <p:cNvSpPr>
            <a:spLocks noGrp="1"/>
          </p:cNvSpPr>
          <p:nvPr>
            <p:ph type="body" sz="quarter" idx="10"/>
          </p:nvPr>
        </p:nvSpPr>
        <p:spPr/>
        <p:txBody>
          <a:bodyPr>
            <a:normAutofit/>
          </a:bodyPr>
          <a:lstStyle/>
          <a:p>
            <a:r>
              <a:rPr lang="en-US" dirty="0"/>
              <a:t>2021 </a:t>
            </a:r>
            <a:r>
              <a:rPr lang="en-US"/>
              <a:t>| South Africa | Professionals | All main fields of study</a:t>
            </a:r>
            <a:endParaRPr lang="en-US" dirty="0"/>
          </a:p>
          <a:p>
            <a:endParaRPr lang="en-ZA" dirty="0"/>
          </a:p>
        </p:txBody>
      </p:sp>
      <p:sp>
        <p:nvSpPr>
          <p:cNvPr id="57" name="Rectangle: Rounded Corners 5">
            <a:extLst>
              <a:ext uri="{FF2B5EF4-FFF2-40B4-BE49-F238E27FC236}">
                <a16:creationId xmlns:a16="http://schemas.microsoft.com/office/drawing/2014/main" id="{10A18E49-463E-47B4-85CE-3D485558EB29}"/>
              </a:ext>
            </a:extLst>
          </p:cNvPr>
          <p:cNvSpPr>
            <a:spLocks/>
          </p:cNvSpPr>
          <p:nvPr/>
        </p:nvSpPr>
        <p:spPr>
          <a:xfrm>
            <a:off x="6314287" y="3828976"/>
            <a:ext cx="5183796" cy="2230645"/>
          </a:xfrm>
          <a:prstGeom prst="roundRect">
            <a:avLst>
              <a:gd name="adj" fmla="val 2767"/>
            </a:avLst>
          </a:prstGeom>
          <a:solidFill>
            <a:srgbClr val="41404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58" name="Rectangle: Rounded Corners 8">
            <a:extLst>
              <a:ext uri="{FF2B5EF4-FFF2-40B4-BE49-F238E27FC236}">
                <a16:creationId xmlns:a16="http://schemas.microsoft.com/office/drawing/2014/main" id="{0BA711DF-B0B0-43A5-AA68-B82708390761}"/>
              </a:ext>
            </a:extLst>
          </p:cNvPr>
          <p:cNvSpPr/>
          <p:nvPr/>
        </p:nvSpPr>
        <p:spPr>
          <a:xfrm>
            <a:off x="710188" y="1283272"/>
            <a:ext cx="5183796" cy="2230645"/>
          </a:xfrm>
          <a:prstGeom prst="roundRect">
            <a:avLst>
              <a:gd name="adj" fmla="val 2767"/>
            </a:avLst>
          </a:prstGeom>
          <a:solidFill>
            <a:srgbClr val="F1612A">
              <a:alpha val="30000"/>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60" name="TextBox 59">
            <a:extLst>
              <a:ext uri="{FF2B5EF4-FFF2-40B4-BE49-F238E27FC236}">
                <a16:creationId xmlns:a16="http://schemas.microsoft.com/office/drawing/2014/main" id="{97F447AF-A790-4EEB-8A08-561D423A9C1D}"/>
              </a:ext>
            </a:extLst>
          </p:cNvPr>
          <p:cNvSpPr txBox="1"/>
          <p:nvPr/>
        </p:nvSpPr>
        <p:spPr>
          <a:xfrm>
            <a:off x="936002" y="1359958"/>
            <a:ext cx="2741649" cy="313932"/>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414041"/>
                </a:solidFill>
                <a:effectLst/>
                <a:uLnTx/>
                <a:uFillTx/>
                <a:latin typeface="Calibri" panose="020F0502020204030204" pitchFamily="34" charset="0"/>
                <a:ea typeface="+mn-ea"/>
                <a:cs typeface="Calibri" panose="020F0502020204030204" pitchFamily="34" charset="0"/>
              </a:rPr>
              <a:t>Employer Reputation &amp; Image</a:t>
            </a:r>
          </a:p>
        </p:txBody>
      </p:sp>
      <p:sp>
        <p:nvSpPr>
          <p:cNvPr id="61" name="TextBox 60">
            <a:extLst>
              <a:ext uri="{FF2B5EF4-FFF2-40B4-BE49-F238E27FC236}">
                <a16:creationId xmlns:a16="http://schemas.microsoft.com/office/drawing/2014/main" id="{C459DF3E-590D-47DC-AF4C-12F43D7EE559}"/>
              </a:ext>
            </a:extLst>
          </p:cNvPr>
          <p:cNvSpPr txBox="1"/>
          <p:nvPr/>
        </p:nvSpPr>
        <p:spPr>
          <a:xfrm>
            <a:off x="880796" y="1626983"/>
            <a:ext cx="3376694" cy="268215"/>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attributes of the employer as an organisation</a:t>
            </a:r>
          </a:p>
        </p:txBody>
      </p:sp>
      <p:sp>
        <p:nvSpPr>
          <p:cNvPr id="62" name="TextBox 61">
            <a:extLst>
              <a:ext uri="{FF2B5EF4-FFF2-40B4-BE49-F238E27FC236}">
                <a16:creationId xmlns:a16="http://schemas.microsoft.com/office/drawing/2014/main" id="{6131394D-B0CB-4F52-8579-E0430DB42CC0}"/>
              </a:ext>
            </a:extLst>
          </p:cNvPr>
          <p:cNvSpPr txBox="1"/>
          <p:nvPr/>
        </p:nvSpPr>
        <p:spPr>
          <a:xfrm>
            <a:off x="710188" y="1925832"/>
            <a:ext cx="5174840" cy="1496894"/>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Attractive/exciting products and services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Corporate Social Responsibility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Embracing new technologies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Ethical standards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Fast-growing/entrepreneurial</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Innovation</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Inspiring leadership</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Inspiring purpose</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Market success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Prestige</a:t>
            </a:r>
          </a:p>
        </p:txBody>
      </p:sp>
      <p:sp>
        <p:nvSpPr>
          <p:cNvPr id="81" name="Rectangle: Rounded Corners 6">
            <a:extLst>
              <a:ext uri="{FF2B5EF4-FFF2-40B4-BE49-F238E27FC236}">
                <a16:creationId xmlns:a16="http://schemas.microsoft.com/office/drawing/2014/main" id="{D6ABD60B-8407-450E-B957-BD6FE0A0CC61}"/>
              </a:ext>
            </a:extLst>
          </p:cNvPr>
          <p:cNvSpPr>
            <a:spLocks/>
          </p:cNvSpPr>
          <p:nvPr/>
        </p:nvSpPr>
        <p:spPr>
          <a:xfrm>
            <a:off x="710188" y="3828976"/>
            <a:ext cx="5183796" cy="2230645"/>
          </a:xfrm>
          <a:prstGeom prst="roundRect">
            <a:avLst>
              <a:gd name="adj" fmla="val 2767"/>
            </a:avLst>
          </a:prstGeom>
          <a:solidFill>
            <a:srgbClr val="86BC45">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85" name="TextBox 84">
            <a:extLst>
              <a:ext uri="{FF2B5EF4-FFF2-40B4-BE49-F238E27FC236}">
                <a16:creationId xmlns:a16="http://schemas.microsoft.com/office/drawing/2014/main" id="{263463B2-C23E-46F3-88B8-8D42DFBD9C8D}"/>
              </a:ext>
            </a:extLst>
          </p:cNvPr>
          <p:cNvSpPr txBox="1"/>
          <p:nvPr/>
        </p:nvSpPr>
        <p:spPr>
          <a:xfrm>
            <a:off x="869983" y="3923738"/>
            <a:ext cx="4054380" cy="313932"/>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Remuneration &amp; Advancement Opportunities</a:t>
            </a:r>
          </a:p>
        </p:txBody>
      </p:sp>
      <p:sp>
        <p:nvSpPr>
          <p:cNvPr id="86" name="TextBox 85">
            <a:extLst>
              <a:ext uri="{FF2B5EF4-FFF2-40B4-BE49-F238E27FC236}">
                <a16:creationId xmlns:a16="http://schemas.microsoft.com/office/drawing/2014/main" id="{2E746A48-2FF1-41D3-B7F0-4F4D4D3C7C76}"/>
              </a:ext>
            </a:extLst>
          </p:cNvPr>
          <p:cNvSpPr txBox="1"/>
          <p:nvPr/>
        </p:nvSpPr>
        <p:spPr>
          <a:xfrm>
            <a:off x="869984" y="4199824"/>
            <a:ext cx="3332579" cy="444096"/>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monetary compensation and other benefits, </a:t>
            </a:r>
            <a:br>
              <a:rPr kumimoji="0" lang="en-GB" sz="1270" b="0" i="1" u="none" strike="noStrike" kern="1200" cap="none" spc="0" normalizeH="0" baseline="0" noProof="0">
                <a:ln>
                  <a:noFill/>
                </a:ln>
                <a:solidFill>
                  <a:srgbClr val="414041"/>
                </a:solidFill>
                <a:effectLst/>
                <a:uLnTx/>
                <a:uFillTx/>
                <a:latin typeface="Calibri Light"/>
                <a:ea typeface="+mn-ea"/>
                <a:cs typeface="+mn-cs"/>
              </a:rPr>
            </a:br>
            <a:r>
              <a:rPr kumimoji="0" lang="en-GB" sz="1270" b="0" i="1" u="none" strike="noStrike" kern="1200" cap="none" spc="0" normalizeH="0" baseline="0" noProof="0">
                <a:ln>
                  <a:noFill/>
                </a:ln>
                <a:solidFill>
                  <a:srgbClr val="414041"/>
                </a:solidFill>
                <a:effectLst/>
                <a:uLnTx/>
                <a:uFillTx/>
                <a:latin typeface="Calibri Light"/>
                <a:ea typeface="+mn-ea"/>
                <a:cs typeface="+mn-cs"/>
              </a:rPr>
              <a:t>now and in the future</a:t>
            </a:r>
          </a:p>
        </p:txBody>
      </p:sp>
      <p:sp>
        <p:nvSpPr>
          <p:cNvPr id="87" name="TextBox 86">
            <a:extLst>
              <a:ext uri="{FF2B5EF4-FFF2-40B4-BE49-F238E27FC236}">
                <a16:creationId xmlns:a16="http://schemas.microsoft.com/office/drawing/2014/main" id="{39F8E611-D20E-481A-8B39-1A38A1E7DECA}"/>
              </a:ext>
            </a:extLst>
          </p:cNvPr>
          <p:cNvSpPr txBox="1"/>
          <p:nvPr/>
        </p:nvSpPr>
        <p:spPr>
          <a:xfrm>
            <a:off x="710188" y="4648543"/>
            <a:ext cx="5127224" cy="1411077"/>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Clear path for advancement</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Competitive base salary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Competitive benefits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Good reference for future career</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High future earnings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Leadership opportunities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Performance-related bonus</a:t>
            </a: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Rapid promotion</a:t>
            </a: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lvl="0" indent="-171450" defTabSz="914335">
              <a:lnSpc>
                <a:spcPct val="90000"/>
              </a:lnSpc>
              <a:spcAft>
                <a:spcPts val="600"/>
              </a:spcAft>
              <a:buFont typeface="Arial" panose="020B0604020202020204" pitchFamily="34" charset="0"/>
              <a:buChar char="•"/>
              <a:defRPr/>
            </a:pPr>
            <a:r>
              <a:rPr lang="en-US" sz="1100" dirty="0">
                <a:solidFill>
                  <a:srgbClr val="414041"/>
                </a:solidFill>
                <a:latin typeface="Calibri Light"/>
              </a:rPr>
              <a:t>Sponsorship of future education</a:t>
            </a:r>
            <a:endParaRPr kumimoji="0" lang="en-US"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Support for gender equality</a:t>
            </a:r>
          </a:p>
        </p:txBody>
      </p:sp>
      <p:sp>
        <p:nvSpPr>
          <p:cNvPr id="88" name="Rectangle: Rounded Corners 7">
            <a:extLst>
              <a:ext uri="{FF2B5EF4-FFF2-40B4-BE49-F238E27FC236}">
                <a16:creationId xmlns:a16="http://schemas.microsoft.com/office/drawing/2014/main" id="{F865E514-C456-4D78-9D65-81C8A2DBDEBF}"/>
              </a:ext>
            </a:extLst>
          </p:cNvPr>
          <p:cNvSpPr>
            <a:spLocks/>
          </p:cNvSpPr>
          <p:nvPr/>
        </p:nvSpPr>
        <p:spPr>
          <a:xfrm>
            <a:off x="6314287" y="1292285"/>
            <a:ext cx="5183796" cy="2230645"/>
          </a:xfrm>
          <a:prstGeom prst="roundRect">
            <a:avLst>
              <a:gd name="adj" fmla="val 2767"/>
            </a:avLst>
          </a:prstGeom>
          <a:solidFill>
            <a:srgbClr val="0E97C1">
              <a:alpha val="30000"/>
            </a:srgbClr>
          </a:solidFill>
          <a:ln w="88900">
            <a:noFill/>
          </a:ln>
          <a:scene3d>
            <a:camera prst="orthographicFront"/>
            <a:lightRig rig="threePt" dir="t"/>
          </a:scene3d>
          <a:sp3d>
            <a:bevelT w="0" h="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5"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112" name="TextBox 111">
            <a:extLst>
              <a:ext uri="{FF2B5EF4-FFF2-40B4-BE49-F238E27FC236}">
                <a16:creationId xmlns:a16="http://schemas.microsoft.com/office/drawing/2014/main" id="{425E0189-60A8-4A90-984C-CD433E25223E}"/>
              </a:ext>
            </a:extLst>
          </p:cNvPr>
          <p:cNvSpPr txBox="1"/>
          <p:nvPr/>
        </p:nvSpPr>
        <p:spPr>
          <a:xfrm>
            <a:off x="6459227" y="1368970"/>
            <a:ext cx="1628139" cy="313932"/>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People &amp; Culture</a:t>
            </a:r>
          </a:p>
        </p:txBody>
      </p:sp>
      <p:sp>
        <p:nvSpPr>
          <p:cNvPr id="113" name="TextBox 112">
            <a:extLst>
              <a:ext uri="{FF2B5EF4-FFF2-40B4-BE49-F238E27FC236}">
                <a16:creationId xmlns:a16="http://schemas.microsoft.com/office/drawing/2014/main" id="{017E54F5-C1EF-4612-87E5-1B57AE629626}"/>
              </a:ext>
            </a:extLst>
          </p:cNvPr>
          <p:cNvSpPr txBox="1"/>
          <p:nvPr/>
        </p:nvSpPr>
        <p:spPr>
          <a:xfrm>
            <a:off x="6478821" y="1635995"/>
            <a:ext cx="3745384" cy="268215"/>
          </a:xfrm>
          <a:prstGeom prst="rect">
            <a:avLst/>
          </a:prstGeom>
          <a:noFill/>
        </p:spPr>
        <p:txBody>
          <a:bodyPr wrap="none" rtlCol="0">
            <a:spAutoFit/>
          </a:bodyPr>
          <a:lstStyle/>
          <a:p>
            <a:pPr marL="0" marR="0" lvl="0" indent="0" algn="ctr"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social environment and attributes of the workplace</a:t>
            </a:r>
          </a:p>
        </p:txBody>
      </p:sp>
      <p:sp>
        <p:nvSpPr>
          <p:cNvPr id="114" name="TextBox 113">
            <a:extLst>
              <a:ext uri="{FF2B5EF4-FFF2-40B4-BE49-F238E27FC236}">
                <a16:creationId xmlns:a16="http://schemas.microsoft.com/office/drawing/2014/main" id="{BB8142D1-FDD0-481B-999F-83FFCF85BB57}"/>
              </a:ext>
            </a:extLst>
          </p:cNvPr>
          <p:cNvSpPr txBox="1"/>
          <p:nvPr/>
        </p:nvSpPr>
        <p:spPr>
          <a:xfrm>
            <a:off x="6305331" y="1934845"/>
            <a:ext cx="5192752" cy="1542407"/>
          </a:xfrm>
          <a:prstGeom prst="rect">
            <a:avLst/>
          </a:prstGeom>
          <a:noFill/>
        </p:spPr>
        <p:txBody>
          <a:bodyPr wrap="square" numCol="2" spcCol="216000" rtlCol="0">
            <a:noAutofit/>
          </a:bodyPr>
          <a:lstStyle>
            <a:defPPr>
              <a:defRPr lang="en-US"/>
            </a:defPPr>
            <a:lvl1pPr>
              <a:lnSpc>
                <a:spcPct val="90000"/>
              </a:lnSpc>
              <a:spcAft>
                <a:spcPts val="600"/>
              </a:spcAft>
              <a:defRPr sz="1000">
                <a:solidFill>
                  <a:schemeClr val="bg1"/>
                </a:solidFill>
              </a:defRPr>
            </a:lvl1pPr>
          </a:lstStyle>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 creative and dynamic work environment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A friendly work environment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Commitment to diversity and inclusion</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Encouraging work-life balance</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Interaction with international clients and colleagues</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Leaders who will support my development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Opportunities to make a personal impact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Recognizing performance (meritocracy)</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Recruiting only the best talent</a:t>
            </a:r>
          </a:p>
          <a:p>
            <a:pPr marL="228600" marR="0" lvl="0" indent="-22860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414041"/>
                </a:solidFill>
                <a:effectLst/>
                <a:uLnTx/>
                <a:uFillTx/>
                <a:latin typeface="Calibri Light"/>
                <a:ea typeface="+mn-ea"/>
                <a:cs typeface="+mn-cs"/>
              </a:rPr>
              <a:t>Respect for its people</a:t>
            </a: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p:txBody>
      </p:sp>
      <p:sp>
        <p:nvSpPr>
          <p:cNvPr id="115" name="TextBox 114">
            <a:extLst>
              <a:ext uri="{FF2B5EF4-FFF2-40B4-BE49-F238E27FC236}">
                <a16:creationId xmlns:a16="http://schemas.microsoft.com/office/drawing/2014/main" id="{20C93C27-8821-464C-A8E2-EC494044401F}"/>
              </a:ext>
            </a:extLst>
          </p:cNvPr>
          <p:cNvSpPr txBox="1"/>
          <p:nvPr/>
        </p:nvSpPr>
        <p:spPr>
          <a:xfrm>
            <a:off x="6483090" y="3914725"/>
            <a:ext cx="1759136" cy="313932"/>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414041"/>
                </a:solidFill>
                <a:effectLst/>
                <a:uLnTx/>
                <a:uFillTx/>
                <a:latin typeface="Calibri" panose="020F0502020204030204" pitchFamily="34" charset="0"/>
                <a:ea typeface="+mn-ea"/>
                <a:cs typeface="Calibri" panose="020F0502020204030204" pitchFamily="34" charset="0"/>
              </a:rPr>
              <a:t>Job Characteristics</a:t>
            </a:r>
          </a:p>
        </p:txBody>
      </p:sp>
      <p:sp>
        <p:nvSpPr>
          <p:cNvPr id="116" name="TextBox 115">
            <a:extLst>
              <a:ext uri="{FF2B5EF4-FFF2-40B4-BE49-F238E27FC236}">
                <a16:creationId xmlns:a16="http://schemas.microsoft.com/office/drawing/2014/main" id="{11BC2134-E2DA-4BEB-983B-CFDE9E0B526E}"/>
              </a:ext>
            </a:extLst>
          </p:cNvPr>
          <p:cNvSpPr txBox="1"/>
          <p:nvPr/>
        </p:nvSpPr>
        <p:spPr>
          <a:xfrm>
            <a:off x="6483090" y="4151326"/>
            <a:ext cx="4017446" cy="444096"/>
          </a:xfrm>
          <a:prstGeom prst="rect">
            <a:avLst/>
          </a:prstGeom>
          <a:noFill/>
        </p:spPr>
        <p:txBody>
          <a:bodyPr wrap="none" rtlCol="0">
            <a:spAutoFit/>
          </a:bodyPr>
          <a:lstStyle/>
          <a:p>
            <a:pPr marL="0" marR="0" lvl="0" indent="0" algn="l" defTabSz="914335" rtl="0" eaLnBrk="1" fontAlgn="auto" latinLnBrk="0" hangingPunct="1">
              <a:lnSpc>
                <a:spcPct val="90000"/>
              </a:lnSpc>
              <a:spcBef>
                <a:spcPts val="0"/>
              </a:spcBef>
              <a:spcAft>
                <a:spcPts val="600"/>
              </a:spcAft>
              <a:buClrTx/>
              <a:buSzTx/>
              <a:buFontTx/>
              <a:buNone/>
              <a:tabLst/>
              <a:defRPr/>
            </a:pPr>
            <a:r>
              <a:rPr kumimoji="0" lang="en-GB" sz="1270" b="0" i="1" u="none" strike="noStrike" kern="1200" cap="none" spc="0" normalizeH="0" baseline="0" noProof="0">
                <a:ln>
                  <a:noFill/>
                </a:ln>
                <a:solidFill>
                  <a:srgbClr val="414041"/>
                </a:solidFill>
                <a:effectLst/>
                <a:uLnTx/>
                <a:uFillTx/>
                <a:latin typeface="Calibri Light"/>
                <a:ea typeface="+mn-ea"/>
                <a:cs typeface="+mn-cs"/>
              </a:rPr>
              <a:t>The contents and demands of the job, including the earning</a:t>
            </a:r>
            <a:br>
              <a:rPr kumimoji="0" lang="en-GB" sz="1270" b="0" i="1" u="none" strike="noStrike" kern="1200" cap="none" spc="0" normalizeH="0" baseline="0" noProof="0">
                <a:ln>
                  <a:noFill/>
                </a:ln>
                <a:solidFill>
                  <a:srgbClr val="414041"/>
                </a:solidFill>
                <a:effectLst/>
                <a:uLnTx/>
                <a:uFillTx/>
                <a:latin typeface="Calibri Light"/>
                <a:ea typeface="+mn-ea"/>
                <a:cs typeface="+mn-cs"/>
              </a:rPr>
            </a:br>
            <a:r>
              <a:rPr kumimoji="0" lang="en-GB" sz="1270" b="0" i="1" u="none" strike="noStrike" kern="1200" cap="none" spc="0" normalizeH="0" baseline="0" noProof="0">
                <a:ln>
                  <a:noFill/>
                </a:ln>
                <a:solidFill>
                  <a:srgbClr val="414041"/>
                </a:solidFill>
                <a:effectLst/>
                <a:uLnTx/>
                <a:uFillTx/>
                <a:latin typeface="Calibri Light"/>
                <a:ea typeface="+mn-ea"/>
                <a:cs typeface="+mn-cs"/>
              </a:rPr>
              <a:t>opportunities provided by the job</a:t>
            </a:r>
          </a:p>
        </p:txBody>
      </p:sp>
      <p:sp>
        <p:nvSpPr>
          <p:cNvPr id="117" name="TextBox 116">
            <a:extLst>
              <a:ext uri="{FF2B5EF4-FFF2-40B4-BE49-F238E27FC236}">
                <a16:creationId xmlns:a16="http://schemas.microsoft.com/office/drawing/2014/main" id="{1F7E1901-637E-4E75-9150-68825CACE365}"/>
              </a:ext>
            </a:extLst>
          </p:cNvPr>
          <p:cNvSpPr txBox="1"/>
          <p:nvPr/>
        </p:nvSpPr>
        <p:spPr>
          <a:xfrm>
            <a:off x="6305331" y="4600046"/>
            <a:ext cx="5192752" cy="1510385"/>
          </a:xfrm>
          <a:prstGeom prst="rect">
            <a:avLst/>
          </a:prstGeom>
          <a:noFill/>
        </p:spPr>
        <p:txBody>
          <a:bodyPr wrap="square" numCol="2" spcCol="288000" rtlCol="0">
            <a:noAutofit/>
          </a:bodyPr>
          <a:lstStyle/>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Challenging work</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Customer focus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Flexible working conditions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High level of responsibility</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High performance focus</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Opportunities for international travel/relocation</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Professional training and development</a:t>
            </a: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Secure employment</a:t>
            </a:r>
          </a:p>
          <a:p>
            <a:pPr marL="171450" lvl="0" indent="-171450" defTabSz="914335">
              <a:lnSpc>
                <a:spcPct val="90000"/>
              </a:lnSpc>
              <a:spcAft>
                <a:spcPts val="600"/>
              </a:spcAft>
              <a:buFont typeface="Arial" panose="020B0604020202020204" pitchFamily="34" charset="0"/>
              <a:buChar char="•"/>
              <a:defRPr/>
            </a:pPr>
            <a:r>
              <a:rPr lang="en-GB" sz="1100" dirty="0">
                <a:solidFill>
                  <a:srgbClr val="414041"/>
                </a:solidFill>
                <a:latin typeface="Calibri Light"/>
              </a:rPr>
              <a:t>Team-oriented work</a:t>
            </a:r>
            <a:endParaRPr kumimoji="0" lang="en-GB" sz="1100" b="0" i="0" u="none" strike="noStrike" kern="1200" cap="none" spc="0" normalizeH="0" baseline="0" noProof="0" dirty="0">
              <a:ln>
                <a:noFill/>
              </a:ln>
              <a:solidFill>
                <a:srgbClr val="414041"/>
              </a:solidFill>
              <a:effectLst/>
              <a:uLnTx/>
              <a:uFillTx/>
              <a:latin typeface="Calibri Light"/>
              <a:ea typeface="+mn-ea"/>
              <a:cs typeface="+mn-cs"/>
            </a:endParaRPr>
          </a:p>
          <a:p>
            <a:pPr marL="171450" marR="0" lvl="0" indent="-171450" algn="l" defTabSz="914335"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srgbClr val="414041"/>
                </a:solidFill>
                <a:effectLst/>
                <a:uLnTx/>
                <a:uFillTx/>
                <a:latin typeface="Calibri Light"/>
                <a:ea typeface="+mn-ea"/>
                <a:cs typeface="+mn-cs"/>
              </a:rPr>
              <a:t>Variety of assignments</a:t>
            </a:r>
          </a:p>
        </p:txBody>
      </p:sp>
      <p:grpSp>
        <p:nvGrpSpPr>
          <p:cNvPr id="118" name="Grupp 12"/>
          <p:cNvGrpSpPr>
            <a:grpSpLocks noChangeAspect="1"/>
          </p:cNvGrpSpPr>
          <p:nvPr/>
        </p:nvGrpSpPr>
        <p:grpSpPr>
          <a:xfrm>
            <a:off x="10719205" y="3714443"/>
            <a:ext cx="662805" cy="516636"/>
            <a:chOff x="2541724" y="3847884"/>
            <a:chExt cx="1907678" cy="1678286"/>
          </a:xfrm>
        </p:grpSpPr>
        <p:sp>
          <p:nvSpPr>
            <p:cNvPr id="119" name="Freeform 58"/>
            <p:cNvSpPr>
              <a:spLocks/>
            </p:cNvSpPr>
            <p:nvPr/>
          </p:nvSpPr>
          <p:spPr bwMode="auto">
            <a:xfrm rot="10800000">
              <a:off x="2541724" y="3847884"/>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38100" cmpd="sng">
                  <a:solidFill>
                    <a:prstClr val="white"/>
                  </a:solidFill>
                </a:ln>
                <a:solidFill>
                  <a:srgbClr val="E2E3E4"/>
                </a:solidFill>
                <a:effectLst/>
                <a:uLnTx/>
                <a:uFillTx/>
                <a:latin typeface="Calibri" pitchFamily="34" charset="0"/>
                <a:ea typeface="+mn-ea"/>
                <a:cs typeface="Calibri" pitchFamily="34" charset="0"/>
              </a:endParaRPr>
            </a:p>
          </p:txBody>
        </p:sp>
        <p:grpSp>
          <p:nvGrpSpPr>
            <p:cNvPr id="120" name="Grupp 79"/>
            <p:cNvGrpSpPr/>
            <p:nvPr/>
          </p:nvGrpSpPr>
          <p:grpSpPr>
            <a:xfrm>
              <a:off x="3366443" y="4346158"/>
              <a:ext cx="633700" cy="983678"/>
              <a:chOff x="3272575" y="4273335"/>
              <a:chExt cx="755742" cy="1173120"/>
            </a:xfrm>
          </p:grpSpPr>
          <p:sp>
            <p:nvSpPr>
              <p:cNvPr id="121" name="Freeform 70"/>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2" name="Freeform 71"/>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3" name="Freeform 73"/>
              <p:cNvSpPr>
                <a:spLocks/>
              </p:cNvSpPr>
              <p:nvPr/>
            </p:nvSpPr>
            <p:spPr bwMode="auto">
              <a:xfrm>
                <a:off x="3272575" y="4488981"/>
                <a:ext cx="266331"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4" name="Freeform 74"/>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25" name="Freeform 75"/>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126" name="Grupp 1"/>
          <p:cNvGrpSpPr/>
          <p:nvPr/>
        </p:nvGrpSpPr>
        <p:grpSpPr>
          <a:xfrm>
            <a:off x="10848257" y="1085183"/>
            <a:ext cx="533753" cy="546115"/>
            <a:chOff x="3243006" y="1681720"/>
            <a:chExt cx="1615919" cy="1980844"/>
          </a:xfrm>
        </p:grpSpPr>
        <p:sp>
          <p:nvSpPr>
            <p:cNvPr id="127" name="Freeform 59"/>
            <p:cNvSpPr>
              <a:spLocks/>
            </p:cNvSpPr>
            <p:nvPr/>
          </p:nvSpPr>
          <p:spPr bwMode="auto">
            <a:xfrm rot="5400000">
              <a:off x="3060544" y="1864182"/>
              <a:ext cx="1980844" cy="1615919"/>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solidFill>
                    <a:prstClr val="white"/>
                  </a:solidFill>
                </a:ln>
                <a:solidFill>
                  <a:srgbClr val="0E97C1"/>
                </a:solidFill>
                <a:effectLst/>
                <a:uLnTx/>
                <a:uFillTx/>
                <a:latin typeface="Calibri" pitchFamily="34" charset="0"/>
                <a:ea typeface="+mn-ea"/>
                <a:cs typeface="Calibri" pitchFamily="34" charset="0"/>
              </a:endParaRPr>
            </a:p>
          </p:txBody>
        </p:sp>
        <p:grpSp>
          <p:nvGrpSpPr>
            <p:cNvPr id="128" name="Grupp 62"/>
            <p:cNvGrpSpPr/>
            <p:nvPr/>
          </p:nvGrpSpPr>
          <p:grpSpPr>
            <a:xfrm>
              <a:off x="3754289" y="2017235"/>
              <a:ext cx="707694" cy="954502"/>
              <a:chOff x="3270824" y="2406480"/>
              <a:chExt cx="855586" cy="1153970"/>
            </a:xfrm>
          </p:grpSpPr>
          <p:sp>
            <p:nvSpPr>
              <p:cNvPr id="129" name="Oval 64"/>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0" name="Oval 65"/>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1" name="Freeform 66"/>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2" name="Freeform 67"/>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nvGrpSpPr>
          <p:cNvPr id="133" name="Group 132"/>
          <p:cNvGrpSpPr/>
          <p:nvPr/>
        </p:nvGrpSpPr>
        <p:grpSpPr>
          <a:xfrm>
            <a:off x="5257915" y="3660097"/>
            <a:ext cx="517090" cy="570982"/>
            <a:chOff x="1873997" y="4293305"/>
            <a:chExt cx="1073211" cy="1317916"/>
          </a:xfrm>
        </p:grpSpPr>
        <p:grpSp>
          <p:nvGrpSpPr>
            <p:cNvPr id="134" name="Group 209"/>
            <p:cNvGrpSpPr/>
            <p:nvPr/>
          </p:nvGrpSpPr>
          <p:grpSpPr>
            <a:xfrm>
              <a:off x="2099798" y="4686221"/>
              <a:ext cx="569946" cy="738830"/>
              <a:chOff x="6873880" y="4046538"/>
              <a:chExt cx="1946269" cy="2351089"/>
            </a:xfrm>
            <a:solidFill>
              <a:schemeClr val="bg1"/>
            </a:solidFill>
          </p:grpSpPr>
          <p:sp>
            <p:nvSpPr>
              <p:cNvPr id="140" name="Oval 60"/>
              <p:cNvSpPr>
                <a:spLocks noChangeArrowheads="1"/>
              </p:cNvSpPr>
              <p:nvPr/>
            </p:nvSpPr>
            <p:spPr bwMode="auto">
              <a:xfrm>
                <a:off x="8072438" y="4159250"/>
                <a:ext cx="385763" cy="384175"/>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1" name="Oval 61"/>
              <p:cNvSpPr>
                <a:spLocks noChangeArrowheads="1"/>
              </p:cNvSpPr>
              <p:nvPr/>
            </p:nvSpPr>
            <p:spPr bwMode="auto">
              <a:xfrm>
                <a:off x="7304088" y="4046538"/>
                <a:ext cx="406400" cy="406400"/>
              </a:xfrm>
              <a:prstGeom prst="ellipse">
                <a:avLst/>
              </a:pr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2" name="Freeform 62"/>
              <p:cNvSpPr>
                <a:spLocks/>
              </p:cNvSpPr>
              <p:nvPr/>
            </p:nvSpPr>
            <p:spPr bwMode="auto">
              <a:xfrm>
                <a:off x="6873880" y="4068761"/>
                <a:ext cx="1006476" cy="2328866"/>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3" name="Freeform 63"/>
              <p:cNvSpPr>
                <a:spLocks/>
              </p:cNvSpPr>
              <p:nvPr/>
            </p:nvSpPr>
            <p:spPr bwMode="auto">
              <a:xfrm>
                <a:off x="7959724" y="4249739"/>
                <a:ext cx="860425" cy="2147888"/>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nvGrpSpPr>
            <p:cNvPr id="135" name="Grupp 10"/>
            <p:cNvGrpSpPr/>
            <p:nvPr/>
          </p:nvGrpSpPr>
          <p:grpSpPr>
            <a:xfrm>
              <a:off x="1873997" y="4293305"/>
              <a:ext cx="1073211" cy="1317916"/>
              <a:chOff x="1873997" y="3546277"/>
              <a:chExt cx="1613044" cy="1980837"/>
            </a:xfrm>
          </p:grpSpPr>
          <p:sp>
            <p:nvSpPr>
              <p:cNvPr id="136" name="Freeform 60"/>
              <p:cNvSpPr>
                <a:spLocks/>
              </p:cNvSpPr>
              <p:nvPr/>
            </p:nvSpPr>
            <p:spPr bwMode="auto">
              <a:xfrm rot="16200000">
                <a:off x="1690100" y="3730174"/>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w="76200" cmpd="sng">
                    <a:solidFill>
                      <a:prstClr val="white"/>
                    </a:solidFill>
                  </a:ln>
                  <a:solidFill>
                    <a:srgbClr val="0E97C1"/>
                  </a:solidFill>
                  <a:effectLst/>
                  <a:uLnTx/>
                  <a:uFillTx/>
                  <a:latin typeface="Calibri" pitchFamily="34" charset="0"/>
                  <a:ea typeface="+mn-ea"/>
                  <a:cs typeface="Calibri" pitchFamily="34" charset="0"/>
                </a:endParaRPr>
              </a:p>
            </p:txBody>
          </p:sp>
          <p:grpSp>
            <p:nvGrpSpPr>
              <p:cNvPr id="137" name="Grupp 75"/>
              <p:cNvGrpSpPr/>
              <p:nvPr/>
            </p:nvGrpSpPr>
            <p:grpSpPr>
              <a:xfrm>
                <a:off x="2142879" y="4280411"/>
                <a:ext cx="909434" cy="810832"/>
                <a:chOff x="1412330" y="4262837"/>
                <a:chExt cx="995860" cy="887888"/>
              </a:xfrm>
            </p:grpSpPr>
            <p:sp>
              <p:nvSpPr>
                <p:cNvPr id="138" name="Freeform 68"/>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39" name="Freeform 69"/>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AU"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grpSp>
      <p:grpSp>
        <p:nvGrpSpPr>
          <p:cNvPr id="144" name="Group 143"/>
          <p:cNvGrpSpPr/>
          <p:nvPr/>
        </p:nvGrpSpPr>
        <p:grpSpPr>
          <a:xfrm>
            <a:off x="5262982" y="1085183"/>
            <a:ext cx="577287" cy="474767"/>
            <a:chOff x="1873997" y="1681719"/>
            <a:chExt cx="1268234" cy="1074525"/>
          </a:xfrm>
        </p:grpSpPr>
        <p:sp>
          <p:nvSpPr>
            <p:cNvPr id="145" name="Freeform 67"/>
            <p:cNvSpPr>
              <a:spLocks/>
            </p:cNvSpPr>
            <p:nvPr/>
          </p:nvSpPr>
          <p:spPr bwMode="auto">
            <a:xfrm>
              <a:off x="1873997" y="1681719"/>
              <a:ext cx="1268234" cy="1074525"/>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814" b="0" i="0" u="none" strike="noStrike" kern="1200" cap="none" spc="0" normalizeH="0" baseline="0" noProof="0" dirty="0">
                <a:ln>
                  <a:noFill/>
                </a:ln>
                <a:solidFill>
                  <a:srgbClr val="0E97C1"/>
                </a:solidFill>
                <a:effectLst/>
                <a:uLnTx/>
                <a:uFillTx/>
                <a:latin typeface="Calibri" pitchFamily="34" charset="0"/>
                <a:ea typeface="+mn-ea"/>
                <a:cs typeface="Calibri" pitchFamily="34" charset="0"/>
              </a:endParaRPr>
            </a:p>
          </p:txBody>
        </p:sp>
        <p:grpSp>
          <p:nvGrpSpPr>
            <p:cNvPr id="146" name="Group 206"/>
            <p:cNvGrpSpPr/>
            <p:nvPr/>
          </p:nvGrpSpPr>
          <p:grpSpPr>
            <a:xfrm>
              <a:off x="2109507" y="1897288"/>
              <a:ext cx="593250" cy="482733"/>
              <a:chOff x="4291699" y="2425110"/>
              <a:chExt cx="1925058" cy="1566436"/>
            </a:xfrm>
            <a:solidFill>
              <a:schemeClr val="bg1"/>
            </a:solidFill>
          </p:grpSpPr>
          <p:sp>
            <p:nvSpPr>
              <p:cNvPr id="147" name="Freeform 32"/>
              <p:cNvSpPr>
                <a:spLocks/>
              </p:cNvSpPr>
              <p:nvPr/>
            </p:nvSpPr>
            <p:spPr bwMode="auto">
              <a:xfrm>
                <a:off x="5077736" y="2978832"/>
                <a:ext cx="1139021" cy="1012714"/>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sp>
            <p:nvSpPr>
              <p:cNvPr id="148" name="Freeform 33"/>
              <p:cNvSpPr>
                <a:spLocks noEditPoints="1"/>
              </p:cNvSpPr>
              <p:nvPr/>
            </p:nvSpPr>
            <p:spPr bwMode="auto">
              <a:xfrm>
                <a:off x="4291699" y="2425110"/>
                <a:ext cx="1684850" cy="1414192"/>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grp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sv-SE" sz="1814" b="0" i="0" u="none" strike="noStrike" kern="1200" cap="none" spc="0" normalizeH="0" baseline="0" noProof="0" dirty="0">
                  <a:ln>
                    <a:noFill/>
                  </a:ln>
                  <a:solidFill>
                    <a:srgbClr val="414041"/>
                  </a:solidFill>
                  <a:effectLst/>
                  <a:uLnTx/>
                  <a:uFillTx/>
                  <a:latin typeface="Calibri" pitchFamily="34" charset="0"/>
                  <a:ea typeface="+mn-ea"/>
                  <a:cs typeface="Calibri" pitchFamily="34" charset="0"/>
                </a:endParaRPr>
              </a:p>
            </p:txBody>
          </p:sp>
        </p:grpSp>
      </p:grpSp>
    </p:spTree>
    <p:extLst>
      <p:ext uri="{BB962C8B-B14F-4D97-AF65-F5344CB8AC3E}">
        <p14:creationId xmlns:p14="http://schemas.microsoft.com/office/powerpoint/2010/main" val="1196379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4D87CCCE-B1F9-496F-9E98-5D2FC77B0197}"/>
              </a:ext>
            </a:extLst>
          </p:cNvPr>
          <p:cNvSpPr/>
          <p:nvPr/>
        </p:nvSpPr>
        <p:spPr>
          <a:xfrm>
            <a:off x="7236711" y="1787031"/>
            <a:ext cx="3419517" cy="17026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rgbClr val="414041"/>
              </a:solidFill>
              <a:latin typeface="Calibri" pitchFamily="34" charset="0"/>
            </a:endParaRPr>
          </a:p>
        </p:txBody>
      </p:sp>
      <p:sp>
        <p:nvSpPr>
          <p:cNvPr id="67" name="Rectangle 66">
            <a:extLst>
              <a:ext uri="{FF2B5EF4-FFF2-40B4-BE49-F238E27FC236}">
                <a16:creationId xmlns:a16="http://schemas.microsoft.com/office/drawing/2014/main" id="{648FE763-A29B-4F28-A6BA-A21F698851A6}"/>
              </a:ext>
            </a:extLst>
          </p:cNvPr>
          <p:cNvSpPr/>
          <p:nvPr/>
        </p:nvSpPr>
        <p:spPr>
          <a:xfrm flipV="1">
            <a:off x="7244655" y="1910245"/>
            <a:ext cx="3411574" cy="729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105" name="Rounded Rectangle 37">
            <a:extLst>
              <a:ext uri="{FF2B5EF4-FFF2-40B4-BE49-F238E27FC236}">
                <a16:creationId xmlns:a16="http://schemas.microsoft.com/office/drawing/2014/main" id="{204FF1E9-2C50-4A2E-8187-B09BA02366E3}"/>
              </a:ext>
            </a:extLst>
          </p:cNvPr>
          <p:cNvSpPr/>
          <p:nvPr/>
        </p:nvSpPr>
        <p:spPr>
          <a:xfrm>
            <a:off x="7236708" y="1359032"/>
            <a:ext cx="3419517" cy="567765"/>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106" name="Rounded Rectangle 37">
            <a:extLst>
              <a:ext uri="{FF2B5EF4-FFF2-40B4-BE49-F238E27FC236}">
                <a16:creationId xmlns:a16="http://schemas.microsoft.com/office/drawing/2014/main" id="{C245F175-F3D6-4080-88CE-2A8B7892E726}"/>
              </a:ext>
            </a:extLst>
          </p:cNvPr>
          <p:cNvSpPr/>
          <p:nvPr/>
        </p:nvSpPr>
        <p:spPr>
          <a:xfrm>
            <a:off x="1604380" y="1388006"/>
            <a:ext cx="3419517" cy="540385"/>
          </a:xfrm>
          <a:prstGeom prst="roundRect">
            <a:avLst>
              <a:gd name="adj" fmla="val 427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 name="Text Placeholder 2">
            <a:extLst>
              <a:ext uri="{FF2B5EF4-FFF2-40B4-BE49-F238E27FC236}">
                <a16:creationId xmlns:a16="http://schemas.microsoft.com/office/drawing/2014/main" id="{BF6C6709-F191-4FAA-BC9A-8BA2761A6563}"/>
              </a:ext>
            </a:extLst>
          </p:cNvPr>
          <p:cNvSpPr>
            <a:spLocks noGrp="1"/>
          </p:cNvSpPr>
          <p:nvPr>
            <p:ph type="body" sz="quarter" idx="12"/>
          </p:nvPr>
        </p:nvSpPr>
        <p:spPr/>
        <p:txBody>
          <a:bodyPr/>
          <a:lstStyle/>
          <a:p>
            <a:r>
              <a:rPr lang="en-US"/>
              <a:t>Which of the following are most important to you? (Please select a maximum of 3 alternatives.)</a:t>
            </a:r>
            <a:endParaRPr lang="en-US" dirty="0"/>
          </a:p>
        </p:txBody>
      </p:sp>
      <p:sp>
        <p:nvSpPr>
          <p:cNvPr id="5" name="Title 4">
            <a:extLst>
              <a:ext uri="{FF2B5EF4-FFF2-40B4-BE49-F238E27FC236}">
                <a16:creationId xmlns:a16="http://schemas.microsoft.com/office/drawing/2014/main" id="{285DBDE9-AADE-471E-A446-F6EF2AEBD397}"/>
              </a:ext>
            </a:extLst>
          </p:cNvPr>
          <p:cNvSpPr>
            <a:spLocks noGrp="1"/>
          </p:cNvSpPr>
          <p:nvPr>
            <p:ph type="title"/>
          </p:nvPr>
        </p:nvSpPr>
        <p:spPr/>
        <p:txBody>
          <a:bodyPr/>
          <a:lstStyle/>
          <a:p>
            <a:r>
              <a:rPr lang="en-ZA" dirty="0"/>
              <a:t>What does your talent find most important in an employer?</a:t>
            </a:r>
          </a:p>
        </p:txBody>
      </p:sp>
      <p:sp>
        <p:nvSpPr>
          <p:cNvPr id="2" name="Text Placeholder 1">
            <a:extLst>
              <a:ext uri="{FF2B5EF4-FFF2-40B4-BE49-F238E27FC236}">
                <a16:creationId xmlns:a16="http://schemas.microsoft.com/office/drawing/2014/main" id="{8AF19B16-1628-4ACF-B361-902C9595FD36}"/>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6" name="Rectangle 5">
            <a:extLst>
              <a:ext uri="{FF2B5EF4-FFF2-40B4-BE49-F238E27FC236}">
                <a16:creationId xmlns:a16="http://schemas.microsoft.com/office/drawing/2014/main" id="{F3C6036F-E80F-4785-92D4-E424C300CBDC}"/>
              </a:ext>
            </a:extLst>
          </p:cNvPr>
          <p:cNvSpPr/>
          <p:nvPr/>
        </p:nvSpPr>
        <p:spPr>
          <a:xfrm>
            <a:off x="566670" y="1089645"/>
            <a:ext cx="8945774" cy="287771"/>
          </a:xfrm>
          <a:prstGeom prst="rect">
            <a:avLst/>
          </a:prstGeom>
          <a:noFill/>
        </p:spPr>
        <p:txBody>
          <a:bodyPr wrap="square">
            <a:spAutoFit/>
          </a:bodyPr>
          <a:lstStyle/>
          <a:p>
            <a:pPr lvl="0" defTabSz="497754">
              <a:spcBef>
                <a:spcPct val="20000"/>
              </a:spcBef>
              <a:defRPr/>
            </a:pPr>
            <a:r>
              <a:rPr lang="sv-SE" sz="1270">
                <a:solidFill>
                  <a:srgbClr val="0E97C1"/>
                </a:solidFill>
                <a:latin typeface="Calibri" pitchFamily="34" charset="0"/>
                <a:cs typeface="Calibri" pitchFamily="34" charset="0"/>
              </a:rPr>
              <a:t>Your alumni</a:t>
            </a:r>
            <a:endParaRPr lang="sv-SE" sz="1270" dirty="0">
              <a:solidFill>
                <a:srgbClr val="0E97C1"/>
              </a:solidFill>
              <a:latin typeface="Calibri" pitchFamily="34" charset="0"/>
              <a:cs typeface="Calibri" pitchFamily="34" charset="0"/>
            </a:endParaRPr>
          </a:p>
        </p:txBody>
      </p:sp>
      <p:sp>
        <p:nvSpPr>
          <p:cNvPr id="64" name="Rounded Rectangle 37">
            <a:extLst>
              <a:ext uri="{FF2B5EF4-FFF2-40B4-BE49-F238E27FC236}">
                <a16:creationId xmlns:a16="http://schemas.microsoft.com/office/drawing/2014/main" id="{6B9D9E49-7A39-4FB9-88D0-517D577ECB44}"/>
              </a:ext>
            </a:extLst>
          </p:cNvPr>
          <p:cNvSpPr/>
          <p:nvPr/>
        </p:nvSpPr>
        <p:spPr>
          <a:xfrm>
            <a:off x="7236710" y="4083198"/>
            <a:ext cx="3419517" cy="540385"/>
          </a:xfrm>
          <a:prstGeom prst="roundRect">
            <a:avLst>
              <a:gd name="adj" fmla="val 4278"/>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5" name="Rounded Rectangle 37">
            <a:extLst>
              <a:ext uri="{FF2B5EF4-FFF2-40B4-BE49-F238E27FC236}">
                <a16:creationId xmlns:a16="http://schemas.microsoft.com/office/drawing/2014/main" id="{9D8EA846-2453-4BB4-B680-C26262B0B0F0}"/>
              </a:ext>
            </a:extLst>
          </p:cNvPr>
          <p:cNvSpPr/>
          <p:nvPr/>
        </p:nvSpPr>
        <p:spPr>
          <a:xfrm>
            <a:off x="1604380" y="4112172"/>
            <a:ext cx="3419517" cy="540385"/>
          </a:xfrm>
          <a:prstGeom prst="roundRect">
            <a:avLst>
              <a:gd name="adj" fmla="val 427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8" name="Rectangle 67">
            <a:extLst>
              <a:ext uri="{FF2B5EF4-FFF2-40B4-BE49-F238E27FC236}">
                <a16:creationId xmlns:a16="http://schemas.microsoft.com/office/drawing/2014/main" id="{CA47B742-FA4F-4575-9837-AFB04779489E}"/>
              </a:ext>
            </a:extLst>
          </p:cNvPr>
          <p:cNvSpPr/>
          <p:nvPr/>
        </p:nvSpPr>
        <p:spPr>
          <a:xfrm>
            <a:off x="1604381" y="1983769"/>
            <a:ext cx="3419517" cy="15059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9" name="Rectangle 68">
            <a:extLst>
              <a:ext uri="{FF2B5EF4-FFF2-40B4-BE49-F238E27FC236}">
                <a16:creationId xmlns:a16="http://schemas.microsoft.com/office/drawing/2014/main" id="{FF7223A3-30B6-487A-825A-6F57C44D98D2}"/>
              </a:ext>
            </a:extLst>
          </p:cNvPr>
          <p:cNvSpPr/>
          <p:nvPr/>
        </p:nvSpPr>
        <p:spPr>
          <a:xfrm>
            <a:off x="1604381" y="1916295"/>
            <a:ext cx="3419517" cy="674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70" name="Rounded Rectangle 177">
            <a:extLst>
              <a:ext uri="{FF2B5EF4-FFF2-40B4-BE49-F238E27FC236}">
                <a16:creationId xmlns:a16="http://schemas.microsoft.com/office/drawing/2014/main" id="{A70F9C3A-D062-4DC7-A5B6-18C7B00D1388}"/>
              </a:ext>
            </a:extLst>
          </p:cNvPr>
          <p:cNvSpPr/>
          <p:nvPr/>
        </p:nvSpPr>
        <p:spPr>
          <a:xfrm>
            <a:off x="1681795" y="2090305"/>
            <a:ext cx="3179704" cy="512743"/>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100">
                <a:solidFill>
                  <a:srgbClr val="414041">
                    <a:lumMod val="50000"/>
                  </a:srgbClr>
                </a:solidFill>
                <a:cs typeface="Calibri" pitchFamily="34" charset="0"/>
              </a:rPr>
              <a:t>1. Ethical standards</a:t>
            </a:r>
          </a:p>
          <a:p>
            <a:pPr marL="252000" indent="-198000"/>
            <a:r>
              <a:rPr lang="en-US" sz="1100">
                <a:solidFill>
                  <a:srgbClr val="414041">
                    <a:lumMod val="50000"/>
                  </a:srgbClr>
                </a:solidFill>
                <a:cs typeface="Calibri" pitchFamily="34" charset="0"/>
              </a:rPr>
              <a:t>2. Inspiring leadership</a:t>
            </a:r>
          </a:p>
          <a:p>
            <a:pPr marL="252000" indent="-198000"/>
            <a:r>
              <a:rPr lang="en-US" sz="1100">
                <a:solidFill>
                  <a:srgbClr val="414041">
                    <a:lumMod val="50000"/>
                  </a:srgbClr>
                </a:solidFill>
                <a:cs typeface="Calibri" pitchFamily="34" charset="0"/>
              </a:rPr>
              <a:t>3. Innovation</a:t>
            </a:r>
            <a:endParaRPr lang="en-US" sz="1100" dirty="0">
              <a:solidFill>
                <a:srgbClr val="414041">
                  <a:lumMod val="50000"/>
                </a:srgbClr>
              </a:solidFill>
              <a:cs typeface="Calibri" pitchFamily="34" charset="0"/>
            </a:endParaRPr>
          </a:p>
        </p:txBody>
      </p:sp>
      <p:sp>
        <p:nvSpPr>
          <p:cNvPr id="71" name="Rounded Rectangle 178">
            <a:extLst>
              <a:ext uri="{FF2B5EF4-FFF2-40B4-BE49-F238E27FC236}">
                <a16:creationId xmlns:a16="http://schemas.microsoft.com/office/drawing/2014/main" id="{F6A3E508-F4A2-4A29-BEF7-B5A9615FE4F1}"/>
              </a:ext>
            </a:extLst>
          </p:cNvPr>
          <p:cNvSpPr/>
          <p:nvPr/>
        </p:nvSpPr>
        <p:spPr>
          <a:xfrm>
            <a:off x="1808123" y="1525998"/>
            <a:ext cx="3053376" cy="186452"/>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r>
              <a:rPr lang="en-US" sz="1200" b="1" kern="0" cap="all" dirty="0">
                <a:solidFill>
                  <a:schemeClr val="bg1"/>
                </a:solidFill>
                <a:latin typeface="Calibri" pitchFamily="34" charset="0"/>
                <a:cs typeface="Calibri" pitchFamily="34" charset="0"/>
              </a:rPr>
              <a:t>Employer Reputation &amp; Image</a:t>
            </a:r>
            <a:endParaRPr lang="en-GB" sz="1200" b="1" dirty="0">
              <a:solidFill>
                <a:schemeClr val="bg1"/>
              </a:solidFill>
              <a:latin typeface="Calibri" pitchFamily="34" charset="0"/>
              <a:cs typeface="Calibri" pitchFamily="34" charset="0"/>
            </a:endParaRPr>
          </a:p>
        </p:txBody>
      </p:sp>
      <p:sp>
        <p:nvSpPr>
          <p:cNvPr id="72" name="Rectangle 71">
            <a:extLst>
              <a:ext uri="{FF2B5EF4-FFF2-40B4-BE49-F238E27FC236}">
                <a16:creationId xmlns:a16="http://schemas.microsoft.com/office/drawing/2014/main" id="{B0F6F8E8-B49A-4C82-801D-60A18E97C2FC}"/>
              </a:ext>
            </a:extLst>
          </p:cNvPr>
          <p:cNvSpPr/>
          <p:nvPr/>
        </p:nvSpPr>
        <p:spPr>
          <a:xfrm>
            <a:off x="7236711" y="4676370"/>
            <a:ext cx="3419517" cy="15171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73" name="Rounded Rectangle 183">
            <a:extLst>
              <a:ext uri="{FF2B5EF4-FFF2-40B4-BE49-F238E27FC236}">
                <a16:creationId xmlns:a16="http://schemas.microsoft.com/office/drawing/2014/main" id="{F43D1883-0461-4EBB-BEE4-A5D55A3BD425}"/>
              </a:ext>
            </a:extLst>
          </p:cNvPr>
          <p:cNvSpPr/>
          <p:nvPr/>
        </p:nvSpPr>
        <p:spPr>
          <a:xfrm>
            <a:off x="7273808" y="4850644"/>
            <a:ext cx="3193165" cy="512743"/>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100">
                <a:solidFill>
                  <a:srgbClr val="414041">
                    <a:lumMod val="50000"/>
                  </a:srgbClr>
                </a:solidFill>
                <a:cs typeface="Calibri" pitchFamily="34" charset="0"/>
              </a:rPr>
              <a:t>1. Professional training and development</a:t>
            </a:r>
          </a:p>
          <a:p>
            <a:pPr marL="252000" indent="-198000"/>
            <a:r>
              <a:rPr lang="en-US" sz="1100">
                <a:solidFill>
                  <a:srgbClr val="414041">
                    <a:lumMod val="50000"/>
                  </a:srgbClr>
                </a:solidFill>
                <a:cs typeface="Calibri" pitchFamily="34" charset="0"/>
              </a:rPr>
              <a:t>2. Secure employment</a:t>
            </a:r>
          </a:p>
          <a:p>
            <a:pPr marL="252000" indent="-198000"/>
            <a:r>
              <a:rPr lang="en-US" sz="1100">
                <a:solidFill>
                  <a:srgbClr val="414041">
                    <a:lumMod val="50000"/>
                  </a:srgbClr>
                </a:solidFill>
                <a:cs typeface="Calibri" pitchFamily="34" charset="0"/>
              </a:rPr>
              <a:t>3. Flexible working conditions</a:t>
            </a:r>
            <a:endParaRPr lang="en-US" sz="1100" dirty="0">
              <a:solidFill>
                <a:srgbClr val="414041">
                  <a:lumMod val="50000"/>
                </a:srgbClr>
              </a:solidFill>
              <a:cs typeface="Calibri" pitchFamily="34" charset="0"/>
            </a:endParaRPr>
          </a:p>
        </p:txBody>
      </p:sp>
      <p:sp>
        <p:nvSpPr>
          <p:cNvPr id="74" name="Rectangle 73">
            <a:extLst>
              <a:ext uri="{FF2B5EF4-FFF2-40B4-BE49-F238E27FC236}">
                <a16:creationId xmlns:a16="http://schemas.microsoft.com/office/drawing/2014/main" id="{D0FEFE30-283E-4279-BC1B-6CDA675B6FCE}"/>
              </a:ext>
            </a:extLst>
          </p:cNvPr>
          <p:cNvSpPr/>
          <p:nvPr/>
        </p:nvSpPr>
        <p:spPr>
          <a:xfrm>
            <a:off x="1604381" y="4695808"/>
            <a:ext cx="3419517" cy="15059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75" name="Rounded Rectangle 177">
            <a:extLst>
              <a:ext uri="{FF2B5EF4-FFF2-40B4-BE49-F238E27FC236}">
                <a16:creationId xmlns:a16="http://schemas.microsoft.com/office/drawing/2014/main" id="{4AE13F7F-157C-4192-80B4-51C28D9D2950}"/>
              </a:ext>
            </a:extLst>
          </p:cNvPr>
          <p:cNvSpPr/>
          <p:nvPr/>
        </p:nvSpPr>
        <p:spPr>
          <a:xfrm>
            <a:off x="1681795" y="4811480"/>
            <a:ext cx="3179704" cy="512743"/>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100">
                <a:solidFill>
                  <a:srgbClr val="414041">
                    <a:lumMod val="50000"/>
                  </a:srgbClr>
                </a:solidFill>
                <a:cs typeface="Calibri" pitchFamily="34" charset="0"/>
              </a:rPr>
              <a:t>1. Leadership opportunities</a:t>
            </a:r>
          </a:p>
          <a:p>
            <a:pPr marL="252000" indent="-198000"/>
            <a:r>
              <a:rPr lang="en-US" sz="1100">
                <a:solidFill>
                  <a:srgbClr val="414041">
                    <a:lumMod val="50000"/>
                  </a:srgbClr>
                </a:solidFill>
                <a:cs typeface="Calibri" pitchFamily="34" charset="0"/>
              </a:rPr>
              <a:t>2. Clear path for advancement</a:t>
            </a:r>
          </a:p>
          <a:p>
            <a:pPr marL="252000" indent="-198000"/>
            <a:r>
              <a:rPr lang="en-US" sz="1100">
                <a:solidFill>
                  <a:srgbClr val="414041">
                    <a:lumMod val="50000"/>
                  </a:srgbClr>
                </a:solidFill>
                <a:cs typeface="Calibri" pitchFamily="34" charset="0"/>
              </a:rPr>
              <a:t>3. Competitive base salary</a:t>
            </a:r>
            <a:endParaRPr lang="en-US" sz="1100" dirty="0">
              <a:solidFill>
                <a:srgbClr val="414041">
                  <a:lumMod val="50000"/>
                </a:srgbClr>
              </a:solidFill>
              <a:cs typeface="Calibri" pitchFamily="34" charset="0"/>
            </a:endParaRPr>
          </a:p>
        </p:txBody>
      </p:sp>
      <p:sp>
        <p:nvSpPr>
          <p:cNvPr id="76" name="Rounded Rectangle 178">
            <a:extLst>
              <a:ext uri="{FF2B5EF4-FFF2-40B4-BE49-F238E27FC236}">
                <a16:creationId xmlns:a16="http://schemas.microsoft.com/office/drawing/2014/main" id="{21CBC4F6-57BA-439E-A31F-091475B73428}"/>
              </a:ext>
            </a:extLst>
          </p:cNvPr>
          <p:cNvSpPr/>
          <p:nvPr/>
        </p:nvSpPr>
        <p:spPr>
          <a:xfrm>
            <a:off x="1760590" y="4182906"/>
            <a:ext cx="3053376" cy="372904"/>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r>
              <a:rPr lang="en-US" sz="1200" b="1" kern="0" cap="all" dirty="0" err="1">
                <a:solidFill>
                  <a:schemeClr val="bg1"/>
                </a:solidFill>
                <a:latin typeface="Calibri" pitchFamily="34" charset="0"/>
                <a:cs typeface="Calibri" pitchFamily="34" charset="0"/>
              </a:rPr>
              <a:t>ReMuNeration</a:t>
            </a:r>
            <a:r>
              <a:rPr lang="en-US" sz="1200" b="1" kern="0" cap="all" dirty="0">
                <a:solidFill>
                  <a:schemeClr val="bg1"/>
                </a:solidFill>
                <a:latin typeface="Calibri" pitchFamily="34" charset="0"/>
                <a:cs typeface="Calibri" pitchFamily="34" charset="0"/>
              </a:rPr>
              <a:t> &amp; Advancement opportunities</a:t>
            </a:r>
            <a:endParaRPr lang="en-GB" sz="1200" b="1" dirty="0">
              <a:solidFill>
                <a:schemeClr val="bg1"/>
              </a:solidFill>
              <a:latin typeface="Calibri" pitchFamily="34" charset="0"/>
              <a:cs typeface="Calibri" pitchFamily="34" charset="0"/>
            </a:endParaRPr>
          </a:p>
        </p:txBody>
      </p:sp>
      <p:sp>
        <p:nvSpPr>
          <p:cNvPr id="77" name="Rounded Rectangle 166">
            <a:extLst>
              <a:ext uri="{FF2B5EF4-FFF2-40B4-BE49-F238E27FC236}">
                <a16:creationId xmlns:a16="http://schemas.microsoft.com/office/drawing/2014/main" id="{71305CC8-F08B-4C45-BD8A-4FF4CB5CF052}"/>
              </a:ext>
            </a:extLst>
          </p:cNvPr>
          <p:cNvSpPr/>
          <p:nvPr/>
        </p:nvSpPr>
        <p:spPr>
          <a:xfrm>
            <a:off x="7407158" y="1548508"/>
            <a:ext cx="2762039" cy="186452"/>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r>
              <a:rPr lang="en-US" sz="1200" b="1" kern="0" cap="all" dirty="0">
                <a:solidFill>
                  <a:schemeClr val="bg1"/>
                </a:solidFill>
                <a:latin typeface="Calibri" pitchFamily="34" charset="0"/>
                <a:cs typeface="Calibri" pitchFamily="34" charset="0"/>
              </a:rPr>
              <a:t>People &amp; Culture</a:t>
            </a:r>
            <a:endParaRPr lang="en-GB" sz="1200" b="1" dirty="0">
              <a:solidFill>
                <a:schemeClr val="bg1"/>
              </a:solidFill>
              <a:latin typeface="Calibri" pitchFamily="34" charset="0"/>
              <a:cs typeface="Calibri" pitchFamily="34" charset="0"/>
            </a:endParaRPr>
          </a:p>
        </p:txBody>
      </p:sp>
      <p:sp>
        <p:nvSpPr>
          <p:cNvPr id="78" name="Rounded Rectangle 165">
            <a:extLst>
              <a:ext uri="{FF2B5EF4-FFF2-40B4-BE49-F238E27FC236}">
                <a16:creationId xmlns:a16="http://schemas.microsoft.com/office/drawing/2014/main" id="{315F7B2D-6794-46AE-8319-79D3C41F6367}"/>
              </a:ext>
            </a:extLst>
          </p:cNvPr>
          <p:cNvSpPr/>
          <p:nvPr/>
        </p:nvSpPr>
        <p:spPr>
          <a:xfrm>
            <a:off x="7273808" y="2134969"/>
            <a:ext cx="3257163" cy="512743"/>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100">
                <a:solidFill>
                  <a:srgbClr val="414041">
                    <a:lumMod val="50000"/>
                  </a:srgbClr>
                </a:solidFill>
                <a:cs typeface="Calibri" pitchFamily="34" charset="0"/>
              </a:rPr>
              <a:t>1. Leaders who will support my development</a:t>
            </a:r>
          </a:p>
          <a:p>
            <a:pPr marL="252000" indent="-198000"/>
            <a:r>
              <a:rPr lang="en-US" sz="1100">
                <a:solidFill>
                  <a:srgbClr val="414041">
                    <a:lumMod val="50000"/>
                  </a:srgbClr>
                </a:solidFill>
                <a:cs typeface="Calibri" pitchFamily="34" charset="0"/>
              </a:rPr>
              <a:t>2. Respect for its people</a:t>
            </a:r>
          </a:p>
          <a:p>
            <a:pPr marL="252000" indent="-198000"/>
            <a:r>
              <a:rPr lang="en-US" sz="1100">
                <a:solidFill>
                  <a:srgbClr val="414041">
                    <a:lumMod val="50000"/>
                  </a:srgbClr>
                </a:solidFill>
                <a:cs typeface="Calibri" pitchFamily="34" charset="0"/>
              </a:rPr>
              <a:t>3. Encouraging work-life balance</a:t>
            </a:r>
            <a:endParaRPr lang="en-US" sz="1100" dirty="0">
              <a:solidFill>
                <a:srgbClr val="414041">
                  <a:lumMod val="50000"/>
                </a:srgbClr>
              </a:solidFill>
              <a:cs typeface="Calibri" pitchFamily="34" charset="0"/>
            </a:endParaRPr>
          </a:p>
        </p:txBody>
      </p:sp>
      <p:sp>
        <p:nvSpPr>
          <p:cNvPr id="79" name="Rectangle 78">
            <a:extLst>
              <a:ext uri="{FF2B5EF4-FFF2-40B4-BE49-F238E27FC236}">
                <a16:creationId xmlns:a16="http://schemas.microsoft.com/office/drawing/2014/main" id="{0D0635A9-B046-431C-82CA-10C065A0480A}"/>
              </a:ext>
            </a:extLst>
          </p:cNvPr>
          <p:cNvSpPr/>
          <p:nvPr/>
        </p:nvSpPr>
        <p:spPr>
          <a:xfrm>
            <a:off x="7236712" y="4617949"/>
            <a:ext cx="3419517" cy="674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80" name="Rectangle 79">
            <a:extLst>
              <a:ext uri="{FF2B5EF4-FFF2-40B4-BE49-F238E27FC236}">
                <a16:creationId xmlns:a16="http://schemas.microsoft.com/office/drawing/2014/main" id="{D7797AE0-7AF3-47E4-8A9A-D96B12088720}"/>
              </a:ext>
            </a:extLst>
          </p:cNvPr>
          <p:cNvSpPr/>
          <p:nvPr/>
        </p:nvSpPr>
        <p:spPr>
          <a:xfrm>
            <a:off x="1604381" y="4632237"/>
            <a:ext cx="3419517" cy="6747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81" name="Rounded Rectangle 184">
            <a:extLst>
              <a:ext uri="{FF2B5EF4-FFF2-40B4-BE49-F238E27FC236}">
                <a16:creationId xmlns:a16="http://schemas.microsoft.com/office/drawing/2014/main" id="{71362BEE-BFC8-4CC1-97B4-54BA6D2DDAF2}"/>
              </a:ext>
            </a:extLst>
          </p:cNvPr>
          <p:cNvSpPr/>
          <p:nvPr/>
        </p:nvSpPr>
        <p:spPr>
          <a:xfrm>
            <a:off x="7377088" y="4232244"/>
            <a:ext cx="3617799" cy="186452"/>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r>
              <a:rPr lang="en-US" sz="1200" b="1" kern="0" cap="all" dirty="0">
                <a:solidFill>
                  <a:schemeClr val="bg1"/>
                </a:solidFill>
                <a:latin typeface="Calibri" pitchFamily="34" charset="0"/>
                <a:cs typeface="Calibri" pitchFamily="34" charset="0"/>
              </a:rPr>
              <a:t>Job characteristics</a:t>
            </a:r>
            <a:endParaRPr lang="en-GB" sz="1200" b="1" dirty="0">
              <a:solidFill>
                <a:schemeClr val="bg1"/>
              </a:solidFill>
              <a:latin typeface="Calibri" pitchFamily="34" charset="0"/>
              <a:cs typeface="Calibri" pitchFamily="34" charset="0"/>
            </a:endParaRPr>
          </a:p>
        </p:txBody>
      </p:sp>
      <p:grpSp>
        <p:nvGrpSpPr>
          <p:cNvPr id="82" name="Group 81">
            <a:extLst>
              <a:ext uri="{FF2B5EF4-FFF2-40B4-BE49-F238E27FC236}">
                <a16:creationId xmlns:a16="http://schemas.microsoft.com/office/drawing/2014/main" id="{8E70743B-EEBE-4FE5-923B-A15216B68486}"/>
              </a:ext>
            </a:extLst>
          </p:cNvPr>
          <p:cNvGrpSpPr/>
          <p:nvPr/>
        </p:nvGrpSpPr>
        <p:grpSpPr>
          <a:xfrm>
            <a:off x="5259487" y="2678776"/>
            <a:ext cx="1977221" cy="1595699"/>
            <a:chOff x="922633" y="2020094"/>
            <a:chExt cx="3620633" cy="3355478"/>
          </a:xfrm>
        </p:grpSpPr>
        <p:sp>
          <p:nvSpPr>
            <p:cNvPr id="83" name="Freeform 58">
              <a:extLst>
                <a:ext uri="{FF2B5EF4-FFF2-40B4-BE49-F238E27FC236}">
                  <a16:creationId xmlns:a16="http://schemas.microsoft.com/office/drawing/2014/main" id="{AF0AFE76-29B0-4EEE-8A21-BC8CEA7C3D30}"/>
                </a:ext>
              </a:extLst>
            </p:cNvPr>
            <p:cNvSpPr>
              <a:spLocks/>
            </p:cNvSpPr>
            <p:nvPr/>
          </p:nvSpPr>
          <p:spPr bwMode="auto">
            <a:xfrm rot="10800000">
              <a:off x="2244849" y="3697286"/>
              <a:ext cx="1907678" cy="1678286"/>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tx1"/>
            </a:solidFill>
            <a:ln w="38100" cmpd="sng">
              <a:solidFill>
                <a:schemeClr val="bg1"/>
              </a:solid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w="38100" cmpd="sng">
                  <a:solidFill>
                    <a:schemeClr val="bg1"/>
                  </a:solidFill>
                </a:ln>
                <a:solidFill>
                  <a:schemeClr val="accent6"/>
                </a:solidFill>
                <a:latin typeface="Calibri" pitchFamily="34" charset="0"/>
              </a:endParaRPr>
            </a:p>
          </p:txBody>
        </p:sp>
        <p:sp>
          <p:nvSpPr>
            <p:cNvPr id="84" name="Freeform 59">
              <a:extLst>
                <a:ext uri="{FF2B5EF4-FFF2-40B4-BE49-F238E27FC236}">
                  <a16:creationId xmlns:a16="http://schemas.microsoft.com/office/drawing/2014/main" id="{8A859988-9136-43E7-9AB9-97E1EF0335F9}"/>
                </a:ext>
              </a:extLst>
            </p:cNvPr>
            <p:cNvSpPr>
              <a:spLocks/>
            </p:cNvSpPr>
            <p:nvPr/>
          </p:nvSpPr>
          <p:spPr bwMode="auto">
            <a:xfrm rot="5400000">
              <a:off x="2354146" y="2202563"/>
              <a:ext cx="1980844" cy="1615918"/>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2"/>
            </a:solidFill>
            <a:ln w="38100" cmpd="sng">
              <a:solidFill>
                <a:srgbClr val="FFFFFF"/>
              </a:solid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a:solidFill>
                    <a:schemeClr val="bg1"/>
                  </a:solidFill>
                </a:ln>
                <a:solidFill>
                  <a:schemeClr val="accent2"/>
                </a:solidFill>
                <a:latin typeface="Calibri" pitchFamily="34" charset="0"/>
              </a:endParaRPr>
            </a:p>
          </p:txBody>
        </p:sp>
        <p:sp>
          <p:nvSpPr>
            <p:cNvPr id="85" name="Freeform 60">
              <a:extLst>
                <a:ext uri="{FF2B5EF4-FFF2-40B4-BE49-F238E27FC236}">
                  <a16:creationId xmlns:a16="http://schemas.microsoft.com/office/drawing/2014/main" id="{833DAFCD-AB04-4710-9DC1-7EEB08DD2B63}"/>
                </a:ext>
              </a:extLst>
            </p:cNvPr>
            <p:cNvSpPr>
              <a:spLocks/>
            </p:cNvSpPr>
            <p:nvPr/>
          </p:nvSpPr>
          <p:spPr bwMode="auto">
            <a:xfrm rot="16200000">
              <a:off x="738737" y="3578631"/>
              <a:ext cx="1980837" cy="1613044"/>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3"/>
            </a:solidFill>
            <a:ln w="38100" cmpd="sng">
              <a:solidFill>
                <a:srgbClr val="FFFFFF"/>
              </a:solid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w="76200" cmpd="sng">
                  <a:solidFill>
                    <a:schemeClr val="bg1"/>
                  </a:solidFill>
                </a:ln>
                <a:solidFill>
                  <a:schemeClr val="accent2"/>
                </a:solidFill>
                <a:latin typeface="Calibri" pitchFamily="34" charset="0"/>
              </a:endParaRPr>
            </a:p>
          </p:txBody>
        </p:sp>
        <p:sp>
          <p:nvSpPr>
            <p:cNvPr id="86" name="Freeform 61">
              <a:extLst>
                <a:ext uri="{FF2B5EF4-FFF2-40B4-BE49-F238E27FC236}">
                  <a16:creationId xmlns:a16="http://schemas.microsoft.com/office/drawing/2014/main" id="{E8AA37D1-69E6-43B6-83C3-C34CD74FD0C4}"/>
                </a:ext>
              </a:extLst>
            </p:cNvPr>
            <p:cNvSpPr>
              <a:spLocks/>
            </p:cNvSpPr>
            <p:nvPr/>
          </p:nvSpPr>
          <p:spPr bwMode="auto">
            <a:xfrm>
              <a:off x="922633" y="2020094"/>
              <a:ext cx="1903829" cy="1678293"/>
            </a:xfrm>
            <a:custGeom>
              <a:avLst/>
              <a:gdLst>
                <a:gd name="T0" fmla="*/ 0 w 157"/>
                <a:gd name="T1" fmla="*/ 133 h 133"/>
                <a:gd name="T2" fmla="*/ 21 w 157"/>
                <a:gd name="T3" fmla="*/ 133 h 133"/>
                <a:gd name="T4" fmla="*/ 57 w 157"/>
                <a:gd name="T5" fmla="*/ 133 h 133"/>
                <a:gd name="T6" fmla="*/ 57 w 157"/>
                <a:gd name="T7" fmla="*/ 128 h 133"/>
                <a:gd name="T8" fmla="*/ 48 w 157"/>
                <a:gd name="T9" fmla="*/ 120 h 133"/>
                <a:gd name="T10" fmla="*/ 57 w 157"/>
                <a:gd name="T11" fmla="*/ 109 h 133"/>
                <a:gd name="T12" fmla="*/ 76 w 157"/>
                <a:gd name="T13" fmla="*/ 109 h 133"/>
                <a:gd name="T14" fmla="*/ 85 w 157"/>
                <a:gd name="T15" fmla="*/ 120 h 133"/>
                <a:gd name="T16" fmla="*/ 76 w 157"/>
                <a:gd name="T17" fmla="*/ 128 h 133"/>
                <a:gd name="T18" fmla="*/ 76 w 157"/>
                <a:gd name="T19" fmla="*/ 133 h 133"/>
                <a:gd name="T20" fmla="*/ 88 w 157"/>
                <a:gd name="T21" fmla="*/ 133 h 133"/>
                <a:gd name="T22" fmla="*/ 133 w 157"/>
                <a:gd name="T23" fmla="*/ 133 h 133"/>
                <a:gd name="T24" fmla="*/ 133 w 157"/>
                <a:gd name="T25" fmla="*/ 76 h 133"/>
                <a:gd name="T26" fmla="*/ 138 w 157"/>
                <a:gd name="T27" fmla="*/ 76 h 133"/>
                <a:gd name="T28" fmla="*/ 146 w 157"/>
                <a:gd name="T29" fmla="*/ 85 h 133"/>
                <a:gd name="T30" fmla="*/ 157 w 157"/>
                <a:gd name="T31" fmla="*/ 76 h 133"/>
                <a:gd name="T32" fmla="*/ 157 w 157"/>
                <a:gd name="T33" fmla="*/ 57 h 133"/>
                <a:gd name="T34" fmla="*/ 146 w 157"/>
                <a:gd name="T35" fmla="*/ 48 h 133"/>
                <a:gd name="T36" fmla="*/ 138 w 157"/>
                <a:gd name="T37" fmla="*/ 57 h 133"/>
                <a:gd name="T38" fmla="*/ 133 w 157"/>
                <a:gd name="T39" fmla="*/ 57 h 133"/>
                <a:gd name="T40" fmla="*/ 133 w 157"/>
                <a:gd name="T41" fmla="*/ 0 h 133"/>
                <a:gd name="T42" fmla="*/ 133 w 157"/>
                <a:gd name="T43" fmla="*/ 0 h 133"/>
                <a:gd name="T44" fmla="*/ 133 w 157"/>
                <a:gd name="T45" fmla="*/ 0 h 133"/>
                <a:gd name="T46" fmla="*/ 0 w 157"/>
                <a:gd name="T47" fmla="*/ 0 h 133"/>
                <a:gd name="T48" fmla="*/ 0 w 157"/>
                <a:gd name="T4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33">
                  <a:moveTo>
                    <a:pt x="0" y="133"/>
                  </a:moveTo>
                  <a:cubicBezTo>
                    <a:pt x="21" y="133"/>
                    <a:pt x="21" y="133"/>
                    <a:pt x="21" y="133"/>
                  </a:cubicBezTo>
                  <a:cubicBezTo>
                    <a:pt x="57" y="133"/>
                    <a:pt x="57" y="133"/>
                    <a:pt x="57" y="133"/>
                  </a:cubicBezTo>
                  <a:cubicBezTo>
                    <a:pt x="57" y="128"/>
                    <a:pt x="57" y="128"/>
                    <a:pt x="57" y="128"/>
                  </a:cubicBezTo>
                  <a:cubicBezTo>
                    <a:pt x="52" y="127"/>
                    <a:pt x="48" y="125"/>
                    <a:pt x="48" y="120"/>
                  </a:cubicBezTo>
                  <a:cubicBezTo>
                    <a:pt x="48" y="115"/>
                    <a:pt x="52" y="109"/>
                    <a:pt x="57" y="109"/>
                  </a:cubicBezTo>
                  <a:cubicBezTo>
                    <a:pt x="76" y="109"/>
                    <a:pt x="76" y="109"/>
                    <a:pt x="76" y="109"/>
                  </a:cubicBezTo>
                  <a:cubicBezTo>
                    <a:pt x="81" y="109"/>
                    <a:pt x="85" y="115"/>
                    <a:pt x="85" y="120"/>
                  </a:cubicBezTo>
                  <a:cubicBezTo>
                    <a:pt x="85" y="125"/>
                    <a:pt x="80" y="127"/>
                    <a:pt x="76" y="128"/>
                  </a:cubicBezTo>
                  <a:cubicBezTo>
                    <a:pt x="76" y="133"/>
                    <a:pt x="76" y="133"/>
                    <a:pt x="76" y="133"/>
                  </a:cubicBezTo>
                  <a:cubicBezTo>
                    <a:pt x="88" y="133"/>
                    <a:pt x="88" y="133"/>
                    <a:pt x="88" y="133"/>
                  </a:cubicBezTo>
                  <a:cubicBezTo>
                    <a:pt x="133" y="133"/>
                    <a:pt x="133" y="133"/>
                    <a:pt x="133" y="133"/>
                  </a:cubicBezTo>
                  <a:cubicBezTo>
                    <a:pt x="133" y="76"/>
                    <a:pt x="133" y="76"/>
                    <a:pt x="133" y="76"/>
                  </a:cubicBezTo>
                  <a:cubicBezTo>
                    <a:pt x="138" y="76"/>
                    <a:pt x="138" y="76"/>
                    <a:pt x="138" y="76"/>
                  </a:cubicBezTo>
                  <a:cubicBezTo>
                    <a:pt x="138" y="80"/>
                    <a:pt x="141" y="85"/>
                    <a:pt x="146" y="85"/>
                  </a:cubicBezTo>
                  <a:cubicBezTo>
                    <a:pt x="151" y="85"/>
                    <a:pt x="157" y="81"/>
                    <a:pt x="157" y="76"/>
                  </a:cubicBezTo>
                  <a:cubicBezTo>
                    <a:pt x="157" y="57"/>
                    <a:pt x="157" y="57"/>
                    <a:pt x="157" y="57"/>
                  </a:cubicBezTo>
                  <a:cubicBezTo>
                    <a:pt x="157" y="52"/>
                    <a:pt x="151" y="48"/>
                    <a:pt x="146" y="48"/>
                  </a:cubicBezTo>
                  <a:cubicBezTo>
                    <a:pt x="141" y="48"/>
                    <a:pt x="138" y="52"/>
                    <a:pt x="138" y="57"/>
                  </a:cubicBezTo>
                  <a:cubicBezTo>
                    <a:pt x="133" y="57"/>
                    <a:pt x="133" y="57"/>
                    <a:pt x="133" y="57"/>
                  </a:cubicBezTo>
                  <a:cubicBezTo>
                    <a:pt x="133" y="0"/>
                    <a:pt x="133" y="0"/>
                    <a:pt x="133" y="0"/>
                  </a:cubicBezTo>
                  <a:cubicBezTo>
                    <a:pt x="133" y="0"/>
                    <a:pt x="133" y="0"/>
                    <a:pt x="133" y="0"/>
                  </a:cubicBezTo>
                  <a:cubicBezTo>
                    <a:pt x="133" y="0"/>
                    <a:pt x="133" y="0"/>
                    <a:pt x="133" y="0"/>
                  </a:cubicBezTo>
                  <a:cubicBezTo>
                    <a:pt x="0" y="0"/>
                    <a:pt x="0" y="0"/>
                    <a:pt x="0" y="0"/>
                  </a:cubicBezTo>
                  <a:lnTo>
                    <a:pt x="0" y="133"/>
                  </a:lnTo>
                  <a:close/>
                </a:path>
              </a:pathLst>
            </a:custGeom>
            <a:solidFill>
              <a:schemeClr val="accent1"/>
            </a:solidFill>
            <a:ln w="38100" cmpd="sng">
              <a:solidFill>
                <a:srgbClr val="FFFFFF"/>
              </a:solid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US" sz="1814" dirty="0">
                <a:ln w="38100" cmpd="sng">
                  <a:solidFill>
                    <a:schemeClr val="bg1"/>
                  </a:solidFill>
                </a:ln>
                <a:solidFill>
                  <a:schemeClr val="accent2"/>
                </a:solidFill>
                <a:latin typeface="Calibri" pitchFamily="34" charset="0"/>
              </a:endParaRPr>
            </a:p>
          </p:txBody>
        </p:sp>
        <p:grpSp>
          <p:nvGrpSpPr>
            <p:cNvPr id="87" name="Grupp 9">
              <a:extLst>
                <a:ext uri="{FF2B5EF4-FFF2-40B4-BE49-F238E27FC236}">
                  <a16:creationId xmlns:a16="http://schemas.microsoft.com/office/drawing/2014/main" id="{11FDDEB9-A4B7-4517-BDB2-34CBE4A56149}"/>
                </a:ext>
              </a:extLst>
            </p:cNvPr>
            <p:cNvGrpSpPr/>
            <p:nvPr/>
          </p:nvGrpSpPr>
          <p:grpSpPr>
            <a:xfrm>
              <a:off x="1345659" y="2411876"/>
              <a:ext cx="787554" cy="666760"/>
              <a:chOff x="1569128" y="2454927"/>
              <a:chExt cx="890570" cy="753977"/>
            </a:xfrm>
          </p:grpSpPr>
          <p:sp>
            <p:nvSpPr>
              <p:cNvPr id="103" name="Freeform 62">
                <a:extLst>
                  <a:ext uri="{FF2B5EF4-FFF2-40B4-BE49-F238E27FC236}">
                    <a16:creationId xmlns:a16="http://schemas.microsoft.com/office/drawing/2014/main" id="{9205F57F-580D-4AFB-9C49-040144A18A3B}"/>
                  </a:ext>
                </a:extLst>
              </p:cNvPr>
              <p:cNvSpPr>
                <a:spLocks noEditPoints="1"/>
              </p:cNvSpPr>
              <p:nvPr/>
            </p:nvSpPr>
            <p:spPr bwMode="auto">
              <a:xfrm>
                <a:off x="1569128" y="2454927"/>
                <a:ext cx="779444" cy="680697"/>
              </a:xfrm>
              <a:custGeom>
                <a:avLst/>
                <a:gdLst>
                  <a:gd name="T0" fmla="*/ 202 w 210"/>
                  <a:gd name="T1" fmla="*/ 47 h 176"/>
                  <a:gd name="T2" fmla="*/ 180 w 210"/>
                  <a:gd name="T3" fmla="*/ 23 h 176"/>
                  <a:gd name="T4" fmla="*/ 146 w 210"/>
                  <a:gd name="T5" fmla="*/ 6 h 176"/>
                  <a:gd name="T6" fmla="*/ 105 w 210"/>
                  <a:gd name="T7" fmla="*/ 0 h 176"/>
                  <a:gd name="T8" fmla="*/ 64 w 210"/>
                  <a:gd name="T9" fmla="*/ 6 h 176"/>
                  <a:gd name="T10" fmla="*/ 31 w 210"/>
                  <a:gd name="T11" fmla="*/ 23 h 176"/>
                  <a:gd name="T12" fmla="*/ 8 w 210"/>
                  <a:gd name="T13" fmla="*/ 47 h 176"/>
                  <a:gd name="T14" fmla="*/ 0 w 210"/>
                  <a:gd name="T15" fmla="*/ 77 h 176"/>
                  <a:gd name="T16" fmla="*/ 11 w 210"/>
                  <a:gd name="T17" fmla="*/ 112 h 176"/>
                  <a:gd name="T18" fmla="*/ 42 w 210"/>
                  <a:gd name="T19" fmla="*/ 139 h 176"/>
                  <a:gd name="T20" fmla="*/ 39 w 210"/>
                  <a:gd name="T21" fmla="*/ 149 h 176"/>
                  <a:gd name="T22" fmla="*/ 36 w 210"/>
                  <a:gd name="T23" fmla="*/ 157 h 176"/>
                  <a:gd name="T24" fmla="*/ 32 w 210"/>
                  <a:gd name="T25" fmla="*/ 162 h 176"/>
                  <a:gd name="T26" fmla="*/ 27 w 210"/>
                  <a:gd name="T27" fmla="*/ 167 h 176"/>
                  <a:gd name="T28" fmla="*/ 24 w 210"/>
                  <a:gd name="T29" fmla="*/ 170 h 176"/>
                  <a:gd name="T30" fmla="*/ 24 w 210"/>
                  <a:gd name="T31" fmla="*/ 172 h 176"/>
                  <a:gd name="T32" fmla="*/ 24 w 210"/>
                  <a:gd name="T33" fmla="*/ 173 h 176"/>
                  <a:gd name="T34" fmla="*/ 26 w 210"/>
                  <a:gd name="T35" fmla="*/ 175 h 176"/>
                  <a:gd name="T36" fmla="*/ 29 w 210"/>
                  <a:gd name="T37" fmla="*/ 176 h 176"/>
                  <a:gd name="T38" fmla="*/ 35 w 210"/>
                  <a:gd name="T39" fmla="*/ 175 h 176"/>
                  <a:gd name="T40" fmla="*/ 40 w 210"/>
                  <a:gd name="T41" fmla="*/ 174 h 176"/>
                  <a:gd name="T42" fmla="*/ 86 w 210"/>
                  <a:gd name="T43" fmla="*/ 153 h 176"/>
                  <a:gd name="T44" fmla="*/ 95 w 210"/>
                  <a:gd name="T45" fmla="*/ 154 h 176"/>
                  <a:gd name="T46" fmla="*/ 105 w 210"/>
                  <a:gd name="T47" fmla="*/ 154 h 176"/>
                  <a:gd name="T48" fmla="*/ 146 w 210"/>
                  <a:gd name="T49" fmla="*/ 148 h 176"/>
                  <a:gd name="T50" fmla="*/ 180 w 210"/>
                  <a:gd name="T51" fmla="*/ 132 h 176"/>
                  <a:gd name="T52" fmla="*/ 202 w 210"/>
                  <a:gd name="T53" fmla="*/ 107 h 176"/>
                  <a:gd name="T54" fmla="*/ 210 w 210"/>
                  <a:gd name="T55" fmla="*/ 77 h 176"/>
                  <a:gd name="T56" fmla="*/ 202 w 210"/>
                  <a:gd name="T57" fmla="*/ 47 h 176"/>
                  <a:gd name="T58" fmla="*/ 114 w 210"/>
                  <a:gd name="T59" fmla="*/ 127 h 176"/>
                  <a:gd name="T60" fmla="*/ 112 w 210"/>
                  <a:gd name="T61" fmla="*/ 130 h 176"/>
                  <a:gd name="T62" fmla="*/ 93 w 210"/>
                  <a:gd name="T63" fmla="*/ 130 h 176"/>
                  <a:gd name="T64" fmla="*/ 90 w 210"/>
                  <a:gd name="T65" fmla="*/ 127 h 176"/>
                  <a:gd name="T66" fmla="*/ 91 w 210"/>
                  <a:gd name="T67" fmla="*/ 108 h 176"/>
                  <a:gd name="T68" fmla="*/ 93 w 210"/>
                  <a:gd name="T69" fmla="*/ 106 h 176"/>
                  <a:gd name="T70" fmla="*/ 112 w 210"/>
                  <a:gd name="T71" fmla="*/ 106 h 176"/>
                  <a:gd name="T72" fmla="*/ 115 w 210"/>
                  <a:gd name="T73" fmla="*/ 109 h 176"/>
                  <a:gd name="T74" fmla="*/ 114 w 210"/>
                  <a:gd name="T75" fmla="*/ 127 h 176"/>
                  <a:gd name="T76" fmla="*/ 117 w 210"/>
                  <a:gd name="T77" fmla="*/ 31 h 176"/>
                  <a:gd name="T78" fmla="*/ 110 w 210"/>
                  <a:gd name="T79" fmla="*/ 92 h 176"/>
                  <a:gd name="T80" fmla="*/ 106 w 210"/>
                  <a:gd name="T81" fmla="*/ 94 h 176"/>
                  <a:gd name="T82" fmla="*/ 99 w 210"/>
                  <a:gd name="T83" fmla="*/ 94 h 176"/>
                  <a:gd name="T84" fmla="*/ 96 w 210"/>
                  <a:gd name="T85" fmla="*/ 91 h 176"/>
                  <a:gd name="T86" fmla="*/ 91 w 210"/>
                  <a:gd name="T87" fmla="*/ 31 h 176"/>
                  <a:gd name="T88" fmla="*/ 91 w 210"/>
                  <a:gd name="T89" fmla="*/ 26 h 176"/>
                  <a:gd name="T90" fmla="*/ 94 w 210"/>
                  <a:gd name="T91" fmla="*/ 25 h 176"/>
                  <a:gd name="T92" fmla="*/ 115 w 210"/>
                  <a:gd name="T93" fmla="*/ 25 h 176"/>
                  <a:gd name="T94" fmla="*/ 118 w 210"/>
                  <a:gd name="T95" fmla="*/ 27 h 176"/>
                  <a:gd name="T96" fmla="*/ 117 w 210"/>
                  <a:gd name="T97" fmla="*/ 3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0" h="176">
                    <a:moveTo>
                      <a:pt x="202" y="47"/>
                    </a:moveTo>
                    <a:cubicBezTo>
                      <a:pt x="197" y="38"/>
                      <a:pt x="189" y="30"/>
                      <a:pt x="180" y="23"/>
                    </a:cubicBezTo>
                    <a:cubicBezTo>
                      <a:pt x="170" y="16"/>
                      <a:pt x="159" y="10"/>
                      <a:pt x="146" y="6"/>
                    </a:cubicBezTo>
                    <a:cubicBezTo>
                      <a:pt x="133" y="2"/>
                      <a:pt x="120" y="0"/>
                      <a:pt x="105" y="0"/>
                    </a:cubicBezTo>
                    <a:cubicBezTo>
                      <a:pt x="91" y="0"/>
                      <a:pt x="77" y="2"/>
                      <a:pt x="64" y="6"/>
                    </a:cubicBezTo>
                    <a:cubicBezTo>
                      <a:pt x="52" y="10"/>
                      <a:pt x="40" y="16"/>
                      <a:pt x="31" y="23"/>
                    </a:cubicBezTo>
                    <a:cubicBezTo>
                      <a:pt x="21" y="30"/>
                      <a:pt x="14" y="38"/>
                      <a:pt x="8" y="47"/>
                    </a:cubicBezTo>
                    <a:cubicBezTo>
                      <a:pt x="3" y="57"/>
                      <a:pt x="0" y="67"/>
                      <a:pt x="0" y="77"/>
                    </a:cubicBezTo>
                    <a:cubicBezTo>
                      <a:pt x="0" y="90"/>
                      <a:pt x="4" y="102"/>
                      <a:pt x="11" y="112"/>
                    </a:cubicBezTo>
                    <a:cubicBezTo>
                      <a:pt x="19" y="123"/>
                      <a:pt x="29" y="132"/>
                      <a:pt x="42" y="139"/>
                    </a:cubicBezTo>
                    <a:cubicBezTo>
                      <a:pt x="41" y="143"/>
                      <a:pt x="40" y="146"/>
                      <a:pt x="39" y="149"/>
                    </a:cubicBezTo>
                    <a:cubicBezTo>
                      <a:pt x="38" y="152"/>
                      <a:pt x="37" y="155"/>
                      <a:pt x="36" y="157"/>
                    </a:cubicBezTo>
                    <a:cubicBezTo>
                      <a:pt x="34" y="159"/>
                      <a:pt x="33" y="161"/>
                      <a:pt x="32" y="162"/>
                    </a:cubicBezTo>
                    <a:cubicBezTo>
                      <a:pt x="30" y="164"/>
                      <a:pt x="29" y="166"/>
                      <a:pt x="27" y="167"/>
                    </a:cubicBezTo>
                    <a:cubicBezTo>
                      <a:pt x="26" y="168"/>
                      <a:pt x="25" y="169"/>
                      <a:pt x="24" y="170"/>
                    </a:cubicBezTo>
                    <a:cubicBezTo>
                      <a:pt x="24" y="170"/>
                      <a:pt x="24" y="171"/>
                      <a:pt x="24" y="172"/>
                    </a:cubicBezTo>
                    <a:cubicBezTo>
                      <a:pt x="24" y="173"/>
                      <a:pt x="24" y="173"/>
                      <a:pt x="24" y="173"/>
                    </a:cubicBezTo>
                    <a:cubicBezTo>
                      <a:pt x="24" y="174"/>
                      <a:pt x="25" y="174"/>
                      <a:pt x="26" y="175"/>
                    </a:cubicBezTo>
                    <a:cubicBezTo>
                      <a:pt x="27" y="176"/>
                      <a:pt x="28" y="176"/>
                      <a:pt x="29" y="176"/>
                    </a:cubicBezTo>
                    <a:cubicBezTo>
                      <a:pt x="31" y="176"/>
                      <a:pt x="33" y="175"/>
                      <a:pt x="35" y="175"/>
                    </a:cubicBezTo>
                    <a:cubicBezTo>
                      <a:pt x="37" y="175"/>
                      <a:pt x="38" y="174"/>
                      <a:pt x="40" y="174"/>
                    </a:cubicBezTo>
                    <a:cubicBezTo>
                      <a:pt x="57" y="170"/>
                      <a:pt x="72" y="163"/>
                      <a:pt x="86" y="153"/>
                    </a:cubicBezTo>
                    <a:cubicBezTo>
                      <a:pt x="89" y="153"/>
                      <a:pt x="92" y="154"/>
                      <a:pt x="95" y="154"/>
                    </a:cubicBezTo>
                    <a:cubicBezTo>
                      <a:pt x="99" y="154"/>
                      <a:pt x="102" y="154"/>
                      <a:pt x="105" y="154"/>
                    </a:cubicBezTo>
                    <a:cubicBezTo>
                      <a:pt x="120" y="154"/>
                      <a:pt x="133" y="152"/>
                      <a:pt x="146" y="148"/>
                    </a:cubicBezTo>
                    <a:cubicBezTo>
                      <a:pt x="159" y="144"/>
                      <a:pt x="170" y="139"/>
                      <a:pt x="180" y="132"/>
                    </a:cubicBezTo>
                    <a:cubicBezTo>
                      <a:pt x="189" y="125"/>
                      <a:pt x="197" y="117"/>
                      <a:pt x="202" y="107"/>
                    </a:cubicBezTo>
                    <a:cubicBezTo>
                      <a:pt x="208" y="98"/>
                      <a:pt x="210" y="88"/>
                      <a:pt x="210" y="77"/>
                    </a:cubicBezTo>
                    <a:cubicBezTo>
                      <a:pt x="210" y="67"/>
                      <a:pt x="208" y="57"/>
                      <a:pt x="202" y="47"/>
                    </a:cubicBezTo>
                    <a:close/>
                    <a:moveTo>
                      <a:pt x="114" y="127"/>
                    </a:moveTo>
                    <a:cubicBezTo>
                      <a:pt x="114" y="129"/>
                      <a:pt x="113" y="130"/>
                      <a:pt x="112" y="130"/>
                    </a:cubicBezTo>
                    <a:cubicBezTo>
                      <a:pt x="93" y="130"/>
                      <a:pt x="93" y="130"/>
                      <a:pt x="93" y="130"/>
                    </a:cubicBezTo>
                    <a:cubicBezTo>
                      <a:pt x="91" y="130"/>
                      <a:pt x="90" y="128"/>
                      <a:pt x="90" y="127"/>
                    </a:cubicBezTo>
                    <a:cubicBezTo>
                      <a:pt x="91" y="108"/>
                      <a:pt x="91" y="108"/>
                      <a:pt x="91" y="108"/>
                    </a:cubicBezTo>
                    <a:cubicBezTo>
                      <a:pt x="91" y="107"/>
                      <a:pt x="92" y="106"/>
                      <a:pt x="93" y="106"/>
                    </a:cubicBezTo>
                    <a:cubicBezTo>
                      <a:pt x="112" y="106"/>
                      <a:pt x="112" y="106"/>
                      <a:pt x="112" y="106"/>
                    </a:cubicBezTo>
                    <a:cubicBezTo>
                      <a:pt x="114" y="106"/>
                      <a:pt x="115" y="107"/>
                      <a:pt x="115" y="109"/>
                    </a:cubicBezTo>
                    <a:lnTo>
                      <a:pt x="114" y="127"/>
                    </a:lnTo>
                    <a:close/>
                    <a:moveTo>
                      <a:pt x="117" y="31"/>
                    </a:moveTo>
                    <a:cubicBezTo>
                      <a:pt x="110" y="92"/>
                      <a:pt x="110" y="92"/>
                      <a:pt x="110" y="92"/>
                    </a:cubicBezTo>
                    <a:cubicBezTo>
                      <a:pt x="109" y="93"/>
                      <a:pt x="108" y="94"/>
                      <a:pt x="106" y="94"/>
                    </a:cubicBezTo>
                    <a:cubicBezTo>
                      <a:pt x="99" y="94"/>
                      <a:pt x="99" y="94"/>
                      <a:pt x="99" y="94"/>
                    </a:cubicBezTo>
                    <a:cubicBezTo>
                      <a:pt x="98" y="94"/>
                      <a:pt x="97" y="93"/>
                      <a:pt x="96" y="91"/>
                    </a:cubicBezTo>
                    <a:cubicBezTo>
                      <a:pt x="91" y="31"/>
                      <a:pt x="91" y="31"/>
                      <a:pt x="91" y="31"/>
                    </a:cubicBezTo>
                    <a:cubicBezTo>
                      <a:pt x="91" y="29"/>
                      <a:pt x="91" y="27"/>
                      <a:pt x="91" y="26"/>
                    </a:cubicBezTo>
                    <a:cubicBezTo>
                      <a:pt x="91" y="26"/>
                      <a:pt x="92" y="25"/>
                      <a:pt x="94" y="25"/>
                    </a:cubicBezTo>
                    <a:cubicBezTo>
                      <a:pt x="115" y="25"/>
                      <a:pt x="115" y="25"/>
                      <a:pt x="115" y="25"/>
                    </a:cubicBezTo>
                    <a:cubicBezTo>
                      <a:pt x="117" y="25"/>
                      <a:pt x="118" y="26"/>
                      <a:pt x="118" y="27"/>
                    </a:cubicBezTo>
                    <a:cubicBezTo>
                      <a:pt x="118" y="28"/>
                      <a:pt x="118" y="30"/>
                      <a:pt x="117"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104" name="Freeform 63">
                <a:extLst>
                  <a:ext uri="{FF2B5EF4-FFF2-40B4-BE49-F238E27FC236}">
                    <a16:creationId xmlns:a16="http://schemas.microsoft.com/office/drawing/2014/main" id="{A3C9DA37-4222-4E92-B3B6-F946A2971948}"/>
                  </a:ext>
                </a:extLst>
              </p:cNvPr>
              <p:cNvSpPr>
                <a:spLocks/>
              </p:cNvSpPr>
              <p:nvPr/>
            </p:nvSpPr>
            <p:spPr bwMode="auto">
              <a:xfrm>
                <a:off x="1932766" y="2721449"/>
                <a:ext cx="526932" cy="487455"/>
              </a:xfrm>
              <a:custGeom>
                <a:avLst/>
                <a:gdLst>
                  <a:gd name="T0" fmla="*/ 69 w 142"/>
                  <a:gd name="T1" fmla="*/ 105 h 126"/>
                  <a:gd name="T2" fmla="*/ 70 w 142"/>
                  <a:gd name="T3" fmla="*/ 106 h 126"/>
                  <a:gd name="T4" fmla="*/ 88 w 142"/>
                  <a:gd name="T5" fmla="*/ 117 h 126"/>
                  <a:gd name="T6" fmla="*/ 109 w 142"/>
                  <a:gd name="T7" fmla="*/ 124 h 126"/>
                  <a:gd name="T8" fmla="*/ 114 w 142"/>
                  <a:gd name="T9" fmla="*/ 125 h 126"/>
                  <a:gd name="T10" fmla="*/ 118 w 142"/>
                  <a:gd name="T11" fmla="*/ 125 h 126"/>
                  <a:gd name="T12" fmla="*/ 120 w 142"/>
                  <a:gd name="T13" fmla="*/ 126 h 126"/>
                  <a:gd name="T14" fmla="*/ 120 w 142"/>
                  <a:gd name="T15" fmla="*/ 126 h 126"/>
                  <a:gd name="T16" fmla="*/ 120 w 142"/>
                  <a:gd name="T17" fmla="*/ 125 h 126"/>
                  <a:gd name="T18" fmla="*/ 121 w 142"/>
                  <a:gd name="T19" fmla="*/ 125 h 126"/>
                  <a:gd name="T20" fmla="*/ 121 w 142"/>
                  <a:gd name="T21" fmla="*/ 125 h 126"/>
                  <a:gd name="T22" fmla="*/ 121 w 142"/>
                  <a:gd name="T23" fmla="*/ 124 h 126"/>
                  <a:gd name="T24" fmla="*/ 119 w 142"/>
                  <a:gd name="T25" fmla="*/ 122 h 126"/>
                  <a:gd name="T26" fmla="*/ 115 w 142"/>
                  <a:gd name="T27" fmla="*/ 118 h 126"/>
                  <a:gd name="T28" fmla="*/ 111 w 142"/>
                  <a:gd name="T29" fmla="*/ 112 h 126"/>
                  <a:gd name="T30" fmla="*/ 108 w 142"/>
                  <a:gd name="T31" fmla="*/ 105 h 126"/>
                  <a:gd name="T32" fmla="*/ 105 w 142"/>
                  <a:gd name="T33" fmla="*/ 95 h 126"/>
                  <a:gd name="T34" fmla="*/ 105 w 142"/>
                  <a:gd name="T35" fmla="*/ 93 h 126"/>
                  <a:gd name="T36" fmla="*/ 106 w 142"/>
                  <a:gd name="T37" fmla="*/ 92 h 126"/>
                  <a:gd name="T38" fmla="*/ 133 w 142"/>
                  <a:gd name="T39" fmla="*/ 70 h 126"/>
                  <a:gd name="T40" fmla="*/ 142 w 142"/>
                  <a:gd name="T41" fmla="*/ 40 h 126"/>
                  <a:gd name="T42" fmla="*/ 136 w 142"/>
                  <a:gd name="T43" fmla="*/ 17 h 126"/>
                  <a:gd name="T44" fmla="*/ 123 w 142"/>
                  <a:gd name="T45" fmla="*/ 0 h 126"/>
                  <a:gd name="T46" fmla="*/ 123 w 142"/>
                  <a:gd name="T47" fmla="*/ 4 h 126"/>
                  <a:gd name="T48" fmla="*/ 114 w 142"/>
                  <a:gd name="T49" fmla="*/ 40 h 126"/>
                  <a:gd name="T50" fmla="*/ 89 w 142"/>
                  <a:gd name="T51" fmla="*/ 69 h 126"/>
                  <a:gd name="T52" fmla="*/ 53 w 142"/>
                  <a:gd name="T53" fmla="*/ 88 h 126"/>
                  <a:gd name="T54" fmla="*/ 8 w 142"/>
                  <a:gd name="T55" fmla="*/ 95 h 126"/>
                  <a:gd name="T56" fmla="*/ 0 w 142"/>
                  <a:gd name="T57" fmla="*/ 94 h 126"/>
                  <a:gd name="T58" fmla="*/ 20 w 142"/>
                  <a:gd name="T59" fmla="*/ 102 h 126"/>
                  <a:gd name="T60" fmla="*/ 51 w 142"/>
                  <a:gd name="T61" fmla="*/ 106 h 126"/>
                  <a:gd name="T62" fmla="*/ 60 w 142"/>
                  <a:gd name="T63" fmla="*/ 106 h 126"/>
                  <a:gd name="T64" fmla="*/ 68 w 142"/>
                  <a:gd name="T65" fmla="*/ 105 h 126"/>
                  <a:gd name="T66" fmla="*/ 69 w 142"/>
                  <a:gd name="T67" fmla="*/ 10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126">
                    <a:moveTo>
                      <a:pt x="69" y="105"/>
                    </a:moveTo>
                    <a:cubicBezTo>
                      <a:pt x="70" y="106"/>
                      <a:pt x="70" y="106"/>
                      <a:pt x="70" y="106"/>
                    </a:cubicBezTo>
                    <a:cubicBezTo>
                      <a:pt x="76" y="110"/>
                      <a:pt x="82" y="114"/>
                      <a:pt x="88" y="117"/>
                    </a:cubicBezTo>
                    <a:cubicBezTo>
                      <a:pt x="95" y="120"/>
                      <a:pt x="102" y="122"/>
                      <a:pt x="109" y="124"/>
                    </a:cubicBezTo>
                    <a:cubicBezTo>
                      <a:pt x="111" y="124"/>
                      <a:pt x="113" y="124"/>
                      <a:pt x="114" y="125"/>
                    </a:cubicBezTo>
                    <a:cubicBezTo>
                      <a:pt x="115" y="125"/>
                      <a:pt x="116" y="125"/>
                      <a:pt x="118" y="125"/>
                    </a:cubicBezTo>
                    <a:cubicBezTo>
                      <a:pt x="120" y="126"/>
                      <a:pt x="120" y="126"/>
                      <a:pt x="120" y="126"/>
                    </a:cubicBezTo>
                    <a:cubicBezTo>
                      <a:pt x="120" y="126"/>
                      <a:pt x="120" y="126"/>
                      <a:pt x="120" y="126"/>
                    </a:cubicBezTo>
                    <a:cubicBezTo>
                      <a:pt x="120" y="126"/>
                      <a:pt x="120" y="126"/>
                      <a:pt x="120" y="125"/>
                    </a:cubicBezTo>
                    <a:cubicBezTo>
                      <a:pt x="121" y="125"/>
                      <a:pt x="121" y="125"/>
                      <a:pt x="121" y="125"/>
                    </a:cubicBezTo>
                    <a:cubicBezTo>
                      <a:pt x="121" y="125"/>
                      <a:pt x="121" y="125"/>
                      <a:pt x="121" y="125"/>
                    </a:cubicBezTo>
                    <a:cubicBezTo>
                      <a:pt x="121" y="124"/>
                      <a:pt x="121" y="124"/>
                      <a:pt x="121" y="124"/>
                    </a:cubicBezTo>
                    <a:cubicBezTo>
                      <a:pt x="120" y="124"/>
                      <a:pt x="120" y="123"/>
                      <a:pt x="119" y="122"/>
                    </a:cubicBezTo>
                    <a:cubicBezTo>
                      <a:pt x="117" y="121"/>
                      <a:pt x="116" y="119"/>
                      <a:pt x="115" y="118"/>
                    </a:cubicBezTo>
                    <a:cubicBezTo>
                      <a:pt x="113" y="116"/>
                      <a:pt x="112" y="114"/>
                      <a:pt x="111" y="112"/>
                    </a:cubicBezTo>
                    <a:cubicBezTo>
                      <a:pt x="110" y="110"/>
                      <a:pt x="109" y="108"/>
                      <a:pt x="108" y="105"/>
                    </a:cubicBezTo>
                    <a:cubicBezTo>
                      <a:pt x="107" y="102"/>
                      <a:pt x="106" y="99"/>
                      <a:pt x="105" y="95"/>
                    </a:cubicBezTo>
                    <a:cubicBezTo>
                      <a:pt x="105" y="93"/>
                      <a:pt x="105" y="93"/>
                      <a:pt x="105" y="93"/>
                    </a:cubicBezTo>
                    <a:cubicBezTo>
                      <a:pt x="106" y="92"/>
                      <a:pt x="106" y="92"/>
                      <a:pt x="106" y="92"/>
                    </a:cubicBezTo>
                    <a:cubicBezTo>
                      <a:pt x="117" y="86"/>
                      <a:pt x="126" y="79"/>
                      <a:pt x="133" y="70"/>
                    </a:cubicBezTo>
                    <a:cubicBezTo>
                      <a:pt x="139" y="61"/>
                      <a:pt x="142" y="51"/>
                      <a:pt x="142" y="40"/>
                    </a:cubicBezTo>
                    <a:cubicBezTo>
                      <a:pt x="142" y="32"/>
                      <a:pt x="140" y="24"/>
                      <a:pt x="136" y="17"/>
                    </a:cubicBezTo>
                    <a:cubicBezTo>
                      <a:pt x="132" y="11"/>
                      <a:pt x="128" y="5"/>
                      <a:pt x="123" y="0"/>
                    </a:cubicBezTo>
                    <a:cubicBezTo>
                      <a:pt x="123" y="2"/>
                      <a:pt x="123" y="3"/>
                      <a:pt x="123" y="4"/>
                    </a:cubicBezTo>
                    <a:cubicBezTo>
                      <a:pt x="123" y="17"/>
                      <a:pt x="120" y="29"/>
                      <a:pt x="114" y="40"/>
                    </a:cubicBezTo>
                    <a:cubicBezTo>
                      <a:pt x="108" y="51"/>
                      <a:pt x="100" y="61"/>
                      <a:pt x="89" y="69"/>
                    </a:cubicBezTo>
                    <a:cubicBezTo>
                      <a:pt x="79" y="77"/>
                      <a:pt x="67" y="83"/>
                      <a:pt x="53" y="88"/>
                    </a:cubicBezTo>
                    <a:cubicBezTo>
                      <a:pt x="39" y="92"/>
                      <a:pt x="24" y="95"/>
                      <a:pt x="8" y="95"/>
                    </a:cubicBezTo>
                    <a:cubicBezTo>
                      <a:pt x="5" y="95"/>
                      <a:pt x="2" y="95"/>
                      <a:pt x="0" y="94"/>
                    </a:cubicBezTo>
                    <a:cubicBezTo>
                      <a:pt x="6" y="97"/>
                      <a:pt x="13" y="100"/>
                      <a:pt x="20" y="102"/>
                    </a:cubicBezTo>
                    <a:cubicBezTo>
                      <a:pt x="30" y="105"/>
                      <a:pt x="40" y="106"/>
                      <a:pt x="51" y="106"/>
                    </a:cubicBezTo>
                    <a:cubicBezTo>
                      <a:pt x="54" y="106"/>
                      <a:pt x="56" y="106"/>
                      <a:pt x="60" y="106"/>
                    </a:cubicBezTo>
                    <a:cubicBezTo>
                      <a:pt x="63" y="106"/>
                      <a:pt x="65" y="105"/>
                      <a:pt x="68" y="105"/>
                    </a:cubicBezTo>
                    <a:lnTo>
                      <a:pt x="69" y="105"/>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grpSp>
          <p:nvGrpSpPr>
            <p:cNvPr id="88" name="Grupp 8">
              <a:extLst>
                <a:ext uri="{FF2B5EF4-FFF2-40B4-BE49-F238E27FC236}">
                  <a16:creationId xmlns:a16="http://schemas.microsoft.com/office/drawing/2014/main" id="{CE912D84-FA4B-4169-A17E-44987F4F48DB}"/>
                </a:ext>
              </a:extLst>
            </p:cNvPr>
            <p:cNvGrpSpPr/>
            <p:nvPr/>
          </p:nvGrpSpPr>
          <p:grpSpPr>
            <a:xfrm>
              <a:off x="3047895" y="2355616"/>
              <a:ext cx="707694" cy="954502"/>
              <a:chOff x="3270824" y="2406480"/>
              <a:chExt cx="855586" cy="1153970"/>
            </a:xfrm>
          </p:grpSpPr>
          <p:sp>
            <p:nvSpPr>
              <p:cNvPr id="99" name="Oval 64">
                <a:extLst>
                  <a:ext uri="{FF2B5EF4-FFF2-40B4-BE49-F238E27FC236}">
                    <a16:creationId xmlns:a16="http://schemas.microsoft.com/office/drawing/2014/main" id="{FDD888FE-B468-47B2-BE3A-88101427A18C}"/>
                  </a:ext>
                </a:extLst>
              </p:cNvPr>
              <p:cNvSpPr>
                <a:spLocks noChangeArrowheads="1"/>
              </p:cNvSpPr>
              <p:nvPr/>
            </p:nvSpPr>
            <p:spPr bwMode="auto">
              <a:xfrm>
                <a:off x="3797715" y="2461805"/>
                <a:ext cx="169581" cy="188562"/>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100" name="Oval 65">
                <a:extLst>
                  <a:ext uri="{FF2B5EF4-FFF2-40B4-BE49-F238E27FC236}">
                    <a16:creationId xmlns:a16="http://schemas.microsoft.com/office/drawing/2014/main" id="{060DD2C4-0A33-4A7C-9592-2A1F2BFC35F7}"/>
                  </a:ext>
                </a:extLst>
              </p:cNvPr>
              <p:cNvSpPr>
                <a:spLocks noChangeArrowheads="1"/>
              </p:cNvSpPr>
              <p:nvPr/>
            </p:nvSpPr>
            <p:spPr bwMode="auto">
              <a:xfrm>
                <a:off x="3459946" y="2406480"/>
                <a:ext cx="178655" cy="199469"/>
              </a:xfrm>
              <a:prstGeom prst="ellipse">
                <a:avLst/>
              </a:pr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101" name="Freeform 66">
                <a:extLst>
                  <a:ext uri="{FF2B5EF4-FFF2-40B4-BE49-F238E27FC236}">
                    <a16:creationId xmlns:a16="http://schemas.microsoft.com/office/drawing/2014/main" id="{032EF55E-B113-432F-8847-71A2E2BC11EE}"/>
                  </a:ext>
                </a:extLst>
              </p:cNvPr>
              <p:cNvSpPr>
                <a:spLocks/>
              </p:cNvSpPr>
              <p:nvPr/>
            </p:nvSpPr>
            <p:spPr bwMode="auto">
              <a:xfrm>
                <a:off x="3270824" y="2417387"/>
                <a:ext cx="442451" cy="1143063"/>
              </a:xfrm>
              <a:custGeom>
                <a:avLst/>
                <a:gdLst>
                  <a:gd name="T0" fmla="*/ 63 w 89"/>
                  <a:gd name="T1" fmla="*/ 42 h 206"/>
                  <a:gd name="T2" fmla="*/ 60 w 89"/>
                  <a:gd name="T3" fmla="*/ 42 h 206"/>
                  <a:gd name="T4" fmla="*/ 63 w 89"/>
                  <a:gd name="T5" fmla="*/ 66 h 206"/>
                  <a:gd name="T6" fmla="*/ 56 w 89"/>
                  <a:gd name="T7" fmla="*/ 73 h 206"/>
                  <a:gd name="T8" fmla="*/ 49 w 89"/>
                  <a:gd name="T9" fmla="*/ 66 h 206"/>
                  <a:gd name="T10" fmla="*/ 52 w 89"/>
                  <a:gd name="T11" fmla="*/ 42 h 206"/>
                  <a:gd name="T12" fmla="*/ 49 w 89"/>
                  <a:gd name="T13" fmla="*/ 42 h 206"/>
                  <a:gd name="T14" fmla="*/ 18 w 89"/>
                  <a:gd name="T15" fmla="*/ 0 h 206"/>
                  <a:gd name="T16" fmla="*/ 0 w 89"/>
                  <a:gd name="T17" fmla="*/ 24 h 206"/>
                  <a:gd name="T18" fmla="*/ 16 w 89"/>
                  <a:gd name="T19" fmla="*/ 60 h 206"/>
                  <a:gd name="T20" fmla="*/ 26 w 89"/>
                  <a:gd name="T21" fmla="*/ 90 h 206"/>
                  <a:gd name="T22" fmla="*/ 26 w 89"/>
                  <a:gd name="T23" fmla="*/ 96 h 206"/>
                  <a:gd name="T24" fmla="*/ 26 w 89"/>
                  <a:gd name="T25" fmla="*/ 123 h 206"/>
                  <a:gd name="T26" fmla="*/ 26 w 89"/>
                  <a:gd name="T27" fmla="*/ 125 h 206"/>
                  <a:gd name="T28" fmla="*/ 26 w 89"/>
                  <a:gd name="T29" fmla="*/ 206 h 206"/>
                  <a:gd name="T30" fmla="*/ 44 w 89"/>
                  <a:gd name="T31" fmla="*/ 206 h 206"/>
                  <a:gd name="T32" fmla="*/ 56 w 89"/>
                  <a:gd name="T33" fmla="*/ 149 h 206"/>
                  <a:gd name="T34" fmla="*/ 69 w 89"/>
                  <a:gd name="T35" fmla="*/ 206 h 206"/>
                  <a:gd name="T36" fmla="*/ 89 w 89"/>
                  <a:gd name="T37" fmla="*/ 206 h 206"/>
                  <a:gd name="T38" fmla="*/ 89 w 89"/>
                  <a:gd name="T39" fmla="*/ 125 h 206"/>
                  <a:gd name="T40" fmla="*/ 89 w 89"/>
                  <a:gd name="T41" fmla="*/ 116 h 206"/>
                  <a:gd name="T42" fmla="*/ 89 w 89"/>
                  <a:gd name="T43" fmla="*/ 67 h 206"/>
                  <a:gd name="T44" fmla="*/ 83 w 89"/>
                  <a:gd name="T45" fmla="*/ 49 h 206"/>
                  <a:gd name="T46" fmla="*/ 63 w 89"/>
                  <a:gd name="T47" fmla="*/ 4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206">
                    <a:moveTo>
                      <a:pt x="63" y="42"/>
                    </a:moveTo>
                    <a:cubicBezTo>
                      <a:pt x="60" y="42"/>
                      <a:pt x="60" y="42"/>
                      <a:pt x="60" y="42"/>
                    </a:cubicBezTo>
                    <a:cubicBezTo>
                      <a:pt x="63" y="66"/>
                      <a:pt x="63" y="66"/>
                      <a:pt x="63" y="66"/>
                    </a:cubicBezTo>
                    <a:cubicBezTo>
                      <a:pt x="56" y="73"/>
                      <a:pt x="56" y="73"/>
                      <a:pt x="56" y="73"/>
                    </a:cubicBezTo>
                    <a:cubicBezTo>
                      <a:pt x="49" y="66"/>
                      <a:pt x="49" y="66"/>
                      <a:pt x="49" y="66"/>
                    </a:cubicBezTo>
                    <a:cubicBezTo>
                      <a:pt x="52" y="42"/>
                      <a:pt x="52" y="42"/>
                      <a:pt x="52" y="42"/>
                    </a:cubicBezTo>
                    <a:cubicBezTo>
                      <a:pt x="49" y="42"/>
                      <a:pt x="49" y="42"/>
                      <a:pt x="49" y="42"/>
                    </a:cubicBezTo>
                    <a:cubicBezTo>
                      <a:pt x="22" y="42"/>
                      <a:pt x="18" y="21"/>
                      <a:pt x="18" y="0"/>
                    </a:cubicBezTo>
                    <a:cubicBezTo>
                      <a:pt x="12" y="0"/>
                      <a:pt x="0" y="0"/>
                      <a:pt x="0" y="24"/>
                    </a:cubicBezTo>
                    <a:cubicBezTo>
                      <a:pt x="0" y="33"/>
                      <a:pt x="4" y="48"/>
                      <a:pt x="16" y="60"/>
                    </a:cubicBezTo>
                    <a:cubicBezTo>
                      <a:pt x="25" y="69"/>
                      <a:pt x="25" y="83"/>
                      <a:pt x="26" y="90"/>
                    </a:cubicBezTo>
                    <a:cubicBezTo>
                      <a:pt x="26" y="96"/>
                      <a:pt x="26" y="96"/>
                      <a:pt x="26" y="96"/>
                    </a:cubicBezTo>
                    <a:cubicBezTo>
                      <a:pt x="26" y="123"/>
                      <a:pt x="26" y="123"/>
                      <a:pt x="26" y="123"/>
                    </a:cubicBezTo>
                    <a:cubicBezTo>
                      <a:pt x="26" y="125"/>
                      <a:pt x="26" y="125"/>
                      <a:pt x="26" y="125"/>
                    </a:cubicBezTo>
                    <a:cubicBezTo>
                      <a:pt x="26" y="206"/>
                      <a:pt x="26" y="206"/>
                      <a:pt x="26" y="206"/>
                    </a:cubicBezTo>
                    <a:cubicBezTo>
                      <a:pt x="44" y="206"/>
                      <a:pt x="44" y="206"/>
                      <a:pt x="44" y="206"/>
                    </a:cubicBezTo>
                    <a:cubicBezTo>
                      <a:pt x="56" y="149"/>
                      <a:pt x="56" y="149"/>
                      <a:pt x="56" y="149"/>
                    </a:cubicBezTo>
                    <a:cubicBezTo>
                      <a:pt x="69" y="206"/>
                      <a:pt x="69" y="206"/>
                      <a:pt x="69" y="206"/>
                    </a:cubicBezTo>
                    <a:cubicBezTo>
                      <a:pt x="89" y="206"/>
                      <a:pt x="89" y="206"/>
                      <a:pt x="89" y="206"/>
                    </a:cubicBezTo>
                    <a:cubicBezTo>
                      <a:pt x="89" y="125"/>
                      <a:pt x="89" y="125"/>
                      <a:pt x="89" y="125"/>
                    </a:cubicBezTo>
                    <a:cubicBezTo>
                      <a:pt x="89" y="116"/>
                      <a:pt x="89" y="116"/>
                      <a:pt x="89" y="116"/>
                    </a:cubicBezTo>
                    <a:cubicBezTo>
                      <a:pt x="89" y="67"/>
                      <a:pt x="89" y="67"/>
                      <a:pt x="89" y="67"/>
                    </a:cubicBezTo>
                    <a:cubicBezTo>
                      <a:pt x="89" y="59"/>
                      <a:pt x="88" y="54"/>
                      <a:pt x="83" y="49"/>
                    </a:cubicBezTo>
                    <a:cubicBezTo>
                      <a:pt x="78" y="44"/>
                      <a:pt x="71" y="42"/>
                      <a:pt x="63" y="42"/>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102" name="Freeform 67">
                <a:extLst>
                  <a:ext uri="{FF2B5EF4-FFF2-40B4-BE49-F238E27FC236}">
                    <a16:creationId xmlns:a16="http://schemas.microsoft.com/office/drawing/2014/main" id="{8088AF79-FE2E-4FD9-B2CE-A30604F9666D}"/>
                  </a:ext>
                </a:extLst>
              </p:cNvPr>
              <p:cNvSpPr>
                <a:spLocks/>
              </p:cNvSpPr>
              <p:nvPr/>
            </p:nvSpPr>
            <p:spPr bwMode="auto">
              <a:xfrm>
                <a:off x="3748165" y="2506214"/>
                <a:ext cx="378245" cy="1054235"/>
              </a:xfrm>
              <a:custGeom>
                <a:avLst/>
                <a:gdLst>
                  <a:gd name="T0" fmla="*/ 63 w 76"/>
                  <a:gd name="T1" fmla="*/ 51 h 190"/>
                  <a:gd name="T2" fmla="*/ 76 w 76"/>
                  <a:gd name="T3" fmla="*/ 21 h 190"/>
                  <a:gd name="T4" fmla="*/ 63 w 76"/>
                  <a:gd name="T5" fmla="*/ 2 h 190"/>
                  <a:gd name="T6" fmla="*/ 33 w 76"/>
                  <a:gd name="T7" fmla="*/ 37 h 190"/>
                  <a:gd name="T8" fmla="*/ 22 w 76"/>
                  <a:gd name="T9" fmla="*/ 37 h 190"/>
                  <a:gd name="T10" fmla="*/ 6 w 76"/>
                  <a:gd name="T11" fmla="*/ 46 h 190"/>
                  <a:gd name="T12" fmla="*/ 3 w 76"/>
                  <a:gd name="T13" fmla="*/ 51 h 190"/>
                  <a:gd name="T14" fmla="*/ 2 w 76"/>
                  <a:gd name="T15" fmla="*/ 57 h 190"/>
                  <a:gd name="T16" fmla="*/ 2 w 76"/>
                  <a:gd name="T17" fmla="*/ 94 h 190"/>
                  <a:gd name="T18" fmla="*/ 0 w 76"/>
                  <a:gd name="T19" fmla="*/ 146 h 190"/>
                  <a:gd name="T20" fmla="*/ 17 w 76"/>
                  <a:gd name="T21" fmla="*/ 147 h 190"/>
                  <a:gd name="T22" fmla="*/ 21 w 76"/>
                  <a:gd name="T23" fmla="*/ 190 h 190"/>
                  <a:gd name="T24" fmla="*/ 39 w 76"/>
                  <a:gd name="T25" fmla="*/ 190 h 190"/>
                  <a:gd name="T26" fmla="*/ 46 w 76"/>
                  <a:gd name="T27" fmla="*/ 148 h 190"/>
                  <a:gd name="T28" fmla="*/ 58 w 76"/>
                  <a:gd name="T29" fmla="*/ 148 h 190"/>
                  <a:gd name="T30" fmla="*/ 56 w 76"/>
                  <a:gd name="T31" fmla="*/ 100 h 190"/>
                  <a:gd name="T32" fmla="*/ 63 w 76"/>
                  <a:gd name="T33" fmla="*/ 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190">
                    <a:moveTo>
                      <a:pt x="63" y="51"/>
                    </a:moveTo>
                    <a:cubicBezTo>
                      <a:pt x="73" y="41"/>
                      <a:pt x="76" y="28"/>
                      <a:pt x="76" y="21"/>
                    </a:cubicBezTo>
                    <a:cubicBezTo>
                      <a:pt x="76" y="0"/>
                      <a:pt x="68" y="2"/>
                      <a:pt x="63" y="2"/>
                    </a:cubicBezTo>
                    <a:cubicBezTo>
                      <a:pt x="63" y="19"/>
                      <a:pt x="56" y="37"/>
                      <a:pt x="33" y="37"/>
                    </a:cubicBezTo>
                    <a:cubicBezTo>
                      <a:pt x="22" y="37"/>
                      <a:pt x="22" y="37"/>
                      <a:pt x="22" y="37"/>
                    </a:cubicBezTo>
                    <a:cubicBezTo>
                      <a:pt x="15" y="37"/>
                      <a:pt x="9" y="41"/>
                      <a:pt x="6" y="46"/>
                    </a:cubicBezTo>
                    <a:cubicBezTo>
                      <a:pt x="4" y="47"/>
                      <a:pt x="3" y="49"/>
                      <a:pt x="3" y="51"/>
                    </a:cubicBezTo>
                    <a:cubicBezTo>
                      <a:pt x="2" y="53"/>
                      <a:pt x="2" y="55"/>
                      <a:pt x="2" y="57"/>
                    </a:cubicBezTo>
                    <a:cubicBezTo>
                      <a:pt x="2" y="94"/>
                      <a:pt x="2" y="94"/>
                      <a:pt x="2" y="94"/>
                    </a:cubicBezTo>
                    <a:cubicBezTo>
                      <a:pt x="0" y="146"/>
                      <a:pt x="0" y="146"/>
                      <a:pt x="0" y="146"/>
                    </a:cubicBezTo>
                    <a:cubicBezTo>
                      <a:pt x="17" y="147"/>
                      <a:pt x="17" y="147"/>
                      <a:pt x="17" y="147"/>
                    </a:cubicBezTo>
                    <a:cubicBezTo>
                      <a:pt x="21" y="190"/>
                      <a:pt x="21" y="190"/>
                      <a:pt x="21" y="190"/>
                    </a:cubicBezTo>
                    <a:cubicBezTo>
                      <a:pt x="39" y="190"/>
                      <a:pt x="39" y="190"/>
                      <a:pt x="39" y="190"/>
                    </a:cubicBezTo>
                    <a:cubicBezTo>
                      <a:pt x="46" y="148"/>
                      <a:pt x="46" y="148"/>
                      <a:pt x="46" y="148"/>
                    </a:cubicBezTo>
                    <a:cubicBezTo>
                      <a:pt x="58" y="148"/>
                      <a:pt x="58" y="148"/>
                      <a:pt x="58" y="148"/>
                    </a:cubicBezTo>
                    <a:cubicBezTo>
                      <a:pt x="56" y="100"/>
                      <a:pt x="56" y="100"/>
                      <a:pt x="56" y="100"/>
                    </a:cubicBezTo>
                    <a:cubicBezTo>
                      <a:pt x="56" y="100"/>
                      <a:pt x="55" y="58"/>
                      <a:pt x="63" y="5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grpSp>
          <p:nvGrpSpPr>
            <p:cNvPr id="89" name="Grupp 10">
              <a:extLst>
                <a:ext uri="{FF2B5EF4-FFF2-40B4-BE49-F238E27FC236}">
                  <a16:creationId xmlns:a16="http://schemas.microsoft.com/office/drawing/2014/main" id="{2F80B143-24AA-4289-A315-3C5CD1F3C6F6}"/>
                </a:ext>
              </a:extLst>
            </p:cNvPr>
            <p:cNvGrpSpPr/>
            <p:nvPr/>
          </p:nvGrpSpPr>
          <p:grpSpPr>
            <a:xfrm>
              <a:off x="1191515" y="4128869"/>
              <a:ext cx="909434" cy="810832"/>
              <a:chOff x="1412330" y="4262837"/>
              <a:chExt cx="995860" cy="887888"/>
            </a:xfrm>
          </p:grpSpPr>
          <p:sp>
            <p:nvSpPr>
              <p:cNvPr id="97" name="Freeform 68">
                <a:extLst>
                  <a:ext uri="{FF2B5EF4-FFF2-40B4-BE49-F238E27FC236}">
                    <a16:creationId xmlns:a16="http://schemas.microsoft.com/office/drawing/2014/main" id="{8126590D-F2D9-42AC-991D-6F2823CA8392}"/>
                  </a:ext>
                </a:extLst>
              </p:cNvPr>
              <p:cNvSpPr>
                <a:spLocks/>
              </p:cNvSpPr>
              <p:nvPr/>
            </p:nvSpPr>
            <p:spPr bwMode="auto">
              <a:xfrm>
                <a:off x="1412330" y="4262837"/>
                <a:ext cx="952647" cy="887888"/>
              </a:xfrm>
              <a:custGeom>
                <a:avLst/>
                <a:gdLst>
                  <a:gd name="T0" fmla="*/ 1353 w 1353"/>
                  <a:gd name="T1" fmla="*/ 1212 h 1212"/>
                  <a:gd name="T2" fmla="*/ 0 w 1353"/>
                  <a:gd name="T3" fmla="*/ 1212 h 1212"/>
                  <a:gd name="T4" fmla="*/ 0 w 1353"/>
                  <a:gd name="T5" fmla="*/ 0 h 1212"/>
                  <a:gd name="T6" fmla="*/ 64 w 1353"/>
                  <a:gd name="T7" fmla="*/ 0 h 1212"/>
                  <a:gd name="T8" fmla="*/ 64 w 1353"/>
                  <a:gd name="T9" fmla="*/ 1155 h 1212"/>
                  <a:gd name="T10" fmla="*/ 1353 w 1353"/>
                  <a:gd name="T11" fmla="*/ 1155 h 1212"/>
                  <a:gd name="T12" fmla="*/ 1353 w 1353"/>
                  <a:gd name="T13" fmla="*/ 1212 h 1212"/>
                </a:gdLst>
                <a:ahLst/>
                <a:cxnLst>
                  <a:cxn ang="0">
                    <a:pos x="T0" y="T1"/>
                  </a:cxn>
                  <a:cxn ang="0">
                    <a:pos x="T2" y="T3"/>
                  </a:cxn>
                  <a:cxn ang="0">
                    <a:pos x="T4" y="T5"/>
                  </a:cxn>
                  <a:cxn ang="0">
                    <a:pos x="T6" y="T7"/>
                  </a:cxn>
                  <a:cxn ang="0">
                    <a:pos x="T8" y="T9"/>
                  </a:cxn>
                  <a:cxn ang="0">
                    <a:pos x="T10" y="T11"/>
                  </a:cxn>
                  <a:cxn ang="0">
                    <a:pos x="T12" y="T13"/>
                  </a:cxn>
                </a:cxnLst>
                <a:rect l="0" t="0" r="r" b="b"/>
                <a:pathLst>
                  <a:path w="1353" h="1212">
                    <a:moveTo>
                      <a:pt x="1353" y="1212"/>
                    </a:moveTo>
                    <a:lnTo>
                      <a:pt x="0" y="1212"/>
                    </a:lnTo>
                    <a:lnTo>
                      <a:pt x="0" y="0"/>
                    </a:lnTo>
                    <a:lnTo>
                      <a:pt x="64" y="0"/>
                    </a:lnTo>
                    <a:lnTo>
                      <a:pt x="64" y="1155"/>
                    </a:lnTo>
                    <a:lnTo>
                      <a:pt x="1353" y="1155"/>
                    </a:lnTo>
                    <a:lnTo>
                      <a:pt x="1353" y="121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dirty="0">
                  <a:latin typeface="Calibri" pitchFamily="34" charset="0"/>
                </a:endParaRPr>
              </a:p>
            </p:txBody>
          </p:sp>
          <p:sp>
            <p:nvSpPr>
              <p:cNvPr id="98" name="Freeform 69">
                <a:extLst>
                  <a:ext uri="{FF2B5EF4-FFF2-40B4-BE49-F238E27FC236}">
                    <a16:creationId xmlns:a16="http://schemas.microsoft.com/office/drawing/2014/main" id="{D18B9676-8D19-44C2-BAC5-AB957B93DF37}"/>
                  </a:ext>
                </a:extLst>
              </p:cNvPr>
              <p:cNvSpPr>
                <a:spLocks/>
              </p:cNvSpPr>
              <p:nvPr/>
            </p:nvSpPr>
            <p:spPr bwMode="auto">
              <a:xfrm>
                <a:off x="1520320" y="4493875"/>
                <a:ext cx="887870" cy="506946"/>
              </a:xfrm>
              <a:custGeom>
                <a:avLst/>
                <a:gdLst>
                  <a:gd name="T0" fmla="*/ 93 w 1261"/>
                  <a:gd name="T1" fmla="*/ 692 h 692"/>
                  <a:gd name="T2" fmla="*/ 0 w 1261"/>
                  <a:gd name="T3" fmla="*/ 613 h 692"/>
                  <a:gd name="T4" fmla="*/ 321 w 1261"/>
                  <a:gd name="T5" fmla="*/ 243 h 692"/>
                  <a:gd name="T6" fmla="*/ 478 w 1261"/>
                  <a:gd name="T7" fmla="*/ 350 h 692"/>
                  <a:gd name="T8" fmla="*/ 670 w 1261"/>
                  <a:gd name="T9" fmla="*/ 72 h 692"/>
                  <a:gd name="T10" fmla="*/ 912 w 1261"/>
                  <a:gd name="T11" fmla="*/ 335 h 692"/>
                  <a:gd name="T12" fmla="*/ 1168 w 1261"/>
                  <a:gd name="T13" fmla="*/ 0 h 692"/>
                  <a:gd name="T14" fmla="*/ 1261 w 1261"/>
                  <a:gd name="T15" fmla="*/ 72 h 692"/>
                  <a:gd name="T16" fmla="*/ 912 w 1261"/>
                  <a:gd name="T17" fmla="*/ 521 h 692"/>
                  <a:gd name="T18" fmla="*/ 684 w 1261"/>
                  <a:gd name="T19" fmla="*/ 257 h 692"/>
                  <a:gd name="T20" fmla="*/ 506 w 1261"/>
                  <a:gd name="T21" fmla="*/ 514 h 692"/>
                  <a:gd name="T22" fmla="*/ 342 w 1261"/>
                  <a:gd name="T23" fmla="*/ 399 h 692"/>
                  <a:gd name="T24" fmla="*/ 93 w 1261"/>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1" h="692">
                    <a:moveTo>
                      <a:pt x="93" y="692"/>
                    </a:moveTo>
                    <a:lnTo>
                      <a:pt x="0" y="613"/>
                    </a:lnTo>
                    <a:lnTo>
                      <a:pt x="321" y="243"/>
                    </a:lnTo>
                    <a:lnTo>
                      <a:pt x="478" y="350"/>
                    </a:lnTo>
                    <a:lnTo>
                      <a:pt x="670" y="72"/>
                    </a:lnTo>
                    <a:lnTo>
                      <a:pt x="912" y="335"/>
                    </a:lnTo>
                    <a:lnTo>
                      <a:pt x="1168" y="0"/>
                    </a:lnTo>
                    <a:lnTo>
                      <a:pt x="1261" y="72"/>
                    </a:lnTo>
                    <a:lnTo>
                      <a:pt x="912" y="521"/>
                    </a:lnTo>
                    <a:lnTo>
                      <a:pt x="684" y="257"/>
                    </a:lnTo>
                    <a:lnTo>
                      <a:pt x="506" y="514"/>
                    </a:lnTo>
                    <a:lnTo>
                      <a:pt x="342" y="399"/>
                    </a:lnTo>
                    <a:lnTo>
                      <a:pt x="93" y="692"/>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en-AU" sz="1814" dirty="0">
                  <a:latin typeface="Calibri" pitchFamily="34" charset="0"/>
                </a:endParaRPr>
              </a:p>
            </p:txBody>
          </p:sp>
        </p:grpSp>
        <p:sp>
          <p:nvSpPr>
            <p:cNvPr id="90" name="Line 46">
              <a:extLst>
                <a:ext uri="{FF2B5EF4-FFF2-40B4-BE49-F238E27FC236}">
                  <a16:creationId xmlns:a16="http://schemas.microsoft.com/office/drawing/2014/main" id="{854DD625-45A7-4FFC-A9DD-BB864D8D5DBF}"/>
                </a:ext>
              </a:extLst>
            </p:cNvPr>
            <p:cNvSpPr>
              <a:spLocks noChangeShapeType="1"/>
            </p:cNvSpPr>
            <p:nvPr/>
          </p:nvSpPr>
          <p:spPr bwMode="auto">
            <a:xfrm>
              <a:off x="4543266" y="2307809"/>
              <a:ext cx="0" cy="0"/>
            </a:xfrm>
            <a:prstGeom prst="line">
              <a:avLst/>
            </a:prstGeom>
            <a:solidFill>
              <a:schemeClr val="bg1"/>
            </a:solidFill>
            <a:ln w="9525">
              <a:solidFill>
                <a:srgbClr val="000000"/>
              </a:solidFill>
              <a:round/>
              <a:headEnd/>
              <a:tailEnd/>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nvGrpSpPr>
            <p:cNvPr id="91" name="Grupp 5">
              <a:extLst>
                <a:ext uri="{FF2B5EF4-FFF2-40B4-BE49-F238E27FC236}">
                  <a16:creationId xmlns:a16="http://schemas.microsoft.com/office/drawing/2014/main" id="{FF2D95B1-3738-43CB-963A-C642B9043E2E}"/>
                </a:ext>
              </a:extLst>
            </p:cNvPr>
            <p:cNvGrpSpPr/>
            <p:nvPr/>
          </p:nvGrpSpPr>
          <p:grpSpPr>
            <a:xfrm>
              <a:off x="3069568" y="4195560"/>
              <a:ext cx="633700" cy="983678"/>
              <a:chOff x="3272575" y="4273335"/>
              <a:chExt cx="755742" cy="1173120"/>
            </a:xfrm>
          </p:grpSpPr>
          <p:sp>
            <p:nvSpPr>
              <p:cNvPr id="92" name="Freeform 70">
                <a:extLst>
                  <a:ext uri="{FF2B5EF4-FFF2-40B4-BE49-F238E27FC236}">
                    <a16:creationId xmlns:a16="http://schemas.microsoft.com/office/drawing/2014/main" id="{1833A81E-F694-49C8-B6E8-41E8927665EA}"/>
                  </a:ext>
                </a:extLst>
              </p:cNvPr>
              <p:cNvSpPr>
                <a:spLocks/>
              </p:cNvSpPr>
              <p:nvPr/>
            </p:nvSpPr>
            <p:spPr bwMode="auto">
              <a:xfrm>
                <a:off x="3306390" y="4946777"/>
                <a:ext cx="548449" cy="499678"/>
              </a:xfrm>
              <a:custGeom>
                <a:avLst/>
                <a:gdLst>
                  <a:gd name="T0" fmla="*/ 53 w 107"/>
                  <a:gd name="T1" fmla="*/ 18 h 94"/>
                  <a:gd name="T2" fmla="*/ 0 w 107"/>
                  <a:gd name="T3" fmla="*/ 0 h 94"/>
                  <a:gd name="T4" fmla="*/ 0 w 107"/>
                  <a:gd name="T5" fmla="*/ 72 h 94"/>
                  <a:gd name="T6" fmla="*/ 53 w 107"/>
                  <a:gd name="T7" fmla="*/ 94 h 94"/>
                  <a:gd name="T8" fmla="*/ 107 w 107"/>
                  <a:gd name="T9" fmla="*/ 72 h 94"/>
                  <a:gd name="T10" fmla="*/ 107 w 107"/>
                  <a:gd name="T11" fmla="*/ 0 h 94"/>
                  <a:gd name="T12" fmla="*/ 53 w 107"/>
                  <a:gd name="T13" fmla="*/ 18 h 94"/>
                </a:gdLst>
                <a:ahLst/>
                <a:cxnLst>
                  <a:cxn ang="0">
                    <a:pos x="T0" y="T1"/>
                  </a:cxn>
                  <a:cxn ang="0">
                    <a:pos x="T2" y="T3"/>
                  </a:cxn>
                  <a:cxn ang="0">
                    <a:pos x="T4" y="T5"/>
                  </a:cxn>
                  <a:cxn ang="0">
                    <a:pos x="T6" y="T7"/>
                  </a:cxn>
                  <a:cxn ang="0">
                    <a:pos x="T8" y="T9"/>
                  </a:cxn>
                  <a:cxn ang="0">
                    <a:pos x="T10" y="T11"/>
                  </a:cxn>
                  <a:cxn ang="0">
                    <a:pos x="T12" y="T13"/>
                  </a:cxn>
                </a:cxnLst>
                <a:rect l="0" t="0" r="r" b="b"/>
                <a:pathLst>
                  <a:path w="107" h="94">
                    <a:moveTo>
                      <a:pt x="53" y="18"/>
                    </a:moveTo>
                    <a:cubicBezTo>
                      <a:pt x="28" y="18"/>
                      <a:pt x="7" y="10"/>
                      <a:pt x="0" y="0"/>
                    </a:cubicBezTo>
                    <a:cubicBezTo>
                      <a:pt x="0" y="72"/>
                      <a:pt x="0" y="72"/>
                      <a:pt x="0" y="72"/>
                    </a:cubicBezTo>
                    <a:cubicBezTo>
                      <a:pt x="0" y="84"/>
                      <a:pt x="24" y="94"/>
                      <a:pt x="53" y="94"/>
                    </a:cubicBezTo>
                    <a:cubicBezTo>
                      <a:pt x="83" y="94"/>
                      <a:pt x="107" y="84"/>
                      <a:pt x="107" y="72"/>
                    </a:cubicBezTo>
                    <a:cubicBezTo>
                      <a:pt x="107" y="0"/>
                      <a:pt x="107" y="0"/>
                      <a:pt x="107" y="0"/>
                    </a:cubicBezTo>
                    <a:cubicBezTo>
                      <a:pt x="100" y="10"/>
                      <a:pt x="79" y="18"/>
                      <a:pt x="53" y="18"/>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93" name="Freeform 71">
                <a:extLst>
                  <a:ext uri="{FF2B5EF4-FFF2-40B4-BE49-F238E27FC236}">
                    <a16:creationId xmlns:a16="http://schemas.microsoft.com/office/drawing/2014/main" id="{1F0D10AF-61A9-4BCA-A3B0-CB376593A74A}"/>
                  </a:ext>
                </a:extLst>
              </p:cNvPr>
              <p:cNvSpPr>
                <a:spLocks/>
              </p:cNvSpPr>
              <p:nvPr/>
            </p:nvSpPr>
            <p:spPr bwMode="auto">
              <a:xfrm>
                <a:off x="3890487" y="4495380"/>
                <a:ext cx="137830" cy="170293"/>
              </a:xfrm>
              <a:custGeom>
                <a:avLst/>
                <a:gdLst>
                  <a:gd name="T0" fmla="*/ 21 w 27"/>
                  <a:gd name="T1" fmla="*/ 19 h 32"/>
                  <a:gd name="T2" fmla="*/ 4 w 27"/>
                  <a:gd name="T3" fmla="*/ 30 h 32"/>
                  <a:gd name="T4" fmla="*/ 9 w 27"/>
                  <a:gd name="T5" fmla="*/ 10 h 32"/>
                  <a:gd name="T6" fmla="*/ 26 w 27"/>
                  <a:gd name="T7" fmla="*/ 0 h 32"/>
                  <a:gd name="T8" fmla="*/ 21 w 27"/>
                  <a:gd name="T9" fmla="*/ 19 h 32"/>
                </a:gdLst>
                <a:ahLst/>
                <a:cxnLst>
                  <a:cxn ang="0">
                    <a:pos x="T0" y="T1"/>
                  </a:cxn>
                  <a:cxn ang="0">
                    <a:pos x="T2" y="T3"/>
                  </a:cxn>
                  <a:cxn ang="0">
                    <a:pos x="T4" y="T5"/>
                  </a:cxn>
                  <a:cxn ang="0">
                    <a:pos x="T6" y="T7"/>
                  </a:cxn>
                  <a:cxn ang="0">
                    <a:pos x="T8" y="T9"/>
                  </a:cxn>
                </a:cxnLst>
                <a:rect l="0" t="0" r="r" b="b"/>
                <a:pathLst>
                  <a:path w="27" h="32">
                    <a:moveTo>
                      <a:pt x="21" y="19"/>
                    </a:moveTo>
                    <a:cubicBezTo>
                      <a:pt x="15" y="28"/>
                      <a:pt x="7" y="32"/>
                      <a:pt x="4" y="30"/>
                    </a:cubicBezTo>
                    <a:cubicBezTo>
                      <a:pt x="0" y="27"/>
                      <a:pt x="2" y="18"/>
                      <a:pt x="9" y="10"/>
                    </a:cubicBezTo>
                    <a:cubicBezTo>
                      <a:pt x="15" y="2"/>
                      <a:pt x="26" y="0"/>
                      <a:pt x="26" y="0"/>
                    </a:cubicBezTo>
                    <a:cubicBezTo>
                      <a:pt x="26" y="0"/>
                      <a:pt x="27" y="11"/>
                      <a:pt x="21" y="19"/>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94" name="Freeform 73">
                <a:extLst>
                  <a:ext uri="{FF2B5EF4-FFF2-40B4-BE49-F238E27FC236}">
                    <a16:creationId xmlns:a16="http://schemas.microsoft.com/office/drawing/2014/main" id="{C8D236EC-BC97-4082-8177-8884D3F305F3}"/>
                  </a:ext>
                </a:extLst>
              </p:cNvPr>
              <p:cNvSpPr>
                <a:spLocks/>
              </p:cNvSpPr>
              <p:nvPr/>
            </p:nvSpPr>
            <p:spPr bwMode="auto">
              <a:xfrm>
                <a:off x="3272575" y="4488981"/>
                <a:ext cx="266330" cy="505656"/>
              </a:xfrm>
              <a:custGeom>
                <a:avLst/>
                <a:gdLst>
                  <a:gd name="T0" fmla="*/ 34 w 52"/>
                  <a:gd name="T1" fmla="*/ 34 h 95"/>
                  <a:gd name="T2" fmla="*/ 40 w 52"/>
                  <a:gd name="T3" fmla="*/ 14 h 95"/>
                  <a:gd name="T4" fmla="*/ 24 w 52"/>
                  <a:gd name="T5" fmla="*/ 0 h 95"/>
                  <a:gd name="T6" fmla="*/ 28 w 52"/>
                  <a:gd name="T7" fmla="*/ 13 h 95"/>
                  <a:gd name="T8" fmla="*/ 13 w 52"/>
                  <a:gd name="T9" fmla="*/ 18 h 95"/>
                  <a:gd name="T10" fmla="*/ 9 w 52"/>
                  <a:gd name="T11" fmla="*/ 4 h 95"/>
                  <a:gd name="T12" fmla="*/ 3 w 52"/>
                  <a:gd name="T13" fmla="*/ 25 h 95"/>
                  <a:gd name="T14" fmla="*/ 19 w 52"/>
                  <a:gd name="T15" fmla="*/ 39 h 95"/>
                  <a:gd name="T16" fmla="*/ 24 w 52"/>
                  <a:gd name="T17" fmla="*/ 58 h 95"/>
                  <a:gd name="T18" fmla="*/ 13 w 52"/>
                  <a:gd name="T19" fmla="*/ 72 h 95"/>
                  <a:gd name="T20" fmla="*/ 52 w 52"/>
                  <a:gd name="T21" fmla="*/ 95 h 95"/>
                  <a:gd name="T22" fmla="*/ 34 w 52"/>
                  <a:gd name="T23" fmla="*/ 3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95">
                    <a:moveTo>
                      <a:pt x="34" y="34"/>
                    </a:moveTo>
                    <a:cubicBezTo>
                      <a:pt x="40" y="30"/>
                      <a:pt x="42" y="22"/>
                      <a:pt x="40" y="14"/>
                    </a:cubicBezTo>
                    <a:cubicBezTo>
                      <a:pt x="38" y="6"/>
                      <a:pt x="32" y="1"/>
                      <a:pt x="24" y="0"/>
                    </a:cubicBezTo>
                    <a:cubicBezTo>
                      <a:pt x="28" y="13"/>
                      <a:pt x="28" y="13"/>
                      <a:pt x="28" y="13"/>
                    </a:cubicBezTo>
                    <a:cubicBezTo>
                      <a:pt x="13" y="18"/>
                      <a:pt x="13" y="18"/>
                      <a:pt x="13" y="18"/>
                    </a:cubicBezTo>
                    <a:cubicBezTo>
                      <a:pt x="9" y="4"/>
                      <a:pt x="9" y="4"/>
                      <a:pt x="9" y="4"/>
                    </a:cubicBezTo>
                    <a:cubicBezTo>
                      <a:pt x="3" y="9"/>
                      <a:pt x="0" y="17"/>
                      <a:pt x="3" y="25"/>
                    </a:cubicBezTo>
                    <a:cubicBezTo>
                      <a:pt x="5" y="33"/>
                      <a:pt x="11" y="38"/>
                      <a:pt x="19" y="39"/>
                    </a:cubicBezTo>
                    <a:cubicBezTo>
                      <a:pt x="24" y="58"/>
                      <a:pt x="24" y="58"/>
                      <a:pt x="24" y="58"/>
                    </a:cubicBezTo>
                    <a:cubicBezTo>
                      <a:pt x="17" y="62"/>
                      <a:pt x="13" y="67"/>
                      <a:pt x="13" y="72"/>
                    </a:cubicBezTo>
                    <a:cubicBezTo>
                      <a:pt x="13" y="83"/>
                      <a:pt x="30" y="92"/>
                      <a:pt x="52" y="95"/>
                    </a:cubicBezTo>
                    <a:lnTo>
                      <a:pt x="34" y="34"/>
                    </a:ln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95" name="Freeform 74">
                <a:extLst>
                  <a:ext uri="{FF2B5EF4-FFF2-40B4-BE49-F238E27FC236}">
                    <a16:creationId xmlns:a16="http://schemas.microsoft.com/office/drawing/2014/main" id="{2E9D81AE-721E-4BEE-95FF-AE40BA7301B1}"/>
                  </a:ext>
                </a:extLst>
              </p:cNvPr>
              <p:cNvSpPr>
                <a:spLocks/>
              </p:cNvSpPr>
              <p:nvPr/>
            </p:nvSpPr>
            <p:spPr bwMode="auto">
              <a:xfrm>
                <a:off x="3396971" y="4273335"/>
                <a:ext cx="399856" cy="664747"/>
              </a:xfrm>
              <a:custGeom>
                <a:avLst/>
                <a:gdLst>
                  <a:gd name="T0" fmla="*/ 74 w 78"/>
                  <a:gd name="T1" fmla="*/ 7 h 125"/>
                  <a:gd name="T2" fmla="*/ 69 w 78"/>
                  <a:gd name="T3" fmla="*/ 6 h 125"/>
                  <a:gd name="T4" fmla="*/ 65 w 78"/>
                  <a:gd name="T5" fmla="*/ 9 h 125"/>
                  <a:gd name="T6" fmla="*/ 61 w 78"/>
                  <a:gd name="T7" fmla="*/ 9 h 125"/>
                  <a:gd name="T8" fmla="*/ 53 w 78"/>
                  <a:gd name="T9" fmla="*/ 4 h 125"/>
                  <a:gd name="T10" fmla="*/ 48 w 78"/>
                  <a:gd name="T11" fmla="*/ 3 h 125"/>
                  <a:gd name="T12" fmla="*/ 44 w 78"/>
                  <a:gd name="T13" fmla="*/ 2 h 125"/>
                  <a:gd name="T14" fmla="*/ 0 w 78"/>
                  <a:gd name="T15" fmla="*/ 23 h 125"/>
                  <a:gd name="T16" fmla="*/ 3 w 78"/>
                  <a:gd name="T17" fmla="*/ 25 h 125"/>
                  <a:gd name="T18" fmla="*/ 41 w 78"/>
                  <a:gd name="T19" fmla="*/ 21 h 125"/>
                  <a:gd name="T20" fmla="*/ 35 w 78"/>
                  <a:gd name="T21" fmla="*/ 59 h 125"/>
                  <a:gd name="T22" fmla="*/ 31 w 78"/>
                  <a:gd name="T23" fmla="*/ 61 h 125"/>
                  <a:gd name="T24" fmla="*/ 28 w 78"/>
                  <a:gd name="T25" fmla="*/ 78 h 125"/>
                  <a:gd name="T26" fmla="*/ 28 w 78"/>
                  <a:gd name="T27" fmla="*/ 78 h 125"/>
                  <a:gd name="T28" fmla="*/ 20 w 78"/>
                  <a:gd name="T29" fmla="*/ 117 h 125"/>
                  <a:gd name="T30" fmla="*/ 20 w 78"/>
                  <a:gd name="T31" fmla="*/ 116 h 125"/>
                  <a:gd name="T32" fmla="*/ 22 w 78"/>
                  <a:gd name="T33" fmla="*/ 124 h 125"/>
                  <a:gd name="T34" fmla="*/ 30 w 78"/>
                  <a:gd name="T35" fmla="*/ 125 h 125"/>
                  <a:gd name="T36" fmla="*/ 31 w 78"/>
                  <a:gd name="T37" fmla="*/ 125 h 125"/>
                  <a:gd name="T38" fmla="*/ 66 w 78"/>
                  <a:gd name="T39" fmla="*/ 84 h 125"/>
                  <a:gd name="T40" fmla="*/ 50 w 78"/>
                  <a:gd name="T41" fmla="*/ 79 h 125"/>
                  <a:gd name="T42" fmla="*/ 52 w 78"/>
                  <a:gd name="T43" fmla="*/ 74 h 125"/>
                  <a:gd name="T44" fmla="*/ 45 w 78"/>
                  <a:gd name="T45" fmla="*/ 60 h 125"/>
                  <a:gd name="T46" fmla="*/ 50 w 78"/>
                  <a:gd name="T47" fmla="*/ 22 h 125"/>
                  <a:gd name="T48" fmla="*/ 60 w 78"/>
                  <a:gd name="T49" fmla="*/ 20 h 125"/>
                  <a:gd name="T50" fmla="*/ 63 w 78"/>
                  <a:gd name="T51" fmla="*/ 20 h 125"/>
                  <a:gd name="T52" fmla="*/ 66 w 78"/>
                  <a:gd name="T53" fmla="*/ 25 h 125"/>
                  <a:gd name="T54" fmla="*/ 72 w 78"/>
                  <a:gd name="T55" fmla="*/ 25 h 125"/>
                  <a:gd name="T56" fmla="*/ 76 w 78"/>
                  <a:gd name="T57" fmla="*/ 24 h 125"/>
                  <a:gd name="T58" fmla="*/ 78 w 78"/>
                  <a:gd name="T59" fmla="*/ 9 h 125"/>
                  <a:gd name="T60" fmla="*/ 74 w 78"/>
                  <a:gd name="T61"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25">
                    <a:moveTo>
                      <a:pt x="74" y="7"/>
                    </a:moveTo>
                    <a:cubicBezTo>
                      <a:pt x="69" y="6"/>
                      <a:pt x="69" y="6"/>
                      <a:pt x="69" y="6"/>
                    </a:cubicBezTo>
                    <a:cubicBezTo>
                      <a:pt x="67" y="5"/>
                      <a:pt x="65" y="7"/>
                      <a:pt x="65" y="9"/>
                    </a:cubicBezTo>
                    <a:cubicBezTo>
                      <a:pt x="61" y="9"/>
                      <a:pt x="61" y="9"/>
                      <a:pt x="61" y="9"/>
                    </a:cubicBezTo>
                    <a:cubicBezTo>
                      <a:pt x="58" y="8"/>
                      <a:pt x="55" y="4"/>
                      <a:pt x="53" y="4"/>
                    </a:cubicBezTo>
                    <a:cubicBezTo>
                      <a:pt x="48" y="3"/>
                      <a:pt x="48" y="3"/>
                      <a:pt x="48" y="3"/>
                    </a:cubicBezTo>
                    <a:cubicBezTo>
                      <a:pt x="46" y="2"/>
                      <a:pt x="45" y="2"/>
                      <a:pt x="44" y="2"/>
                    </a:cubicBezTo>
                    <a:cubicBezTo>
                      <a:pt x="30" y="0"/>
                      <a:pt x="5" y="9"/>
                      <a:pt x="0" y="23"/>
                    </a:cubicBezTo>
                    <a:cubicBezTo>
                      <a:pt x="3" y="25"/>
                      <a:pt x="3" y="25"/>
                      <a:pt x="3" y="25"/>
                    </a:cubicBezTo>
                    <a:cubicBezTo>
                      <a:pt x="13" y="16"/>
                      <a:pt x="30" y="12"/>
                      <a:pt x="41" y="21"/>
                    </a:cubicBezTo>
                    <a:cubicBezTo>
                      <a:pt x="35" y="59"/>
                      <a:pt x="35" y="59"/>
                      <a:pt x="35" y="59"/>
                    </a:cubicBezTo>
                    <a:cubicBezTo>
                      <a:pt x="33" y="59"/>
                      <a:pt x="31" y="58"/>
                      <a:pt x="31" y="61"/>
                    </a:cubicBezTo>
                    <a:cubicBezTo>
                      <a:pt x="28" y="78"/>
                      <a:pt x="28" y="78"/>
                      <a:pt x="28" y="78"/>
                    </a:cubicBezTo>
                    <a:cubicBezTo>
                      <a:pt x="28" y="78"/>
                      <a:pt x="28" y="78"/>
                      <a:pt x="28" y="78"/>
                    </a:cubicBezTo>
                    <a:cubicBezTo>
                      <a:pt x="20" y="117"/>
                      <a:pt x="20" y="117"/>
                      <a:pt x="20" y="117"/>
                    </a:cubicBezTo>
                    <a:cubicBezTo>
                      <a:pt x="20" y="116"/>
                      <a:pt x="20" y="116"/>
                      <a:pt x="20" y="116"/>
                    </a:cubicBezTo>
                    <a:cubicBezTo>
                      <a:pt x="22" y="124"/>
                      <a:pt x="22" y="124"/>
                      <a:pt x="22" y="124"/>
                    </a:cubicBezTo>
                    <a:cubicBezTo>
                      <a:pt x="25" y="125"/>
                      <a:pt x="28" y="125"/>
                      <a:pt x="30" y="125"/>
                    </a:cubicBezTo>
                    <a:cubicBezTo>
                      <a:pt x="31" y="125"/>
                      <a:pt x="31" y="125"/>
                      <a:pt x="31" y="125"/>
                    </a:cubicBezTo>
                    <a:cubicBezTo>
                      <a:pt x="66" y="84"/>
                      <a:pt x="66" y="84"/>
                      <a:pt x="66" y="84"/>
                    </a:cubicBezTo>
                    <a:cubicBezTo>
                      <a:pt x="61" y="82"/>
                      <a:pt x="56" y="80"/>
                      <a:pt x="50" y="79"/>
                    </a:cubicBezTo>
                    <a:cubicBezTo>
                      <a:pt x="52" y="74"/>
                      <a:pt x="52" y="74"/>
                      <a:pt x="52" y="74"/>
                    </a:cubicBezTo>
                    <a:cubicBezTo>
                      <a:pt x="53" y="64"/>
                      <a:pt x="48" y="61"/>
                      <a:pt x="45" y="60"/>
                    </a:cubicBezTo>
                    <a:cubicBezTo>
                      <a:pt x="50" y="22"/>
                      <a:pt x="50" y="22"/>
                      <a:pt x="50" y="22"/>
                    </a:cubicBezTo>
                    <a:cubicBezTo>
                      <a:pt x="53" y="23"/>
                      <a:pt x="57" y="19"/>
                      <a:pt x="60" y="20"/>
                    </a:cubicBezTo>
                    <a:cubicBezTo>
                      <a:pt x="63" y="20"/>
                      <a:pt x="63" y="20"/>
                      <a:pt x="63" y="20"/>
                    </a:cubicBezTo>
                    <a:cubicBezTo>
                      <a:pt x="63" y="22"/>
                      <a:pt x="64" y="24"/>
                      <a:pt x="66" y="25"/>
                    </a:cubicBezTo>
                    <a:cubicBezTo>
                      <a:pt x="72" y="25"/>
                      <a:pt x="72" y="25"/>
                      <a:pt x="72" y="25"/>
                    </a:cubicBezTo>
                    <a:cubicBezTo>
                      <a:pt x="74" y="26"/>
                      <a:pt x="76" y="26"/>
                      <a:pt x="76" y="24"/>
                    </a:cubicBezTo>
                    <a:cubicBezTo>
                      <a:pt x="78" y="9"/>
                      <a:pt x="78" y="9"/>
                      <a:pt x="78" y="9"/>
                    </a:cubicBezTo>
                    <a:cubicBezTo>
                      <a:pt x="78" y="7"/>
                      <a:pt x="77" y="7"/>
                      <a:pt x="74" y="7"/>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sp>
            <p:nvSpPr>
              <p:cNvPr id="96" name="Freeform 75">
                <a:extLst>
                  <a:ext uri="{FF2B5EF4-FFF2-40B4-BE49-F238E27FC236}">
                    <a16:creationId xmlns:a16="http://schemas.microsoft.com/office/drawing/2014/main" id="{9719E3F0-F384-429F-A449-7A52F744572C}"/>
                  </a:ext>
                </a:extLst>
              </p:cNvPr>
              <p:cNvSpPr>
                <a:spLocks/>
              </p:cNvSpPr>
              <p:nvPr/>
            </p:nvSpPr>
            <p:spPr bwMode="auto">
              <a:xfrm>
                <a:off x="3567568" y="4659275"/>
                <a:ext cx="301507" cy="335362"/>
              </a:xfrm>
              <a:custGeom>
                <a:avLst/>
                <a:gdLst>
                  <a:gd name="T0" fmla="*/ 40 w 59"/>
                  <a:gd name="T1" fmla="*/ 31 h 63"/>
                  <a:gd name="T2" fmla="*/ 59 w 59"/>
                  <a:gd name="T3" fmla="*/ 5 h 63"/>
                  <a:gd name="T4" fmla="*/ 52 w 59"/>
                  <a:gd name="T5" fmla="*/ 0 h 63"/>
                  <a:gd name="T6" fmla="*/ 0 w 59"/>
                  <a:gd name="T7" fmla="*/ 63 h 63"/>
                  <a:gd name="T8" fmla="*/ 45 w 59"/>
                  <a:gd name="T9" fmla="*/ 40 h 63"/>
                  <a:gd name="T10" fmla="*/ 40 w 59"/>
                  <a:gd name="T11" fmla="*/ 31 h 63"/>
                </a:gdLst>
                <a:ahLst/>
                <a:cxnLst>
                  <a:cxn ang="0">
                    <a:pos x="T0" y="T1"/>
                  </a:cxn>
                  <a:cxn ang="0">
                    <a:pos x="T2" y="T3"/>
                  </a:cxn>
                  <a:cxn ang="0">
                    <a:pos x="T4" y="T5"/>
                  </a:cxn>
                  <a:cxn ang="0">
                    <a:pos x="T6" y="T7"/>
                  </a:cxn>
                  <a:cxn ang="0">
                    <a:pos x="T8" y="T9"/>
                  </a:cxn>
                  <a:cxn ang="0">
                    <a:pos x="T10" y="T11"/>
                  </a:cxn>
                </a:cxnLst>
                <a:rect l="0" t="0" r="r" b="b"/>
                <a:pathLst>
                  <a:path w="59" h="63">
                    <a:moveTo>
                      <a:pt x="40" y="31"/>
                    </a:moveTo>
                    <a:cubicBezTo>
                      <a:pt x="59" y="5"/>
                      <a:pt x="59" y="5"/>
                      <a:pt x="59" y="5"/>
                    </a:cubicBezTo>
                    <a:cubicBezTo>
                      <a:pt x="52" y="0"/>
                      <a:pt x="52" y="0"/>
                      <a:pt x="52" y="0"/>
                    </a:cubicBezTo>
                    <a:cubicBezTo>
                      <a:pt x="0" y="63"/>
                      <a:pt x="0" y="63"/>
                      <a:pt x="0" y="63"/>
                    </a:cubicBezTo>
                    <a:cubicBezTo>
                      <a:pt x="25" y="62"/>
                      <a:pt x="45" y="52"/>
                      <a:pt x="45" y="40"/>
                    </a:cubicBezTo>
                    <a:cubicBezTo>
                      <a:pt x="45" y="37"/>
                      <a:pt x="43" y="34"/>
                      <a:pt x="40" y="31"/>
                    </a:cubicBezTo>
                    <a:close/>
                  </a:path>
                </a:pathLst>
              </a:custGeom>
              <a:solidFill>
                <a:schemeClr val="bg1"/>
              </a:solidFill>
              <a:ln>
                <a:noFill/>
              </a:ln>
            </p:spPr>
            <p:txBody>
              <a:bodyPr vert="horz" wrap="square" lIns="82918" tIns="41459" rIns="82918" bIns="41459" numCol="1" anchor="t" anchorCtr="0" compatLnSpc="1">
                <a:prstTxWarp prst="textNoShape">
                  <a:avLst/>
                </a:prstTxWarp>
              </a:bodyPr>
              <a:lstStyle>
                <a:defPPr>
                  <a:defRPr lang="en-U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a:lstStyle>
              <a:p>
                <a:endParaRPr lang="sv-SE" sz="1814" dirty="0">
                  <a:latin typeface="Calibri" pitchFamily="34" charset="0"/>
                </a:endParaRPr>
              </a:p>
            </p:txBody>
          </p:sp>
        </p:grpSp>
      </p:grpSp>
      <p:sp>
        <p:nvSpPr>
          <p:cNvPr id="49"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400" dirty="0">
                <a:solidFill>
                  <a:srgbClr val="FF0000"/>
                </a:solidFill>
                <a:cs typeface="Calibri" pitchFamily="34" charset="0"/>
              </a:rPr>
              <a:t>   </a:t>
            </a:r>
          </a:p>
        </p:txBody>
      </p:sp>
      <p:sp>
        <p:nvSpPr>
          <p:cNvPr id="5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400">
                <a:solidFill>
                  <a:srgbClr val="FF0000"/>
                </a:solidFill>
                <a:cs typeface="Calibri" pitchFamily="34" charset="0"/>
              </a:rPr>
              <a:t>   </a:t>
            </a:r>
            <a:endParaRPr lang="en-US" sz="1400" dirty="0">
              <a:solidFill>
                <a:srgbClr val="FF0000"/>
              </a:solidFill>
              <a:cs typeface="Calibri" pitchFamily="34" charset="0"/>
            </a:endParaRPr>
          </a:p>
        </p:txBody>
      </p:sp>
    </p:spTree>
    <p:extLst>
      <p:ext uri="{BB962C8B-B14F-4D97-AF65-F5344CB8AC3E}">
        <p14:creationId xmlns:p14="http://schemas.microsoft.com/office/powerpoint/2010/main" val="4006336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52">
            <a:extLst>
              <a:ext uri="{FF2B5EF4-FFF2-40B4-BE49-F238E27FC236}">
                <a16:creationId xmlns:a16="http://schemas.microsoft.com/office/drawing/2014/main" id="{11FE0647-3A5E-4B2A-8BA1-4908AB85B21E}"/>
              </a:ext>
            </a:extLst>
          </p:cNvPr>
          <p:cNvSpPr/>
          <p:nvPr/>
        </p:nvSpPr>
        <p:spPr>
          <a:xfrm>
            <a:off x="6260243" y="1652738"/>
            <a:ext cx="4658400" cy="37835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schemeClr val="bg1"/>
              </a:solidFill>
              <a:latin typeface="Calibri" pitchFamily="34" charset="0"/>
              <a:cs typeface="Calibri" pitchFamily="34" charset="0"/>
            </a:endParaRPr>
          </a:p>
        </p:txBody>
      </p:sp>
      <p:sp>
        <p:nvSpPr>
          <p:cNvPr id="21" name="Rektangel 28">
            <a:extLst>
              <a:ext uri="{FF2B5EF4-FFF2-40B4-BE49-F238E27FC236}">
                <a16:creationId xmlns:a16="http://schemas.microsoft.com/office/drawing/2014/main" id="{56252AE1-1225-446E-8AE0-6D5FC6FD927D}"/>
              </a:ext>
            </a:extLst>
          </p:cNvPr>
          <p:cNvSpPr/>
          <p:nvPr/>
        </p:nvSpPr>
        <p:spPr>
          <a:xfrm>
            <a:off x="1214530" y="1652739"/>
            <a:ext cx="4658400" cy="37835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schemeClr val="bg1"/>
              </a:solidFill>
              <a:latin typeface="Calibri" pitchFamily="34" charset="0"/>
              <a:cs typeface="Calibri" pitchFamily="34" charset="0"/>
            </a:endParaRPr>
          </a:p>
        </p:txBody>
      </p:sp>
      <p:sp>
        <p:nvSpPr>
          <p:cNvPr id="36" name="Right Triangle 35">
            <a:extLst>
              <a:ext uri="{FF2B5EF4-FFF2-40B4-BE49-F238E27FC236}">
                <a16:creationId xmlns:a16="http://schemas.microsoft.com/office/drawing/2014/main" id="{F01AC8D1-0A43-4810-9EE5-C86CBF521615}"/>
              </a:ext>
            </a:extLst>
          </p:cNvPr>
          <p:cNvSpPr/>
          <p:nvPr/>
        </p:nvSpPr>
        <p:spPr>
          <a:xfrm rot="5400000">
            <a:off x="10906274" y="1663692"/>
            <a:ext cx="160564" cy="129855"/>
          </a:xfrm>
          <a:prstGeom prst="rtTriangle">
            <a:avLst/>
          </a:prstGeom>
          <a:solidFill>
            <a:srgbClr val="042D3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latin typeface="Calibri" pitchFamily="34" charset="0"/>
            </a:endParaRPr>
          </a:p>
        </p:txBody>
      </p:sp>
      <p:sp>
        <p:nvSpPr>
          <p:cNvPr id="39" name="Rounded Rectangle 37">
            <a:extLst>
              <a:ext uri="{FF2B5EF4-FFF2-40B4-BE49-F238E27FC236}">
                <a16:creationId xmlns:a16="http://schemas.microsoft.com/office/drawing/2014/main" id="{B204203E-91AB-4851-A5AD-96EE45A26C4D}"/>
              </a:ext>
            </a:extLst>
          </p:cNvPr>
          <p:cNvSpPr/>
          <p:nvPr/>
        </p:nvSpPr>
        <p:spPr>
          <a:xfrm>
            <a:off x="6155485" y="1070892"/>
            <a:ext cx="4895999" cy="585170"/>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5" name="Right Triangle 34">
            <a:extLst>
              <a:ext uri="{FF2B5EF4-FFF2-40B4-BE49-F238E27FC236}">
                <a16:creationId xmlns:a16="http://schemas.microsoft.com/office/drawing/2014/main" id="{812257DD-F37E-4C4A-8EDA-9A9B3BD467E8}"/>
              </a:ext>
            </a:extLst>
          </p:cNvPr>
          <p:cNvSpPr/>
          <p:nvPr/>
        </p:nvSpPr>
        <p:spPr>
          <a:xfrm rot="5400000">
            <a:off x="5861339" y="1663692"/>
            <a:ext cx="160564" cy="129855"/>
          </a:xfrm>
          <a:prstGeom prst="rtTriangle">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dirty="0">
              <a:solidFill>
                <a:schemeClr val="tx1"/>
              </a:solidFill>
              <a:latin typeface="Calibri" pitchFamily="34" charset="0"/>
            </a:endParaRPr>
          </a:p>
        </p:txBody>
      </p:sp>
      <p:sp>
        <p:nvSpPr>
          <p:cNvPr id="40" name="Rounded Rectangle 37">
            <a:extLst>
              <a:ext uri="{FF2B5EF4-FFF2-40B4-BE49-F238E27FC236}">
                <a16:creationId xmlns:a16="http://schemas.microsoft.com/office/drawing/2014/main" id="{4F2E9DA6-1DBD-405F-AF60-1317DEA8FFA4}"/>
              </a:ext>
            </a:extLst>
          </p:cNvPr>
          <p:cNvSpPr/>
          <p:nvPr/>
        </p:nvSpPr>
        <p:spPr>
          <a:xfrm>
            <a:off x="1110550" y="1089241"/>
            <a:ext cx="4895999" cy="585170"/>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3" name="Text Placeholder 2">
            <a:extLst>
              <a:ext uri="{FF2B5EF4-FFF2-40B4-BE49-F238E27FC236}">
                <a16:creationId xmlns:a16="http://schemas.microsoft.com/office/drawing/2014/main" id="{DA56979C-47D4-479B-BB9C-D2463C3CD60C}"/>
              </a:ext>
            </a:extLst>
          </p:cNvPr>
          <p:cNvSpPr>
            <a:spLocks noGrp="1"/>
          </p:cNvSpPr>
          <p:nvPr>
            <p:ph type="body" sz="quarter" idx="12"/>
          </p:nvPr>
        </p:nvSpPr>
        <p:spPr/>
        <p:txBody>
          <a:bodyPr/>
          <a:lstStyle/>
          <a:p>
            <a:r>
              <a:rPr lang="en-US"/>
              <a:t>How important are each of these aspects to you?</a:t>
            </a:r>
          </a:p>
          <a:p>
            <a:r>
              <a:rPr lang="en-US"/>
              <a:t>Which of the following  are most important to you? (Please select a maximum of 3 alternatives.)</a:t>
            </a:r>
            <a:endParaRPr lang="en-ZA" dirty="0"/>
          </a:p>
        </p:txBody>
      </p:sp>
      <p:sp>
        <p:nvSpPr>
          <p:cNvPr id="4" name="Text Placeholder 3">
            <a:extLst>
              <a:ext uri="{FF2B5EF4-FFF2-40B4-BE49-F238E27FC236}">
                <a16:creationId xmlns:a16="http://schemas.microsoft.com/office/drawing/2014/main" id="{2B08BA1B-D946-4319-87BE-5EE2AB7D85FA}"/>
              </a:ext>
            </a:extLst>
          </p:cNvPr>
          <p:cNvSpPr>
            <a:spLocks noGrp="1"/>
          </p:cNvSpPr>
          <p:nvPr>
            <p:ph type="body" sz="quarter" idx="13"/>
          </p:nvPr>
        </p:nvSpPr>
        <p:spPr/>
        <p:txBody>
          <a:bodyPr/>
          <a:lstStyle/>
          <a:p>
            <a:r>
              <a:rPr lang="en-GB"/>
              <a:t>This is the attractiveness of the 40 attributes in relation to how important respondents think its driver is. This analysis gives a summarised 360 degree view of what influences employer attractiveness. </a:t>
            </a:r>
          </a:p>
          <a:p>
            <a:endParaRPr lang="en-ZA"/>
          </a:p>
        </p:txBody>
      </p:sp>
      <p:sp>
        <p:nvSpPr>
          <p:cNvPr id="5" name="Title 4">
            <a:extLst>
              <a:ext uri="{FF2B5EF4-FFF2-40B4-BE49-F238E27FC236}">
                <a16:creationId xmlns:a16="http://schemas.microsoft.com/office/drawing/2014/main" id="{6D3EBA17-118B-4886-B751-13BC6F7402C6}"/>
              </a:ext>
            </a:extLst>
          </p:cNvPr>
          <p:cNvSpPr>
            <a:spLocks noGrp="1"/>
          </p:cNvSpPr>
          <p:nvPr>
            <p:ph type="title"/>
          </p:nvPr>
        </p:nvSpPr>
        <p:spPr/>
        <p:txBody>
          <a:bodyPr/>
          <a:lstStyle/>
          <a:p>
            <a:r>
              <a:rPr lang="en-ZA"/>
              <a:t>The top 10 most important attributes </a:t>
            </a:r>
            <a:endParaRPr lang="en-ZA" dirty="0"/>
          </a:p>
        </p:txBody>
      </p:sp>
      <p:sp>
        <p:nvSpPr>
          <p:cNvPr id="2" name="Text Placeholder 1">
            <a:extLst>
              <a:ext uri="{FF2B5EF4-FFF2-40B4-BE49-F238E27FC236}">
                <a16:creationId xmlns:a16="http://schemas.microsoft.com/office/drawing/2014/main" id="{E16A6917-7ACA-4828-8667-777A654A9BDF}"/>
              </a:ext>
            </a:extLst>
          </p:cNvPr>
          <p:cNvSpPr>
            <a:spLocks noGrp="1"/>
          </p:cNvSpPr>
          <p:nvPr>
            <p:ph type="body" sz="quarter" idx="10"/>
          </p:nvPr>
        </p:nvSpPr>
        <p:spPr/>
        <p:txBody>
          <a:bodyPr/>
          <a:lstStyle/>
          <a:p>
            <a:r>
              <a:rPr lang="en-US"/>
              <a:t>2021 | South Africa | Professionals | All main fields of study</a:t>
            </a:r>
          </a:p>
          <a:p>
            <a:endParaRPr lang="en-ZA" dirty="0"/>
          </a:p>
        </p:txBody>
      </p:sp>
      <p:grpSp>
        <p:nvGrpSpPr>
          <p:cNvPr id="6" name="Group 5">
            <a:extLst>
              <a:ext uri="{FF2B5EF4-FFF2-40B4-BE49-F238E27FC236}">
                <a16:creationId xmlns:a16="http://schemas.microsoft.com/office/drawing/2014/main" id="{EF3FB6A4-1693-48F1-A97C-108A9A9953B0}"/>
              </a:ext>
            </a:extLst>
          </p:cNvPr>
          <p:cNvGrpSpPr/>
          <p:nvPr/>
        </p:nvGrpSpPr>
        <p:grpSpPr>
          <a:xfrm>
            <a:off x="2727527" y="5580621"/>
            <a:ext cx="6736946" cy="462566"/>
            <a:chOff x="2695733" y="5580621"/>
            <a:chExt cx="6736946" cy="462566"/>
          </a:xfrm>
        </p:grpSpPr>
        <p:sp>
          <p:nvSpPr>
            <p:cNvPr id="23" name="TextBox 23">
              <a:extLst>
                <a:ext uri="{FF2B5EF4-FFF2-40B4-BE49-F238E27FC236}">
                  <a16:creationId xmlns:a16="http://schemas.microsoft.com/office/drawing/2014/main" id="{91630F7E-483B-469C-BBB2-E4FE04B73434}"/>
                </a:ext>
              </a:extLst>
            </p:cNvPr>
            <p:cNvSpPr txBox="1"/>
            <p:nvPr/>
          </p:nvSpPr>
          <p:spPr>
            <a:xfrm>
              <a:off x="293086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Employer Reputation &amp; Image</a:t>
              </a:r>
            </a:p>
          </p:txBody>
        </p:sp>
        <p:sp>
          <p:nvSpPr>
            <p:cNvPr id="24" name="TextBox 23">
              <a:extLst>
                <a:ext uri="{FF2B5EF4-FFF2-40B4-BE49-F238E27FC236}">
                  <a16:creationId xmlns:a16="http://schemas.microsoft.com/office/drawing/2014/main" id="{69E0C12E-1D93-4E3E-BBE8-6503C4D4EC6E}"/>
                </a:ext>
              </a:extLst>
            </p:cNvPr>
            <p:cNvSpPr txBox="1"/>
            <p:nvPr/>
          </p:nvSpPr>
          <p:spPr>
            <a:xfrm>
              <a:off x="654711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People &amp; Culture</a:t>
              </a:r>
            </a:p>
          </p:txBody>
        </p:sp>
        <p:sp>
          <p:nvSpPr>
            <p:cNvPr id="25" name="TextBox 23">
              <a:extLst>
                <a:ext uri="{FF2B5EF4-FFF2-40B4-BE49-F238E27FC236}">
                  <a16:creationId xmlns:a16="http://schemas.microsoft.com/office/drawing/2014/main" id="{0C6F65B3-47BF-45B5-826B-B982E03CCD8C}"/>
                </a:ext>
              </a:extLst>
            </p:cNvPr>
            <p:cNvSpPr txBox="1"/>
            <p:nvPr/>
          </p:nvSpPr>
          <p:spPr>
            <a:xfrm>
              <a:off x="2928889" y="5873909"/>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Remuneration &amp; Advancement Opportunities</a:t>
              </a:r>
            </a:p>
          </p:txBody>
        </p:sp>
        <p:sp>
          <p:nvSpPr>
            <p:cNvPr id="26" name="TextBox 23">
              <a:extLst>
                <a:ext uri="{FF2B5EF4-FFF2-40B4-BE49-F238E27FC236}">
                  <a16:creationId xmlns:a16="http://schemas.microsoft.com/office/drawing/2014/main" id="{9C952204-695B-4C26-A47B-9371D5628CC0}"/>
                </a:ext>
              </a:extLst>
            </p:cNvPr>
            <p:cNvSpPr txBox="1"/>
            <p:nvPr/>
          </p:nvSpPr>
          <p:spPr>
            <a:xfrm>
              <a:off x="6545139" y="5873910"/>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Job Characteristics</a:t>
              </a:r>
            </a:p>
          </p:txBody>
        </p:sp>
        <p:sp>
          <p:nvSpPr>
            <p:cNvPr id="27" name="Rektangel 49">
              <a:extLst>
                <a:ext uri="{FF2B5EF4-FFF2-40B4-BE49-F238E27FC236}">
                  <a16:creationId xmlns:a16="http://schemas.microsoft.com/office/drawing/2014/main" id="{865A21A9-D302-4E23-817C-4134EFDC2B5C}"/>
                </a:ext>
              </a:extLst>
            </p:cNvPr>
            <p:cNvSpPr/>
            <p:nvPr/>
          </p:nvSpPr>
          <p:spPr>
            <a:xfrm>
              <a:off x="2695733" y="5606242"/>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28" name="Rektangel 50">
              <a:extLst>
                <a:ext uri="{FF2B5EF4-FFF2-40B4-BE49-F238E27FC236}">
                  <a16:creationId xmlns:a16="http://schemas.microsoft.com/office/drawing/2014/main" id="{E3F4EA18-14CD-4FE7-B610-A1ED94F93837}"/>
                </a:ext>
              </a:extLst>
            </p:cNvPr>
            <p:cNvSpPr/>
            <p:nvPr/>
          </p:nvSpPr>
          <p:spPr>
            <a:xfrm>
              <a:off x="2695733" y="5877289"/>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29" name="Rektangel 51">
              <a:extLst>
                <a:ext uri="{FF2B5EF4-FFF2-40B4-BE49-F238E27FC236}">
                  <a16:creationId xmlns:a16="http://schemas.microsoft.com/office/drawing/2014/main" id="{AB5AF0BB-5264-4A9F-A1D8-187CA5AC0A82}"/>
                </a:ext>
              </a:extLst>
            </p:cNvPr>
            <p:cNvSpPr/>
            <p:nvPr/>
          </p:nvSpPr>
          <p:spPr>
            <a:xfrm>
              <a:off x="6326669" y="5606242"/>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30" name="Rektangel 55">
              <a:extLst>
                <a:ext uri="{FF2B5EF4-FFF2-40B4-BE49-F238E27FC236}">
                  <a16:creationId xmlns:a16="http://schemas.microsoft.com/office/drawing/2014/main" id="{95AF51E3-5618-4D74-BCA0-1703891931ED}"/>
                </a:ext>
              </a:extLst>
            </p:cNvPr>
            <p:cNvSpPr/>
            <p:nvPr/>
          </p:nvSpPr>
          <p:spPr>
            <a:xfrm>
              <a:off x="6326669" y="5877289"/>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grpSp>
      <p:sp>
        <p:nvSpPr>
          <p:cNvPr id="32" name="textruta 39">
            <a:extLst>
              <a:ext uri="{FF2B5EF4-FFF2-40B4-BE49-F238E27FC236}">
                <a16:creationId xmlns:a16="http://schemas.microsoft.com/office/drawing/2014/main" id="{8635E5D3-031E-475B-A819-886DA404C418}"/>
              </a:ext>
            </a:extLst>
          </p:cNvPr>
          <p:cNvSpPr txBox="1"/>
          <p:nvPr/>
        </p:nvSpPr>
        <p:spPr>
          <a:xfrm>
            <a:off x="1110549" y="1176400"/>
            <a:ext cx="4896000" cy="323165"/>
          </a:xfrm>
          <a:prstGeom prst="rect">
            <a:avLst/>
          </a:prstGeom>
          <a:noFill/>
        </p:spPr>
        <p:txBody>
          <a:bodyPr wrap="square" rtlCol="0">
            <a:spAutoFit/>
          </a:bodyPr>
          <a:lstStyle/>
          <a:p>
            <a:pPr algn="ctr"/>
            <a:r>
              <a:rPr lang="en-GB" sz="1500" b="1">
                <a:solidFill>
                  <a:schemeClr val="bg1"/>
                </a:solidFill>
                <a:latin typeface="Calibri" pitchFamily="34" charset="0"/>
                <a:cs typeface="Calibri" pitchFamily="34" charset="0"/>
              </a:rPr>
              <a:t>Your alumni</a:t>
            </a:r>
            <a:endParaRPr lang="en-GB" sz="1500" b="1" dirty="0">
              <a:solidFill>
                <a:schemeClr val="bg1"/>
              </a:solidFill>
              <a:latin typeface="Calibri" pitchFamily="34" charset="0"/>
              <a:cs typeface="Calibri" pitchFamily="34" charset="0"/>
            </a:endParaRPr>
          </a:p>
        </p:txBody>
      </p:sp>
      <p:sp>
        <p:nvSpPr>
          <p:cNvPr id="34" name="textruta 39">
            <a:extLst>
              <a:ext uri="{FF2B5EF4-FFF2-40B4-BE49-F238E27FC236}">
                <a16:creationId xmlns:a16="http://schemas.microsoft.com/office/drawing/2014/main" id="{032AAEB0-0D76-4794-AF48-9AAAE28CC013}"/>
              </a:ext>
            </a:extLst>
          </p:cNvPr>
          <p:cNvSpPr txBox="1"/>
          <p:nvPr/>
        </p:nvSpPr>
        <p:spPr>
          <a:xfrm>
            <a:off x="6155484" y="1176400"/>
            <a:ext cx="4896000" cy="323165"/>
          </a:xfrm>
          <a:prstGeom prst="rect">
            <a:avLst/>
          </a:prstGeom>
          <a:noFill/>
        </p:spPr>
        <p:txBody>
          <a:bodyPr wrap="square" rtlCol="0">
            <a:spAutoFit/>
          </a:bodyPr>
          <a:lstStyle/>
          <a:p>
            <a:pPr algn="ctr"/>
            <a:r>
              <a:rPr lang="sv-SE" sz="1500" b="1">
                <a:solidFill>
                  <a:schemeClr val="bg1"/>
                </a:solidFill>
                <a:latin typeface="Calibri" pitchFamily="34" charset="0"/>
                <a:cs typeface="Calibri" pitchFamily="34" charset="0"/>
              </a:rPr>
              <a:t>All professionals</a:t>
            </a:r>
            <a:endParaRPr lang="sv-SE" sz="1500" b="1" dirty="0">
              <a:solidFill>
                <a:schemeClr val="bg1"/>
              </a:solidFill>
              <a:latin typeface="Calibri" pitchFamily="34" charset="0"/>
              <a:cs typeface="Calibri" pitchFamily="34" charset="0"/>
            </a:endParaRPr>
          </a:p>
        </p:txBody>
      </p:sp>
      <p:sp>
        <p:nvSpPr>
          <p:cNvPr id="31" name="Rounded Rectangle 177"/>
          <p:cNvSpPr/>
          <p:nvPr/>
        </p:nvSpPr>
        <p:spPr>
          <a:xfrm>
            <a:off x="446172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r>
              <a:rPr lang="en-US" sz="1400" dirty="0">
                <a:solidFill>
                  <a:srgbClr val="FF0000"/>
                </a:solidFill>
                <a:cs typeface="Calibri" pitchFamily="34" charset="0"/>
              </a:rPr>
              <a:t>   </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800" y="18396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800" y="1821600"/>
            <a:ext cx="4600038" cy="341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913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F3FB6A4-1693-48F1-A97C-108A9A9953B0}"/>
              </a:ext>
            </a:extLst>
          </p:cNvPr>
          <p:cNvGrpSpPr/>
          <p:nvPr/>
        </p:nvGrpSpPr>
        <p:grpSpPr>
          <a:xfrm>
            <a:off x="2727527" y="5728905"/>
            <a:ext cx="6736946" cy="462566"/>
            <a:chOff x="2695733" y="5580621"/>
            <a:chExt cx="6736946" cy="462566"/>
          </a:xfrm>
        </p:grpSpPr>
        <p:sp>
          <p:nvSpPr>
            <p:cNvPr id="49" name="TextBox 23">
              <a:extLst>
                <a:ext uri="{FF2B5EF4-FFF2-40B4-BE49-F238E27FC236}">
                  <a16:creationId xmlns:a16="http://schemas.microsoft.com/office/drawing/2014/main" id="{91630F7E-483B-469C-BBB2-E4FE04B73434}"/>
                </a:ext>
              </a:extLst>
            </p:cNvPr>
            <p:cNvSpPr txBox="1"/>
            <p:nvPr/>
          </p:nvSpPr>
          <p:spPr>
            <a:xfrm>
              <a:off x="293086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Employer Reputation &amp; Image</a:t>
              </a:r>
            </a:p>
          </p:txBody>
        </p:sp>
        <p:sp>
          <p:nvSpPr>
            <p:cNvPr id="50" name="TextBox 49">
              <a:extLst>
                <a:ext uri="{FF2B5EF4-FFF2-40B4-BE49-F238E27FC236}">
                  <a16:creationId xmlns:a16="http://schemas.microsoft.com/office/drawing/2014/main" id="{69E0C12E-1D93-4E3E-BBE8-6503C4D4EC6E}"/>
                </a:ext>
              </a:extLst>
            </p:cNvPr>
            <p:cNvSpPr txBox="1"/>
            <p:nvPr/>
          </p:nvSpPr>
          <p:spPr>
            <a:xfrm>
              <a:off x="6547114" y="5580621"/>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People &amp; Culture</a:t>
              </a:r>
            </a:p>
          </p:txBody>
        </p:sp>
        <p:sp>
          <p:nvSpPr>
            <p:cNvPr id="51" name="TextBox 23">
              <a:extLst>
                <a:ext uri="{FF2B5EF4-FFF2-40B4-BE49-F238E27FC236}">
                  <a16:creationId xmlns:a16="http://schemas.microsoft.com/office/drawing/2014/main" id="{0C6F65B3-47BF-45B5-826B-B982E03CCD8C}"/>
                </a:ext>
              </a:extLst>
            </p:cNvPr>
            <p:cNvSpPr txBox="1"/>
            <p:nvPr/>
          </p:nvSpPr>
          <p:spPr>
            <a:xfrm>
              <a:off x="2928889" y="5873909"/>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Remuneration &amp; Advancement Opportunities</a:t>
              </a:r>
            </a:p>
          </p:txBody>
        </p:sp>
        <p:sp>
          <p:nvSpPr>
            <p:cNvPr id="52" name="TextBox 23">
              <a:extLst>
                <a:ext uri="{FF2B5EF4-FFF2-40B4-BE49-F238E27FC236}">
                  <a16:creationId xmlns:a16="http://schemas.microsoft.com/office/drawing/2014/main" id="{9C952204-695B-4C26-A47B-9371D5628CC0}"/>
                </a:ext>
              </a:extLst>
            </p:cNvPr>
            <p:cNvSpPr txBox="1"/>
            <p:nvPr/>
          </p:nvSpPr>
          <p:spPr>
            <a:xfrm>
              <a:off x="6545139" y="5873910"/>
              <a:ext cx="2885565" cy="169277"/>
            </a:xfrm>
            <a:prstGeom prst="rect">
              <a:avLst/>
            </a:prstGeom>
            <a:noFill/>
          </p:spPr>
          <p:txBody>
            <a:bodyPr wrap="square" lIns="0" tIns="0" rIns="0" bIns="0" rtlCol="0" anchor="ctr" anchorCtr="0">
              <a:spAutoFit/>
            </a:bodyPr>
            <a:lstStyle/>
            <a:p>
              <a:r>
                <a:rPr lang="en-US" sz="1100" dirty="0">
                  <a:solidFill>
                    <a:srgbClr val="202020"/>
                  </a:solidFill>
                  <a:cs typeface="Calibri" pitchFamily="34" charset="0"/>
                </a:rPr>
                <a:t>Job Characteristics</a:t>
              </a:r>
            </a:p>
          </p:txBody>
        </p:sp>
        <p:sp>
          <p:nvSpPr>
            <p:cNvPr id="53" name="Rektangel 49">
              <a:extLst>
                <a:ext uri="{FF2B5EF4-FFF2-40B4-BE49-F238E27FC236}">
                  <a16:creationId xmlns:a16="http://schemas.microsoft.com/office/drawing/2014/main" id="{865A21A9-D302-4E23-817C-4134EFDC2B5C}"/>
                </a:ext>
              </a:extLst>
            </p:cNvPr>
            <p:cNvSpPr/>
            <p:nvPr/>
          </p:nvSpPr>
          <p:spPr>
            <a:xfrm>
              <a:off x="2695733" y="5606242"/>
              <a:ext cx="143999" cy="144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4" name="Rektangel 50">
              <a:extLst>
                <a:ext uri="{FF2B5EF4-FFF2-40B4-BE49-F238E27FC236}">
                  <a16:creationId xmlns:a16="http://schemas.microsoft.com/office/drawing/2014/main" id="{E3F4EA18-14CD-4FE7-B610-A1ED94F93837}"/>
                </a:ext>
              </a:extLst>
            </p:cNvPr>
            <p:cNvSpPr/>
            <p:nvPr/>
          </p:nvSpPr>
          <p:spPr>
            <a:xfrm>
              <a:off x="2695733" y="5877289"/>
              <a:ext cx="143999" cy="144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5" name="Rektangel 51">
              <a:extLst>
                <a:ext uri="{FF2B5EF4-FFF2-40B4-BE49-F238E27FC236}">
                  <a16:creationId xmlns:a16="http://schemas.microsoft.com/office/drawing/2014/main" id="{AB5AF0BB-5264-4A9F-A1D8-187CA5AC0A82}"/>
                </a:ext>
              </a:extLst>
            </p:cNvPr>
            <p:cNvSpPr/>
            <p:nvPr/>
          </p:nvSpPr>
          <p:spPr>
            <a:xfrm>
              <a:off x="6326669" y="5606242"/>
              <a:ext cx="143999" cy="144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sp>
          <p:nvSpPr>
            <p:cNvPr id="56" name="Rektangel 55">
              <a:extLst>
                <a:ext uri="{FF2B5EF4-FFF2-40B4-BE49-F238E27FC236}">
                  <a16:creationId xmlns:a16="http://schemas.microsoft.com/office/drawing/2014/main" id="{95AF51E3-5618-4D74-BCA0-1703891931ED}"/>
                </a:ext>
              </a:extLst>
            </p:cNvPr>
            <p:cNvSpPr/>
            <p:nvPr/>
          </p:nvSpPr>
          <p:spPr>
            <a:xfrm>
              <a:off x="6326669" y="5877289"/>
              <a:ext cx="143999"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dirty="0">
                <a:solidFill>
                  <a:schemeClr val="tx1"/>
                </a:solidFill>
                <a:latin typeface="Calibri" pitchFamily="34" charset="0"/>
                <a:cs typeface="Calibri" pitchFamily="34" charset="0"/>
              </a:endParaRPr>
            </a:p>
          </p:txBody>
        </p:sp>
      </p:grpSp>
      <p:sp>
        <p:nvSpPr>
          <p:cNvPr id="31" name="Rektangel 52">
            <a:extLst>
              <a:ext uri="{FF2B5EF4-FFF2-40B4-BE49-F238E27FC236}">
                <a16:creationId xmlns:a16="http://schemas.microsoft.com/office/drawing/2014/main" id="{49882E61-EA94-C74E-93D4-FC34FB3DE600}"/>
              </a:ext>
            </a:extLst>
          </p:cNvPr>
          <p:cNvSpPr/>
          <p:nvPr/>
        </p:nvSpPr>
        <p:spPr>
          <a:xfrm>
            <a:off x="6295173" y="4038929"/>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9" name="Rektangel 28">
            <a:extLst>
              <a:ext uri="{FF2B5EF4-FFF2-40B4-BE49-F238E27FC236}">
                <a16:creationId xmlns:a16="http://schemas.microsoft.com/office/drawing/2014/main" id="{716C35E9-1630-3E45-A054-0C7097D1EFA9}"/>
              </a:ext>
            </a:extLst>
          </p:cNvPr>
          <p:cNvSpPr/>
          <p:nvPr/>
        </p:nvSpPr>
        <p:spPr>
          <a:xfrm>
            <a:off x="986215" y="4039021"/>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755" y="3832141"/>
            <a:ext cx="4847040"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057" y="3842872"/>
            <a:ext cx="4847040"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ktangel 52">
            <a:extLst>
              <a:ext uri="{FF2B5EF4-FFF2-40B4-BE49-F238E27FC236}">
                <a16:creationId xmlns:a16="http://schemas.microsoft.com/office/drawing/2014/main" id="{7B72E926-835E-4790-89C7-326CA36F1C94}"/>
              </a:ext>
            </a:extLst>
          </p:cNvPr>
          <p:cNvSpPr/>
          <p:nvPr/>
        </p:nvSpPr>
        <p:spPr>
          <a:xfrm>
            <a:off x="6282532" y="2105007"/>
            <a:ext cx="4946400" cy="1616400"/>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38" name="Rektangel 28">
            <a:extLst>
              <a:ext uri="{FF2B5EF4-FFF2-40B4-BE49-F238E27FC236}">
                <a16:creationId xmlns:a16="http://schemas.microsoft.com/office/drawing/2014/main" id="{A57E9F30-7D30-4013-89B3-FBEA6A5181B2}"/>
              </a:ext>
            </a:extLst>
          </p:cNvPr>
          <p:cNvSpPr/>
          <p:nvPr/>
        </p:nvSpPr>
        <p:spPr>
          <a:xfrm>
            <a:off x="973574" y="2105099"/>
            <a:ext cx="4946400" cy="16164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sv-SE" sz="6000" dirty="0">
              <a:solidFill>
                <a:prstClr val="white"/>
              </a:solidFill>
              <a:cs typeface="Calibri" pitchFamily="34" charset="0"/>
            </a:endParaRPr>
          </a:p>
        </p:txBody>
      </p:sp>
      <p:sp>
        <p:nvSpPr>
          <p:cNvPr id="7" name="Text Placeholder 6"/>
          <p:cNvSpPr>
            <a:spLocks noGrp="1"/>
          </p:cNvSpPr>
          <p:nvPr>
            <p:ph type="body" sz="quarter" idx="12"/>
          </p:nvPr>
        </p:nvSpPr>
        <p:spPr/>
        <p:txBody>
          <a:bodyPr/>
          <a:lstStyle/>
          <a:p>
            <a:r>
              <a:rPr lang="en-US"/>
              <a:t>Which of the following are most important to you? (Please select a maximum of 3 alternatives.)</a:t>
            </a:r>
            <a:endParaRPr lang="en-US" dirty="0"/>
          </a:p>
        </p:txBody>
      </p:sp>
      <p:sp>
        <p:nvSpPr>
          <p:cNvPr id="5" name="Title 4"/>
          <p:cNvSpPr>
            <a:spLocks noGrp="1"/>
          </p:cNvSpPr>
          <p:nvPr>
            <p:ph type="title"/>
          </p:nvPr>
        </p:nvSpPr>
        <p:spPr/>
        <p:txBody>
          <a:bodyPr/>
          <a:lstStyle/>
          <a:p>
            <a:r>
              <a:rPr lang="en-US"/>
              <a:t>The biggest changes from 2020 to 2021 – Employer preferences</a:t>
            </a:r>
            <a:endParaRPr lang="sv-SE" dirty="0"/>
          </a:p>
        </p:txBody>
      </p:sp>
      <p:sp>
        <p:nvSpPr>
          <p:cNvPr id="6" name="Text Placeholder 5"/>
          <p:cNvSpPr>
            <a:spLocks noGrp="1"/>
          </p:cNvSpPr>
          <p:nvPr>
            <p:ph type="body" sz="quarter" idx="10"/>
          </p:nvPr>
        </p:nvSpPr>
        <p:spPr/>
        <p:txBody>
          <a:bodyPr/>
          <a:lstStyle/>
          <a:p>
            <a:r>
              <a:rPr lang="en-US"/>
              <a:t>2021 | South Africa | Professionals | All main fields of study</a:t>
            </a:r>
            <a:endParaRPr lang="en-US" dirty="0"/>
          </a:p>
        </p:txBody>
      </p:sp>
      <p:sp>
        <p:nvSpPr>
          <p:cNvPr id="26" name="textruta 39">
            <a:extLst>
              <a:ext uri="{FF2B5EF4-FFF2-40B4-BE49-F238E27FC236}">
                <a16:creationId xmlns:a16="http://schemas.microsoft.com/office/drawing/2014/main" id="{44AA670B-5786-4307-9635-C77F9CA5A216}"/>
              </a:ext>
            </a:extLst>
          </p:cNvPr>
          <p:cNvSpPr txBox="1"/>
          <p:nvPr/>
        </p:nvSpPr>
        <p:spPr>
          <a:xfrm>
            <a:off x="1108650" y="1385171"/>
            <a:ext cx="4896000" cy="323165"/>
          </a:xfrm>
          <a:prstGeom prst="rect">
            <a:avLst/>
          </a:prstGeom>
          <a:noFill/>
        </p:spPr>
        <p:txBody>
          <a:bodyPr wrap="square" rtlCol="0">
            <a:spAutoFit/>
          </a:bodyPr>
          <a:lstStyle/>
          <a:p>
            <a:pPr algn="ctr"/>
            <a:r>
              <a:rPr lang="en-GB" sz="1500" b="1" dirty="0">
                <a:solidFill>
                  <a:prstClr val="white"/>
                </a:solidFill>
                <a:latin typeface="Calibri" pitchFamily="34" charset="0"/>
                <a:cs typeface="Calibri" pitchFamily="34" charset="0"/>
              </a:rPr>
              <a:t>Your students</a:t>
            </a:r>
          </a:p>
        </p:txBody>
      </p:sp>
      <p:sp>
        <p:nvSpPr>
          <p:cNvPr id="28" name="TextBox 27">
            <a:extLst>
              <a:ext uri="{FF2B5EF4-FFF2-40B4-BE49-F238E27FC236}">
                <a16:creationId xmlns:a16="http://schemas.microsoft.com/office/drawing/2014/main" id="{9BE212AB-C649-4396-8833-DA96419EAF57}"/>
              </a:ext>
            </a:extLst>
          </p:cNvPr>
          <p:cNvSpPr txBox="1"/>
          <p:nvPr/>
        </p:nvSpPr>
        <p:spPr>
          <a:xfrm>
            <a:off x="1667863" y="2340170"/>
            <a:ext cx="3643532" cy="3182030"/>
          </a:xfrm>
          <a:prstGeom prst="rect">
            <a:avLst/>
          </a:prstGeom>
        </p:spPr>
        <p:txBody>
          <a:bodyPr vert="horz" wrap="square" lIns="99551" tIns="49775" rIns="99551" bIns="49775" rtlCol="0" anchor="ctr">
            <a:normAutofit fontScale="97500"/>
          </a:bodyPr>
          <a:lstStyle/>
          <a:p>
            <a:endParaRPr lang="sv-SE" sz="2800">
              <a:solidFill>
                <a:srgbClr val="414041"/>
              </a:solidFill>
            </a:endParaRPr>
          </a:p>
        </p:txBody>
      </p:sp>
      <p:pic>
        <p:nvPicPr>
          <p:cNvPr id="62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55" y="1922400"/>
            <a:ext cx="4847040"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057" y="1933131"/>
            <a:ext cx="4847040" cy="18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ounded Rectangle 177"/>
          <p:cNvSpPr/>
          <p:nvPr/>
        </p:nvSpPr>
        <p:spPr>
          <a:xfrm>
            <a:off x="4342973" y="197912"/>
            <a:ext cx="3956538" cy="217527"/>
          </a:xfrm>
          <a:prstGeom prst="roundRect">
            <a:avLst>
              <a:gd name="adj" fmla="val 2979"/>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252000" indent="-198000"/>
            <a:endParaRPr lang="en-US" sz="1400" dirty="0">
              <a:solidFill>
                <a:srgbClr val="FF0000"/>
              </a:solidFill>
              <a:cs typeface="Calibri" pitchFamily="34" charset="0"/>
            </a:endParaRPr>
          </a:p>
        </p:txBody>
      </p:sp>
      <p:sp>
        <p:nvSpPr>
          <p:cNvPr id="61" name="Right Triangle 60">
            <a:extLst>
              <a:ext uri="{FF2B5EF4-FFF2-40B4-BE49-F238E27FC236}">
                <a16:creationId xmlns:a16="http://schemas.microsoft.com/office/drawing/2014/main" id="{F57064FB-81F1-4226-AEB3-B4D88E75F01D}"/>
              </a:ext>
            </a:extLst>
          </p:cNvPr>
          <p:cNvSpPr/>
          <p:nvPr/>
        </p:nvSpPr>
        <p:spPr>
          <a:xfrm rot="5400000">
            <a:off x="11088128" y="1833007"/>
            <a:ext cx="160564" cy="129855"/>
          </a:xfrm>
          <a:prstGeom prst="rtTriangle">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2" name="Rounded Rectangle 37">
            <a:extLst>
              <a:ext uri="{FF2B5EF4-FFF2-40B4-BE49-F238E27FC236}">
                <a16:creationId xmlns:a16="http://schemas.microsoft.com/office/drawing/2014/main" id="{540EBEE8-DEB8-4DD3-9591-B170E9692B15}"/>
              </a:ext>
            </a:extLst>
          </p:cNvPr>
          <p:cNvSpPr/>
          <p:nvPr/>
        </p:nvSpPr>
        <p:spPr>
          <a:xfrm>
            <a:off x="6187351" y="1238780"/>
            <a:ext cx="5054222" cy="600489"/>
          </a:xfrm>
          <a:prstGeom prst="roundRect">
            <a:avLst>
              <a:gd name="adj" fmla="val 4278"/>
            </a:avLst>
          </a:prstGeom>
          <a:solidFill>
            <a:srgbClr val="074B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3" name="Rounded Rectangle 37">
            <a:extLst>
              <a:ext uri="{FF2B5EF4-FFF2-40B4-BE49-F238E27FC236}">
                <a16:creationId xmlns:a16="http://schemas.microsoft.com/office/drawing/2014/main" id="{EE0A8FAC-2FCD-4412-9FC9-1AB67E7F498E}"/>
              </a:ext>
            </a:extLst>
          </p:cNvPr>
          <p:cNvSpPr/>
          <p:nvPr/>
        </p:nvSpPr>
        <p:spPr>
          <a:xfrm>
            <a:off x="946900" y="1246142"/>
            <a:ext cx="5088051" cy="593128"/>
          </a:xfrm>
          <a:prstGeom prst="roundRect">
            <a:avLst>
              <a:gd name="adj" fmla="val 427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algn="ctr" defTabSz="451363"/>
            <a:endParaRPr lang="en-US" sz="1814">
              <a:solidFill>
                <a:srgbClr val="414041"/>
              </a:solidFill>
              <a:latin typeface="Calibri"/>
            </a:endParaRPr>
          </a:p>
        </p:txBody>
      </p:sp>
      <p:sp>
        <p:nvSpPr>
          <p:cNvPr id="64" name="textruta 39">
            <a:extLst>
              <a:ext uri="{FF2B5EF4-FFF2-40B4-BE49-F238E27FC236}">
                <a16:creationId xmlns:a16="http://schemas.microsoft.com/office/drawing/2014/main" id="{D6032201-5682-47A9-A7E2-D01A299DFAE2}"/>
              </a:ext>
            </a:extLst>
          </p:cNvPr>
          <p:cNvSpPr txBox="1"/>
          <p:nvPr/>
        </p:nvSpPr>
        <p:spPr>
          <a:xfrm>
            <a:off x="916598" y="1385171"/>
            <a:ext cx="5088052" cy="327560"/>
          </a:xfrm>
          <a:prstGeom prst="rect">
            <a:avLst/>
          </a:prstGeom>
          <a:noFill/>
        </p:spPr>
        <p:txBody>
          <a:bodyPr wrap="square" rtlCol="0">
            <a:spAutoFit/>
          </a:bodyPr>
          <a:lstStyle/>
          <a:p>
            <a:pPr algn="ctr"/>
            <a:r>
              <a:rPr lang="en-GB" sz="1500" b="1">
                <a:solidFill>
                  <a:prstClr val="white"/>
                </a:solidFill>
                <a:latin typeface="Calibri" pitchFamily="34" charset="0"/>
                <a:cs typeface="Calibri" pitchFamily="34" charset="0"/>
              </a:rPr>
              <a:t>Your alumni</a:t>
            </a:r>
            <a:endParaRPr lang="en-GB" sz="1500" b="1" dirty="0">
              <a:solidFill>
                <a:prstClr val="white"/>
              </a:solidFill>
              <a:latin typeface="Calibri" pitchFamily="34" charset="0"/>
              <a:cs typeface="Calibri" pitchFamily="34" charset="0"/>
            </a:endParaRPr>
          </a:p>
        </p:txBody>
      </p:sp>
      <p:sp>
        <p:nvSpPr>
          <p:cNvPr id="65" name="textruta 39">
            <a:extLst>
              <a:ext uri="{FF2B5EF4-FFF2-40B4-BE49-F238E27FC236}">
                <a16:creationId xmlns:a16="http://schemas.microsoft.com/office/drawing/2014/main" id="{9C2578EC-CFB0-4FCE-B5E6-7693D220FF10}"/>
              </a:ext>
            </a:extLst>
          </p:cNvPr>
          <p:cNvSpPr txBox="1"/>
          <p:nvPr/>
        </p:nvSpPr>
        <p:spPr>
          <a:xfrm>
            <a:off x="6183886" y="1359375"/>
            <a:ext cx="5054223" cy="331625"/>
          </a:xfrm>
          <a:prstGeom prst="rect">
            <a:avLst/>
          </a:prstGeom>
          <a:noFill/>
        </p:spPr>
        <p:txBody>
          <a:bodyPr wrap="square" rtlCol="0">
            <a:spAutoFit/>
          </a:bodyPr>
          <a:lstStyle/>
          <a:p>
            <a:pPr algn="ctr"/>
            <a:r>
              <a:rPr lang="sv-SE" sz="1500" b="1">
                <a:solidFill>
                  <a:prstClr val="white"/>
                </a:solidFill>
                <a:latin typeface="Calibri" pitchFamily="34" charset="0"/>
                <a:cs typeface="Calibri" pitchFamily="34" charset="0"/>
              </a:rPr>
              <a:t>All professionals</a:t>
            </a:r>
            <a:endParaRPr lang="sv-SE" sz="1500" b="1" dirty="0">
              <a:solidFill>
                <a:prstClr val="white"/>
              </a:solidFill>
              <a:latin typeface="Calibri" pitchFamily="34" charset="0"/>
              <a:cs typeface="Calibri" pitchFamily="34" charset="0"/>
            </a:endParaRPr>
          </a:p>
        </p:txBody>
      </p:sp>
      <p:sp>
        <p:nvSpPr>
          <p:cNvPr id="66" name="Right Triangle 65">
            <a:extLst>
              <a:ext uri="{FF2B5EF4-FFF2-40B4-BE49-F238E27FC236}">
                <a16:creationId xmlns:a16="http://schemas.microsoft.com/office/drawing/2014/main" id="{F2ED3F26-B44E-4188-910C-46B454C3E835}"/>
              </a:ext>
            </a:extLst>
          </p:cNvPr>
          <p:cNvSpPr/>
          <p:nvPr/>
        </p:nvSpPr>
        <p:spPr>
          <a:xfrm rot="5400000">
            <a:off x="5892506" y="1823568"/>
            <a:ext cx="160564" cy="129855"/>
          </a:xfrm>
          <a:prstGeom prst="r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en-US">
              <a:solidFill>
                <a:srgbClr val="414041"/>
              </a:solidFill>
            </a:endParaRPr>
          </a:p>
        </p:txBody>
      </p:sp>
      <p:sp>
        <p:nvSpPr>
          <p:cNvPr id="69" name="TextBox 68"/>
          <p:cNvSpPr txBox="1"/>
          <p:nvPr/>
        </p:nvSpPr>
        <p:spPr>
          <a:xfrm>
            <a:off x="4871900" y="1891343"/>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0" name="TextBox 69"/>
          <p:cNvSpPr txBox="1"/>
          <p:nvPr/>
        </p:nvSpPr>
        <p:spPr>
          <a:xfrm>
            <a:off x="4862936" y="3818747"/>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1" name="TextBox 70"/>
          <p:cNvSpPr txBox="1"/>
          <p:nvPr/>
        </p:nvSpPr>
        <p:spPr>
          <a:xfrm>
            <a:off x="10250304" y="1895826"/>
            <a:ext cx="685313" cy="213664"/>
          </a:xfrm>
          <a:prstGeom prst="rect">
            <a:avLst/>
          </a:prstGeom>
        </p:spPr>
        <p:txBody>
          <a:bodyPr vert="horz" wrap="square" lIns="99551" tIns="49775" rIns="99551" bIns="49775" rtlCol="0" anchor="ctr">
            <a:noAutofit/>
          </a:bodyPr>
          <a:lstStyle/>
          <a:p>
            <a:r>
              <a:rPr lang="en-US" sz="1200" b="1" dirty="0"/>
              <a:t>2021 </a:t>
            </a:r>
          </a:p>
        </p:txBody>
      </p:sp>
      <p:sp>
        <p:nvSpPr>
          <p:cNvPr id="72" name="TextBox 71"/>
          <p:cNvSpPr txBox="1"/>
          <p:nvPr/>
        </p:nvSpPr>
        <p:spPr>
          <a:xfrm>
            <a:off x="10254787" y="3823230"/>
            <a:ext cx="685313" cy="213664"/>
          </a:xfrm>
          <a:prstGeom prst="rect">
            <a:avLst/>
          </a:prstGeom>
        </p:spPr>
        <p:txBody>
          <a:bodyPr vert="horz" wrap="square" lIns="99551" tIns="49775" rIns="99551" bIns="49775" rtlCol="0" anchor="ctr">
            <a:noAutofit/>
          </a:bodyPr>
          <a:lstStyle/>
          <a:p>
            <a:r>
              <a:rPr lang="en-US" sz="1200" b="1" dirty="0"/>
              <a:t>2021</a:t>
            </a:r>
          </a:p>
        </p:txBody>
      </p:sp>
      <p:sp>
        <p:nvSpPr>
          <p:cNvPr id="73" name="TextBox 72"/>
          <p:cNvSpPr txBox="1"/>
          <p:nvPr/>
        </p:nvSpPr>
        <p:spPr>
          <a:xfrm>
            <a:off x="5315255" y="189133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4" name="TextBox 73"/>
          <p:cNvSpPr txBox="1"/>
          <p:nvPr/>
        </p:nvSpPr>
        <p:spPr>
          <a:xfrm>
            <a:off x="5315250" y="3817178"/>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5" name="TextBox 74"/>
          <p:cNvSpPr txBox="1"/>
          <p:nvPr/>
        </p:nvSpPr>
        <p:spPr>
          <a:xfrm>
            <a:off x="10663280" y="1891333"/>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76" name="TextBox 75"/>
          <p:cNvSpPr txBox="1"/>
          <p:nvPr/>
        </p:nvSpPr>
        <p:spPr>
          <a:xfrm>
            <a:off x="10663275" y="3823200"/>
            <a:ext cx="685313" cy="213664"/>
          </a:xfrm>
          <a:prstGeom prst="rect">
            <a:avLst/>
          </a:prstGeom>
        </p:spPr>
        <p:txBody>
          <a:bodyPr vert="horz" wrap="square" lIns="99551" tIns="49775" rIns="99551" bIns="49775" rtlCol="0" anchor="ctr">
            <a:noAutofit/>
          </a:bodyPr>
          <a:lstStyle/>
          <a:p>
            <a:r>
              <a:rPr lang="en-US" sz="1200" b="1" dirty="0">
                <a:solidFill>
                  <a:srgbClr val="696969"/>
                </a:solidFill>
              </a:rPr>
              <a:t>2020 </a:t>
            </a:r>
          </a:p>
        </p:txBody>
      </p:sp>
      <p:sp>
        <p:nvSpPr>
          <p:cNvPr id="57" name="TextBox 56"/>
          <p:cNvSpPr txBox="1"/>
          <p:nvPr/>
        </p:nvSpPr>
        <p:spPr>
          <a:xfrm>
            <a:off x="1243804" y="1893615"/>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8" name="TextBox 57"/>
          <p:cNvSpPr txBox="1"/>
          <p:nvPr/>
        </p:nvSpPr>
        <p:spPr>
          <a:xfrm>
            <a:off x="6595365" y="1892089"/>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59" name="TextBox 58"/>
          <p:cNvSpPr txBox="1"/>
          <p:nvPr/>
        </p:nvSpPr>
        <p:spPr>
          <a:xfrm>
            <a:off x="1225372" y="3824972"/>
            <a:ext cx="685313" cy="213664"/>
          </a:xfrm>
          <a:prstGeom prst="rect">
            <a:avLst/>
          </a:prstGeom>
        </p:spPr>
        <p:txBody>
          <a:bodyPr vert="horz" wrap="square" lIns="99551" tIns="49775" rIns="99551" bIns="49775" rtlCol="0" anchor="ctr">
            <a:noAutofit/>
          </a:bodyPr>
          <a:lstStyle/>
          <a:p>
            <a:r>
              <a:rPr lang="en-US" sz="1200" b="1" dirty="0"/>
              <a:t>Rank</a:t>
            </a:r>
          </a:p>
        </p:txBody>
      </p:sp>
      <p:sp>
        <p:nvSpPr>
          <p:cNvPr id="60" name="TextBox 59"/>
          <p:cNvSpPr txBox="1"/>
          <p:nvPr/>
        </p:nvSpPr>
        <p:spPr>
          <a:xfrm>
            <a:off x="6576933" y="3823446"/>
            <a:ext cx="685313" cy="213664"/>
          </a:xfrm>
          <a:prstGeom prst="rect">
            <a:avLst/>
          </a:prstGeom>
        </p:spPr>
        <p:txBody>
          <a:bodyPr vert="horz" wrap="square" lIns="99551" tIns="49775" rIns="99551" bIns="49775" rtlCol="0" anchor="ctr">
            <a:noAutofit/>
          </a:bodyPr>
          <a:lstStyle/>
          <a:p>
            <a:r>
              <a:rPr lang="en-US" sz="1200" b="1" dirty="0"/>
              <a:t>Rank</a:t>
            </a:r>
          </a:p>
        </p:txBody>
      </p:sp>
      <p:grpSp>
        <p:nvGrpSpPr>
          <p:cNvPr id="79" name="Group 78">
            <a:extLst>
              <a:ext uri="{FF2B5EF4-FFF2-40B4-BE49-F238E27FC236}">
                <a16:creationId xmlns:a16="http://schemas.microsoft.com/office/drawing/2014/main" id="{3E4B56E1-5295-42C0-B594-73038FAF1EC7}"/>
              </a:ext>
            </a:extLst>
          </p:cNvPr>
          <p:cNvGrpSpPr/>
          <p:nvPr/>
        </p:nvGrpSpPr>
        <p:grpSpPr>
          <a:xfrm>
            <a:off x="128364" y="1566756"/>
            <a:ext cx="691931" cy="2024955"/>
            <a:chOff x="68559" y="1597698"/>
            <a:chExt cx="821714" cy="1971667"/>
          </a:xfrm>
        </p:grpSpPr>
        <p:sp>
          <p:nvSpPr>
            <p:cNvPr id="80" name="Down Arrow 2">
              <a:extLst>
                <a:ext uri="{FF2B5EF4-FFF2-40B4-BE49-F238E27FC236}">
                  <a16:creationId xmlns:a16="http://schemas.microsoft.com/office/drawing/2014/main" id="{48510AE7-A545-455D-86F5-76E5AD14C421}"/>
                </a:ext>
              </a:extLst>
            </p:cNvPr>
            <p:cNvSpPr/>
            <p:nvPr/>
          </p:nvSpPr>
          <p:spPr>
            <a:xfrm rot="10800000">
              <a:off x="68559" y="1691000"/>
              <a:ext cx="821714" cy="1842215"/>
            </a:xfrm>
            <a:prstGeom prst="downArrow">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dirty="0">
                <a:solidFill>
                  <a:schemeClr val="tx1"/>
                </a:solidFill>
              </a:endParaRPr>
            </a:p>
          </p:txBody>
        </p:sp>
        <p:sp>
          <p:nvSpPr>
            <p:cNvPr id="81" name="TextBox 80">
              <a:extLst>
                <a:ext uri="{FF2B5EF4-FFF2-40B4-BE49-F238E27FC236}">
                  <a16:creationId xmlns:a16="http://schemas.microsoft.com/office/drawing/2014/main" id="{D037FA87-38A0-4864-B59D-3949C721D636}"/>
                </a:ext>
              </a:extLst>
            </p:cNvPr>
            <p:cNvSpPr txBox="1"/>
            <p:nvPr/>
          </p:nvSpPr>
          <p:spPr>
            <a:xfrm rot="16200000">
              <a:off x="-519716" y="2506836"/>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I</a:t>
              </a:r>
              <a:r>
                <a:rPr lang="en-GB" sz="1100" i="0" dirty="0">
                  <a:solidFill>
                    <a:srgbClr val="1D1C1D"/>
                  </a:solidFill>
                  <a:effectLst/>
                  <a:latin typeface="Slack-Lato"/>
                </a:rPr>
                <a:t>ncreased in importance</a:t>
              </a:r>
              <a:endParaRPr lang="en-GB" sz="1100" dirty="0"/>
            </a:p>
          </p:txBody>
        </p:sp>
      </p:grpSp>
      <p:grpSp>
        <p:nvGrpSpPr>
          <p:cNvPr id="82" name="Group 81">
            <a:extLst>
              <a:ext uri="{FF2B5EF4-FFF2-40B4-BE49-F238E27FC236}">
                <a16:creationId xmlns:a16="http://schemas.microsoft.com/office/drawing/2014/main" id="{C08F0A5B-C20E-417D-9EB4-07F0E0FF42D4}"/>
              </a:ext>
            </a:extLst>
          </p:cNvPr>
          <p:cNvGrpSpPr/>
          <p:nvPr/>
        </p:nvGrpSpPr>
        <p:grpSpPr>
          <a:xfrm>
            <a:off x="126187" y="3705772"/>
            <a:ext cx="686930" cy="2122989"/>
            <a:chOff x="-767605" y="1502244"/>
            <a:chExt cx="827928" cy="2067120"/>
          </a:xfrm>
        </p:grpSpPr>
        <p:sp>
          <p:nvSpPr>
            <p:cNvPr id="83" name="Down Arrow 41">
              <a:extLst>
                <a:ext uri="{FF2B5EF4-FFF2-40B4-BE49-F238E27FC236}">
                  <a16:creationId xmlns:a16="http://schemas.microsoft.com/office/drawing/2014/main" id="{CE265B2A-19D2-415E-A96E-6B0ACF57E3E2}"/>
                </a:ext>
              </a:extLst>
            </p:cNvPr>
            <p:cNvSpPr/>
            <p:nvPr/>
          </p:nvSpPr>
          <p:spPr>
            <a:xfrm>
              <a:off x="-767605" y="1691000"/>
              <a:ext cx="827928" cy="1878364"/>
            </a:xfrm>
            <a:prstGeom prst="downArrow">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p>
              <a:pPr algn="ctr"/>
              <a:endParaRPr lang="x-none">
                <a:solidFill>
                  <a:schemeClr val="tx1"/>
                </a:solidFill>
              </a:endParaRPr>
            </a:p>
          </p:txBody>
        </p:sp>
        <p:sp>
          <p:nvSpPr>
            <p:cNvPr id="84" name="TextBox 83">
              <a:extLst>
                <a:ext uri="{FF2B5EF4-FFF2-40B4-BE49-F238E27FC236}">
                  <a16:creationId xmlns:a16="http://schemas.microsoft.com/office/drawing/2014/main" id="{151F1A56-037A-47E0-9BF7-02A98AAF39EC}"/>
                </a:ext>
              </a:extLst>
            </p:cNvPr>
            <p:cNvSpPr txBox="1"/>
            <p:nvPr/>
          </p:nvSpPr>
          <p:spPr>
            <a:xfrm rot="16200000">
              <a:off x="-1339474" y="2411382"/>
              <a:ext cx="1971667" cy="153391"/>
            </a:xfrm>
            <a:prstGeom prst="rect">
              <a:avLst/>
            </a:prstGeom>
            <a:ln>
              <a:noFill/>
            </a:ln>
          </p:spPr>
          <p:txBody>
            <a:bodyPr vert="horz" wrap="square" lIns="99551" tIns="49775" rIns="99551" bIns="49775" rtlCol="0" anchor="ctr">
              <a:noAutofit/>
            </a:bodyPr>
            <a:lstStyle/>
            <a:p>
              <a:r>
                <a:rPr lang="en-GB" sz="1100" dirty="0">
                  <a:solidFill>
                    <a:srgbClr val="1D1C1D"/>
                  </a:solidFill>
                  <a:latin typeface="Slack-Lato"/>
                </a:rPr>
                <a:t>Decreased</a:t>
              </a:r>
              <a:r>
                <a:rPr lang="en-GB" sz="1100" i="0" dirty="0">
                  <a:solidFill>
                    <a:srgbClr val="1D1C1D"/>
                  </a:solidFill>
                  <a:effectLst/>
                  <a:latin typeface="Slack-Lato"/>
                </a:rPr>
                <a:t> in importance</a:t>
              </a:r>
              <a:endParaRPr lang="en-GB" sz="1100" dirty="0"/>
            </a:p>
          </p:txBody>
        </p:sp>
      </p:grpSp>
    </p:spTree>
    <p:extLst>
      <p:ext uri="{BB962C8B-B14F-4D97-AF65-F5344CB8AC3E}">
        <p14:creationId xmlns:p14="http://schemas.microsoft.com/office/powerpoint/2010/main" val="3488657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Freeform 87">
            <a:extLst>
              <a:ext uri="{FF2B5EF4-FFF2-40B4-BE49-F238E27FC236}">
                <a16:creationId xmlns:a16="http://schemas.microsoft.com/office/drawing/2014/main" id="{DF15213D-0F19-444C-8387-0EFF10799AB1}"/>
              </a:ext>
            </a:extLst>
          </p:cNvPr>
          <p:cNvSpPr/>
          <p:nvPr/>
        </p:nvSpPr>
        <p:spPr>
          <a:xfrm>
            <a:off x="9097107" y="2007941"/>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8" name="Freeform 87">
            <a:extLst>
              <a:ext uri="{FF2B5EF4-FFF2-40B4-BE49-F238E27FC236}">
                <a16:creationId xmlns:a16="http://schemas.microsoft.com/office/drawing/2014/main" id="{91ED705C-DB64-4808-A62A-3021F84A6C13}"/>
              </a:ext>
            </a:extLst>
          </p:cNvPr>
          <p:cNvSpPr/>
          <p:nvPr/>
        </p:nvSpPr>
        <p:spPr>
          <a:xfrm>
            <a:off x="6312928" y="2007716"/>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7" name="Freeform 87">
            <a:extLst>
              <a:ext uri="{FF2B5EF4-FFF2-40B4-BE49-F238E27FC236}">
                <a16:creationId xmlns:a16="http://schemas.microsoft.com/office/drawing/2014/main" id="{A008BEA0-2490-4264-AA94-34F157321D7E}"/>
              </a:ext>
            </a:extLst>
          </p:cNvPr>
          <p:cNvSpPr/>
          <p:nvPr/>
        </p:nvSpPr>
        <p:spPr>
          <a:xfrm>
            <a:off x="3414852" y="2007717"/>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6" name="Freeform 87">
            <a:extLst>
              <a:ext uri="{FF2B5EF4-FFF2-40B4-BE49-F238E27FC236}">
                <a16:creationId xmlns:a16="http://schemas.microsoft.com/office/drawing/2014/main" id="{D2D7052B-E3C6-437A-87A2-5083C8C108B2}"/>
              </a:ext>
            </a:extLst>
          </p:cNvPr>
          <p:cNvSpPr/>
          <p:nvPr/>
        </p:nvSpPr>
        <p:spPr>
          <a:xfrm>
            <a:off x="558270" y="2007717"/>
            <a:ext cx="2503284" cy="3062876"/>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chemeClr val="bg1">
              <a:lumMod val="95000"/>
            </a:schemeClr>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5" name="Freeform 87">
            <a:extLst>
              <a:ext uri="{FF2B5EF4-FFF2-40B4-BE49-F238E27FC236}">
                <a16:creationId xmlns:a16="http://schemas.microsoft.com/office/drawing/2014/main" id="{3D0EC5C9-2C4B-4CA5-9A62-5BE7F4E4C783}"/>
              </a:ext>
            </a:extLst>
          </p:cNvPr>
          <p:cNvSpPr/>
          <p:nvPr/>
        </p:nvSpPr>
        <p:spPr>
          <a:xfrm>
            <a:off x="9097107" y="1189142"/>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64" name="Freeform 87">
            <a:extLst>
              <a:ext uri="{FF2B5EF4-FFF2-40B4-BE49-F238E27FC236}">
                <a16:creationId xmlns:a16="http://schemas.microsoft.com/office/drawing/2014/main" id="{1494584F-E4AA-45AA-87A8-7A7ABD26C439}"/>
              </a:ext>
            </a:extLst>
          </p:cNvPr>
          <p:cNvSpPr/>
          <p:nvPr/>
        </p:nvSpPr>
        <p:spPr>
          <a:xfrm>
            <a:off x="6320947" y="1185886"/>
            <a:ext cx="249526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52" name="Freeform 87">
            <a:extLst>
              <a:ext uri="{FF2B5EF4-FFF2-40B4-BE49-F238E27FC236}">
                <a16:creationId xmlns:a16="http://schemas.microsoft.com/office/drawing/2014/main" id="{E170BBEF-B8DA-4B4E-8B76-FBC89AEAAFE0}"/>
              </a:ext>
            </a:extLst>
          </p:cNvPr>
          <p:cNvSpPr/>
          <p:nvPr/>
        </p:nvSpPr>
        <p:spPr>
          <a:xfrm>
            <a:off x="3419170" y="1189971"/>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251" name="Freeform 87">
            <a:extLst>
              <a:ext uri="{FF2B5EF4-FFF2-40B4-BE49-F238E27FC236}">
                <a16:creationId xmlns:a16="http://schemas.microsoft.com/office/drawing/2014/main" id="{C2096B57-6349-4B34-8CE6-B7475FFF5996}"/>
              </a:ext>
            </a:extLst>
          </p:cNvPr>
          <p:cNvSpPr/>
          <p:nvPr/>
        </p:nvSpPr>
        <p:spPr>
          <a:xfrm>
            <a:off x="563253" y="1179333"/>
            <a:ext cx="2503284" cy="657951"/>
          </a:xfrm>
          <a:custGeom>
            <a:avLst/>
            <a:gdLst>
              <a:gd name="connsiteX0" fmla="*/ 109409 w 4179600"/>
              <a:gd name="connsiteY0" fmla="*/ 0 h 1609522"/>
              <a:gd name="connsiteX1" fmla="*/ 587459 w 4179600"/>
              <a:gd name="connsiteY1" fmla="*/ 0 h 1609522"/>
              <a:gd name="connsiteX2" fmla="*/ 3592141 w 4179600"/>
              <a:gd name="connsiteY2" fmla="*/ 0 h 1609522"/>
              <a:gd name="connsiteX3" fmla="*/ 4070191 w 4179600"/>
              <a:gd name="connsiteY3" fmla="*/ 0 h 1609522"/>
              <a:gd name="connsiteX4" fmla="*/ 4179600 w 4179600"/>
              <a:gd name="connsiteY4" fmla="*/ 109409 h 1609522"/>
              <a:gd name="connsiteX5" fmla="*/ 4179600 w 4179600"/>
              <a:gd name="connsiteY5" fmla="*/ 587459 h 1609522"/>
              <a:gd name="connsiteX6" fmla="*/ 4179600 w 4179600"/>
              <a:gd name="connsiteY6" fmla="*/ 616732 h 1609522"/>
              <a:gd name="connsiteX7" fmla="*/ 4179600 w 4179600"/>
              <a:gd name="connsiteY7" fmla="*/ 992789 h 1609522"/>
              <a:gd name="connsiteX8" fmla="*/ 4179600 w 4179600"/>
              <a:gd name="connsiteY8" fmla="*/ 1022063 h 1609522"/>
              <a:gd name="connsiteX9" fmla="*/ 4179600 w 4179600"/>
              <a:gd name="connsiteY9" fmla="*/ 1500112 h 1609522"/>
              <a:gd name="connsiteX10" fmla="*/ 4070191 w 4179600"/>
              <a:gd name="connsiteY10" fmla="*/ 1609521 h 1609522"/>
              <a:gd name="connsiteX11" fmla="*/ 3592151 w 4179600"/>
              <a:gd name="connsiteY11" fmla="*/ 1609521 h 1609522"/>
              <a:gd name="connsiteX12" fmla="*/ 3592141 w 4179600"/>
              <a:gd name="connsiteY12" fmla="*/ 1609522 h 1609522"/>
              <a:gd name="connsiteX13" fmla="*/ 587459 w 4179600"/>
              <a:gd name="connsiteY13" fmla="*/ 1609522 h 1609522"/>
              <a:gd name="connsiteX14" fmla="*/ 587449 w 4179600"/>
              <a:gd name="connsiteY14" fmla="*/ 1609521 h 1609522"/>
              <a:gd name="connsiteX15" fmla="*/ 109409 w 4179600"/>
              <a:gd name="connsiteY15" fmla="*/ 1609521 h 1609522"/>
              <a:gd name="connsiteX16" fmla="*/ 0 w 4179600"/>
              <a:gd name="connsiteY16" fmla="*/ 1500112 h 1609522"/>
              <a:gd name="connsiteX17" fmla="*/ 0 w 4179600"/>
              <a:gd name="connsiteY17" fmla="*/ 1022064 h 1609522"/>
              <a:gd name="connsiteX18" fmla="*/ 0 w 4179600"/>
              <a:gd name="connsiteY18" fmla="*/ 1022063 h 1609522"/>
              <a:gd name="connsiteX19" fmla="*/ 0 w 4179600"/>
              <a:gd name="connsiteY19" fmla="*/ 587459 h 1609522"/>
              <a:gd name="connsiteX20" fmla="*/ 0 w 4179600"/>
              <a:gd name="connsiteY20" fmla="*/ 587458 h 1609522"/>
              <a:gd name="connsiteX21" fmla="*/ 0 w 4179600"/>
              <a:gd name="connsiteY21" fmla="*/ 109409 h 1609522"/>
              <a:gd name="connsiteX22" fmla="*/ 109409 w 4179600"/>
              <a:gd name="connsiteY22" fmla="*/ 0 h 160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600" h="1609522">
                <a:moveTo>
                  <a:pt x="109409" y="0"/>
                </a:moveTo>
                <a:lnTo>
                  <a:pt x="587459" y="0"/>
                </a:lnTo>
                <a:lnTo>
                  <a:pt x="3592141" y="0"/>
                </a:lnTo>
                <a:lnTo>
                  <a:pt x="4070191" y="0"/>
                </a:lnTo>
                <a:cubicBezTo>
                  <a:pt x="4130616" y="0"/>
                  <a:pt x="4179600" y="48984"/>
                  <a:pt x="4179600" y="109409"/>
                </a:cubicBezTo>
                <a:lnTo>
                  <a:pt x="4179600" y="587459"/>
                </a:lnTo>
                <a:lnTo>
                  <a:pt x="4179600" y="616732"/>
                </a:lnTo>
                <a:lnTo>
                  <a:pt x="4179600" y="992789"/>
                </a:lnTo>
                <a:lnTo>
                  <a:pt x="4179600" y="1022063"/>
                </a:lnTo>
                <a:lnTo>
                  <a:pt x="4179600" y="1500112"/>
                </a:lnTo>
                <a:cubicBezTo>
                  <a:pt x="4179600" y="1560537"/>
                  <a:pt x="4130616" y="1609521"/>
                  <a:pt x="4070191" y="1609521"/>
                </a:cubicBezTo>
                <a:lnTo>
                  <a:pt x="3592151" y="1609521"/>
                </a:lnTo>
                <a:lnTo>
                  <a:pt x="3592141" y="1609522"/>
                </a:lnTo>
                <a:lnTo>
                  <a:pt x="587459" y="1609522"/>
                </a:lnTo>
                <a:lnTo>
                  <a:pt x="587449" y="1609521"/>
                </a:lnTo>
                <a:lnTo>
                  <a:pt x="109409" y="1609521"/>
                </a:lnTo>
                <a:cubicBezTo>
                  <a:pt x="48984" y="1609521"/>
                  <a:pt x="0" y="1560537"/>
                  <a:pt x="0" y="1500112"/>
                </a:cubicBezTo>
                <a:lnTo>
                  <a:pt x="0" y="1022064"/>
                </a:lnTo>
                <a:lnTo>
                  <a:pt x="0" y="1022063"/>
                </a:lnTo>
                <a:lnTo>
                  <a:pt x="0" y="587459"/>
                </a:lnTo>
                <a:lnTo>
                  <a:pt x="0" y="587458"/>
                </a:lnTo>
                <a:lnTo>
                  <a:pt x="0" y="109409"/>
                </a:lnTo>
                <a:cubicBezTo>
                  <a:pt x="0" y="48984"/>
                  <a:pt x="48984" y="0"/>
                  <a:pt x="109409" y="0"/>
                </a:cubicBezTo>
                <a:close/>
              </a:path>
            </a:pathLst>
          </a:custGeom>
          <a:solidFill>
            <a:srgbClr val="0E97C1"/>
          </a:solidFill>
          <a:ln w="12700" cap="flat" cmpd="sng" algn="ctr">
            <a:noFill/>
            <a:prstDash val="solid"/>
            <a:miter lim="800000"/>
          </a:ln>
          <a:effectLst/>
        </p:spPr>
        <p:txBody>
          <a:bodyPr wrap="square" anchor="ctr">
            <a:noAutofit/>
          </a:bodyPr>
          <a:lstStyle/>
          <a:p>
            <a:pPr marL="0" marR="0" lvl="0" indent="0" algn="ctr" defTabSz="829119" rtl="0" eaLnBrk="1" fontAlgn="auto" latinLnBrk="0" hangingPunct="1">
              <a:lnSpc>
                <a:spcPct val="90000"/>
              </a:lnSpc>
              <a:spcBef>
                <a:spcPts val="0"/>
              </a:spcBef>
              <a:spcAft>
                <a:spcPts val="544"/>
              </a:spcAft>
              <a:buClrTx/>
              <a:buSzTx/>
              <a:buFontTx/>
              <a:buNone/>
              <a:tabLst/>
              <a:defRPr/>
            </a:pPr>
            <a:endParaRPr kumimoji="0" lang="en-GB" sz="1632" b="0" i="0" u="none" strike="noStrike" kern="0" cap="none" spc="0" normalizeH="0" baseline="0" noProof="0">
              <a:ln>
                <a:noFill/>
              </a:ln>
              <a:solidFill>
                <a:srgbClr val="FFFFFF"/>
              </a:solidFill>
              <a:effectLst/>
              <a:uLnTx/>
              <a:uFillTx/>
              <a:latin typeface="Calibri Light"/>
              <a:ea typeface="+mn-ea"/>
              <a:cs typeface="+mn-cs"/>
            </a:endParaRPr>
          </a:p>
        </p:txBody>
      </p:sp>
      <p:sp>
        <p:nvSpPr>
          <p:cNvPr id="7" name="Title 6"/>
          <p:cNvSpPr>
            <a:spLocks noGrp="1"/>
          </p:cNvSpPr>
          <p:nvPr>
            <p:ph type="title"/>
          </p:nvPr>
        </p:nvSpPr>
        <p:spPr/>
        <p:txBody>
          <a:bodyPr/>
          <a:lstStyle/>
          <a:p>
            <a:r>
              <a:rPr lang="en-GB"/>
              <a:t>The Universum Rankings</a:t>
            </a:r>
          </a:p>
        </p:txBody>
      </p:sp>
      <p:sp>
        <p:nvSpPr>
          <p:cNvPr id="8" name="Text Placeholder 7"/>
          <p:cNvSpPr>
            <a:spLocks noGrp="1"/>
          </p:cNvSpPr>
          <p:nvPr>
            <p:ph type="body" sz="quarter" idx="13"/>
          </p:nvPr>
        </p:nvSpPr>
        <p:spPr/>
        <p:txBody>
          <a:bodyPr/>
          <a:lstStyle/>
          <a:p>
            <a:r>
              <a:rPr lang="en-US"/>
              <a:t>The employers’ names might be shortened in this report for layout reasons.</a:t>
            </a:r>
          </a:p>
        </p:txBody>
      </p:sp>
      <p:sp>
        <p:nvSpPr>
          <p:cNvPr id="3" name="Text Placeholder 2"/>
          <p:cNvSpPr>
            <a:spLocks noGrp="1"/>
          </p:cNvSpPr>
          <p:nvPr>
            <p:ph type="body" sz="quarter" idx="10"/>
          </p:nvPr>
        </p:nvSpPr>
        <p:spPr/>
        <p:txBody>
          <a:bodyPr/>
          <a:lstStyle/>
          <a:p>
            <a:r>
              <a:rPr lang="en-US"/>
              <a:t>2021 | South Africa | Professionals | All main fields of study</a:t>
            </a:r>
            <a:endParaRPr lang="en-US" dirty="0"/>
          </a:p>
        </p:txBody>
      </p:sp>
      <p:grpSp>
        <p:nvGrpSpPr>
          <p:cNvPr id="245" name="Grupp 7"/>
          <p:cNvGrpSpPr/>
          <p:nvPr/>
        </p:nvGrpSpPr>
        <p:grpSpPr>
          <a:xfrm>
            <a:off x="952033" y="2151441"/>
            <a:ext cx="1674048" cy="235650"/>
            <a:chOff x="641507" y="2625921"/>
            <a:chExt cx="1846103" cy="259870"/>
          </a:xfrm>
        </p:grpSpPr>
        <p:grpSp>
          <p:nvGrpSpPr>
            <p:cNvPr id="258" name="Grupp 32"/>
            <p:cNvGrpSpPr/>
            <p:nvPr/>
          </p:nvGrpSpPr>
          <p:grpSpPr>
            <a:xfrm>
              <a:off x="641507" y="2625921"/>
              <a:ext cx="260704" cy="259870"/>
              <a:chOff x="2684615" y="3345007"/>
              <a:chExt cx="2566002" cy="2557790"/>
            </a:xfrm>
          </p:grpSpPr>
          <p:sp>
            <p:nvSpPr>
              <p:cNvPr id="30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59" name="Grupp 36"/>
            <p:cNvGrpSpPr/>
            <p:nvPr/>
          </p:nvGrpSpPr>
          <p:grpSpPr>
            <a:xfrm>
              <a:off x="1037857" y="2625921"/>
              <a:ext cx="260704" cy="259870"/>
              <a:chOff x="2684615" y="3345007"/>
              <a:chExt cx="2566002" cy="2557790"/>
            </a:xfrm>
          </p:grpSpPr>
          <p:sp>
            <p:nvSpPr>
              <p:cNvPr id="30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0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0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60" name="Grupp 40"/>
            <p:cNvGrpSpPr/>
            <p:nvPr/>
          </p:nvGrpSpPr>
          <p:grpSpPr>
            <a:xfrm>
              <a:off x="1434207" y="2625921"/>
              <a:ext cx="260704" cy="259870"/>
              <a:chOff x="2684615" y="3345007"/>
              <a:chExt cx="2566002" cy="2557790"/>
            </a:xfrm>
          </p:grpSpPr>
          <p:sp>
            <p:nvSpPr>
              <p:cNvPr id="29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61" name="Grupp 44"/>
            <p:cNvGrpSpPr/>
            <p:nvPr/>
          </p:nvGrpSpPr>
          <p:grpSpPr>
            <a:xfrm>
              <a:off x="1830557" y="2625921"/>
              <a:ext cx="260704" cy="259870"/>
              <a:chOff x="2684615" y="3345007"/>
              <a:chExt cx="2566002" cy="2557790"/>
            </a:xfrm>
          </p:grpSpPr>
          <p:sp>
            <p:nvSpPr>
              <p:cNvPr id="28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9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272" name="Grupp 48"/>
            <p:cNvGrpSpPr/>
            <p:nvPr/>
          </p:nvGrpSpPr>
          <p:grpSpPr>
            <a:xfrm>
              <a:off x="2226906" y="2625921"/>
              <a:ext cx="260704" cy="259870"/>
              <a:chOff x="2684615" y="3345007"/>
              <a:chExt cx="2566002" cy="2557790"/>
            </a:xfrm>
          </p:grpSpPr>
          <p:sp>
            <p:nvSpPr>
              <p:cNvPr id="276"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8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28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12" name="Grupp 53"/>
          <p:cNvGrpSpPr/>
          <p:nvPr/>
        </p:nvGrpSpPr>
        <p:grpSpPr>
          <a:xfrm>
            <a:off x="952033" y="2506080"/>
            <a:ext cx="1674048" cy="235650"/>
            <a:chOff x="641507" y="2625921"/>
            <a:chExt cx="1846103" cy="259870"/>
          </a:xfrm>
        </p:grpSpPr>
        <p:grpSp>
          <p:nvGrpSpPr>
            <p:cNvPr id="313" name="Grupp 54"/>
            <p:cNvGrpSpPr/>
            <p:nvPr/>
          </p:nvGrpSpPr>
          <p:grpSpPr>
            <a:xfrm>
              <a:off x="641507" y="2625921"/>
              <a:ext cx="260704" cy="259870"/>
              <a:chOff x="2684615" y="3345007"/>
              <a:chExt cx="2566002" cy="2557790"/>
            </a:xfrm>
          </p:grpSpPr>
          <p:sp>
            <p:nvSpPr>
              <p:cNvPr id="33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3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3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4" name="Grupp 55"/>
            <p:cNvGrpSpPr/>
            <p:nvPr/>
          </p:nvGrpSpPr>
          <p:grpSpPr>
            <a:xfrm>
              <a:off x="1037857" y="2625921"/>
              <a:ext cx="260704" cy="259870"/>
              <a:chOff x="2684615" y="3345007"/>
              <a:chExt cx="2566002" cy="2557790"/>
            </a:xfrm>
          </p:grpSpPr>
          <p:sp>
            <p:nvSpPr>
              <p:cNvPr id="32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5" name="Grupp 56"/>
            <p:cNvGrpSpPr/>
            <p:nvPr/>
          </p:nvGrpSpPr>
          <p:grpSpPr>
            <a:xfrm>
              <a:off x="1434207" y="2625921"/>
              <a:ext cx="260704" cy="259870"/>
              <a:chOff x="2684615" y="3345007"/>
              <a:chExt cx="2566002" cy="2557790"/>
            </a:xfrm>
          </p:grpSpPr>
          <p:sp>
            <p:nvSpPr>
              <p:cNvPr id="32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6" name="Grupp 57"/>
            <p:cNvGrpSpPr/>
            <p:nvPr/>
          </p:nvGrpSpPr>
          <p:grpSpPr>
            <a:xfrm>
              <a:off x="1830557" y="2625921"/>
              <a:ext cx="260704" cy="259870"/>
              <a:chOff x="2684615" y="3345007"/>
              <a:chExt cx="2566002" cy="2557790"/>
            </a:xfrm>
          </p:grpSpPr>
          <p:sp>
            <p:nvSpPr>
              <p:cNvPr id="32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17" name="Grupp 58"/>
            <p:cNvGrpSpPr/>
            <p:nvPr/>
          </p:nvGrpSpPr>
          <p:grpSpPr>
            <a:xfrm>
              <a:off x="2226906" y="2625921"/>
              <a:ext cx="260704" cy="259870"/>
              <a:chOff x="2684615" y="3345007"/>
              <a:chExt cx="2566002" cy="2557790"/>
            </a:xfrm>
          </p:grpSpPr>
          <p:sp>
            <p:nvSpPr>
              <p:cNvPr id="31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1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2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33" name="Grupp 74"/>
          <p:cNvGrpSpPr/>
          <p:nvPr/>
        </p:nvGrpSpPr>
        <p:grpSpPr>
          <a:xfrm>
            <a:off x="964101" y="2860719"/>
            <a:ext cx="1674048" cy="235650"/>
            <a:chOff x="641507" y="2625921"/>
            <a:chExt cx="1846103" cy="259870"/>
          </a:xfrm>
        </p:grpSpPr>
        <p:grpSp>
          <p:nvGrpSpPr>
            <p:cNvPr id="334" name="Grupp 75"/>
            <p:cNvGrpSpPr/>
            <p:nvPr/>
          </p:nvGrpSpPr>
          <p:grpSpPr>
            <a:xfrm>
              <a:off x="641507" y="2625921"/>
              <a:ext cx="260704" cy="259870"/>
              <a:chOff x="2684615" y="3345007"/>
              <a:chExt cx="2566002" cy="2557790"/>
            </a:xfrm>
          </p:grpSpPr>
          <p:sp>
            <p:nvSpPr>
              <p:cNvPr id="35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5" name="Grupp 76"/>
            <p:cNvGrpSpPr/>
            <p:nvPr/>
          </p:nvGrpSpPr>
          <p:grpSpPr>
            <a:xfrm>
              <a:off x="1037857" y="2625921"/>
              <a:ext cx="260704" cy="259870"/>
              <a:chOff x="2684615" y="3345007"/>
              <a:chExt cx="2566002" cy="2557790"/>
            </a:xfrm>
          </p:grpSpPr>
          <p:sp>
            <p:nvSpPr>
              <p:cNvPr id="34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5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6" name="Grupp 77"/>
            <p:cNvGrpSpPr/>
            <p:nvPr/>
          </p:nvGrpSpPr>
          <p:grpSpPr>
            <a:xfrm>
              <a:off x="1434207" y="2625921"/>
              <a:ext cx="260704" cy="259870"/>
              <a:chOff x="2684615" y="3345007"/>
              <a:chExt cx="2566002" cy="2557790"/>
            </a:xfrm>
          </p:grpSpPr>
          <p:sp>
            <p:nvSpPr>
              <p:cNvPr id="345"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6"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7"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7" name="Grupp 78"/>
            <p:cNvGrpSpPr/>
            <p:nvPr/>
          </p:nvGrpSpPr>
          <p:grpSpPr>
            <a:xfrm>
              <a:off x="1830557" y="2625921"/>
              <a:ext cx="260704" cy="259870"/>
              <a:chOff x="2684615" y="3345007"/>
              <a:chExt cx="2566002" cy="2557790"/>
            </a:xfrm>
          </p:grpSpPr>
          <p:sp>
            <p:nvSpPr>
              <p:cNvPr id="342"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3"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4"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38" name="Grupp 79"/>
            <p:cNvGrpSpPr/>
            <p:nvPr/>
          </p:nvGrpSpPr>
          <p:grpSpPr>
            <a:xfrm>
              <a:off x="2226906" y="2625921"/>
              <a:ext cx="260704" cy="259870"/>
              <a:chOff x="2684615" y="3345007"/>
              <a:chExt cx="2566002" cy="2557790"/>
            </a:xfrm>
          </p:grpSpPr>
          <p:sp>
            <p:nvSpPr>
              <p:cNvPr id="33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4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54" name="Grupp 95"/>
          <p:cNvGrpSpPr/>
          <p:nvPr/>
        </p:nvGrpSpPr>
        <p:grpSpPr>
          <a:xfrm>
            <a:off x="952033" y="3215358"/>
            <a:ext cx="1674048" cy="235650"/>
            <a:chOff x="641507" y="2625921"/>
            <a:chExt cx="1846103" cy="259870"/>
          </a:xfrm>
        </p:grpSpPr>
        <p:grpSp>
          <p:nvGrpSpPr>
            <p:cNvPr id="355" name="Grupp 96"/>
            <p:cNvGrpSpPr/>
            <p:nvPr/>
          </p:nvGrpSpPr>
          <p:grpSpPr>
            <a:xfrm>
              <a:off x="641507" y="2625921"/>
              <a:ext cx="260704" cy="259870"/>
              <a:chOff x="2684615" y="3345007"/>
              <a:chExt cx="2566002" cy="2557790"/>
            </a:xfrm>
          </p:grpSpPr>
          <p:sp>
            <p:nvSpPr>
              <p:cNvPr id="372"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3"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4"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6" name="Grupp 97"/>
            <p:cNvGrpSpPr/>
            <p:nvPr/>
          </p:nvGrpSpPr>
          <p:grpSpPr>
            <a:xfrm>
              <a:off x="1037857" y="2625921"/>
              <a:ext cx="260704" cy="259870"/>
              <a:chOff x="2684615" y="3345007"/>
              <a:chExt cx="2566002" cy="2557790"/>
            </a:xfrm>
          </p:grpSpPr>
          <p:sp>
            <p:nvSpPr>
              <p:cNvPr id="369"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0"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71"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7" name="Grupp 98"/>
            <p:cNvGrpSpPr/>
            <p:nvPr/>
          </p:nvGrpSpPr>
          <p:grpSpPr>
            <a:xfrm>
              <a:off x="1434207" y="2625921"/>
              <a:ext cx="260704" cy="259870"/>
              <a:chOff x="2684615" y="3345007"/>
              <a:chExt cx="2566002" cy="2557790"/>
            </a:xfrm>
          </p:grpSpPr>
          <p:sp>
            <p:nvSpPr>
              <p:cNvPr id="366"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7"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8"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8" name="Grupp 99"/>
            <p:cNvGrpSpPr/>
            <p:nvPr/>
          </p:nvGrpSpPr>
          <p:grpSpPr>
            <a:xfrm>
              <a:off x="1830557" y="2625921"/>
              <a:ext cx="260704" cy="259870"/>
              <a:chOff x="2684615" y="3345007"/>
              <a:chExt cx="2566002" cy="2557790"/>
            </a:xfrm>
          </p:grpSpPr>
          <p:sp>
            <p:nvSpPr>
              <p:cNvPr id="36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4"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5"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59" name="Grupp 100"/>
            <p:cNvGrpSpPr/>
            <p:nvPr/>
          </p:nvGrpSpPr>
          <p:grpSpPr>
            <a:xfrm>
              <a:off x="2226906" y="2625921"/>
              <a:ext cx="260704" cy="259870"/>
              <a:chOff x="2684615" y="3345007"/>
              <a:chExt cx="2566002" cy="2557790"/>
            </a:xfrm>
          </p:grpSpPr>
          <p:sp>
            <p:nvSpPr>
              <p:cNvPr id="36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6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75" name="Grupp 116"/>
          <p:cNvGrpSpPr/>
          <p:nvPr/>
        </p:nvGrpSpPr>
        <p:grpSpPr>
          <a:xfrm>
            <a:off x="964101" y="3569997"/>
            <a:ext cx="1674048" cy="235650"/>
            <a:chOff x="641507" y="2625921"/>
            <a:chExt cx="1846103" cy="259870"/>
          </a:xfrm>
        </p:grpSpPr>
        <p:grpSp>
          <p:nvGrpSpPr>
            <p:cNvPr id="376" name="Grupp 117"/>
            <p:cNvGrpSpPr/>
            <p:nvPr/>
          </p:nvGrpSpPr>
          <p:grpSpPr>
            <a:xfrm>
              <a:off x="641507" y="2625921"/>
              <a:ext cx="260704" cy="259870"/>
              <a:chOff x="2684615" y="3345007"/>
              <a:chExt cx="2566002" cy="2557790"/>
            </a:xfrm>
          </p:grpSpPr>
          <p:sp>
            <p:nvSpPr>
              <p:cNvPr id="393"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4"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5"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7" name="Grupp 118"/>
            <p:cNvGrpSpPr/>
            <p:nvPr/>
          </p:nvGrpSpPr>
          <p:grpSpPr>
            <a:xfrm>
              <a:off x="1037857" y="2625921"/>
              <a:ext cx="260704" cy="259870"/>
              <a:chOff x="2684615" y="3345007"/>
              <a:chExt cx="2566002" cy="2557790"/>
            </a:xfrm>
          </p:grpSpPr>
          <p:sp>
            <p:nvSpPr>
              <p:cNvPr id="390"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1"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2"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8" name="Grupp 119"/>
            <p:cNvGrpSpPr/>
            <p:nvPr/>
          </p:nvGrpSpPr>
          <p:grpSpPr>
            <a:xfrm>
              <a:off x="1434207" y="2625921"/>
              <a:ext cx="260704" cy="259870"/>
              <a:chOff x="2684615" y="3345007"/>
              <a:chExt cx="2566002" cy="2557790"/>
            </a:xfrm>
          </p:grpSpPr>
          <p:sp>
            <p:nvSpPr>
              <p:cNvPr id="38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79" name="Grupp 120"/>
            <p:cNvGrpSpPr/>
            <p:nvPr/>
          </p:nvGrpSpPr>
          <p:grpSpPr>
            <a:xfrm>
              <a:off x="1830557" y="2625921"/>
              <a:ext cx="260704" cy="259870"/>
              <a:chOff x="2684615" y="3345007"/>
              <a:chExt cx="2566002" cy="2557790"/>
            </a:xfrm>
          </p:grpSpPr>
          <p:sp>
            <p:nvSpPr>
              <p:cNvPr id="38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380" name="Grupp 121"/>
            <p:cNvGrpSpPr/>
            <p:nvPr/>
          </p:nvGrpSpPr>
          <p:grpSpPr>
            <a:xfrm>
              <a:off x="2226906" y="2625921"/>
              <a:ext cx="260704" cy="259870"/>
              <a:chOff x="2684615" y="3345007"/>
              <a:chExt cx="2566002" cy="2557790"/>
            </a:xfrm>
          </p:grpSpPr>
          <p:sp>
            <p:nvSpPr>
              <p:cNvPr id="38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8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grpSp>
        <p:nvGrpSpPr>
          <p:cNvPr id="396" name="Grupp 138"/>
          <p:cNvGrpSpPr/>
          <p:nvPr/>
        </p:nvGrpSpPr>
        <p:grpSpPr>
          <a:xfrm>
            <a:off x="979005" y="3924636"/>
            <a:ext cx="236407" cy="235650"/>
            <a:chOff x="2684615" y="3345007"/>
            <a:chExt cx="2566002" cy="2557790"/>
          </a:xfrm>
        </p:grpSpPr>
        <p:sp>
          <p:nvSpPr>
            <p:cNvPr id="397"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8"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399"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00" name="Grupp 139"/>
          <p:cNvGrpSpPr/>
          <p:nvPr/>
        </p:nvGrpSpPr>
        <p:grpSpPr>
          <a:xfrm>
            <a:off x="1338416" y="3924636"/>
            <a:ext cx="236407" cy="235650"/>
            <a:chOff x="2684615" y="3345007"/>
            <a:chExt cx="2566002" cy="2557790"/>
          </a:xfrm>
        </p:grpSpPr>
        <p:sp>
          <p:nvSpPr>
            <p:cNvPr id="40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04" name="Rectangle 20"/>
          <p:cNvSpPr>
            <a:spLocks noChangeArrowheads="1"/>
          </p:cNvSpPr>
          <p:nvPr/>
        </p:nvSpPr>
        <p:spPr bwMode="auto">
          <a:xfrm>
            <a:off x="1784950"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5" name="Freeform 21"/>
          <p:cNvSpPr>
            <a:spLocks/>
          </p:cNvSpPr>
          <p:nvPr/>
        </p:nvSpPr>
        <p:spPr bwMode="auto">
          <a:xfrm rot="10800000" flipH="1">
            <a:off x="1697826"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6" name="Freeform 22"/>
          <p:cNvSpPr>
            <a:spLocks/>
          </p:cNvSpPr>
          <p:nvPr/>
        </p:nvSpPr>
        <p:spPr bwMode="auto">
          <a:xfrm flipH="1">
            <a:off x="1697826"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7" name="Rectangle 20"/>
          <p:cNvSpPr>
            <a:spLocks noChangeArrowheads="1"/>
          </p:cNvSpPr>
          <p:nvPr/>
        </p:nvSpPr>
        <p:spPr bwMode="auto">
          <a:xfrm>
            <a:off x="2144361"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8" name="Freeform 21"/>
          <p:cNvSpPr>
            <a:spLocks/>
          </p:cNvSpPr>
          <p:nvPr/>
        </p:nvSpPr>
        <p:spPr bwMode="auto">
          <a:xfrm rot="10800000" flipH="1">
            <a:off x="2057237"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09" name="Freeform 22"/>
          <p:cNvSpPr>
            <a:spLocks/>
          </p:cNvSpPr>
          <p:nvPr/>
        </p:nvSpPr>
        <p:spPr bwMode="auto">
          <a:xfrm flipH="1">
            <a:off x="2057237"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0" name="Rectangle 20"/>
          <p:cNvSpPr>
            <a:spLocks noChangeArrowheads="1"/>
          </p:cNvSpPr>
          <p:nvPr/>
        </p:nvSpPr>
        <p:spPr bwMode="auto">
          <a:xfrm>
            <a:off x="2503770" y="4011383"/>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1" name="Freeform 21"/>
          <p:cNvSpPr>
            <a:spLocks/>
          </p:cNvSpPr>
          <p:nvPr/>
        </p:nvSpPr>
        <p:spPr bwMode="auto">
          <a:xfrm rot="10800000" flipH="1">
            <a:off x="2416647" y="3924638"/>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2" name="Freeform 22"/>
          <p:cNvSpPr>
            <a:spLocks/>
          </p:cNvSpPr>
          <p:nvPr/>
        </p:nvSpPr>
        <p:spPr bwMode="auto">
          <a:xfrm flipH="1">
            <a:off x="2416647" y="3924636"/>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nvGrpSpPr>
          <p:cNvPr id="413" name="Grupp 159"/>
          <p:cNvGrpSpPr/>
          <p:nvPr/>
        </p:nvGrpSpPr>
        <p:grpSpPr>
          <a:xfrm>
            <a:off x="986784" y="4279275"/>
            <a:ext cx="236407" cy="235650"/>
            <a:chOff x="2684615" y="3345007"/>
            <a:chExt cx="2566002" cy="2557790"/>
          </a:xfrm>
        </p:grpSpPr>
        <p:sp>
          <p:nvSpPr>
            <p:cNvPr id="414"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5"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6"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17" name="Grupp 160"/>
          <p:cNvGrpSpPr/>
          <p:nvPr/>
        </p:nvGrpSpPr>
        <p:grpSpPr>
          <a:xfrm>
            <a:off x="1346194" y="4279275"/>
            <a:ext cx="236407" cy="235650"/>
            <a:chOff x="2684615" y="3345007"/>
            <a:chExt cx="2566002" cy="2557790"/>
          </a:xfrm>
        </p:grpSpPr>
        <p:sp>
          <p:nvSpPr>
            <p:cNvPr id="418"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19"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0"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21" name="Rectangle 20"/>
          <p:cNvSpPr>
            <a:spLocks noChangeArrowheads="1"/>
          </p:cNvSpPr>
          <p:nvPr/>
        </p:nvSpPr>
        <p:spPr bwMode="auto">
          <a:xfrm>
            <a:off x="179272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2" name="Freeform 21"/>
          <p:cNvSpPr>
            <a:spLocks/>
          </p:cNvSpPr>
          <p:nvPr/>
        </p:nvSpPr>
        <p:spPr bwMode="auto">
          <a:xfrm rot="10800000" flipH="1">
            <a:off x="170560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3" name="Freeform 22"/>
          <p:cNvSpPr>
            <a:spLocks/>
          </p:cNvSpPr>
          <p:nvPr/>
        </p:nvSpPr>
        <p:spPr bwMode="auto">
          <a:xfrm flipH="1">
            <a:off x="170560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4" name="Rectangle 20"/>
          <p:cNvSpPr>
            <a:spLocks noChangeArrowheads="1"/>
          </p:cNvSpPr>
          <p:nvPr/>
        </p:nvSpPr>
        <p:spPr bwMode="auto">
          <a:xfrm>
            <a:off x="215213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5" name="Freeform 21"/>
          <p:cNvSpPr>
            <a:spLocks/>
          </p:cNvSpPr>
          <p:nvPr/>
        </p:nvSpPr>
        <p:spPr bwMode="auto">
          <a:xfrm rot="10800000" flipH="1">
            <a:off x="206501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6" name="Freeform 22"/>
          <p:cNvSpPr>
            <a:spLocks/>
          </p:cNvSpPr>
          <p:nvPr/>
        </p:nvSpPr>
        <p:spPr bwMode="auto">
          <a:xfrm flipH="1">
            <a:off x="206501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7" name="Rectangle 20"/>
          <p:cNvSpPr>
            <a:spLocks noChangeArrowheads="1"/>
          </p:cNvSpPr>
          <p:nvPr/>
        </p:nvSpPr>
        <p:spPr bwMode="auto">
          <a:xfrm>
            <a:off x="2511549" y="4366022"/>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8" name="Freeform 21"/>
          <p:cNvSpPr>
            <a:spLocks/>
          </p:cNvSpPr>
          <p:nvPr/>
        </p:nvSpPr>
        <p:spPr bwMode="auto">
          <a:xfrm rot="10800000" flipH="1">
            <a:off x="2424425" y="4279277"/>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29" name="Freeform 22"/>
          <p:cNvSpPr>
            <a:spLocks/>
          </p:cNvSpPr>
          <p:nvPr/>
        </p:nvSpPr>
        <p:spPr bwMode="auto">
          <a:xfrm flipH="1">
            <a:off x="2424425" y="4279275"/>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nvGrpSpPr>
          <p:cNvPr id="430" name="Grupp 180"/>
          <p:cNvGrpSpPr/>
          <p:nvPr/>
        </p:nvGrpSpPr>
        <p:grpSpPr>
          <a:xfrm>
            <a:off x="994563" y="4633917"/>
            <a:ext cx="236407" cy="235650"/>
            <a:chOff x="2684615" y="3345007"/>
            <a:chExt cx="2566002" cy="2557790"/>
          </a:xfrm>
        </p:grpSpPr>
        <p:sp>
          <p:nvSpPr>
            <p:cNvPr id="431"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2"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3"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grpSp>
        <p:nvGrpSpPr>
          <p:cNvPr id="434" name="Grupp 181"/>
          <p:cNvGrpSpPr/>
          <p:nvPr/>
        </p:nvGrpSpPr>
        <p:grpSpPr>
          <a:xfrm>
            <a:off x="1353974" y="4633917"/>
            <a:ext cx="236407" cy="235650"/>
            <a:chOff x="2684615" y="3345007"/>
            <a:chExt cx="2566002" cy="2557790"/>
          </a:xfrm>
        </p:grpSpPr>
        <p:sp>
          <p:nvSpPr>
            <p:cNvPr id="435" name="Rectangle 20"/>
            <p:cNvSpPr>
              <a:spLocks noChangeArrowheads="1"/>
            </p:cNvSpPr>
            <p:nvPr/>
          </p:nvSpPr>
          <p:spPr bwMode="auto">
            <a:xfrm>
              <a:off x="3630273" y="4286558"/>
              <a:ext cx="1620344" cy="161623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6" name="Freeform 21"/>
            <p:cNvSpPr>
              <a:spLocks/>
            </p:cNvSpPr>
            <p:nvPr/>
          </p:nvSpPr>
          <p:spPr bwMode="auto">
            <a:xfrm rot="10800000" flipH="1">
              <a:off x="2684616" y="3345007"/>
              <a:ext cx="2566001" cy="94155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7" name="Freeform 22"/>
            <p:cNvSpPr>
              <a:spLocks/>
            </p:cNvSpPr>
            <p:nvPr/>
          </p:nvSpPr>
          <p:spPr bwMode="auto">
            <a:xfrm flipH="1">
              <a:off x="2684615" y="3345007"/>
              <a:ext cx="945657" cy="255779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403F40"/>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grpSp>
      <p:sp>
        <p:nvSpPr>
          <p:cNvPr id="438" name="Rectangle 20"/>
          <p:cNvSpPr>
            <a:spLocks noChangeArrowheads="1"/>
          </p:cNvSpPr>
          <p:nvPr/>
        </p:nvSpPr>
        <p:spPr bwMode="auto">
          <a:xfrm>
            <a:off x="1800508"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39" name="Freeform 21"/>
          <p:cNvSpPr>
            <a:spLocks/>
          </p:cNvSpPr>
          <p:nvPr/>
        </p:nvSpPr>
        <p:spPr bwMode="auto">
          <a:xfrm rot="10800000" flipH="1">
            <a:off x="1713384"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0" name="Freeform 22"/>
          <p:cNvSpPr>
            <a:spLocks/>
          </p:cNvSpPr>
          <p:nvPr/>
        </p:nvSpPr>
        <p:spPr bwMode="auto">
          <a:xfrm flipH="1">
            <a:off x="1713384"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1" name="Rectangle 20"/>
          <p:cNvSpPr>
            <a:spLocks noChangeArrowheads="1"/>
          </p:cNvSpPr>
          <p:nvPr/>
        </p:nvSpPr>
        <p:spPr bwMode="auto">
          <a:xfrm>
            <a:off x="2159919"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2" name="Freeform 21"/>
          <p:cNvSpPr>
            <a:spLocks/>
          </p:cNvSpPr>
          <p:nvPr/>
        </p:nvSpPr>
        <p:spPr bwMode="auto">
          <a:xfrm rot="10800000" flipH="1">
            <a:off x="2072795"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3" name="Freeform 22"/>
          <p:cNvSpPr>
            <a:spLocks/>
          </p:cNvSpPr>
          <p:nvPr/>
        </p:nvSpPr>
        <p:spPr bwMode="auto">
          <a:xfrm flipH="1">
            <a:off x="2072795"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4" name="Rectangle 20"/>
          <p:cNvSpPr>
            <a:spLocks noChangeArrowheads="1"/>
          </p:cNvSpPr>
          <p:nvPr/>
        </p:nvSpPr>
        <p:spPr bwMode="auto">
          <a:xfrm>
            <a:off x="2519328" y="4720664"/>
            <a:ext cx="149283" cy="148905"/>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5" name="Freeform 21"/>
          <p:cNvSpPr>
            <a:spLocks/>
          </p:cNvSpPr>
          <p:nvPr/>
        </p:nvSpPr>
        <p:spPr bwMode="auto">
          <a:xfrm rot="10800000" flipH="1">
            <a:off x="2432205" y="4633919"/>
            <a:ext cx="236407" cy="86745"/>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6" name="Freeform 22"/>
          <p:cNvSpPr>
            <a:spLocks/>
          </p:cNvSpPr>
          <p:nvPr/>
        </p:nvSpPr>
        <p:spPr bwMode="auto">
          <a:xfrm flipH="1">
            <a:off x="2432205" y="4633917"/>
            <a:ext cx="87124" cy="235650"/>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8" name="Rectangle 20"/>
          <p:cNvSpPr>
            <a:spLocks noChangeArrowheads="1"/>
          </p:cNvSpPr>
          <p:nvPr/>
        </p:nvSpPr>
        <p:spPr bwMode="auto">
          <a:xfrm>
            <a:off x="4071498" y="2777201"/>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49" name="Freeform 21"/>
          <p:cNvSpPr>
            <a:spLocks/>
          </p:cNvSpPr>
          <p:nvPr/>
        </p:nvSpPr>
        <p:spPr bwMode="auto">
          <a:xfrm rot="10800000" flipH="1">
            <a:off x="3913207" y="261960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0" name="Freeform 22"/>
          <p:cNvSpPr>
            <a:spLocks/>
          </p:cNvSpPr>
          <p:nvPr/>
        </p:nvSpPr>
        <p:spPr bwMode="auto">
          <a:xfrm flipH="1">
            <a:off x="3913209" y="261959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1" name="Rectangle 20"/>
          <p:cNvSpPr>
            <a:spLocks noChangeArrowheads="1"/>
          </p:cNvSpPr>
          <p:nvPr/>
        </p:nvSpPr>
        <p:spPr bwMode="auto">
          <a:xfrm>
            <a:off x="4624942" y="2777200"/>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2" name="Freeform 21"/>
          <p:cNvSpPr>
            <a:spLocks/>
          </p:cNvSpPr>
          <p:nvPr/>
        </p:nvSpPr>
        <p:spPr bwMode="auto">
          <a:xfrm rot="10800000" flipH="1">
            <a:off x="4466651" y="2619599"/>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3" name="Freeform 22"/>
          <p:cNvSpPr>
            <a:spLocks/>
          </p:cNvSpPr>
          <p:nvPr/>
        </p:nvSpPr>
        <p:spPr bwMode="auto">
          <a:xfrm flipH="1">
            <a:off x="4466653" y="2619597"/>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4" name="Rectangle 20"/>
          <p:cNvSpPr>
            <a:spLocks noChangeArrowheads="1"/>
          </p:cNvSpPr>
          <p:nvPr/>
        </p:nvSpPr>
        <p:spPr bwMode="auto">
          <a:xfrm>
            <a:off x="5178385" y="2777201"/>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5" name="Freeform 21"/>
          <p:cNvSpPr>
            <a:spLocks/>
          </p:cNvSpPr>
          <p:nvPr/>
        </p:nvSpPr>
        <p:spPr bwMode="auto">
          <a:xfrm rot="10800000" flipH="1">
            <a:off x="5020094" y="261960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6" name="Freeform 22"/>
          <p:cNvSpPr>
            <a:spLocks/>
          </p:cNvSpPr>
          <p:nvPr/>
        </p:nvSpPr>
        <p:spPr bwMode="auto">
          <a:xfrm flipH="1">
            <a:off x="5020097" y="261959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7" name="Rectangle 20"/>
          <p:cNvSpPr>
            <a:spLocks noChangeArrowheads="1"/>
          </p:cNvSpPr>
          <p:nvPr/>
        </p:nvSpPr>
        <p:spPr bwMode="auto">
          <a:xfrm>
            <a:off x="4071497" y="3415498"/>
            <a:ext cx="271221" cy="270534"/>
          </a:xfrm>
          <a:prstGeom prst="rect">
            <a:avLst/>
          </a:prstGeom>
          <a:solidFill>
            <a:schemeClr val="bg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8" name="Freeform 21"/>
          <p:cNvSpPr>
            <a:spLocks/>
          </p:cNvSpPr>
          <p:nvPr/>
        </p:nvSpPr>
        <p:spPr bwMode="auto">
          <a:xfrm rot="10800000" flipH="1">
            <a:off x="3913206" y="3257897"/>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59" name="Freeform 22"/>
          <p:cNvSpPr>
            <a:spLocks/>
          </p:cNvSpPr>
          <p:nvPr/>
        </p:nvSpPr>
        <p:spPr bwMode="auto">
          <a:xfrm flipH="1">
            <a:off x="3913208" y="3257895"/>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0" name="Rectangle 20"/>
          <p:cNvSpPr>
            <a:spLocks noChangeArrowheads="1"/>
          </p:cNvSpPr>
          <p:nvPr/>
        </p:nvSpPr>
        <p:spPr bwMode="auto">
          <a:xfrm>
            <a:off x="4624941" y="3415497"/>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1" name="Freeform 21"/>
          <p:cNvSpPr>
            <a:spLocks/>
          </p:cNvSpPr>
          <p:nvPr/>
        </p:nvSpPr>
        <p:spPr bwMode="auto">
          <a:xfrm rot="10800000" flipH="1">
            <a:off x="4466650" y="3257896"/>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2" name="Freeform 22"/>
          <p:cNvSpPr>
            <a:spLocks/>
          </p:cNvSpPr>
          <p:nvPr/>
        </p:nvSpPr>
        <p:spPr bwMode="auto">
          <a:xfrm flipH="1">
            <a:off x="4466652" y="3257894"/>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3" name="Rectangle 20"/>
          <p:cNvSpPr>
            <a:spLocks noChangeArrowheads="1"/>
          </p:cNvSpPr>
          <p:nvPr/>
        </p:nvSpPr>
        <p:spPr bwMode="auto">
          <a:xfrm>
            <a:off x="5178384" y="3415498"/>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4" name="Freeform 21"/>
          <p:cNvSpPr>
            <a:spLocks/>
          </p:cNvSpPr>
          <p:nvPr/>
        </p:nvSpPr>
        <p:spPr bwMode="auto">
          <a:xfrm rot="10800000" flipH="1">
            <a:off x="5020093" y="3257897"/>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5" name="Freeform 22"/>
          <p:cNvSpPr>
            <a:spLocks/>
          </p:cNvSpPr>
          <p:nvPr/>
        </p:nvSpPr>
        <p:spPr bwMode="auto">
          <a:xfrm flipH="1">
            <a:off x="5020096" y="3257895"/>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6" name="Rectangle 20"/>
          <p:cNvSpPr>
            <a:spLocks noChangeArrowheads="1"/>
          </p:cNvSpPr>
          <p:nvPr/>
        </p:nvSpPr>
        <p:spPr bwMode="auto">
          <a:xfrm>
            <a:off x="4071498"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7" name="Freeform 21"/>
          <p:cNvSpPr>
            <a:spLocks/>
          </p:cNvSpPr>
          <p:nvPr/>
        </p:nvSpPr>
        <p:spPr bwMode="auto">
          <a:xfrm rot="10800000" flipH="1">
            <a:off x="3913207" y="3896194"/>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8" name="Freeform 22"/>
          <p:cNvSpPr>
            <a:spLocks/>
          </p:cNvSpPr>
          <p:nvPr/>
        </p:nvSpPr>
        <p:spPr bwMode="auto">
          <a:xfrm flipH="1">
            <a:off x="3913209" y="3896192"/>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69" name="Rectangle 20"/>
          <p:cNvSpPr>
            <a:spLocks noChangeArrowheads="1"/>
          </p:cNvSpPr>
          <p:nvPr/>
        </p:nvSpPr>
        <p:spPr bwMode="auto">
          <a:xfrm>
            <a:off x="4624942"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0" name="Freeform 21"/>
          <p:cNvSpPr>
            <a:spLocks/>
          </p:cNvSpPr>
          <p:nvPr/>
        </p:nvSpPr>
        <p:spPr bwMode="auto">
          <a:xfrm rot="10800000" flipH="1">
            <a:off x="4466651" y="3896193"/>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1" name="Freeform 22"/>
          <p:cNvSpPr>
            <a:spLocks/>
          </p:cNvSpPr>
          <p:nvPr/>
        </p:nvSpPr>
        <p:spPr bwMode="auto">
          <a:xfrm flipH="1">
            <a:off x="4466653" y="3896191"/>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2" name="Rectangle 20"/>
          <p:cNvSpPr>
            <a:spLocks noChangeArrowheads="1"/>
          </p:cNvSpPr>
          <p:nvPr/>
        </p:nvSpPr>
        <p:spPr bwMode="auto">
          <a:xfrm>
            <a:off x="5178385" y="4053795"/>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3" name="Freeform 21"/>
          <p:cNvSpPr>
            <a:spLocks/>
          </p:cNvSpPr>
          <p:nvPr/>
        </p:nvSpPr>
        <p:spPr bwMode="auto">
          <a:xfrm rot="10800000" flipH="1">
            <a:off x="5020094" y="3896194"/>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4" name="Freeform 22"/>
          <p:cNvSpPr>
            <a:spLocks/>
          </p:cNvSpPr>
          <p:nvPr/>
        </p:nvSpPr>
        <p:spPr bwMode="auto">
          <a:xfrm flipH="1">
            <a:off x="5020097" y="3896192"/>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6" name="Rectangle 20"/>
          <p:cNvSpPr>
            <a:spLocks noChangeArrowheads="1"/>
          </p:cNvSpPr>
          <p:nvPr/>
        </p:nvSpPr>
        <p:spPr bwMode="auto">
          <a:xfrm>
            <a:off x="7463595" y="3002063"/>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7" name="Freeform 21"/>
          <p:cNvSpPr>
            <a:spLocks/>
          </p:cNvSpPr>
          <p:nvPr/>
        </p:nvSpPr>
        <p:spPr bwMode="auto">
          <a:xfrm rot="10800000" flipH="1">
            <a:off x="7305304" y="2844462"/>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8" name="Freeform 22"/>
          <p:cNvSpPr>
            <a:spLocks/>
          </p:cNvSpPr>
          <p:nvPr/>
        </p:nvSpPr>
        <p:spPr bwMode="auto">
          <a:xfrm flipH="1">
            <a:off x="7305307" y="2844460"/>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79" name="Rectangle 20"/>
          <p:cNvSpPr>
            <a:spLocks noChangeArrowheads="1"/>
          </p:cNvSpPr>
          <p:nvPr/>
        </p:nvSpPr>
        <p:spPr bwMode="auto">
          <a:xfrm>
            <a:off x="8017039" y="3002064"/>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0" name="Freeform 21"/>
          <p:cNvSpPr>
            <a:spLocks/>
          </p:cNvSpPr>
          <p:nvPr/>
        </p:nvSpPr>
        <p:spPr bwMode="auto">
          <a:xfrm rot="10800000" flipH="1">
            <a:off x="7858748" y="2844463"/>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1" name="Freeform 22"/>
          <p:cNvSpPr>
            <a:spLocks/>
          </p:cNvSpPr>
          <p:nvPr/>
        </p:nvSpPr>
        <p:spPr bwMode="auto">
          <a:xfrm flipH="1">
            <a:off x="7858750" y="2844461"/>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2" name="Rectangle 20"/>
          <p:cNvSpPr>
            <a:spLocks noChangeArrowheads="1"/>
          </p:cNvSpPr>
          <p:nvPr/>
        </p:nvSpPr>
        <p:spPr bwMode="auto">
          <a:xfrm>
            <a:off x="6910152" y="3640361"/>
            <a:ext cx="271221" cy="270534"/>
          </a:xfrm>
          <a:prstGeom prst="rect">
            <a:avLst/>
          </a:prstGeom>
          <a:solidFill>
            <a:srgbClr val="E2E3E4"/>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3" name="Freeform 21"/>
          <p:cNvSpPr>
            <a:spLocks/>
          </p:cNvSpPr>
          <p:nvPr/>
        </p:nvSpPr>
        <p:spPr bwMode="auto">
          <a:xfrm rot="10800000" flipH="1">
            <a:off x="6751861" y="348276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rgbClr val="B3B2B3"/>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4" name="Freeform 22"/>
          <p:cNvSpPr>
            <a:spLocks/>
          </p:cNvSpPr>
          <p:nvPr/>
        </p:nvSpPr>
        <p:spPr bwMode="auto">
          <a:xfrm flipH="1">
            <a:off x="6751864" y="348275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rgbClr val="3F3E3F"/>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5" name="Rectangle 20"/>
          <p:cNvSpPr>
            <a:spLocks noChangeArrowheads="1"/>
          </p:cNvSpPr>
          <p:nvPr/>
        </p:nvSpPr>
        <p:spPr bwMode="auto">
          <a:xfrm>
            <a:off x="7463596" y="3640360"/>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6" name="Freeform 21"/>
          <p:cNvSpPr>
            <a:spLocks/>
          </p:cNvSpPr>
          <p:nvPr/>
        </p:nvSpPr>
        <p:spPr bwMode="auto">
          <a:xfrm rot="10800000" flipH="1">
            <a:off x="7305305" y="3482759"/>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7" name="Freeform 22"/>
          <p:cNvSpPr>
            <a:spLocks/>
          </p:cNvSpPr>
          <p:nvPr/>
        </p:nvSpPr>
        <p:spPr bwMode="auto">
          <a:xfrm flipH="1">
            <a:off x="7305308" y="3482757"/>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8" name="Rectangle 20"/>
          <p:cNvSpPr>
            <a:spLocks noChangeArrowheads="1"/>
          </p:cNvSpPr>
          <p:nvPr/>
        </p:nvSpPr>
        <p:spPr bwMode="auto">
          <a:xfrm>
            <a:off x="8017040" y="3640361"/>
            <a:ext cx="271221" cy="270534"/>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89" name="Freeform 21"/>
          <p:cNvSpPr>
            <a:spLocks/>
          </p:cNvSpPr>
          <p:nvPr/>
        </p:nvSpPr>
        <p:spPr bwMode="auto">
          <a:xfrm rot="10800000" flipH="1">
            <a:off x="7858749" y="3482760"/>
            <a:ext cx="429510" cy="157601"/>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0" name="Freeform 22"/>
          <p:cNvSpPr>
            <a:spLocks/>
          </p:cNvSpPr>
          <p:nvPr/>
        </p:nvSpPr>
        <p:spPr bwMode="auto">
          <a:xfrm flipH="1">
            <a:off x="7858751" y="3482758"/>
            <a:ext cx="158288" cy="428135"/>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2" name="Rectangle 20"/>
          <p:cNvSpPr>
            <a:spLocks noChangeArrowheads="1"/>
          </p:cNvSpPr>
          <p:nvPr/>
        </p:nvSpPr>
        <p:spPr bwMode="auto">
          <a:xfrm>
            <a:off x="9801134" y="3319414"/>
            <a:ext cx="488934" cy="487696"/>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3" name="Freeform 21"/>
          <p:cNvSpPr>
            <a:spLocks/>
          </p:cNvSpPr>
          <p:nvPr/>
        </p:nvSpPr>
        <p:spPr bwMode="auto">
          <a:xfrm rot="10800000" flipH="1">
            <a:off x="9515786" y="3035304"/>
            <a:ext cx="774284" cy="284110"/>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4" name="Freeform 22"/>
          <p:cNvSpPr>
            <a:spLocks/>
          </p:cNvSpPr>
          <p:nvPr/>
        </p:nvSpPr>
        <p:spPr bwMode="auto">
          <a:xfrm flipH="1">
            <a:off x="9515787" y="3035304"/>
            <a:ext cx="285349" cy="771806"/>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5" name="Rectangle 20"/>
          <p:cNvSpPr>
            <a:spLocks noChangeArrowheads="1"/>
          </p:cNvSpPr>
          <p:nvPr/>
        </p:nvSpPr>
        <p:spPr bwMode="auto">
          <a:xfrm>
            <a:off x="10728873" y="3319414"/>
            <a:ext cx="488934" cy="487696"/>
          </a:xfrm>
          <a:prstGeom prst="rect">
            <a:avLst/>
          </a:prstGeom>
          <a:solidFill>
            <a:schemeClr val="accent2"/>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6" name="Freeform 21"/>
          <p:cNvSpPr>
            <a:spLocks/>
          </p:cNvSpPr>
          <p:nvPr/>
        </p:nvSpPr>
        <p:spPr bwMode="auto">
          <a:xfrm rot="10800000" flipH="1">
            <a:off x="10443525" y="3035304"/>
            <a:ext cx="774284" cy="284110"/>
          </a:xfrm>
          <a:custGeom>
            <a:avLst/>
            <a:gdLst>
              <a:gd name="T0" fmla="*/ 2362 w 3750"/>
              <a:gd name="T1" fmla="*/ 1376 h 1376"/>
              <a:gd name="T2" fmla="*/ 0 w 3750"/>
              <a:gd name="T3" fmla="*/ 1376 h 1376"/>
              <a:gd name="T4" fmla="*/ 1382 w 3750"/>
              <a:gd name="T5" fmla="*/ 0 h 1376"/>
              <a:gd name="T6" fmla="*/ 3750 w 3750"/>
              <a:gd name="T7" fmla="*/ 0 h 1376"/>
              <a:gd name="T8" fmla="*/ 2362 w 3750"/>
              <a:gd name="T9" fmla="*/ 1376 h 1376"/>
            </a:gdLst>
            <a:ahLst/>
            <a:cxnLst>
              <a:cxn ang="0">
                <a:pos x="T0" y="T1"/>
              </a:cxn>
              <a:cxn ang="0">
                <a:pos x="T2" y="T3"/>
              </a:cxn>
              <a:cxn ang="0">
                <a:pos x="T4" y="T5"/>
              </a:cxn>
              <a:cxn ang="0">
                <a:pos x="T6" y="T7"/>
              </a:cxn>
              <a:cxn ang="0">
                <a:pos x="T8" y="T9"/>
              </a:cxn>
            </a:cxnLst>
            <a:rect l="0" t="0" r="r" b="b"/>
            <a:pathLst>
              <a:path w="3750" h="1376">
                <a:moveTo>
                  <a:pt x="2362" y="1376"/>
                </a:moveTo>
                <a:lnTo>
                  <a:pt x="0" y="1376"/>
                </a:lnTo>
                <a:lnTo>
                  <a:pt x="1382" y="0"/>
                </a:lnTo>
                <a:lnTo>
                  <a:pt x="3750" y="0"/>
                </a:lnTo>
                <a:lnTo>
                  <a:pt x="2362" y="1376"/>
                </a:lnTo>
                <a:close/>
              </a:path>
            </a:pathLst>
          </a:custGeom>
          <a:solidFill>
            <a:schemeClr val="accent2">
              <a:lumMod val="75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497" name="Freeform 22"/>
          <p:cNvSpPr>
            <a:spLocks/>
          </p:cNvSpPr>
          <p:nvPr/>
        </p:nvSpPr>
        <p:spPr bwMode="auto">
          <a:xfrm flipH="1">
            <a:off x="10443526" y="3035304"/>
            <a:ext cx="285349" cy="771806"/>
          </a:xfrm>
          <a:custGeom>
            <a:avLst/>
            <a:gdLst>
              <a:gd name="T0" fmla="*/ 0 w 1382"/>
              <a:gd name="T1" fmla="*/ 3738 h 3738"/>
              <a:gd name="T2" fmla="*/ 0 w 1382"/>
              <a:gd name="T3" fmla="*/ 1370 h 3738"/>
              <a:gd name="T4" fmla="*/ 1382 w 1382"/>
              <a:gd name="T5" fmla="*/ 0 h 3738"/>
              <a:gd name="T6" fmla="*/ 1382 w 1382"/>
              <a:gd name="T7" fmla="*/ 2362 h 3738"/>
              <a:gd name="T8" fmla="*/ 0 w 1382"/>
              <a:gd name="T9" fmla="*/ 3738 h 3738"/>
            </a:gdLst>
            <a:ahLst/>
            <a:cxnLst>
              <a:cxn ang="0">
                <a:pos x="T0" y="T1"/>
              </a:cxn>
              <a:cxn ang="0">
                <a:pos x="T2" y="T3"/>
              </a:cxn>
              <a:cxn ang="0">
                <a:pos x="T4" y="T5"/>
              </a:cxn>
              <a:cxn ang="0">
                <a:pos x="T6" y="T7"/>
              </a:cxn>
              <a:cxn ang="0">
                <a:pos x="T8" y="T9"/>
              </a:cxn>
            </a:cxnLst>
            <a:rect l="0" t="0" r="r" b="b"/>
            <a:pathLst>
              <a:path w="1382" h="3738">
                <a:moveTo>
                  <a:pt x="0" y="3738"/>
                </a:moveTo>
                <a:lnTo>
                  <a:pt x="0" y="1370"/>
                </a:lnTo>
                <a:lnTo>
                  <a:pt x="1382" y="0"/>
                </a:lnTo>
                <a:lnTo>
                  <a:pt x="1382" y="2362"/>
                </a:lnTo>
                <a:lnTo>
                  <a:pt x="0" y="3738"/>
                </a:lnTo>
                <a:close/>
              </a:path>
            </a:pathLst>
          </a:custGeom>
          <a:solidFill>
            <a:schemeClr val="accent2">
              <a:lumMod val="50000"/>
            </a:schemeClr>
          </a:solidFill>
          <a:ln>
            <a:noFill/>
          </a:ln>
        </p:spPr>
        <p:txBody>
          <a:bodyPr vert="horz" wrap="square" lIns="82918" tIns="41459" rIns="82918" bIns="41459" numCol="1" anchor="t" anchorCtr="0" compatLnSpc="1">
            <a:prstTxWarp prst="textNoShape">
              <a:avLst/>
            </a:prstTxWarp>
          </a:bodyPr>
          <a:lstStyle/>
          <a:p>
            <a:pPr marL="0" marR="0" lvl="0" indent="0" algn="l" defTabSz="451363" rtl="0" eaLnBrk="1" fontAlgn="auto" latinLnBrk="0" hangingPunct="1">
              <a:lnSpc>
                <a:spcPct val="100000"/>
              </a:lnSpc>
              <a:spcBef>
                <a:spcPts val="0"/>
              </a:spcBef>
              <a:spcAft>
                <a:spcPts val="0"/>
              </a:spcAft>
              <a:buClrTx/>
              <a:buSzTx/>
              <a:buFontTx/>
              <a:buNone/>
              <a:tabLst/>
              <a:defRPr/>
            </a:pPr>
            <a:endParaRPr kumimoji="0" lang="en-US" sz="1645" b="0" i="0" u="none" strike="noStrike" kern="1200" cap="none" spc="0" normalizeH="0" baseline="0" noProof="0">
              <a:ln>
                <a:noFill/>
              </a:ln>
              <a:solidFill>
                <a:srgbClr val="414041"/>
              </a:solidFill>
              <a:effectLst/>
              <a:uLnTx/>
              <a:uFillTx/>
              <a:latin typeface="Calibri"/>
              <a:ea typeface="+mn-ea"/>
              <a:cs typeface="+mn-cs"/>
            </a:endParaRPr>
          </a:p>
        </p:txBody>
      </p:sp>
      <p:sp>
        <p:nvSpPr>
          <p:cNvPr id="519" name="Likbent triangel 279"/>
          <p:cNvSpPr/>
          <p:nvPr/>
        </p:nvSpPr>
        <p:spPr>
          <a:xfrm rot="5400000">
            <a:off x="8430598" y="2973998"/>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33" name="Text Placeholder 2"/>
          <p:cNvSpPr txBox="1">
            <a:spLocks/>
          </p:cNvSpPr>
          <p:nvPr/>
        </p:nvSpPr>
        <p:spPr>
          <a:xfrm>
            <a:off x="5694588" y="39111"/>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35" name="textruta 52"/>
          <p:cNvSpPr txBox="1"/>
          <p:nvPr/>
        </p:nvSpPr>
        <p:spPr>
          <a:xfrm>
            <a:off x="562392" y="1378488"/>
            <a:ext cx="2504145" cy="430887"/>
          </a:xfrm>
          <a:prstGeom prst="rect">
            <a:avLst/>
          </a:prstGeom>
          <a:noFill/>
        </p:spPr>
        <p:txBody>
          <a:bodyPr wrap="square" rtlCol="0" anchor="b">
            <a:spAutoFit/>
          </a:bodyPr>
          <a:lstStyle/>
          <a:p>
            <a:pPr lvl="0" algn="ctr">
              <a:defRPr/>
            </a:pPr>
            <a:r>
              <a:rPr lang="en-US" sz="1100">
                <a:solidFill>
                  <a:prstClr val="white"/>
                </a:solidFill>
                <a:cs typeface="Calibri" pitchFamily="34" charset="0"/>
              </a:rPr>
              <a:t>(100-150 </a:t>
            </a:r>
            <a:r>
              <a:rPr lang="en-US" sz="1100" dirty="0">
                <a:solidFill>
                  <a:prstClr val="white"/>
                </a:solidFill>
                <a:cs typeface="Calibri" pitchFamily="34" charset="0"/>
              </a:rPr>
              <a:t>employers within each main field of study)</a:t>
            </a:r>
          </a:p>
        </p:txBody>
      </p:sp>
      <p:sp>
        <p:nvSpPr>
          <p:cNvPr id="236" name="textruta 284"/>
          <p:cNvSpPr txBox="1"/>
          <p:nvPr/>
        </p:nvSpPr>
        <p:spPr>
          <a:xfrm>
            <a:off x="3413991" y="1193525"/>
            <a:ext cx="2457064" cy="259751"/>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Considered Employer ranking</a:t>
            </a:r>
            <a:endParaRPr kumimoji="0" lang="en-US" sz="1088"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37" name="textruta 286"/>
          <p:cNvSpPr txBox="1"/>
          <p:nvPr/>
        </p:nvSpPr>
        <p:spPr>
          <a:xfrm>
            <a:off x="6500195" y="1431387"/>
            <a:ext cx="1987676" cy="261610"/>
          </a:xfrm>
          <a:prstGeom prst="rect">
            <a:avLst/>
          </a:prstGeom>
          <a:noFill/>
        </p:spPr>
        <p:txBody>
          <a:bodyPr wrap="square" rtlCol="0" anchor="b">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Calibri" pitchFamily="34" charset="0"/>
              </a:rPr>
              <a:t>(maximum five employers)</a:t>
            </a:r>
          </a:p>
        </p:txBody>
      </p:sp>
      <p:sp>
        <p:nvSpPr>
          <p:cNvPr id="238" name="textruta 288"/>
          <p:cNvSpPr txBox="1"/>
          <p:nvPr/>
        </p:nvSpPr>
        <p:spPr>
          <a:xfrm>
            <a:off x="9316389" y="1199655"/>
            <a:ext cx="1988834" cy="427168"/>
          </a:xfrm>
          <a:prstGeom prst="rect">
            <a:avLst/>
          </a:prstGeom>
          <a:noFill/>
        </p:spPr>
        <p:txBody>
          <a:bodyPr wrap="square" rtlCol="0">
            <a:sp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Potential applicants’ </a:t>
            </a:r>
          </a:p>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ranking</a:t>
            </a:r>
            <a:endParaRPr kumimoji="0" lang="en-US" sz="1088"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39" name="TextBox 238"/>
          <p:cNvSpPr txBox="1"/>
          <p:nvPr/>
        </p:nvSpPr>
        <p:spPr>
          <a:xfrm>
            <a:off x="527843" y="1193524"/>
            <a:ext cx="2538694" cy="243827"/>
          </a:xfrm>
          <a:prstGeom prst="rect">
            <a:avLst/>
          </a:prstGeom>
        </p:spPr>
        <p:txBody>
          <a:bodyPr vert="horz" wrap="square" lIns="90273" tIns="45136" rIns="90273" bIns="45136" rtlCol="0" anchor="ctr">
            <a:normAutofit fontScale="97500" lnSpcReduction="10000"/>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FULL COMPANY LIST</a:t>
            </a:r>
          </a:p>
        </p:txBody>
      </p:sp>
      <p:sp>
        <p:nvSpPr>
          <p:cNvPr id="240" name="TextBox 239"/>
          <p:cNvSpPr txBox="1"/>
          <p:nvPr/>
        </p:nvSpPr>
        <p:spPr>
          <a:xfrm>
            <a:off x="3404196" y="1507896"/>
            <a:ext cx="2513940" cy="195812"/>
          </a:xfrm>
          <a:prstGeom prst="rect">
            <a:avLst/>
          </a:prstGeom>
        </p:spPr>
        <p:txBody>
          <a:bodyPr vert="horz" wrap="square" lIns="90273" tIns="45136" rIns="90273" bIns="45136" rtlCol="0" anchor="b">
            <a:noAutofit/>
          </a:bodyPr>
          <a:lstStyle/>
          <a:p>
            <a:pPr marL="0" marR="0" lvl="0" indent="0" algn="ctr" defTabSz="451363" rtl="0" eaLnBrk="1" fontAlgn="auto" latinLnBrk="0" hangingPunct="1">
              <a:lnSpc>
                <a:spcPct val="12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Calibri" pitchFamily="34" charset="0"/>
              </a:rPr>
              <a:t>(as many as applicable)</a:t>
            </a:r>
          </a:p>
        </p:txBody>
      </p:sp>
      <p:sp>
        <p:nvSpPr>
          <p:cNvPr id="242" name="TextBox 241"/>
          <p:cNvSpPr txBox="1"/>
          <p:nvPr/>
        </p:nvSpPr>
        <p:spPr>
          <a:xfrm>
            <a:off x="6490797" y="1193523"/>
            <a:ext cx="2005711" cy="255861"/>
          </a:xfrm>
          <a:prstGeom prst="rect">
            <a:avLst/>
          </a:prstGeom>
        </p:spPr>
        <p:txBody>
          <a:bodyPr vert="horz" wrap="square" lIns="90273" tIns="45136" rIns="90273" bIns="45136" rtlCol="0" anchor="ctr">
            <a:normAutofit fontScale="97500" lnSpcReduction="10000"/>
          </a:bodyPr>
          <a:lstStyle/>
          <a:p>
            <a:pPr marL="0" marR="0" lvl="0" indent="0" algn="ctr" defTabSz="451363" rtl="0" eaLnBrk="1" fontAlgn="auto" latinLnBrk="0" hangingPunct="1">
              <a:lnSpc>
                <a:spcPct val="100000"/>
              </a:lnSpc>
              <a:spcBef>
                <a:spcPts val="0"/>
              </a:spcBef>
              <a:spcAft>
                <a:spcPts val="0"/>
              </a:spcAft>
              <a:buClrTx/>
              <a:buSzTx/>
              <a:buFontTx/>
              <a:buNone/>
              <a:tabLst/>
              <a:defRPr/>
            </a:pPr>
            <a:r>
              <a:rPr kumimoji="0" lang="en-US" sz="1088" b="0" i="0" u="none" strike="noStrike" kern="1200" cap="all" spc="0" normalizeH="0" baseline="0" noProof="0" dirty="0">
                <a:ln>
                  <a:noFill/>
                </a:ln>
                <a:solidFill>
                  <a:prstClr val="white"/>
                </a:solidFill>
                <a:effectLst/>
                <a:uLnTx/>
                <a:uFillTx/>
                <a:latin typeface="Calibri"/>
                <a:ea typeface="+mn-ea"/>
                <a:cs typeface="Calibri" pitchFamily="34" charset="0"/>
              </a:rPr>
              <a:t>Ideal Employer ranking</a:t>
            </a:r>
          </a:p>
        </p:txBody>
      </p:sp>
      <p:sp>
        <p:nvSpPr>
          <p:cNvPr id="243" name="TextBox 242"/>
          <p:cNvSpPr txBox="1"/>
          <p:nvPr/>
        </p:nvSpPr>
        <p:spPr>
          <a:xfrm>
            <a:off x="9302389" y="1473173"/>
            <a:ext cx="1991516" cy="354639"/>
          </a:xfrm>
          <a:prstGeom prst="rect">
            <a:avLst/>
          </a:prstGeom>
        </p:spPr>
        <p:txBody>
          <a:bodyPr vert="horz" wrap="square" lIns="90273" tIns="45136" rIns="90273" bIns="45136" rtlCol="0" anchor="b">
            <a:normAutofit fontScale="97500"/>
          </a:bodyPr>
          <a:lstStyle/>
          <a:p>
            <a:pPr lvl="0" algn="ctr">
              <a:defRPr/>
            </a:pPr>
            <a:r>
              <a:rPr lang="en-US" sz="1200" dirty="0">
                <a:solidFill>
                  <a:prstClr val="white"/>
                </a:solidFill>
                <a:cs typeface="Calibri" pitchFamily="34" charset="0"/>
              </a:rPr>
              <a:t>(Yes, definitely)</a:t>
            </a:r>
          </a:p>
        </p:txBody>
      </p:sp>
      <p:sp>
        <p:nvSpPr>
          <p:cNvPr id="253" name="Text Placeholder 2"/>
          <p:cNvSpPr txBox="1">
            <a:spLocks/>
          </p:cNvSpPr>
          <p:nvPr/>
        </p:nvSpPr>
        <p:spPr>
          <a:xfrm>
            <a:off x="5968821" y="39110"/>
            <a:ext cx="3104721" cy="280712"/>
          </a:xfrm>
          <a:prstGeom prst="rect">
            <a:avLst/>
          </a:prstGeom>
        </p:spPr>
        <p:txBody>
          <a:bodyPr vert="horz" lIns="90273" tIns="45136" rIns="90273" bIns="45136"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7754" rtl="0" eaLnBrk="1" fontAlgn="auto" latinLnBrk="0" hangingPunct="1">
              <a:lnSpc>
                <a:spcPct val="100000"/>
              </a:lnSpc>
              <a:spcBef>
                <a:spcPct val="20000"/>
              </a:spcBef>
              <a:spcAft>
                <a:spcPts val="0"/>
              </a:spcAft>
              <a:buClrTx/>
              <a:buSzTx/>
              <a:buFont typeface="Arial"/>
              <a:buNone/>
              <a:tabLst/>
              <a:defRPr/>
            </a:pPr>
            <a:endParaRPr kumimoji="0" lang="en-US" sz="1088" b="0" i="0" u="none" strike="noStrike" kern="1200" cap="none" spc="0" normalizeH="0" baseline="0" noProof="0" dirty="0">
              <a:ln>
                <a:noFill/>
              </a:ln>
              <a:solidFill>
                <a:prstClr val="white"/>
              </a:solidFill>
              <a:effectLst/>
              <a:uLnTx/>
              <a:uFillTx/>
              <a:latin typeface="Calibri" pitchFamily="34" charset="0"/>
              <a:ea typeface="+mn-ea"/>
              <a:cs typeface="Calibri" pitchFamily="34" charset="0"/>
            </a:endParaRPr>
          </a:p>
        </p:txBody>
      </p:sp>
      <p:sp>
        <p:nvSpPr>
          <p:cNvPr id="250" name="Rätvinklig triangel 291"/>
          <p:cNvSpPr/>
          <p:nvPr/>
        </p:nvSpPr>
        <p:spPr>
          <a:xfrm rot="16200000">
            <a:off x="5108392" y="5080191"/>
            <a:ext cx="217535" cy="198789"/>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997"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54" name="Rektangel 289"/>
          <p:cNvSpPr/>
          <p:nvPr/>
        </p:nvSpPr>
        <p:spPr>
          <a:xfrm>
            <a:off x="3901930" y="5270230"/>
            <a:ext cx="2031137" cy="726385"/>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lvl="0">
              <a:defRPr/>
            </a:pPr>
            <a:r>
              <a:rPr kumimoji="0" lang="en-GB" sz="997" b="0" i="0" u="none" strike="noStrike" kern="1200" cap="none" spc="0" normalizeH="0" baseline="0" noProof="0" dirty="0">
                <a:ln>
                  <a:noFill/>
                </a:ln>
                <a:solidFill>
                  <a:prstClr val="white"/>
                </a:solidFill>
                <a:effectLst/>
                <a:uLnTx/>
                <a:uFillTx/>
                <a:latin typeface="Calibri"/>
                <a:ea typeface="+mn-ea"/>
                <a:cs typeface="Calibri" pitchFamily="34" charset="0"/>
              </a:rPr>
              <a:t>“</a:t>
            </a:r>
            <a:r>
              <a:rPr lang="en-US" sz="997" dirty="0">
                <a:solidFill>
                  <a:prstClr val="white"/>
                </a:solidFill>
                <a:cs typeface="Calibri" pitchFamily="34" charset="0"/>
              </a:rPr>
              <a:t>Below is a list of employers. Please select which employers you would consider working for.</a:t>
            </a: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endParaRPr kumimoji="0" lang="en-GB" sz="997" b="0" i="0" u="none" strike="noStrike" kern="1200" cap="none" spc="0" normalizeH="0" baseline="0" noProof="0" dirty="0">
              <a:ln>
                <a:noFill/>
              </a:ln>
              <a:solidFill>
                <a:prstClr val="white"/>
              </a:solidFill>
              <a:effectLst/>
              <a:uLnTx/>
              <a:uFillTx/>
              <a:latin typeface="Calibri"/>
              <a:ea typeface="+mn-ea"/>
              <a:cs typeface="Calibri" pitchFamily="34" charset="0"/>
            </a:endParaRPr>
          </a:p>
        </p:txBody>
      </p:sp>
      <p:sp>
        <p:nvSpPr>
          <p:cNvPr id="255" name="Rätvinklig triangel 295"/>
          <p:cNvSpPr/>
          <p:nvPr/>
        </p:nvSpPr>
        <p:spPr>
          <a:xfrm rot="16200000">
            <a:off x="7955394" y="5073055"/>
            <a:ext cx="217535" cy="198787"/>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997"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56" name="Rektangel 294"/>
          <p:cNvSpPr/>
          <p:nvPr/>
        </p:nvSpPr>
        <p:spPr>
          <a:xfrm>
            <a:off x="6707791" y="5270229"/>
            <a:ext cx="2031137" cy="726386"/>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l" defTabSz="451363" rtl="0" eaLnBrk="1" fontAlgn="auto" latinLnBrk="0" hangingPunct="1">
              <a:lnSpc>
                <a:spcPct val="100000"/>
              </a:lnSpc>
              <a:spcBef>
                <a:spcPts val="0"/>
              </a:spcBef>
              <a:spcAft>
                <a:spcPts val="0"/>
              </a:spcAft>
              <a:buClrTx/>
              <a:buSzTx/>
              <a:buFontTx/>
              <a:buNone/>
              <a:tabLst/>
              <a:defRPr/>
            </a:pP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r>
              <a:rPr kumimoji="0" lang="en-US" sz="997" b="0" i="0" u="none" strike="noStrike" kern="1200" cap="none" spc="0" normalizeH="0" baseline="0" noProof="0" dirty="0">
                <a:ln>
                  <a:noFill/>
                </a:ln>
                <a:solidFill>
                  <a:prstClr val="white"/>
                </a:solidFill>
                <a:effectLst/>
                <a:uLnTx/>
                <a:uFillTx/>
                <a:latin typeface="Calibri"/>
                <a:ea typeface="+mn-ea"/>
                <a:cs typeface="+mn-cs"/>
              </a:rPr>
              <a:t>Now choose the five (5) employers you most want to work for, your five Ideal Employers.</a:t>
            </a:r>
            <a:r>
              <a:rPr kumimoji="0" lang="en-GB" sz="997" b="0" i="0" u="none" strike="noStrike" kern="1200" cap="none" spc="0" normalizeH="0" baseline="0" noProof="0" dirty="0">
                <a:ln>
                  <a:noFill/>
                </a:ln>
                <a:solidFill>
                  <a:srgbClr val="FFFFFF"/>
                </a:solidFill>
                <a:effectLst/>
                <a:uLnTx/>
                <a:uFillTx/>
                <a:latin typeface="Calibri"/>
                <a:ea typeface="+mn-ea"/>
                <a:cs typeface="Calibri" pitchFamily="34" charset="0"/>
              </a:rPr>
              <a:t>”</a:t>
            </a:r>
          </a:p>
        </p:txBody>
      </p:sp>
      <p:sp>
        <p:nvSpPr>
          <p:cNvPr id="257" name="Rektangel 298"/>
          <p:cNvSpPr/>
          <p:nvPr/>
        </p:nvSpPr>
        <p:spPr>
          <a:xfrm>
            <a:off x="9569254" y="5278751"/>
            <a:ext cx="2031137" cy="717863"/>
          </a:xfrm>
          <a:prstGeom prst="rect">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62" name="Rätvinklig triangel 299"/>
          <p:cNvSpPr/>
          <p:nvPr/>
        </p:nvSpPr>
        <p:spPr>
          <a:xfrm rot="16200000">
            <a:off x="10842085" y="5079967"/>
            <a:ext cx="217535" cy="198787"/>
          </a:xfrm>
          <a:prstGeom prst="rtTriangle">
            <a:avLst/>
          </a:prstGeom>
          <a:solidFill>
            <a:srgbClr val="B3B2B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dirty="0">
              <a:ln>
                <a:noFill/>
              </a:ln>
              <a:solidFill>
                <a:srgbClr val="414041"/>
              </a:solidFill>
              <a:effectLst/>
              <a:uLnTx/>
              <a:uFillTx/>
              <a:latin typeface="Calibri"/>
              <a:ea typeface="+mn-ea"/>
              <a:cs typeface="Calibri" pitchFamily="34" charset="0"/>
            </a:endParaRPr>
          </a:p>
        </p:txBody>
      </p:sp>
      <p:sp>
        <p:nvSpPr>
          <p:cNvPr id="263" name="textruta 300"/>
          <p:cNvSpPr txBox="1"/>
          <p:nvPr/>
        </p:nvSpPr>
        <p:spPr>
          <a:xfrm>
            <a:off x="9569305" y="5353795"/>
            <a:ext cx="2001585" cy="552652"/>
          </a:xfrm>
          <a:prstGeom prst="rect">
            <a:avLst/>
          </a:prstGeom>
          <a:noFill/>
        </p:spPr>
        <p:txBody>
          <a:bodyPr wrap="square" rtlCol="0">
            <a:spAutoFit/>
          </a:bodyPr>
          <a:lstStyle/>
          <a:p>
            <a:pPr lvl="0">
              <a:defRPr/>
            </a:pPr>
            <a:r>
              <a:rPr lang="en-US" sz="997" dirty="0">
                <a:solidFill>
                  <a:srgbClr val="FFFFFF"/>
                </a:solidFill>
                <a:cs typeface="Calibri" pitchFamily="34" charset="0"/>
              </a:rPr>
              <a:t>“If you were looking for a new job, would you consider applying at these employers?”</a:t>
            </a:r>
          </a:p>
        </p:txBody>
      </p:sp>
      <p:sp>
        <p:nvSpPr>
          <p:cNvPr id="241" name="Likbent triangel 279">
            <a:extLst>
              <a:ext uri="{FF2B5EF4-FFF2-40B4-BE49-F238E27FC236}">
                <a16:creationId xmlns:a16="http://schemas.microsoft.com/office/drawing/2014/main" id="{49D14163-5D5F-464C-AB19-720706B8C36E}"/>
              </a:ext>
            </a:extLst>
          </p:cNvPr>
          <p:cNvSpPr/>
          <p:nvPr/>
        </p:nvSpPr>
        <p:spPr>
          <a:xfrm rot="5400000">
            <a:off x="2967906" y="3332740"/>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6" name="Likbent triangel 279">
            <a:extLst>
              <a:ext uri="{FF2B5EF4-FFF2-40B4-BE49-F238E27FC236}">
                <a16:creationId xmlns:a16="http://schemas.microsoft.com/office/drawing/2014/main" id="{C86247F6-9908-4B46-92DC-E900C9FCB604}"/>
              </a:ext>
            </a:extLst>
          </p:cNvPr>
          <p:cNvSpPr/>
          <p:nvPr/>
        </p:nvSpPr>
        <p:spPr>
          <a:xfrm rot="5400000">
            <a:off x="5827840" y="3355526"/>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7" name="Likbent triangel 279">
            <a:extLst>
              <a:ext uri="{FF2B5EF4-FFF2-40B4-BE49-F238E27FC236}">
                <a16:creationId xmlns:a16="http://schemas.microsoft.com/office/drawing/2014/main" id="{F93D915F-CB59-4E50-AF7D-20844BAA0962}"/>
              </a:ext>
            </a:extLst>
          </p:cNvPr>
          <p:cNvSpPr/>
          <p:nvPr/>
        </p:nvSpPr>
        <p:spPr>
          <a:xfrm rot="5400000">
            <a:off x="8722798" y="3298668"/>
            <a:ext cx="338677" cy="165518"/>
          </a:xfrm>
          <a:prstGeom prst="triangle">
            <a:avLst/>
          </a:prstGeom>
          <a:solidFill>
            <a:srgbClr val="F3F3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273" tIns="45136" rIns="90273" bIns="45136" numCol="1" spcCol="0" rtlCol="0" fromWordArt="0" anchor="ctr" anchorCtr="0" forceAA="0" compatLnSpc="1">
            <a:prstTxWarp prst="textNoShape">
              <a:avLst/>
            </a:prstTxWarp>
            <a:noAutofit/>
          </a:bodyPr>
          <a:lstStyle/>
          <a:p>
            <a:pPr marL="0" marR="0" lvl="0" indent="0" algn="ctr" defTabSz="451363" rtl="0" eaLnBrk="1" fontAlgn="auto" latinLnBrk="0" hangingPunct="1">
              <a:lnSpc>
                <a:spcPct val="100000"/>
              </a:lnSpc>
              <a:spcBef>
                <a:spcPts val="0"/>
              </a:spcBef>
              <a:spcAft>
                <a:spcPts val="0"/>
              </a:spcAft>
              <a:buClrTx/>
              <a:buSzTx/>
              <a:buFontTx/>
              <a:buNone/>
              <a:tabLst/>
              <a:defRPr/>
            </a:pPr>
            <a:endParaRPr kumimoji="0" lang="sv-SE" sz="1645" b="0" i="0" u="none" strike="noStrike" kern="1200" cap="none" spc="0" normalizeH="0" baseline="0" noProof="0">
              <a:ln>
                <a:noFill/>
              </a:ln>
              <a:solidFill>
                <a:srgbClr val="414041"/>
              </a:solidFill>
              <a:effectLst/>
              <a:uLnTx/>
              <a:uFillTx/>
              <a:latin typeface="Calibri"/>
              <a:ea typeface="+mn-ea"/>
              <a:cs typeface="+mn-cs"/>
            </a:endParaRPr>
          </a:p>
        </p:txBody>
      </p:sp>
      <p:sp>
        <p:nvSpPr>
          <p:cNvPr id="248"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249" name="Picture 2">
            <a:extLst>
              <a:ext uri="{FF2B5EF4-FFF2-40B4-BE49-F238E27FC236}">
                <a16:creationId xmlns:a16="http://schemas.microsoft.com/office/drawing/2014/main" id="{1A2CCEF0-759C-462E-BBA8-D2A65B6EF3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4392" y="2167533"/>
            <a:ext cx="982550" cy="894402"/>
          </a:xfrm>
          <a:prstGeom prst="rect">
            <a:avLst/>
          </a:prstGeom>
          <a:noFill/>
          <a:extLst>
            <a:ext uri="{909E8E84-426E-40DD-AFC4-6F175D3DCCD1}">
              <a14:hiddenFill xmlns:a14="http://schemas.microsoft.com/office/drawing/2010/main">
                <a:solidFill>
                  <a:srgbClr val="FFFFFF"/>
                </a:solidFill>
              </a14:hiddenFill>
            </a:ext>
          </a:extLst>
        </p:spPr>
      </p:pic>
      <p:sp>
        <p:nvSpPr>
          <p:cNvPr id="270" name="Text Placeholder 2"/>
          <p:cNvSpPr txBox="1">
            <a:spLocks/>
          </p:cNvSpPr>
          <p:nvPr/>
        </p:nvSpPr>
        <p:spPr>
          <a:xfrm>
            <a:off x="5270726" y="3320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315089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Considered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6368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4288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Business/Commerce</a:t>
            </a:r>
            <a:endParaRPr lang="sv-SE" sz="1270" dirty="0">
              <a:solidFill>
                <a:srgbClr val="0E99BF"/>
              </a:solidFill>
              <a:latin typeface="Calibri" pitchFamily="34" charset="0"/>
              <a:cs typeface="Calibri" pitchFamily="34" charset="0"/>
            </a:endParaRPr>
          </a:p>
        </p:txBody>
      </p:sp>
      <p:sp>
        <p:nvSpPr>
          <p:cNvPr id="13" name="Rectangle 12">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sp>
        <p:nvSpPr>
          <p:cNvPr id="15"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130396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Considered employer ranking | Top 20</a:t>
            </a:r>
            <a:endParaRPr lang="en-ZA"/>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endParaRPr lang="en-US"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6" name="Rectangle 5">
            <a:extLst>
              <a:ext uri="{FF2B5EF4-FFF2-40B4-BE49-F238E27FC236}">
                <a16:creationId xmlns:a16="http://schemas.microsoft.com/office/drawing/2014/main" id="{3D8ACB1D-C149-4CE3-B9A6-EC03506271B7}"/>
              </a:ext>
            </a:extLst>
          </p:cNvPr>
          <p:cNvSpPr/>
          <p:nvPr/>
        </p:nvSpPr>
        <p:spPr>
          <a:xfrm>
            <a:off x="566820" y="972000"/>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Engineering/Technology</a:t>
            </a:r>
            <a:endParaRPr lang="sv-SE" sz="1270" dirty="0">
              <a:solidFill>
                <a:srgbClr val="0E99BF"/>
              </a:solidFill>
              <a:latin typeface="Calibri" pitchFamily="34" charset="0"/>
              <a:cs typeface="Calibri" pitchFamily="34" charset="0"/>
            </a:endParaRPr>
          </a:p>
        </p:txBody>
      </p:sp>
      <p:sp>
        <p:nvSpPr>
          <p:cNvPr id="7" name="Rectangle 6">
            <a:extLst>
              <a:ext uri="{FF2B5EF4-FFF2-40B4-BE49-F238E27FC236}">
                <a16:creationId xmlns:a16="http://schemas.microsoft.com/office/drawing/2014/main" id="{6F44D54F-05C5-45A4-85DE-121825B06A08}"/>
              </a:ext>
            </a:extLst>
          </p:cNvPr>
          <p:cNvSpPr/>
          <p:nvPr/>
        </p:nvSpPr>
        <p:spPr>
          <a:xfrm>
            <a:off x="558000" y="3608161"/>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Engineering/Technology</a:t>
            </a:r>
            <a:endParaRPr lang="sv-SE" sz="1270" dirty="0">
              <a:solidFill>
                <a:schemeClr val="accent2">
                  <a:lumMod val="50000"/>
                </a:schemeClr>
              </a:solidFill>
              <a:latin typeface="Calibri" pitchFamily="34" charset="0"/>
              <a:cs typeface="Calibri" pitchFamily="34" charset="0"/>
            </a:endParaRP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150" y="386368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150" y="124288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2"/>
          <p:cNvSpPr txBox="1">
            <a:spLocks/>
          </p:cNvSpPr>
          <p:nvPr/>
        </p:nvSpPr>
        <p:spPr>
          <a:xfrm>
            <a:off x="5118326" y="1796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35783085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Below is a list of employers. Please select which employers you would consider working for.</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Considered employer ranking | Top 20</a:t>
            </a:r>
            <a:endParaRPr lang="en-ZA"/>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2"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0" name="Rectangle 9">
            <a:extLst>
              <a:ext uri="{FF2B5EF4-FFF2-40B4-BE49-F238E27FC236}">
                <a16:creationId xmlns:a16="http://schemas.microsoft.com/office/drawing/2014/main" id="{3D8ACB1D-C149-4CE3-B9A6-EC03506271B7}"/>
              </a:ext>
            </a:extLst>
          </p:cNvPr>
          <p:cNvSpPr/>
          <p:nvPr/>
        </p:nvSpPr>
        <p:spPr>
          <a:xfrm>
            <a:off x="566670" y="970895"/>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Sciences</a:t>
            </a:r>
            <a:endParaRPr lang="sv-SE" sz="1270" dirty="0">
              <a:solidFill>
                <a:srgbClr val="0E99BF"/>
              </a:solidFill>
              <a:latin typeface="Calibri" pitchFamily="34" charset="0"/>
              <a:cs typeface="Calibri" pitchFamily="34" charset="0"/>
            </a:endParaRPr>
          </a:p>
        </p:txBody>
      </p:sp>
      <p:sp>
        <p:nvSpPr>
          <p:cNvPr id="11" name="Rectangle 10">
            <a:extLst>
              <a:ext uri="{FF2B5EF4-FFF2-40B4-BE49-F238E27FC236}">
                <a16:creationId xmlns:a16="http://schemas.microsoft.com/office/drawing/2014/main" id="{6F44D54F-05C5-45A4-85DE-121825B06A08}"/>
              </a:ext>
            </a:extLst>
          </p:cNvPr>
          <p:cNvSpPr/>
          <p:nvPr/>
        </p:nvSpPr>
        <p:spPr>
          <a:xfrm>
            <a:off x="557850" y="3607056"/>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Sciences</a:t>
            </a:r>
            <a:endParaRPr lang="sv-SE" sz="1270" dirty="0">
              <a:solidFill>
                <a:schemeClr val="accent2">
                  <a:lumMod val="50000"/>
                </a:schemeClr>
              </a:solidFill>
              <a:latin typeface="Calibri" pitchFamily="34" charset="0"/>
              <a:cs typeface="Calibri" pitchFamily="34" charset="0"/>
            </a:endParaRPr>
          </a:p>
        </p:txBody>
      </p:sp>
      <p:sp>
        <p:nvSpPr>
          <p:cNvPr id="13"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00" y="3867525"/>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000" y="1246725"/>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822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99B047-733B-4201-B62F-939C2FE0C1E7}"/>
              </a:ext>
            </a:extLst>
          </p:cNvPr>
          <p:cNvSpPr>
            <a:spLocks noGrp="1"/>
          </p:cNvSpPr>
          <p:nvPr>
            <p:ph type="body" sz="quarter" idx="12"/>
          </p:nvPr>
        </p:nvSpPr>
        <p:spPr/>
        <p:txBody>
          <a:bodyPr/>
          <a:lstStyle/>
          <a:p>
            <a:r>
              <a:rPr lang="en-US"/>
              <a:t>Now choose the five (5) employers you most want to work for, your five Ideal Employers.</a:t>
            </a:r>
            <a:endParaRPr lang="en-GB"/>
          </a:p>
          <a:p>
            <a:endParaRPr lang="en-ZA"/>
          </a:p>
        </p:txBody>
      </p:sp>
      <p:sp>
        <p:nvSpPr>
          <p:cNvPr id="5" name="Title 4">
            <a:extLst>
              <a:ext uri="{FF2B5EF4-FFF2-40B4-BE49-F238E27FC236}">
                <a16:creationId xmlns:a16="http://schemas.microsoft.com/office/drawing/2014/main" id="{E033F055-934B-480F-849D-BB148D0A64B2}"/>
              </a:ext>
            </a:extLst>
          </p:cNvPr>
          <p:cNvSpPr>
            <a:spLocks noGrp="1"/>
          </p:cNvSpPr>
          <p:nvPr>
            <p:ph type="title"/>
          </p:nvPr>
        </p:nvSpPr>
        <p:spPr/>
        <p:txBody>
          <a:bodyPr/>
          <a:lstStyle/>
          <a:p>
            <a:r>
              <a:rPr lang="en-US"/>
              <a:t>Ideal Employer ranking | Top 20</a:t>
            </a:r>
            <a:endParaRPr lang="en-ZA" dirty="0"/>
          </a:p>
        </p:txBody>
      </p:sp>
      <p:sp>
        <p:nvSpPr>
          <p:cNvPr id="2" name="Text Placeholder 1">
            <a:extLst>
              <a:ext uri="{FF2B5EF4-FFF2-40B4-BE49-F238E27FC236}">
                <a16:creationId xmlns:a16="http://schemas.microsoft.com/office/drawing/2014/main" id="{A834A482-445F-4F50-8249-FE368561AAD2}"/>
              </a:ext>
            </a:extLst>
          </p:cNvPr>
          <p:cNvSpPr>
            <a:spLocks noGrp="1"/>
          </p:cNvSpPr>
          <p:nvPr>
            <p:ph type="body" sz="quarter" idx="10"/>
          </p:nvPr>
        </p:nvSpPr>
        <p:spPr/>
        <p:txBody>
          <a:bodyPr/>
          <a:lstStyle/>
          <a:p>
            <a:r>
              <a:rPr lang="en-US"/>
              <a:t>2021 | South Africa | Professionals | All main fields of study</a:t>
            </a:r>
          </a:p>
          <a:p>
            <a:endParaRPr lang="en-ZA" dirty="0"/>
          </a:p>
        </p:txBody>
      </p:sp>
      <p:sp>
        <p:nvSpPr>
          <p:cNvPr id="14"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sp>
        <p:nvSpPr>
          <p:cNvPr id="11" name="Rectangle 10">
            <a:extLst>
              <a:ext uri="{FF2B5EF4-FFF2-40B4-BE49-F238E27FC236}">
                <a16:creationId xmlns:a16="http://schemas.microsoft.com/office/drawing/2014/main" id="{3D8ACB1D-C149-4CE3-B9A6-EC03506271B7}"/>
              </a:ext>
            </a:extLst>
          </p:cNvPr>
          <p:cNvSpPr/>
          <p:nvPr/>
        </p:nvSpPr>
        <p:spPr>
          <a:xfrm>
            <a:off x="566670" y="970895"/>
            <a:ext cx="9176090" cy="287771"/>
          </a:xfrm>
          <a:prstGeom prst="rect">
            <a:avLst/>
          </a:prstGeom>
          <a:noFill/>
        </p:spPr>
        <p:txBody>
          <a:bodyPr wrap="square">
            <a:spAutoFit/>
          </a:bodyPr>
          <a:lstStyle/>
          <a:p>
            <a:pPr lvl="0" defTabSz="497754">
              <a:spcBef>
                <a:spcPct val="20000"/>
              </a:spcBef>
              <a:defRPr/>
            </a:pPr>
            <a:r>
              <a:rPr lang="sv-SE" sz="1270">
                <a:solidFill>
                  <a:srgbClr val="0E99BF"/>
                </a:solidFill>
                <a:latin typeface="Calibri" pitchFamily="34" charset="0"/>
                <a:cs typeface="Calibri" pitchFamily="34" charset="0"/>
              </a:rPr>
              <a:t>Your alumni | Business/Commerce</a:t>
            </a:r>
            <a:endParaRPr lang="sv-SE" sz="1270" dirty="0">
              <a:solidFill>
                <a:srgbClr val="0E99BF"/>
              </a:solidFill>
              <a:latin typeface="Calibri" pitchFamily="34" charset="0"/>
              <a:cs typeface="Calibri" pitchFamily="34" charset="0"/>
            </a:endParaRPr>
          </a:p>
        </p:txBody>
      </p:sp>
      <p:sp>
        <p:nvSpPr>
          <p:cNvPr id="12" name="Rectangle 11">
            <a:extLst>
              <a:ext uri="{FF2B5EF4-FFF2-40B4-BE49-F238E27FC236}">
                <a16:creationId xmlns:a16="http://schemas.microsoft.com/office/drawing/2014/main" id="{6F44D54F-05C5-45A4-85DE-121825B06A08}"/>
              </a:ext>
            </a:extLst>
          </p:cNvPr>
          <p:cNvSpPr/>
          <p:nvPr/>
        </p:nvSpPr>
        <p:spPr>
          <a:xfrm>
            <a:off x="557850" y="3607056"/>
            <a:ext cx="9176089" cy="294086"/>
          </a:xfrm>
          <a:prstGeom prst="rect">
            <a:avLst/>
          </a:prstGeom>
          <a:noFill/>
        </p:spPr>
        <p:txBody>
          <a:bodyPr wrap="square">
            <a:spAutoFit/>
          </a:bodyPr>
          <a:lstStyle/>
          <a:p>
            <a:pPr lvl="0" defTabSz="497754">
              <a:spcBef>
                <a:spcPct val="20000"/>
              </a:spcBef>
              <a:defRPr/>
            </a:pPr>
            <a:r>
              <a:rPr lang="sv-SE" sz="1270">
                <a:solidFill>
                  <a:schemeClr val="accent2">
                    <a:lumMod val="50000"/>
                  </a:schemeClr>
                </a:solidFill>
                <a:latin typeface="Calibri" pitchFamily="34" charset="0"/>
                <a:cs typeface="Calibri" pitchFamily="34" charset="0"/>
              </a:rPr>
              <a:t>All professionals | Business/Commerce</a:t>
            </a:r>
            <a:endParaRPr lang="sv-SE" sz="1270" dirty="0">
              <a:solidFill>
                <a:schemeClr val="accent2">
                  <a:lumMod val="50000"/>
                </a:schemeClr>
              </a:solidFill>
              <a:latin typeface="Calibri" pitchFamily="34" charset="0"/>
              <a:cs typeface="Calibri" pitchFamily="34" charset="0"/>
            </a:endParaRPr>
          </a:p>
        </p:txBody>
      </p:sp>
      <p:sp>
        <p:nvSpPr>
          <p:cNvPr id="13" name="Text Placeholder 2"/>
          <p:cNvSpPr txBox="1">
            <a:spLocks/>
          </p:cNvSpPr>
          <p:nvPr/>
        </p:nvSpPr>
        <p:spPr>
          <a:xfrm>
            <a:off x="4965926" y="27296"/>
            <a:ext cx="3495683" cy="352691"/>
          </a:xfrm>
          <a:prstGeom prst="rect">
            <a:avLst/>
          </a:prstGeom>
        </p:spPr>
        <p:txBody>
          <a:bodyPr vert="horz" lIns="99551" tIns="49775" rIns="99551" bIns="49775" rtlCol="0">
            <a:noAutofit/>
          </a:bodyPr>
          <a:lstStyle>
            <a:lvl1pPr marL="0" indent="0" algn="l" defTabSz="497754" rtl="0" eaLnBrk="1" latinLnBrk="0" hangingPunct="1">
              <a:spcBef>
                <a:spcPct val="20000"/>
              </a:spcBef>
              <a:buFont typeface="Arial"/>
              <a:buNone/>
              <a:defRPr sz="1200" b="0" i="0" kern="1200" cap="none" baseline="0">
                <a:solidFill>
                  <a:schemeClr val="bg1"/>
                </a:solidFill>
                <a:latin typeface="+mj-lt"/>
                <a:ea typeface="+mn-ea"/>
                <a:cs typeface="Titillium WebLight"/>
              </a:defRPr>
            </a:lvl1pPr>
            <a:lvl2pPr marL="702000" indent="-237600" algn="l" defTabSz="497754" rtl="0" eaLnBrk="1" latinLnBrk="0" hangingPunct="1">
              <a:spcBef>
                <a:spcPct val="20000"/>
              </a:spcBef>
              <a:buFont typeface="Arial"/>
              <a:buChar char="–"/>
              <a:defRPr sz="2200" b="0" i="0" kern="1200">
                <a:solidFill>
                  <a:schemeClr val="tx1"/>
                </a:solidFill>
                <a:latin typeface="+mj-lt"/>
                <a:ea typeface="+mn-ea"/>
                <a:cs typeface="Titillium WebLight"/>
              </a:defRPr>
            </a:lvl2pPr>
            <a:lvl3pPr marL="1101600" indent="-176400" algn="l" defTabSz="497754" rtl="0" eaLnBrk="1" latinLnBrk="0" hangingPunct="1">
              <a:spcBef>
                <a:spcPct val="20000"/>
              </a:spcBef>
              <a:buFont typeface="Arial"/>
              <a:buChar char="•"/>
              <a:defRPr sz="2000" b="0" i="0" kern="1200">
                <a:solidFill>
                  <a:schemeClr val="tx1"/>
                </a:solidFill>
                <a:latin typeface="+mj-lt"/>
                <a:ea typeface="+mn-ea"/>
                <a:cs typeface="Titillium WebLight"/>
              </a:defRPr>
            </a:lvl3pPr>
            <a:lvl4pPr marL="1526400" indent="-176400" algn="l" defTabSz="497754" rtl="0" eaLnBrk="1" latinLnBrk="0" hangingPunct="1">
              <a:spcBef>
                <a:spcPct val="20000"/>
              </a:spcBef>
              <a:buFont typeface="Arial"/>
              <a:buChar char="–"/>
              <a:defRPr sz="1800" b="0" i="0" kern="1200" baseline="0">
                <a:solidFill>
                  <a:schemeClr val="tx1"/>
                </a:solidFill>
                <a:latin typeface="+mj-lt"/>
                <a:ea typeface="+mn-ea"/>
                <a:cs typeface="Titillium WebLight"/>
              </a:defRPr>
            </a:lvl4pPr>
            <a:lvl5pPr marL="1951200" indent="-176400" algn="l" defTabSz="497754" rtl="0" eaLnBrk="1" latinLnBrk="0" hangingPunct="1">
              <a:spcBef>
                <a:spcPct val="20000"/>
              </a:spcBef>
              <a:buFont typeface="Arial"/>
              <a:buChar char="»"/>
              <a:defRPr sz="1600" b="0" i="0" kern="1200" baseline="0">
                <a:solidFill>
                  <a:schemeClr val="tx1"/>
                </a:solidFill>
                <a:latin typeface="+mj-lt"/>
                <a:ea typeface="+mn-ea"/>
                <a:cs typeface="Titillium WebLight"/>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solidFill>
                <a:srgbClr val="FF0000"/>
              </a:solidFill>
              <a:latin typeface="Calibri" pitchFamily="34" charset="0"/>
              <a:cs typeface="Calibri" pitchFamily="34" charset="0"/>
            </a:endParaRP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00" y="386505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000" y="1244250"/>
            <a:ext cx="9189403" cy="232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335065"/>
      </p:ext>
    </p:extLst>
  </p:cSld>
  <p:clrMapOvr>
    <a:masterClrMapping/>
  </p:clrMapOvr>
</p:sld>
</file>

<file path=ppt/theme/theme1.xml><?xml version="1.0" encoding="utf-8"?>
<a:theme xmlns:a="http://schemas.openxmlformats.org/drawingml/2006/main" name="3_XXTS 2019 Ideal Employer Brand Report - Dummy">
  <a:themeElements>
    <a:clrScheme name="Universum">
      <a:dk1>
        <a:srgbClr val="414041"/>
      </a:dk1>
      <a:lt1>
        <a:sysClr val="window" lastClr="FFFFFF"/>
      </a:lt1>
      <a:dk2>
        <a:srgbClr val="414041"/>
      </a:dk2>
      <a:lt2>
        <a:srgbClr val="E2E3E4"/>
      </a:lt2>
      <a:accent1>
        <a:srgbClr val="F1612A"/>
      </a:accent1>
      <a:accent2>
        <a:srgbClr val="0E97C1"/>
      </a:accent2>
      <a:accent3>
        <a:srgbClr val="86BC45"/>
      </a:accent3>
      <a:accent4>
        <a:srgbClr val="FDBE3F"/>
      </a:accent4>
      <a:accent5>
        <a:srgbClr val="90191C"/>
      </a:accent5>
      <a:accent6>
        <a:srgbClr val="E2E3E4"/>
      </a:accent6>
      <a:hlink>
        <a:srgbClr val="0E97C1"/>
      </a:hlink>
      <a:folHlink>
        <a:srgbClr val="993D96"/>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9551" tIns="49775" rIns="99551" bIns="49775" numCol="1" spcCol="0" rtlCol="0" fromWordArt="0" anchor="ctr" anchorCtr="0" forceAA="0" compatLnSpc="1">
        <a:prstTxWarp prst="textNoShape">
          <a:avLst/>
        </a:prstTxWarp>
        <a:noAutofit/>
      </a:bodyPr>
      <a:lstStyle>
        <a:defPPr algn="ctr">
          <a:defRPr>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28575">
          <a:solidFill>
            <a:srgbClr val="BB8DB9"/>
          </a:solidFill>
        </a:ln>
      </a:spPr>
      <a:bodyPr/>
      <a:lstStyle/>
      <a:style>
        <a:lnRef idx="1">
          <a:schemeClr val="accent1"/>
        </a:lnRef>
        <a:fillRef idx="0">
          <a:schemeClr val="accent1"/>
        </a:fillRef>
        <a:effectRef idx="0">
          <a:schemeClr val="accent1"/>
        </a:effectRef>
        <a:fontRef idx="minor">
          <a:schemeClr val="tx1"/>
        </a:fontRef>
      </a:style>
    </a:lnDef>
    <a:txDef>
      <a:spPr/>
      <a:bodyPr vert="horz" lIns="99551" tIns="49775" rIns="99551" bIns="49775" rtlCol="0" anchor="ctr">
        <a:normAutofit fontScale="97500"/>
      </a:bodyPr>
      <a:lstStyle>
        <a:defPPr>
          <a:defRPr sz="2800" dirty="0" smtClean="0"/>
        </a:defPPr>
      </a:lstStyle>
    </a:txDef>
  </a:objectDefaults>
  <a:extraClrSchemeLst/>
  <a:extLst>
    <a:ext uri="{05A4C25C-085E-4340-85A3-A5531E510DB2}">
      <thm15:themeFamily xmlns:thm15="http://schemas.microsoft.com/office/thememl/2012/main" name="TS 2021 University - Template" id="{C6877DEC-A629-499C-A185-178EF13DEBDD}" vid="{7D7241F8-04E5-43DC-B2DB-48A1CAEA90F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9069D681EC6347B56DE2A1EFEF1D73" ma:contentTypeVersion="6" ma:contentTypeDescription="Create a new document." ma:contentTypeScope="" ma:versionID="51f602fc6218fa865719b835a2a4a129">
  <xsd:schema xmlns:xsd="http://www.w3.org/2001/XMLSchema" xmlns:xs="http://www.w3.org/2001/XMLSchema" xmlns:p="http://schemas.microsoft.com/office/2006/metadata/properties" xmlns:ns2="6e5e0ada-f596-4d2e-af6a-1de483c9bf73" xmlns:ns3="f9d4d6c1-9076-4c55-93b4-4a8fcb716650" targetNamespace="http://schemas.microsoft.com/office/2006/metadata/properties" ma:root="true" ma:fieldsID="ba86f1d1befb3f82664581864838a2a0" ns2:_="" ns3:_="">
    <xsd:import namespace="6e5e0ada-f596-4d2e-af6a-1de483c9bf73"/>
    <xsd:import namespace="f9d4d6c1-9076-4c55-93b4-4a8fcb7166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5e0ada-f596-4d2e-af6a-1de483c9bf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d4d6c1-9076-4c55-93b4-4a8fcb7166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9d4d6c1-9076-4c55-93b4-4a8fcb716650">
      <UserInfo>
        <DisplayName>Daniel Eckert</DisplayName>
        <AccountId>6</AccountId>
        <AccountType/>
      </UserInfo>
      <UserInfo>
        <DisplayName>Laura Perez</DisplayName>
        <AccountId>26</AccountId>
        <AccountType/>
      </UserInfo>
      <UserInfo>
        <DisplayName>Maria Klebanova</DisplayName>
        <AccountId>21</AccountId>
        <AccountType/>
      </UserInfo>
      <UserInfo>
        <DisplayName>Itzel Pantiga</DisplayName>
        <AccountId>25</AccountId>
        <AccountType/>
      </UserInfo>
      <UserInfo>
        <DisplayName>Alexandra Eklof</DisplayName>
        <AccountId>13</AccountId>
        <AccountType/>
      </UserInfo>
      <UserInfo>
        <DisplayName>Sabrina Zhuhong</DisplayName>
        <AccountId>22</AccountId>
        <AccountType/>
      </UserInfo>
      <UserInfo>
        <DisplayName>Winani Ndlovu</DisplayName>
        <AccountId>39</AccountId>
        <AccountType/>
      </UserInfo>
      <UserInfo>
        <DisplayName>Mélanie.Cantrel</DisplayName>
        <AccountId>17</AccountId>
        <AccountType/>
      </UserInfo>
      <UserInfo>
        <DisplayName>Kira Qu</DisplayName>
        <AccountId>38</AccountId>
        <AccountType/>
      </UserInfo>
      <UserInfo>
        <DisplayName>Jevgenija Gerdija</DisplayName>
        <AccountId>14</AccountId>
        <AccountType/>
      </UserInfo>
      <UserInfo>
        <DisplayName>Hassan Mohammed</DisplayName>
        <AccountId>36</AccountId>
        <AccountType/>
      </UserInfo>
      <UserInfo>
        <DisplayName>Emily Thalheimer</DisplayName>
        <AccountId>34</AccountId>
        <AccountType/>
      </UserInfo>
      <UserInfo>
        <DisplayName>Ann Lee</DisplayName>
        <AccountId>41</AccountId>
        <AccountType/>
      </UserInfo>
      <UserInfo>
        <DisplayName>Hamish Mackenzie</DisplayName>
        <AccountId>64</AccountId>
        <AccountType/>
      </UserInfo>
      <UserInfo>
        <DisplayName>Christy Liu</DisplayName>
        <AccountId>68</AccountId>
        <AccountType/>
      </UserInfo>
      <UserInfo>
        <DisplayName>Jennifer Lees</DisplayName>
        <AccountId>60</AccountId>
        <AccountType/>
      </UserInfo>
      <UserInfo>
        <DisplayName>Magnus Kruckenberg</DisplayName>
        <AccountId>143</AccountId>
        <AccountType/>
      </UserInfo>
      <UserInfo>
        <DisplayName>Marcus Söderholm</DisplayName>
        <AccountId>54</AccountId>
        <AccountType/>
      </UserInfo>
    </SharedWithUsers>
  </documentManagement>
</p:properties>
</file>

<file path=customXml/itemProps1.xml><?xml version="1.0" encoding="utf-8"?>
<ds:datastoreItem xmlns:ds="http://schemas.openxmlformats.org/officeDocument/2006/customXml" ds:itemID="{E65FBF51-3ED1-4260-B00A-EEC1BFC1516D}">
  <ds:schemaRefs>
    <ds:schemaRef ds:uri="http://schemas.microsoft.com/sharepoint/v3/contenttype/forms"/>
  </ds:schemaRefs>
</ds:datastoreItem>
</file>

<file path=customXml/itemProps2.xml><?xml version="1.0" encoding="utf-8"?>
<ds:datastoreItem xmlns:ds="http://schemas.openxmlformats.org/officeDocument/2006/customXml" ds:itemID="{241FFB45-C4A8-4AE5-A2E9-47A84144E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5e0ada-f596-4d2e-af6a-1de483c9bf73"/>
    <ds:schemaRef ds:uri="f9d4d6c1-9076-4c55-93b4-4a8fcb7166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7E4694-7070-45F2-8917-D684EDC16029}">
  <ds:schemaRefs>
    <ds:schemaRef ds:uri="http://schemas.microsoft.com/office/2006/documentManagement/types"/>
    <ds:schemaRef ds:uri="http://purl.org/dc/dcmitype/"/>
    <ds:schemaRef ds:uri="6e5e0ada-f596-4d2e-af6a-1de483c9bf73"/>
    <ds:schemaRef ds:uri="http://purl.org/dc/elements/1.1/"/>
    <ds:schemaRef ds:uri="f9d4d6c1-9076-4c55-93b4-4a8fcb716650"/>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19829</TotalTime>
  <Words>10694</Words>
  <Application>Microsoft Office PowerPoint</Application>
  <PresentationFormat>Widescreen</PresentationFormat>
  <Paragraphs>1777</Paragraphs>
  <Slides>144</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144</vt:i4>
      </vt:variant>
    </vt:vector>
  </HeadingPairs>
  <TitlesOfParts>
    <vt:vector size="152" baseType="lpstr">
      <vt:lpstr>Miriam</vt:lpstr>
      <vt:lpstr>Ebrima</vt:lpstr>
      <vt:lpstr>Century Gothic</vt:lpstr>
      <vt:lpstr>Arial</vt:lpstr>
      <vt:lpstr>Slack-Lato</vt:lpstr>
      <vt:lpstr>Calibri Light</vt:lpstr>
      <vt:lpstr>Calibri</vt:lpstr>
      <vt:lpstr>3_XXTS 2019 Ideal Employer Brand Report - Dummy</vt:lpstr>
      <vt:lpstr>PowerPoint Presentation</vt:lpstr>
      <vt:lpstr>Table of contents</vt:lpstr>
      <vt:lpstr>Table of contents</vt:lpstr>
      <vt:lpstr>Thank you for working with us this year!</vt:lpstr>
      <vt:lpstr>Universum at a glance</vt:lpstr>
      <vt:lpstr>How we collect our data</vt:lpstr>
      <vt:lpstr>Global clients</vt:lpstr>
      <vt:lpstr>Global university satisfaction rate 2020 </vt:lpstr>
      <vt:lpstr>This report helps you to…</vt:lpstr>
      <vt:lpstr>Table of contents</vt:lpstr>
      <vt:lpstr>The Universum CareerTest 2021</vt:lpstr>
      <vt:lpstr>Demographic profile of talent covered in this report</vt:lpstr>
      <vt:lpstr>Highest educational qualification</vt:lpstr>
      <vt:lpstr>PowerPoint Presentation</vt:lpstr>
      <vt:lpstr>The Universum Career Types</vt:lpstr>
      <vt:lpstr>Your alumni's soft skills assessment (1/2)</vt:lpstr>
      <vt:lpstr>Your alumni's soft skills assessment (2/2)</vt:lpstr>
      <vt:lpstr>Your alumni's personality assessment (1/2)</vt:lpstr>
      <vt:lpstr>Your alumni's personality assessment (2/2)</vt:lpstr>
      <vt:lpstr>Table of contents</vt:lpstr>
      <vt:lpstr>What do your alumni think about your university?</vt:lpstr>
      <vt:lpstr>Is your image distinct?</vt:lpstr>
      <vt:lpstr>Influences on decisions where to study</vt:lpstr>
      <vt:lpstr>Less important influence factors for your school’s selection</vt:lpstr>
      <vt:lpstr>Would talent choose their university again?</vt:lpstr>
      <vt:lpstr>Which universities would your alumni choose instead?</vt:lpstr>
      <vt:lpstr>The Universum Drivers of University Attractiveness</vt:lpstr>
      <vt:lpstr>The most important attributes - Top 10</vt:lpstr>
      <vt:lpstr>The top 10 attributes your alumni associate with you</vt:lpstr>
      <vt:lpstr>The biggest changes from 2020 to 2021 - Importance</vt:lpstr>
      <vt:lpstr>The biggest changes from 2020 to 2021 - Association</vt:lpstr>
      <vt:lpstr>The most important attributes per Driver of University Attractiveness</vt:lpstr>
      <vt:lpstr>The most associated attributes per Driver of University Attractiveness</vt:lpstr>
      <vt:lpstr>The most important attributes per Driver of University Attractiveness</vt:lpstr>
      <vt:lpstr>The most associated attributes per Driver of University Attractiveness</vt:lpstr>
      <vt:lpstr>The following slides present an aggregated analysis of all 40 attributes from the Drivers of University Attractiveness</vt:lpstr>
      <vt:lpstr>What is attractive and associated with you?</vt:lpstr>
      <vt:lpstr>Are these attributes differentiating for you?</vt:lpstr>
      <vt:lpstr>Are your target group’s preferences aligned with their perception of you?</vt:lpstr>
      <vt:lpstr>Success stories vs Improvement areas</vt:lpstr>
      <vt:lpstr>Gender differences in attribute importance</vt:lpstr>
      <vt:lpstr>Gender differences in university brand perception</vt:lpstr>
      <vt:lpstr>Competitor comparison</vt:lpstr>
      <vt:lpstr>Where do you stand regarding reputation?</vt:lpstr>
      <vt:lpstr>Reputation</vt:lpstr>
      <vt:lpstr>Where do you stand regarding offering?</vt:lpstr>
      <vt:lpstr>Offering </vt:lpstr>
      <vt:lpstr>Where do you stand regarding culture?</vt:lpstr>
      <vt:lpstr>Culture</vt:lpstr>
      <vt:lpstr>Where do you stand regarding employability?</vt:lpstr>
      <vt:lpstr>Employability</vt:lpstr>
      <vt:lpstr>Which driver is your brand leaning to according to your alumni ?</vt:lpstr>
      <vt:lpstr>University satisfaction</vt:lpstr>
      <vt:lpstr>University satisfaction over time</vt:lpstr>
      <vt:lpstr>Satisfaction across main fields of study</vt:lpstr>
      <vt:lpstr>Satisfaction across gender per main field of study</vt:lpstr>
      <vt:lpstr>Table of contents</vt:lpstr>
      <vt:lpstr>General usage of alumni services</vt:lpstr>
      <vt:lpstr>% of alumni not using any alumni services</vt:lpstr>
      <vt:lpstr>% of alumni not using any alumni services</vt:lpstr>
      <vt:lpstr>Why are some alumni not using any of the career services?</vt:lpstr>
      <vt:lpstr>Satisfaction with alumni service</vt:lpstr>
      <vt:lpstr>Alumni service satisfaction over time</vt:lpstr>
      <vt:lpstr>Your alumni’s preferred services </vt:lpstr>
      <vt:lpstr>Your alumni’s preferred information</vt:lpstr>
      <vt:lpstr>Your alumni’s preferred ways of involvement</vt:lpstr>
      <vt:lpstr>Your alumni’s preferred contact frequency</vt:lpstr>
      <vt:lpstr>Recommended communication channels for alumni service information</vt:lpstr>
      <vt:lpstr>Table of contents</vt:lpstr>
      <vt:lpstr>Which channels do your alumni use to learn about employers?</vt:lpstr>
      <vt:lpstr>Communication channels – Top 15</vt:lpstr>
      <vt:lpstr>Communication channels – Top 15</vt:lpstr>
      <vt:lpstr>Most offered and widely received career development activities/services | Your alumni</vt:lpstr>
      <vt:lpstr>Most offered and widely received career development activities/services | All professionals</vt:lpstr>
      <vt:lpstr>Preferred format for participation</vt:lpstr>
      <vt:lpstr>Most used online platforms</vt:lpstr>
      <vt:lpstr>Important topics to focus on when posting on online channels</vt:lpstr>
      <vt:lpstr>Employers with the most impressive social media presence</vt:lpstr>
      <vt:lpstr>Communication overview – Your alumni</vt:lpstr>
      <vt:lpstr>Communication overview – All professionals</vt:lpstr>
      <vt:lpstr>Table of contents</vt:lpstr>
      <vt:lpstr>Preferred type of employment</vt:lpstr>
      <vt:lpstr>Organization type preferences | Your alumni vs All professionals</vt:lpstr>
      <vt:lpstr>Organization type preferences | Gender comparison</vt:lpstr>
      <vt:lpstr>Current annual salary (ZAR)</vt:lpstr>
      <vt:lpstr>Current salary by gender | Your alumni vs All professionals</vt:lpstr>
      <vt:lpstr>Your alumni’s employment status</vt:lpstr>
      <vt:lpstr>Your alumni's satisfaction with their current employer</vt:lpstr>
      <vt:lpstr> Your alumni's interest in changing an employer</vt:lpstr>
      <vt:lpstr>In which industries do your alumni work?</vt:lpstr>
      <vt:lpstr>The Universum Drivers of Employer Attractiveness</vt:lpstr>
      <vt:lpstr>What does your talent find most important in an employer?</vt:lpstr>
      <vt:lpstr>The top 10 most important attributes </vt:lpstr>
      <vt:lpstr>The biggest changes from 2020 to 2021 – Employer preferences</vt:lpstr>
      <vt:lpstr>The Universum Rankings</vt:lpstr>
      <vt:lpstr>Considered employer ranking | Top 20</vt:lpstr>
      <vt:lpstr>Considered employer ranking | Top 20</vt:lpstr>
      <vt:lpstr>Considered employer ranking | Top 20</vt:lpstr>
      <vt:lpstr>Ideal Employer ranking | Top 20</vt:lpstr>
      <vt:lpstr>Ideal Employer ranking | Top 20</vt:lpstr>
      <vt:lpstr>Ideal Employer ranking | Top 20</vt:lpstr>
      <vt:lpstr>Ideal Employer ranking | Top 20 comparison</vt:lpstr>
      <vt:lpstr>Ideal Employer ranking | Top 20 comparison</vt:lpstr>
      <vt:lpstr>Ideal Employer ranking | Top 20 comparison</vt:lpstr>
      <vt:lpstr>Potential applicants’ ranking | Top 20</vt:lpstr>
      <vt:lpstr>Potential applicants’ ranking | Top 20</vt:lpstr>
      <vt:lpstr>Potential applicants’ ranking | Top 20</vt:lpstr>
      <vt:lpstr>Table of contents</vt:lpstr>
      <vt:lpstr>General Talent Outlook | Your alumni vs All professionals</vt:lpstr>
      <vt:lpstr>PowerPoint Presentation</vt:lpstr>
      <vt:lpstr>Employee satisfaction – Your alumni vs. All professionals</vt:lpstr>
      <vt:lpstr>Employee advocacy – Your alumni</vt:lpstr>
      <vt:lpstr>Employee advocacy – All professionals</vt:lpstr>
      <vt:lpstr>Are professionals interested in changing their employer?</vt:lpstr>
      <vt:lpstr>How trust impacts employee’s decision to stay or leave their job</vt:lpstr>
      <vt:lpstr>Reputation &amp; Image</vt:lpstr>
      <vt:lpstr>Culture and Student Life</vt:lpstr>
      <vt:lpstr>Employability and Future Offering</vt:lpstr>
      <vt:lpstr>Offering</vt:lpstr>
      <vt:lpstr>Do you stand for what’s important to your talent?</vt:lpstr>
      <vt:lpstr>Reputation &amp; Image</vt:lpstr>
      <vt:lpstr>Culture and Student Life</vt:lpstr>
      <vt:lpstr>Employability and Future Offering </vt:lpstr>
      <vt:lpstr>Offering </vt:lpstr>
      <vt:lpstr>Areas of study</vt:lpstr>
      <vt:lpstr>Areas of study</vt:lpstr>
      <vt:lpstr>Areas of study</vt:lpstr>
      <vt:lpstr>Areas of study</vt:lpstr>
      <vt:lpstr>Areas of study</vt:lpstr>
      <vt:lpstr>Areas of study</vt:lpstr>
      <vt:lpstr>Areas of study</vt:lpstr>
      <vt:lpstr>Areas of study</vt:lpstr>
      <vt:lpstr>Areas of study</vt:lpstr>
      <vt:lpstr>Areas of study</vt:lpstr>
      <vt:lpstr>Considered employer ranking | Top 30</vt:lpstr>
      <vt:lpstr>Considered employer ranking | Top 30</vt:lpstr>
      <vt:lpstr>Considered employer ranking | Top 30</vt:lpstr>
      <vt:lpstr>Ideal Employer ranking | Top 30</vt:lpstr>
      <vt:lpstr>Ideal Employer ranking | Top 30</vt:lpstr>
      <vt:lpstr>Ideal Employer ranking | Top 30</vt:lpstr>
      <vt:lpstr>Potential applicants’ ranking | Top 30</vt:lpstr>
      <vt:lpstr>Potential applicants’ ranking | Top 30</vt:lpstr>
      <vt:lpstr>Potential applicants’ ranking | Top 30</vt:lpstr>
      <vt:lpstr>Thank you!</vt:lpstr>
    </vt:vector>
  </TitlesOfParts>
  <Company>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Shivam Srivastava</dc:creator>
  <cp:lastModifiedBy>Kelebogile Motsa</cp:lastModifiedBy>
  <cp:revision>1051</cp:revision>
  <cp:lastPrinted>2015-06-29T12:37:33Z</cp:lastPrinted>
  <dcterms:created xsi:type="dcterms:W3CDTF">2015-11-23T13:34:00Z</dcterms:created>
  <dcterms:modified xsi:type="dcterms:W3CDTF">2021-08-02T15:56:12Z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512">
    <vt:lpwstr>38</vt:lpwstr>
  </property>
  <property fmtid="{D5CDD505-2E9C-101B-9397-08002B2CF9AE}" pid="3" name="ContentTypeId">
    <vt:lpwstr>0x010100859069D681EC6347B56DE2A1EFEF1D73</vt:lpwstr>
  </property>
</Properties>
</file>