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8" r:id="rId7"/>
    <p:sldId id="260" r:id="rId8"/>
    <p:sldId id="261" r:id="rId9"/>
    <p:sldId id="263" r:id="rId10"/>
    <p:sldId id="262" r:id="rId11"/>
    <p:sldId id="265" r:id="rId12"/>
    <p:sldId id="267" r:id="rId13"/>
    <p:sldId id="266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Sans Black" pitchFamily="2" charset="0"/>
      <p:regular r:id="rId19"/>
      <p:bold r:id="rId20"/>
      <p:boldItalic r:id="rId21"/>
    </p:embeddedFont>
    <p:embeddedFont>
      <p:font typeface="Nunito Sans Extra Light" panose="020B0604020202020204" charset="0"/>
      <p:regular r:id="rId22"/>
    </p:embeddedFont>
    <p:embeddedFont>
      <p:font typeface="Nunito Sans Extra Light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22" autoAdjust="0"/>
  </p:normalViewPr>
  <p:slideViewPr>
    <p:cSldViewPr>
      <p:cViewPr varScale="1">
        <p:scale>
          <a:sx n="52" d="100"/>
          <a:sy n="52" d="100"/>
        </p:scale>
        <p:origin x="68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svg"/><Relationship Id="rId21" Type="http://schemas.openxmlformats.org/officeDocument/2006/relationships/image" Target="../media/image41.sv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svg"/><Relationship Id="rId50" Type="http://schemas.openxmlformats.org/officeDocument/2006/relationships/image" Target="../media/image70.png"/><Relationship Id="rId55" Type="http://schemas.openxmlformats.org/officeDocument/2006/relationships/image" Target="../media/image8.svg"/><Relationship Id="rId63" Type="http://schemas.openxmlformats.org/officeDocument/2006/relationships/hyperlink" Target="http://www.basetemplates.com/pitch-deck-template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6" Type="http://schemas.openxmlformats.org/officeDocument/2006/relationships/image" Target="../media/image36.png"/><Relationship Id="rId29" Type="http://schemas.openxmlformats.org/officeDocument/2006/relationships/image" Target="../media/image49.svg"/><Relationship Id="rId11" Type="http://schemas.openxmlformats.org/officeDocument/2006/relationships/image" Target="../media/image4.sv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45" Type="http://schemas.openxmlformats.org/officeDocument/2006/relationships/image" Target="../media/image65.svg"/><Relationship Id="rId53" Type="http://schemas.openxmlformats.org/officeDocument/2006/relationships/image" Target="../media/image6.svg"/><Relationship Id="rId58" Type="http://schemas.openxmlformats.org/officeDocument/2006/relationships/image" Target="../media/image74.png"/><Relationship Id="rId5" Type="http://schemas.openxmlformats.org/officeDocument/2006/relationships/image" Target="../media/image27.svg"/><Relationship Id="rId61" Type="http://schemas.openxmlformats.org/officeDocument/2006/relationships/image" Target="../media/image77.svg"/><Relationship Id="rId19" Type="http://schemas.openxmlformats.org/officeDocument/2006/relationships/image" Target="../media/image3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svg"/><Relationship Id="rId30" Type="http://schemas.openxmlformats.org/officeDocument/2006/relationships/image" Target="../media/image50.pn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48" Type="http://schemas.openxmlformats.org/officeDocument/2006/relationships/image" Target="../media/image68.png"/><Relationship Id="rId56" Type="http://schemas.openxmlformats.org/officeDocument/2006/relationships/image" Target="../media/image72.png"/><Relationship Id="rId8" Type="http://schemas.openxmlformats.org/officeDocument/2006/relationships/image" Target="../media/image30.png"/><Relationship Id="rId51" Type="http://schemas.openxmlformats.org/officeDocument/2006/relationships/image" Target="../media/image71.svg"/><Relationship Id="rId3" Type="http://schemas.openxmlformats.org/officeDocument/2006/relationships/image" Target="../media/image25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59" Type="http://schemas.openxmlformats.org/officeDocument/2006/relationships/image" Target="../media/image75.svg"/><Relationship Id="rId20" Type="http://schemas.openxmlformats.org/officeDocument/2006/relationships/image" Target="../media/image40.png"/><Relationship Id="rId41" Type="http://schemas.openxmlformats.org/officeDocument/2006/relationships/image" Target="../media/image61.svg"/><Relationship Id="rId54" Type="http://schemas.openxmlformats.org/officeDocument/2006/relationships/image" Target="../media/image7.png"/><Relationship Id="rId6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svg"/><Relationship Id="rId57" Type="http://schemas.openxmlformats.org/officeDocument/2006/relationships/image" Target="../media/image73.svg"/><Relationship Id="rId10" Type="http://schemas.openxmlformats.org/officeDocument/2006/relationships/image" Target="../media/image3.png"/><Relationship Id="rId31" Type="http://schemas.openxmlformats.org/officeDocument/2006/relationships/image" Target="../media/image51.svg"/><Relationship Id="rId44" Type="http://schemas.openxmlformats.org/officeDocument/2006/relationships/image" Target="../media/image64.png"/><Relationship Id="rId52" Type="http://schemas.openxmlformats.org/officeDocument/2006/relationships/image" Target="../media/image5.png"/><Relationship Id="rId60" Type="http://schemas.openxmlformats.org/officeDocument/2006/relationships/image" Target="../media/image76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12713" y="-1"/>
            <a:ext cx="5834077" cy="11191875"/>
            <a:chOff x="0" y="0"/>
            <a:chExt cx="1324968" cy="2747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4968" cy="2747275"/>
            </a:xfrm>
            <a:custGeom>
              <a:avLst/>
              <a:gdLst/>
              <a:ahLst/>
              <a:cxnLst/>
              <a:rect l="l" t="t" r="r" b="b"/>
              <a:pathLst>
                <a:path w="1324968" h="2747275">
                  <a:moveTo>
                    <a:pt x="0" y="0"/>
                  </a:moveTo>
                  <a:lnTo>
                    <a:pt x="1324968" y="0"/>
                  </a:lnTo>
                  <a:lnTo>
                    <a:pt x="1324968" y="2747275"/>
                  </a:lnTo>
                  <a:lnTo>
                    <a:pt x="0" y="2747275"/>
                  </a:lnTo>
                  <a:close/>
                </a:path>
              </a:pathLst>
            </a:custGeom>
            <a:solidFill>
              <a:srgbClr val="6C3D9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31019" y="828778"/>
            <a:ext cx="15198732" cy="8942226"/>
            <a:chOff x="0" y="0"/>
            <a:chExt cx="20264976" cy="119229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0264976" cy="1192296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396908" y="288055"/>
              <a:ext cx="19240500" cy="10972800"/>
              <a:chOff x="0" y="0"/>
              <a:chExt cx="335595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35595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55953" h="1913890">
                    <a:moveTo>
                      <a:pt x="0" y="0"/>
                    </a:moveTo>
                    <a:lnTo>
                      <a:pt x="3355953" y="0"/>
                    </a:lnTo>
                    <a:lnTo>
                      <a:pt x="335595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0889C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448925" y="1738312"/>
            <a:ext cx="6810375" cy="681037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2048965" y="4049702"/>
            <a:ext cx="6651515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6500" spc="-65" dirty="0">
                <a:solidFill>
                  <a:srgbClr val="FFFFFF"/>
                </a:solidFill>
                <a:latin typeface="Nunito Sans Black Bold"/>
              </a:rPr>
              <a:t>PROJECT NAME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8965" y="7410946"/>
            <a:ext cx="5137011" cy="11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1"/>
              </a:lnSpc>
            </a:pPr>
            <a:r>
              <a:rPr lang="en-US" sz="3243" dirty="0">
                <a:solidFill>
                  <a:srgbClr val="FFFFFF"/>
                </a:solidFill>
                <a:latin typeface="Nunito Sans Extra Light Bold"/>
              </a:rPr>
              <a:t>Description in less than 10 words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AB18E0-3E96-4A71-844E-3B15CB04DD02}"/>
              </a:ext>
            </a:extLst>
          </p:cNvPr>
          <p:cNvSpPr txBox="1"/>
          <p:nvPr/>
        </p:nvSpPr>
        <p:spPr>
          <a:xfrm>
            <a:off x="11963400" y="3771900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a nice picture in here</a:t>
            </a:r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391400" y="-342900"/>
            <a:ext cx="11353800" cy="11113025"/>
            <a:chOff x="0" y="0"/>
            <a:chExt cx="20262585" cy="1540119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0262585" cy="15401199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372880" y="424735"/>
              <a:ext cx="19302962" cy="14090021"/>
            </a:xfrm>
            <a:prstGeom prst="rect">
              <a:avLst/>
            </a:prstGeom>
            <a:solidFill>
              <a:srgbClr val="00889C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629D37-9EF1-49EB-B5A3-335C71987C90}"/>
              </a:ext>
            </a:extLst>
          </p:cNvPr>
          <p:cNvSpPr txBox="1"/>
          <p:nvPr/>
        </p:nvSpPr>
        <p:spPr>
          <a:xfrm>
            <a:off x="9118988" y="1409700"/>
            <a:ext cx="8140312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370"/>
              </a:lnSpc>
              <a:spcBef>
                <a:spcPct val="0"/>
              </a:spcBef>
            </a:pPr>
            <a:r>
              <a:rPr lang="en-US" sz="6700" u="none" spc="-67" dirty="0">
                <a:solidFill>
                  <a:srgbClr val="FFFFFF"/>
                </a:solidFill>
                <a:latin typeface="Nunito Sans Black"/>
              </a:rPr>
              <a:t>How we’ll spend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813DE-61F5-4700-A804-366C5032D06B}"/>
              </a:ext>
            </a:extLst>
          </p:cNvPr>
          <p:cNvSpPr txBox="1"/>
          <p:nvPr/>
        </p:nvSpPr>
        <p:spPr>
          <a:xfrm>
            <a:off x="687118" y="1409700"/>
            <a:ext cx="5942282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370"/>
              </a:lnSpc>
              <a:spcBef>
                <a:spcPct val="0"/>
              </a:spcBef>
            </a:pPr>
            <a:r>
              <a:rPr lang="en-US" sz="6700" u="none" spc="-67" dirty="0">
                <a:solidFill>
                  <a:srgbClr val="FFFFFF"/>
                </a:solidFill>
                <a:latin typeface="Nunito Sans Black"/>
              </a:rPr>
              <a:t>The Ask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D48B95A-3322-4640-80C4-EC067EC983EA}"/>
              </a:ext>
            </a:extLst>
          </p:cNvPr>
          <p:cNvSpPr txBox="1"/>
          <p:nvPr/>
        </p:nvSpPr>
        <p:spPr>
          <a:xfrm>
            <a:off x="1055473" y="3660402"/>
            <a:ext cx="5205572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u="none" dirty="0">
                <a:solidFill>
                  <a:srgbClr val="FFFFFF"/>
                </a:solidFill>
                <a:latin typeface="Nunito Sans Extra Light"/>
              </a:rPr>
              <a:t>We need </a:t>
            </a:r>
            <a:r>
              <a:rPr lang="en-US" sz="4000" b="1" u="none" dirty="0">
                <a:solidFill>
                  <a:schemeClr val="bg1"/>
                </a:solidFill>
                <a:latin typeface="Nunito Sans Extra Light"/>
              </a:rPr>
              <a:t>R300,000</a:t>
            </a:r>
            <a:r>
              <a:rPr lang="en-US" sz="2800" u="none" dirty="0">
                <a:solidFill>
                  <a:srgbClr val="FFFFFF"/>
                </a:solidFill>
                <a:latin typeface="Nunito Sans Extra Light"/>
              </a:rPr>
              <a:t> to start the business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30BD46D2-95A3-4D18-B06D-600CBD6B3999}"/>
              </a:ext>
            </a:extLst>
          </p:cNvPr>
          <p:cNvSpPr txBox="1"/>
          <p:nvPr/>
        </p:nvSpPr>
        <p:spPr>
          <a:xfrm>
            <a:off x="10405596" y="3390900"/>
            <a:ext cx="5205572" cy="4984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u="none" dirty="0">
                <a:solidFill>
                  <a:srgbClr val="FFFFFF"/>
                </a:solidFill>
                <a:latin typeface="Nunito Sans Extra Light"/>
              </a:rPr>
              <a:t>Website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Nunito Sans Extra Light"/>
              </a:rPr>
              <a:t>Prototype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u="none" dirty="0">
                <a:solidFill>
                  <a:srgbClr val="FFFFFF"/>
                </a:solidFill>
                <a:latin typeface="Nunito Sans Extra Light"/>
              </a:rPr>
              <a:t>Samples/ stock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Nunito Sans Extra Light"/>
              </a:rPr>
              <a:t>Rent/ offices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u="none" dirty="0">
                <a:solidFill>
                  <a:srgbClr val="FFFFFF"/>
                </a:solidFill>
                <a:latin typeface="Nunito Sans Extra Light"/>
              </a:rPr>
              <a:t>Cell phone and data connectivity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Nunito Sans Extra Light"/>
              </a:rPr>
              <a:t>Bookkeeping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Nunito Sans Extra Light"/>
              </a:rPr>
              <a:t>Lawyers 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Nunito Sans Extra Light"/>
              </a:rPr>
              <a:t>Stipends</a:t>
            </a: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endParaRPr lang="en-US" sz="2800" u="none" dirty="0">
              <a:solidFill>
                <a:srgbClr val="FFFFFF"/>
              </a:solidFill>
              <a:latin typeface="Nunito Sans Extra Light"/>
            </a:endParaRPr>
          </a:p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endParaRPr lang="en-US" sz="2800" u="none" dirty="0">
              <a:solidFill>
                <a:srgbClr val="FFFFFF"/>
              </a:solidFill>
              <a:latin typeface="Nunito Sans Extra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953000" y="1257300"/>
            <a:ext cx="8514202" cy="10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19"/>
              </a:lnSpc>
              <a:spcBef>
                <a:spcPct val="0"/>
              </a:spcBef>
            </a:pPr>
            <a:r>
              <a:rPr lang="en-US" sz="7199" u="none" spc="-71" dirty="0">
                <a:solidFill>
                  <a:srgbClr val="FFFFFF"/>
                </a:solidFill>
                <a:latin typeface="Nunito Sans Black"/>
              </a:rPr>
              <a:t>Our big vision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71301" y="3924300"/>
            <a:ext cx="11277600" cy="1901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Nunito Sans Extra Light"/>
              </a:rPr>
              <a:t>We want to be the leading online art course provider in South Africa by 2027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FFFFFF"/>
                </a:solidFill>
                <a:latin typeface="Nunito Sans Extra Light"/>
              </a:rPr>
              <a:t>1m satisfied, repeat customers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27296" y="-37800"/>
            <a:ext cx="14318302" cy="10695277"/>
          </a:xfrm>
          <a:prstGeom prst="rect">
            <a:avLst/>
          </a:prstGeom>
          <a:solidFill>
            <a:srgbClr val="00889C"/>
          </a:solidFill>
        </p:spPr>
      </p:sp>
      <p:sp>
        <p:nvSpPr>
          <p:cNvPr id="3" name="TextBox 3"/>
          <p:cNvSpPr txBox="1"/>
          <p:nvPr/>
        </p:nvSpPr>
        <p:spPr>
          <a:xfrm>
            <a:off x="1772798" y="3069631"/>
            <a:ext cx="6192628" cy="94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19"/>
              </a:lnSpc>
              <a:spcBef>
                <a:spcPct val="0"/>
              </a:spcBef>
            </a:pPr>
            <a:r>
              <a:rPr lang="en-US" sz="7199" u="none" spc="-71">
                <a:solidFill>
                  <a:srgbClr val="FFFFFF"/>
                </a:solidFill>
                <a:latin typeface="Nunito Sans Black"/>
              </a:rPr>
              <a:t>Contact Us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72798" y="4817978"/>
            <a:ext cx="7318113" cy="2466066"/>
            <a:chOff x="0" y="0"/>
            <a:chExt cx="9757484" cy="3288088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9757484" cy="78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FFFFFF"/>
                  </a:solidFill>
                  <a:latin typeface="Nunito Sans Extra Light"/>
                </a:rPr>
                <a:t>123-456-7890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18513"/>
              <a:ext cx="9757484" cy="78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FFFFFF"/>
                  </a:solidFill>
                  <a:latin typeface="Nunito Sans Extra Light"/>
                </a:rPr>
                <a:t>hello@reallygreatsite.com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503702"/>
              <a:ext cx="9757484" cy="78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FFFFFF"/>
                  </a:solidFill>
                  <a:latin typeface="Nunito Sans Extra Light"/>
                </a:rPr>
                <a:t>www.reallygreatsite.com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19879" y="-1347048"/>
            <a:ext cx="4686019" cy="4676610"/>
            <a:chOff x="0" y="0"/>
            <a:chExt cx="6248026" cy="6235480"/>
          </a:xfrm>
        </p:grpSpPr>
        <p:grpSp>
          <p:nvGrpSpPr>
            <p:cNvPr id="9" name="Group 9"/>
            <p:cNvGrpSpPr/>
            <p:nvPr/>
          </p:nvGrpSpPr>
          <p:grpSpPr>
            <a:xfrm>
              <a:off x="32175" y="10725"/>
              <a:ext cx="6086818" cy="608681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248026" cy="6235480"/>
            </a:xfrm>
            <a:prstGeom prst="rect">
              <a:avLst/>
            </a:prstGeom>
          </p:spPr>
        </p:pic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32175" y="10725"/>
              <a:ext cx="6048870" cy="6048846"/>
              <a:chOff x="0" y="0"/>
              <a:chExt cx="6350000" cy="63499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4976" r="-24976"/>
                </a:stretch>
              </a:blip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14744981" y="2478778"/>
            <a:ext cx="4686019" cy="4676610"/>
            <a:chOff x="0" y="0"/>
            <a:chExt cx="6248026" cy="6235480"/>
          </a:xfrm>
        </p:grpSpPr>
        <p:grpSp>
          <p:nvGrpSpPr>
            <p:cNvPr id="15" name="Group 15"/>
            <p:cNvGrpSpPr/>
            <p:nvPr/>
          </p:nvGrpSpPr>
          <p:grpSpPr>
            <a:xfrm>
              <a:off x="32175" y="10725"/>
              <a:ext cx="6086818" cy="608681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248026" cy="6235480"/>
            </a:xfrm>
            <a:prstGeom prst="rect">
              <a:avLst/>
            </a:prstGeom>
          </p:spPr>
        </p:pic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32175" y="10725"/>
              <a:ext cx="6048870" cy="6048846"/>
              <a:chOff x="0" y="0"/>
              <a:chExt cx="6350000" cy="634997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976" r="-24976"/>
                </a:stretch>
              </a:blipFill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9819879" y="6304603"/>
            <a:ext cx="4686019" cy="4676610"/>
            <a:chOff x="0" y="0"/>
            <a:chExt cx="6248026" cy="6235480"/>
          </a:xfrm>
        </p:grpSpPr>
        <p:grpSp>
          <p:nvGrpSpPr>
            <p:cNvPr id="21" name="Group 21"/>
            <p:cNvGrpSpPr/>
            <p:nvPr/>
          </p:nvGrpSpPr>
          <p:grpSpPr>
            <a:xfrm>
              <a:off x="32175" y="10725"/>
              <a:ext cx="6086818" cy="608681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248026" cy="6235480"/>
            </a:xfrm>
            <a:prstGeom prst="rect">
              <a:avLst/>
            </a:prstGeom>
          </p:spPr>
        </p:pic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32175" y="10725"/>
              <a:ext cx="6048870" cy="6048846"/>
              <a:chOff x="0" y="0"/>
              <a:chExt cx="6350000" cy="634997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4976" r="-24976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04784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07022" y="1736821"/>
            <a:ext cx="637676" cy="460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30423" y="1634749"/>
            <a:ext cx="506174" cy="664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26748" y="1685785"/>
            <a:ext cx="573835" cy="5623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54459" y="1634749"/>
            <a:ext cx="443356" cy="664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527420" y="1681883"/>
            <a:ext cx="540100" cy="5701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443547" y="1634749"/>
            <a:ext cx="591946" cy="664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101276" y="8069686"/>
            <a:ext cx="643423" cy="500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750624" y="7987821"/>
            <a:ext cx="265772" cy="664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972032" y="8086483"/>
            <a:ext cx="683268" cy="4671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993323" y="8038764"/>
            <a:ext cx="565628" cy="5625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676060" y="7987821"/>
            <a:ext cx="242819" cy="6644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443547" y="8035364"/>
            <a:ext cx="591946" cy="5693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9234384" y="6399553"/>
            <a:ext cx="382953" cy="6644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651564" y="6399553"/>
            <a:ext cx="463892" cy="6644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2064203" y="6399553"/>
            <a:ext cx="498926" cy="66442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5020030" y="6399553"/>
            <a:ext cx="512215" cy="6644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3651295" y="6399553"/>
            <a:ext cx="292349" cy="66442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6480721" y="6472969"/>
            <a:ext cx="517597" cy="51759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9126237" y="4851504"/>
            <a:ext cx="599246" cy="58399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0639483" y="4811285"/>
            <a:ext cx="488053" cy="66442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12018297" y="4811285"/>
            <a:ext cx="590738" cy="6644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5016405" y="4811285"/>
            <a:ext cx="519463" cy="6644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13452720" y="4865193"/>
            <a:ext cx="689500" cy="55661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16410054" y="4909879"/>
            <a:ext cx="658931" cy="46724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9056733" y="3223017"/>
            <a:ext cx="738255" cy="66442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10592408" y="3255969"/>
            <a:ext cx="582204" cy="59852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12004857" y="3255969"/>
            <a:ext cx="617617" cy="5985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14939640" y="3223017"/>
            <a:ext cx="672995" cy="66442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13548610" y="3223017"/>
            <a:ext cx="497718" cy="66442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16521466" y="3223017"/>
            <a:ext cx="436107" cy="664429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109545" y="-714375"/>
            <a:ext cx="2476514" cy="12573000"/>
            <a:chOff x="0" y="0"/>
            <a:chExt cx="562437" cy="285543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62437" cy="2855435"/>
            </a:xfrm>
            <a:custGeom>
              <a:avLst/>
              <a:gdLst/>
              <a:ahLst/>
              <a:cxnLst/>
              <a:rect l="l" t="t" r="r" b="b"/>
              <a:pathLst>
                <a:path w="562437" h="2855435">
                  <a:moveTo>
                    <a:pt x="0" y="0"/>
                  </a:moveTo>
                  <a:lnTo>
                    <a:pt x="562437" y="0"/>
                  </a:lnTo>
                  <a:lnTo>
                    <a:pt x="562437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6C3D91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717535" y="494220"/>
            <a:ext cx="7112843" cy="9298561"/>
            <a:chOff x="0" y="0"/>
            <a:chExt cx="9483791" cy="12398081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>
            <a:xfrm>
              <a:off x="0" y="0"/>
              <a:ext cx="9483791" cy="12398081"/>
            </a:xfrm>
            <a:prstGeom prst="rect">
              <a:avLst/>
            </a:prstGeom>
          </p:spPr>
        </p:pic>
        <p:sp>
          <p:nvSpPr>
            <p:cNvPr id="36" name="AutoShape 36"/>
            <p:cNvSpPr/>
            <p:nvPr/>
          </p:nvSpPr>
          <p:spPr>
            <a:xfrm>
              <a:off x="217945" y="197590"/>
              <a:ext cx="8851796" cy="11732142"/>
            </a:xfrm>
            <a:prstGeom prst="rect">
              <a:avLst/>
            </a:prstGeom>
            <a:solidFill>
              <a:srgbClr val="00889C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484798" y="1541880"/>
            <a:ext cx="5578317" cy="6350115"/>
            <a:chOff x="0" y="66675"/>
            <a:chExt cx="7437757" cy="8466819"/>
          </a:xfrm>
        </p:grpSpPr>
        <p:sp>
          <p:nvSpPr>
            <p:cNvPr id="38" name="TextBox 38"/>
            <p:cNvSpPr txBox="1"/>
            <p:nvPr/>
          </p:nvSpPr>
          <p:spPr>
            <a:xfrm>
              <a:off x="0" y="66675"/>
              <a:ext cx="7437757" cy="2722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919"/>
                </a:lnSpc>
                <a:spcBef>
                  <a:spcPct val="0"/>
                </a:spcBef>
              </a:pPr>
              <a:r>
                <a:rPr lang="en-US" sz="7199" u="none" spc="-71">
                  <a:solidFill>
                    <a:srgbClr val="FFFFFF"/>
                  </a:solidFill>
                  <a:latin typeface="Nunito Sans Black"/>
                </a:rPr>
                <a:t>Free Resources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3221784"/>
              <a:ext cx="7437757" cy="5311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none" dirty="0">
                  <a:solidFill>
                    <a:srgbClr val="FFFFFF"/>
                  </a:solidFill>
                  <a:latin typeface="Nunito Sans Extra Light"/>
                </a:rPr>
                <a:t>Use these free recolorable icons and illustrations in your Canva design</a:t>
              </a:r>
            </a:p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endParaRPr lang="en-US" sz="2799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endParaRPr lang="en-US" sz="2799" u="none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none" dirty="0">
                  <a:solidFill>
                    <a:srgbClr val="FFFFFF"/>
                  </a:solidFill>
                  <a:latin typeface="Nunito Sans Extra Light"/>
                </a:rPr>
                <a:t>A useful site for templates is </a:t>
              </a:r>
              <a:r>
                <a:rPr lang="en-US" sz="2799" u="none" dirty="0">
                  <a:solidFill>
                    <a:schemeClr val="bg1"/>
                  </a:solidFill>
                  <a:latin typeface="Nunito Sans Extra Light"/>
                  <a:hlinkClick r:id="rId6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www.basetemplates.com/pitch-deck-template</a:t>
              </a:r>
              <a:r>
                <a:rPr lang="en-US" sz="2799" u="none" dirty="0">
                  <a:solidFill>
                    <a:schemeClr val="bg1"/>
                  </a:solidFill>
                  <a:latin typeface="Nunito Sans Extra Light"/>
                </a:rPr>
                <a:t> </a:t>
              </a:r>
            </a:p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endParaRPr lang="en-US" sz="2799" u="none" dirty="0">
                <a:solidFill>
                  <a:srgbClr val="FFFFFF"/>
                </a:solidFill>
                <a:latin typeface="Nunito Sans Extra Ligh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6675" y="3434239"/>
            <a:ext cx="21843821" cy="0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66675" y="6787734"/>
            <a:ext cx="21195194" cy="0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6006755" y="-714375"/>
            <a:ext cx="2505089" cy="12573000"/>
            <a:chOff x="0" y="0"/>
            <a:chExt cx="568927" cy="28554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8927" cy="2855435"/>
            </a:xfrm>
            <a:custGeom>
              <a:avLst/>
              <a:gdLst/>
              <a:ahLst/>
              <a:cxnLst/>
              <a:rect l="l" t="t" r="r" b="b"/>
              <a:pathLst>
                <a:path w="568927" h="2855435">
                  <a:moveTo>
                    <a:pt x="0" y="0"/>
                  </a:moveTo>
                  <a:lnTo>
                    <a:pt x="568927" y="0"/>
                  </a:lnTo>
                  <a:lnTo>
                    <a:pt x="568927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6C3D9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814683" y="414704"/>
            <a:ext cx="7444617" cy="9732286"/>
            <a:chOff x="0" y="0"/>
            <a:chExt cx="9926156" cy="1297638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926156" cy="12976382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>
              <a:off x="228111" y="206807"/>
              <a:ext cx="9264682" cy="12279380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33425" y="716048"/>
            <a:ext cx="2143125" cy="214312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dirty="0"/>
                <a:t>photo</a:t>
              </a:r>
              <a:endParaRPr lang="en-ZA" dirty="0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33425" y="4044187"/>
            <a:ext cx="2143125" cy="214312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photo</a:t>
              </a:r>
              <a:endParaRPr lang="en-ZA" dirty="0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33425" y="7397682"/>
            <a:ext cx="2143125" cy="214312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dirty="0"/>
                <a:t>photo</a:t>
              </a:r>
              <a:endParaRPr lang="en-ZA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790381" y="981050"/>
            <a:ext cx="5538208" cy="1629332"/>
            <a:chOff x="0" y="-57149"/>
            <a:chExt cx="7384277" cy="217244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74810"/>
              <a:ext cx="7384277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Chief Executive Officer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B Com Account graduate NWU 2020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4845" y="-57149"/>
              <a:ext cx="7249430" cy="74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Nunito Sans Black"/>
                </a:rPr>
                <a:t>Kgaugelo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790381" y="4523345"/>
            <a:ext cx="5538208" cy="1661669"/>
            <a:chOff x="0" y="-57149"/>
            <a:chExt cx="7384277" cy="221555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017926"/>
              <a:ext cx="7384277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Chief of Operations</a:t>
              </a: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Final year Engineering student NWU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49"/>
              <a:ext cx="7384277" cy="741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Nunito Sans Black"/>
                </a:rPr>
                <a:t>Liezl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790381" y="7849090"/>
            <a:ext cx="5538208" cy="1661669"/>
            <a:chOff x="0" y="-57149"/>
            <a:chExt cx="7384277" cy="2215558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017926"/>
              <a:ext cx="7384277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Chief Product Officer</a:t>
              </a: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2</a:t>
              </a:r>
              <a:r>
                <a:rPr lang="en-US" sz="2399" baseline="30000" dirty="0">
                  <a:solidFill>
                    <a:srgbClr val="FFFFFF"/>
                  </a:solidFill>
                  <a:latin typeface="Nunito Sans Extra Light"/>
                </a:rPr>
                <a:t>nd</a:t>
              </a: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 year Graphic Design student NWU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49"/>
              <a:ext cx="7384277" cy="741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Nunito Sans Black"/>
                </a:rPr>
                <a:t>Ketlareng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759501" y="4158858"/>
            <a:ext cx="5247255" cy="203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7200" spc="-72">
                <a:solidFill>
                  <a:srgbClr val="000000"/>
                </a:solidFill>
                <a:latin typeface="Nunito Sans Black"/>
              </a:rPr>
              <a:t>Meet the Team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15106" y="981050"/>
            <a:ext cx="5562800" cy="1979826"/>
            <a:chOff x="0" y="-57150"/>
            <a:chExt cx="7417066" cy="2639769"/>
          </a:xfrm>
        </p:grpSpPr>
        <p:sp>
          <p:nvSpPr>
            <p:cNvPr id="3" name="TextBox 3"/>
            <p:cNvSpPr txBox="1"/>
            <p:nvPr/>
          </p:nvSpPr>
          <p:spPr>
            <a:xfrm>
              <a:off x="32789" y="1442136"/>
              <a:ext cx="7384277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Nunito Sans Extra Light"/>
                </a:rPr>
                <a:t>Example: Many artists struggle 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000000"/>
                  </a:solidFill>
                  <a:latin typeface="Nunito Sans Extra Light"/>
                </a:rPr>
                <a:t>to earn on art alone.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7384277" cy="70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00000"/>
                  </a:solidFill>
                  <a:latin typeface="Nunito Sans Black"/>
                </a:rPr>
                <a:t>Components of the Problem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115106" y="4283831"/>
            <a:ext cx="5538208" cy="2067041"/>
            <a:chOff x="0" y="-57150"/>
            <a:chExt cx="7384277" cy="2756054"/>
          </a:xfrm>
        </p:grpSpPr>
        <p:sp>
          <p:nvSpPr>
            <p:cNvPr id="6" name="TextBox 6"/>
            <p:cNvSpPr txBox="1"/>
            <p:nvPr/>
          </p:nvSpPr>
          <p:spPr>
            <a:xfrm>
              <a:off x="0" y="1558422"/>
              <a:ext cx="7384277" cy="1140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 dirty="0">
                  <a:solidFill>
                    <a:srgbClr val="000000"/>
                  </a:solidFill>
                  <a:latin typeface="Nunito Sans Extra Light"/>
                </a:rPr>
                <a:t>Example: Being a local artist rarely transcends to the outside world.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384277" cy="70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00000"/>
                  </a:solidFill>
                  <a:latin typeface="Nunito Sans Black"/>
                </a:rPr>
                <a:t>Components of the Problem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15106" y="7188406"/>
            <a:ext cx="5538208" cy="2117576"/>
            <a:chOff x="0" y="-655711"/>
            <a:chExt cx="7384277" cy="2823434"/>
          </a:xfrm>
        </p:grpSpPr>
        <p:sp>
          <p:nvSpPr>
            <p:cNvPr id="9" name="TextBox 9"/>
            <p:cNvSpPr txBox="1"/>
            <p:nvPr/>
          </p:nvSpPr>
          <p:spPr>
            <a:xfrm>
              <a:off x="0" y="1027240"/>
              <a:ext cx="7384277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 dirty="0">
                  <a:solidFill>
                    <a:srgbClr val="000000"/>
                  </a:solidFill>
                  <a:latin typeface="Nunito Sans Extra Light"/>
                </a:rPr>
                <a:t>Example: Artists have difficulty finding clients and marketing themselves.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55711"/>
              <a:ext cx="7384277" cy="707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latin typeface="Nunito Sans Black"/>
                </a:rPr>
                <a:t>Components of the Problem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14314" y="-1"/>
            <a:ext cx="2505089" cy="11858625"/>
            <a:chOff x="0" y="0"/>
            <a:chExt cx="568927" cy="28554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8927" cy="2855435"/>
            </a:xfrm>
            <a:custGeom>
              <a:avLst/>
              <a:gdLst/>
              <a:ahLst/>
              <a:cxnLst/>
              <a:rect l="l" t="t" r="r" b="b"/>
              <a:pathLst>
                <a:path w="568927" h="2855435">
                  <a:moveTo>
                    <a:pt x="0" y="0"/>
                  </a:moveTo>
                  <a:lnTo>
                    <a:pt x="568927" y="0"/>
                  </a:lnTo>
                  <a:lnTo>
                    <a:pt x="568927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6C3D91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3371850" y="3434239"/>
            <a:ext cx="162306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3371850" y="6787734"/>
            <a:ext cx="162306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669794" y="414704"/>
            <a:ext cx="7444617" cy="9732286"/>
            <a:chOff x="0" y="0"/>
            <a:chExt cx="9926156" cy="1297638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926156" cy="12976382"/>
            </a:xfrm>
            <a:prstGeom prst="rect">
              <a:avLst/>
            </a:prstGeom>
          </p:spPr>
        </p:pic>
        <p:sp>
          <p:nvSpPr>
            <p:cNvPr id="17" name="AutoShape 17"/>
            <p:cNvSpPr/>
            <p:nvPr/>
          </p:nvSpPr>
          <p:spPr>
            <a:xfrm>
              <a:off x="228111" y="206807"/>
              <a:ext cx="9264682" cy="12279380"/>
            </a:xfrm>
            <a:prstGeom prst="rect">
              <a:avLst/>
            </a:prstGeom>
            <a:solidFill>
              <a:srgbClr val="00889C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606550" y="1327963"/>
            <a:ext cx="5247255" cy="3007019"/>
            <a:chOff x="0" y="0"/>
            <a:chExt cx="6996340" cy="400935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6675"/>
              <a:ext cx="6996340" cy="2737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920"/>
                </a:lnSpc>
                <a:spcBef>
                  <a:spcPct val="0"/>
                </a:spcBef>
              </a:pPr>
              <a:r>
                <a:rPr lang="en-US" sz="7200" spc="-72">
                  <a:solidFill>
                    <a:srgbClr val="FFFFFF"/>
                  </a:solidFill>
                  <a:latin typeface="Nunito Sans Black"/>
                </a:rPr>
                <a:t>The </a:t>
              </a:r>
              <a:r>
                <a:rPr lang="en-US" sz="7200" u="none" spc="-72">
                  <a:solidFill>
                    <a:srgbClr val="FFFFFF"/>
                  </a:solidFill>
                  <a:latin typeface="Nunito Sans Black"/>
                </a:rPr>
                <a:t>Problem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383208"/>
              <a:ext cx="6996340" cy="626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FFFFF"/>
                  </a:solidFill>
                  <a:latin typeface="Nunito Sans Extra Light"/>
                </a:rPr>
                <a:t>Summarise it in a sentence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66162" y="7680189"/>
            <a:ext cx="540100" cy="57016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24058" y="1028700"/>
            <a:ext cx="582204" cy="59852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88645" y="4265619"/>
            <a:ext cx="617617" cy="598527"/>
          </a:xfrm>
          <a:prstGeom prst="rect">
            <a:avLst/>
          </a:prstGeom>
        </p:spPr>
      </p:pic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450128" y="6015745"/>
            <a:ext cx="5560100" cy="3127517"/>
            <a:chOff x="0" y="0"/>
            <a:chExt cx="1128903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8949DDC-08A2-4919-B5DB-26890A22295B}"/>
              </a:ext>
            </a:extLst>
          </p:cNvPr>
          <p:cNvSpPr txBox="1"/>
          <p:nvPr/>
        </p:nvSpPr>
        <p:spPr>
          <a:xfrm>
            <a:off x="2482027" y="7394837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a nice picture in here</a:t>
            </a:r>
            <a:endParaRPr lang="en-Z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2606" y="981049"/>
            <a:ext cx="5538208" cy="1641079"/>
            <a:chOff x="0" y="-57150"/>
            <a:chExt cx="7384277" cy="2188105"/>
          </a:xfrm>
        </p:grpSpPr>
        <p:sp>
          <p:nvSpPr>
            <p:cNvPr id="3" name="TextBox 3"/>
            <p:cNvSpPr txBox="1"/>
            <p:nvPr/>
          </p:nvSpPr>
          <p:spPr>
            <a:xfrm>
              <a:off x="0" y="990473"/>
              <a:ext cx="7384277" cy="1140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Nunito Sans Extra Light"/>
                </a:rPr>
                <a:t>Example: A space where artists can 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showcase their work.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7384277" cy="70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Nunito Sans Black"/>
                </a:rPr>
                <a:t>What it is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42606" y="4283832"/>
            <a:ext cx="5538208" cy="2109433"/>
            <a:chOff x="0" y="-57150"/>
            <a:chExt cx="7384277" cy="2812578"/>
          </a:xfrm>
        </p:grpSpPr>
        <p:sp>
          <p:nvSpPr>
            <p:cNvPr id="6" name="TextBox 6"/>
            <p:cNvSpPr txBox="1"/>
            <p:nvPr/>
          </p:nvSpPr>
          <p:spPr>
            <a:xfrm>
              <a:off x="0" y="1033589"/>
              <a:ext cx="7384277" cy="1721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Example: Online classes, one-on-one tutorials - all these are possible with great technology.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384277" cy="70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Nunito Sans Black"/>
                </a:rPr>
                <a:t>How it looks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42606" y="7637327"/>
            <a:ext cx="5538208" cy="1673416"/>
            <a:chOff x="0" y="-57150"/>
            <a:chExt cx="7384277" cy="2231222"/>
          </a:xfrm>
        </p:grpSpPr>
        <p:sp>
          <p:nvSpPr>
            <p:cNvPr id="9" name="TextBox 9"/>
            <p:cNvSpPr txBox="1"/>
            <p:nvPr/>
          </p:nvSpPr>
          <p:spPr>
            <a:xfrm>
              <a:off x="0" y="1033589"/>
              <a:ext cx="7384277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Example: Every artist has the potential </a:t>
              </a: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FFFFFF"/>
                  </a:solidFill>
                  <a:latin typeface="Nunito Sans Extra Light"/>
                </a:rPr>
                <a:t>to be a teacher.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384277" cy="70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Nunito Sans Black"/>
                </a:rPr>
                <a:t>How it works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-66675" y="3434239"/>
            <a:ext cx="21843821" cy="0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-66675" y="6787734"/>
            <a:ext cx="21195194" cy="0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006755" y="-714375"/>
            <a:ext cx="2505089" cy="12573000"/>
            <a:chOff x="0" y="0"/>
            <a:chExt cx="568927" cy="28554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8927" cy="2855435"/>
            </a:xfrm>
            <a:custGeom>
              <a:avLst/>
              <a:gdLst/>
              <a:ahLst/>
              <a:cxnLst/>
              <a:rect l="l" t="t" r="r" b="b"/>
              <a:pathLst>
                <a:path w="568927" h="2855435">
                  <a:moveTo>
                    <a:pt x="0" y="0"/>
                  </a:moveTo>
                  <a:lnTo>
                    <a:pt x="568927" y="0"/>
                  </a:lnTo>
                  <a:lnTo>
                    <a:pt x="568927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6C3D9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814683" y="414704"/>
            <a:ext cx="7444617" cy="9732286"/>
            <a:chOff x="0" y="0"/>
            <a:chExt cx="9926156" cy="1297638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926156" cy="12976382"/>
            </a:xfrm>
            <a:prstGeom prst="rect">
              <a:avLst/>
            </a:prstGeom>
          </p:spPr>
        </p:pic>
        <p:sp>
          <p:nvSpPr>
            <p:cNvPr id="17" name="AutoShape 17"/>
            <p:cNvSpPr/>
            <p:nvPr/>
          </p:nvSpPr>
          <p:spPr>
            <a:xfrm>
              <a:off x="228111" y="206807"/>
              <a:ext cx="9264682" cy="12279380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0756941" y="1485332"/>
            <a:ext cx="5560100" cy="2288926"/>
            <a:chOff x="0" y="66675"/>
            <a:chExt cx="7413466" cy="305190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6675"/>
              <a:ext cx="7413466" cy="1396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920"/>
                </a:lnSpc>
                <a:spcBef>
                  <a:spcPct val="0"/>
                </a:spcBef>
              </a:pPr>
              <a:r>
                <a:rPr lang="en-US" sz="7200" spc="-72" dirty="0">
                  <a:solidFill>
                    <a:srgbClr val="000000"/>
                  </a:solidFill>
                  <a:latin typeface="Nunito Sans Black"/>
                </a:rPr>
                <a:t>Our Solution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492426"/>
              <a:ext cx="7413466" cy="626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Nunito Sans Extra Light"/>
                </a:rPr>
                <a:t>Summarise</a:t>
              </a:r>
              <a:r>
                <a:rPr lang="en-US" sz="2800" dirty="0">
                  <a:solidFill>
                    <a:srgbClr val="000000"/>
                  </a:solidFill>
                  <a:latin typeface="Nunito Sans Extra Light"/>
                </a:rPr>
                <a:t> it in a sentence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3844" y="958474"/>
            <a:ext cx="506174" cy="66442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57466" y="4396903"/>
            <a:ext cx="658931" cy="46724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68878" y="7585941"/>
            <a:ext cx="436107" cy="664429"/>
          </a:xfrm>
          <a:prstGeom prst="rect">
            <a:avLst/>
          </a:prstGeom>
        </p:spPr>
      </p:pic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0756941" y="6015745"/>
            <a:ext cx="5560100" cy="3127517"/>
            <a:chOff x="0" y="0"/>
            <a:chExt cx="1128903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EEA2A25-C14A-4A80-8E69-A8EE6F54E241}"/>
              </a:ext>
            </a:extLst>
          </p:cNvPr>
          <p:cNvSpPr txBox="1"/>
          <p:nvPr/>
        </p:nvSpPr>
        <p:spPr>
          <a:xfrm>
            <a:off x="11999697" y="7518919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a nice picture in here</a:t>
            </a:r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" y="8497349"/>
            <a:ext cx="22077908" cy="3171825"/>
            <a:chOff x="1082687" y="-40924"/>
            <a:chExt cx="5286884" cy="720348"/>
          </a:xfrm>
        </p:grpSpPr>
        <p:sp>
          <p:nvSpPr>
            <p:cNvPr id="3" name="Freeform 3"/>
            <p:cNvSpPr/>
            <p:nvPr/>
          </p:nvSpPr>
          <p:spPr>
            <a:xfrm>
              <a:off x="1082687" y="-40924"/>
              <a:ext cx="5286884" cy="720348"/>
            </a:xfrm>
            <a:custGeom>
              <a:avLst/>
              <a:gdLst/>
              <a:ahLst/>
              <a:cxnLst/>
              <a:rect l="l" t="t" r="r" b="b"/>
              <a:pathLst>
                <a:path w="5286884" h="720348">
                  <a:moveTo>
                    <a:pt x="0" y="0"/>
                  </a:moveTo>
                  <a:lnTo>
                    <a:pt x="5286884" y="0"/>
                  </a:lnTo>
                  <a:lnTo>
                    <a:pt x="5286884" y="720348"/>
                  </a:lnTo>
                  <a:lnTo>
                    <a:pt x="0" y="720348"/>
                  </a:lnTo>
                  <a:close/>
                </a:path>
              </a:pathLst>
            </a:custGeom>
            <a:solidFill>
              <a:srgbClr val="6C3D9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40339" y="-327806"/>
            <a:ext cx="15196939" cy="11550899"/>
            <a:chOff x="0" y="0"/>
            <a:chExt cx="20262585" cy="1540119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0262585" cy="15401199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559020" y="374335"/>
              <a:ext cx="19091069" cy="14260369"/>
            </a:xfrm>
            <a:prstGeom prst="rect">
              <a:avLst/>
            </a:prstGeom>
            <a:solidFill>
              <a:srgbClr val="00889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013627" y="1343295"/>
            <a:ext cx="6383919" cy="2433966"/>
            <a:chOff x="0" y="0"/>
            <a:chExt cx="8511892" cy="3245288"/>
          </a:xfrm>
        </p:grpSpPr>
        <p:sp>
          <p:nvSpPr>
            <p:cNvPr id="8" name="TextBox 8"/>
            <p:cNvSpPr txBox="1"/>
            <p:nvPr/>
          </p:nvSpPr>
          <p:spPr>
            <a:xfrm>
              <a:off x="0" y="66675"/>
              <a:ext cx="8511892" cy="139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920"/>
                </a:lnSpc>
                <a:spcBef>
                  <a:spcPct val="0"/>
                </a:spcBef>
              </a:pPr>
              <a:r>
                <a:rPr lang="en-US" sz="7200" u="none" spc="-72" dirty="0">
                  <a:solidFill>
                    <a:srgbClr val="FFFFFF"/>
                  </a:solidFill>
                  <a:latin typeface="Nunito Sans Black"/>
                </a:rPr>
                <a:t>Target Market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83409"/>
              <a:ext cx="8511892" cy="1261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r>
                <a:rPr lang="en-US" sz="2800" u="none">
                  <a:solidFill>
                    <a:srgbClr val="FFFFFF"/>
                  </a:solidFill>
                  <a:latin typeface="Nunito Sans Extra Light"/>
                </a:rPr>
                <a:t>Young professionals with disposable income, and retirees looking for hobbies.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13627" y="6001020"/>
            <a:ext cx="3812169" cy="3041054"/>
            <a:chOff x="0" y="0"/>
            <a:chExt cx="5082892" cy="405473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888118"/>
              <a:ext cx="5082892" cy="2166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FFFFFF"/>
                  </a:solidFill>
                  <a:latin typeface="Nunito Sans Extra Light"/>
                </a:rPr>
                <a:t>QR8 will give them the opportunity to discover new artists, connect, and to learn from them.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5082892" cy="1434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>
                  <a:solidFill>
                    <a:srgbClr val="FFFFFF"/>
                  </a:solidFill>
                  <a:latin typeface="Nunito Sans Black"/>
                </a:rPr>
                <a:t>Young professionals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447131" y="6001020"/>
            <a:ext cx="3812169" cy="3041054"/>
            <a:chOff x="0" y="0"/>
            <a:chExt cx="5082892" cy="405473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888118"/>
              <a:ext cx="5082892" cy="2166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FFFFFF"/>
                  </a:solidFill>
                  <a:latin typeface="Nunito Sans Extra Light"/>
                </a:rPr>
                <a:t>Retirees are often looking for new hobbies. QR8 will give them the means to learn at home.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082892" cy="1434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>
                  <a:solidFill>
                    <a:srgbClr val="FFFFFF"/>
                  </a:solidFill>
                  <a:latin typeface="Nunito Sans Black"/>
                </a:rPr>
                <a:t>Retirees</a:t>
              </a:r>
            </a:p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endParaRPr lang="en-US" sz="3200" u="none">
                <a:solidFill>
                  <a:srgbClr val="FFFFFF"/>
                </a:solidFill>
                <a:latin typeface="Nunito Sans Black"/>
              </a:endParaRP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82961" y="182789"/>
            <a:ext cx="5486400" cy="8229600"/>
            <a:chOff x="0" y="0"/>
            <a:chExt cx="6350000" cy="9525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47131" y="5051791"/>
            <a:ext cx="637676" cy="4602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13627" y="5000755"/>
            <a:ext cx="573835" cy="5623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7CE97E-2DBC-4811-837B-1CAB34DD76F3}"/>
              </a:ext>
            </a:extLst>
          </p:cNvPr>
          <p:cNvSpPr txBox="1"/>
          <p:nvPr/>
        </p:nvSpPr>
        <p:spPr>
          <a:xfrm>
            <a:off x="2078323" y="4297589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a nice picture in here</a:t>
            </a:r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8097"/>
            <a:ext cx="18288000" cy="10285572"/>
            <a:chOff x="1082687" y="-43697"/>
            <a:chExt cx="5286884" cy="748655"/>
          </a:xfrm>
        </p:grpSpPr>
        <p:sp>
          <p:nvSpPr>
            <p:cNvPr id="3" name="Freeform 3"/>
            <p:cNvSpPr/>
            <p:nvPr/>
          </p:nvSpPr>
          <p:spPr>
            <a:xfrm>
              <a:off x="1082687" y="-43697"/>
              <a:ext cx="5286884" cy="748655"/>
            </a:xfrm>
            <a:custGeom>
              <a:avLst/>
              <a:gdLst/>
              <a:ahLst/>
              <a:cxnLst/>
              <a:rect l="l" t="t" r="r" b="b"/>
              <a:pathLst>
                <a:path w="5286884" h="720348">
                  <a:moveTo>
                    <a:pt x="0" y="0"/>
                  </a:moveTo>
                  <a:lnTo>
                    <a:pt x="5286884" y="0"/>
                  </a:lnTo>
                  <a:lnTo>
                    <a:pt x="5286884" y="720348"/>
                  </a:lnTo>
                  <a:lnTo>
                    <a:pt x="0" y="720348"/>
                  </a:lnTo>
                  <a:close/>
                </a:path>
              </a:pathLst>
            </a:custGeom>
            <a:solidFill>
              <a:srgbClr val="6C3D9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609600" y="-69706"/>
            <a:ext cx="19503514" cy="10729794"/>
            <a:chOff x="-205482" y="-3372976"/>
            <a:chExt cx="16847854" cy="1430639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205482" y="-2822835"/>
              <a:ext cx="16847854" cy="13756250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321113" y="-3372976"/>
              <a:ext cx="6637016" cy="13756250"/>
            </a:xfrm>
            <a:prstGeom prst="rect">
              <a:avLst/>
            </a:prstGeom>
            <a:solidFill>
              <a:srgbClr val="00889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08760" y="1450889"/>
            <a:ext cx="6383919" cy="7421881"/>
            <a:chOff x="0" y="66675"/>
            <a:chExt cx="8511892" cy="9895845"/>
          </a:xfrm>
        </p:grpSpPr>
        <p:sp>
          <p:nvSpPr>
            <p:cNvPr id="8" name="TextBox 8"/>
            <p:cNvSpPr txBox="1"/>
            <p:nvPr/>
          </p:nvSpPr>
          <p:spPr>
            <a:xfrm>
              <a:off x="0" y="66675"/>
              <a:ext cx="8511892" cy="139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920"/>
                </a:lnSpc>
                <a:spcBef>
                  <a:spcPct val="0"/>
                </a:spcBef>
              </a:pPr>
              <a:r>
                <a:rPr lang="en-US" sz="7200" u="none" spc="-72" dirty="0">
                  <a:solidFill>
                    <a:srgbClr val="FFFFFF"/>
                  </a:solidFill>
                  <a:latin typeface="Nunito Sans Black"/>
                </a:rPr>
                <a:t>Our 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83409"/>
              <a:ext cx="8511892" cy="7979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r>
                <a:rPr lang="en-US" sz="2800" u="none" dirty="0">
                  <a:solidFill>
                    <a:srgbClr val="FFFFFF"/>
                  </a:solidFill>
                  <a:latin typeface="Nunito Sans Extra Light"/>
                </a:rPr>
                <a:t>During Covid-19 lock down I wanted to take up painting as a new hobby.  I didn’t know where to start</a:t>
              </a:r>
            </a:p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u="none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u="none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u="none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u="none" dirty="0">
                <a:solidFill>
                  <a:srgbClr val="FFFFFF"/>
                </a:solidFill>
                <a:latin typeface="Nunito Sans Extra Light"/>
              </a:endParaRPr>
            </a:p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u="none" dirty="0">
                <a:solidFill>
                  <a:srgbClr val="FFFFFF"/>
                </a:solidFill>
                <a:latin typeface="Nunito Sans Extra Light"/>
              </a:endParaRP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50659" y="1028700"/>
            <a:ext cx="5486400" cy="8229600"/>
            <a:chOff x="0" y="0"/>
            <a:chExt cx="6350000" cy="9525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47CE97E-2DBC-4811-837B-1CAB34DD76F3}"/>
              </a:ext>
            </a:extLst>
          </p:cNvPr>
          <p:cNvSpPr txBox="1"/>
          <p:nvPr/>
        </p:nvSpPr>
        <p:spPr>
          <a:xfrm>
            <a:off x="2346021" y="3848100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a nice picture in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724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105792" y="-7105791"/>
            <a:ext cx="4076416" cy="18288002"/>
            <a:chOff x="0" y="0"/>
            <a:chExt cx="1277950" cy="48412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7950" cy="4841260"/>
            </a:xfrm>
            <a:custGeom>
              <a:avLst/>
              <a:gdLst/>
              <a:ahLst/>
              <a:cxnLst/>
              <a:rect l="l" t="t" r="r" b="b"/>
              <a:pathLst>
                <a:path w="1277950" h="4841260">
                  <a:moveTo>
                    <a:pt x="0" y="0"/>
                  </a:moveTo>
                  <a:lnTo>
                    <a:pt x="1277950" y="0"/>
                  </a:lnTo>
                  <a:lnTo>
                    <a:pt x="1277950" y="4841260"/>
                  </a:lnTo>
                  <a:lnTo>
                    <a:pt x="0" y="4841260"/>
                  </a:lnTo>
                  <a:close/>
                </a:path>
              </a:pathLst>
            </a:custGeom>
            <a:solidFill>
              <a:srgbClr val="6C3D9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37106" y="2267089"/>
            <a:ext cx="5658657" cy="7397515"/>
            <a:chOff x="0" y="0"/>
            <a:chExt cx="7544876" cy="986335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44876" cy="9863354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173387" y="157194"/>
              <a:ext cx="7042089" cy="9333562"/>
            </a:xfrm>
            <a:prstGeom prst="rect">
              <a:avLst/>
            </a:prstGeom>
            <a:solidFill>
              <a:srgbClr val="00889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346523" y="2267089"/>
            <a:ext cx="5658657" cy="7397515"/>
            <a:chOff x="0" y="0"/>
            <a:chExt cx="7544876" cy="986335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44876" cy="9863354"/>
            </a:xfrm>
            <a:prstGeom prst="rect">
              <a:avLst/>
            </a:prstGeom>
          </p:spPr>
        </p:pic>
        <p:sp>
          <p:nvSpPr>
            <p:cNvPr id="9" name="AutoShape 9"/>
            <p:cNvSpPr/>
            <p:nvPr/>
          </p:nvSpPr>
          <p:spPr>
            <a:xfrm>
              <a:off x="173387" y="157194"/>
              <a:ext cx="7042089" cy="9333562"/>
            </a:xfrm>
            <a:prstGeom prst="rect">
              <a:avLst/>
            </a:prstGeom>
            <a:solidFill>
              <a:srgbClr val="00889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255940" y="2267089"/>
            <a:ext cx="5658657" cy="7397515"/>
            <a:chOff x="0" y="0"/>
            <a:chExt cx="7544876" cy="986335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44876" cy="9863354"/>
            </a:xfrm>
            <a:prstGeom prst="rect">
              <a:avLst/>
            </a:prstGeom>
          </p:spPr>
        </p:pic>
        <p:sp>
          <p:nvSpPr>
            <p:cNvPr id="12" name="AutoShape 12"/>
            <p:cNvSpPr/>
            <p:nvPr/>
          </p:nvSpPr>
          <p:spPr>
            <a:xfrm>
              <a:off x="173387" y="157194"/>
              <a:ext cx="7042089" cy="9333562"/>
            </a:xfrm>
            <a:prstGeom prst="rect">
              <a:avLst/>
            </a:prstGeom>
            <a:solidFill>
              <a:srgbClr val="00889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562589" y="781050"/>
            <a:ext cx="10919339" cy="103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920"/>
              </a:lnSpc>
              <a:spcBef>
                <a:spcPct val="0"/>
              </a:spcBef>
            </a:pPr>
            <a:r>
              <a:rPr lang="en-US" sz="7200" spc="-72">
                <a:solidFill>
                  <a:srgbClr val="FFFFFF"/>
                </a:solidFill>
                <a:latin typeface="Nunito Sans Black"/>
              </a:rPr>
              <a:t>GO TO MARKET PLAN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5745820"/>
            <a:ext cx="3643781" cy="1937238"/>
            <a:chOff x="0" y="0"/>
            <a:chExt cx="4858374" cy="258298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68814"/>
              <a:ext cx="4858374" cy="1614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>
                  <a:solidFill>
                    <a:srgbClr val="FFFFFF"/>
                  </a:solidFill>
                  <a:latin typeface="Nunito Sans Extra Light"/>
                </a:rPr>
                <a:t>More and more people find that art is an enjoyable hobby to pursue.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4858374" cy="69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>
                  <a:solidFill>
                    <a:srgbClr val="FFFFFF"/>
                  </a:solidFill>
                  <a:latin typeface="Nunito Sans Black"/>
                </a:rPr>
                <a:t>Interest in art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64922" y="5745820"/>
            <a:ext cx="3710456" cy="2351575"/>
            <a:chOff x="0" y="0"/>
            <a:chExt cx="4947274" cy="313543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968814"/>
              <a:ext cx="4947274" cy="2166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>
                  <a:solidFill>
                    <a:srgbClr val="FFFFFF"/>
                  </a:solidFill>
                  <a:latin typeface="Nunito Sans Extra Light"/>
                </a:rPr>
                <a:t>Taking classes in the comfort of your own home is becoming extremely popular.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4947274" cy="69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>
                  <a:solidFill>
                    <a:srgbClr val="FFFFFF"/>
                  </a:solidFill>
                  <a:latin typeface="Nunito Sans Black"/>
                </a:rPr>
                <a:t>Online classes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01144" y="5745820"/>
            <a:ext cx="3281831" cy="2494450"/>
            <a:chOff x="0" y="0"/>
            <a:chExt cx="4375774" cy="332593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711764"/>
              <a:ext cx="4375774" cy="1614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>
                  <a:solidFill>
                    <a:srgbClr val="FFFFFF"/>
                  </a:solidFill>
                  <a:latin typeface="Nunito Sans Extra Light"/>
                </a:rPr>
                <a:t>The pandemic has made it difficult for artists to be financially stable.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4375774" cy="1434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>
                  <a:solidFill>
                    <a:srgbClr val="FFFFFF"/>
                  </a:solidFill>
                  <a:latin typeface="Nunito Sans Black"/>
                </a:rPr>
                <a:t>Need for extra income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2478392"/>
            <a:ext cx="1351068" cy="178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831"/>
              </a:lnSpc>
              <a:spcBef>
                <a:spcPct val="0"/>
              </a:spcBef>
            </a:pPr>
            <a:r>
              <a:rPr lang="en-US" sz="10593">
                <a:solidFill>
                  <a:srgbClr val="FFFFFF"/>
                </a:solidFill>
                <a:latin typeface="Nunito Sans Black Bold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64922" y="2478392"/>
            <a:ext cx="1351068" cy="178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831"/>
              </a:lnSpc>
              <a:spcBef>
                <a:spcPct val="0"/>
              </a:spcBef>
            </a:pPr>
            <a:r>
              <a:rPr lang="en-US" sz="10593" u="none">
                <a:solidFill>
                  <a:srgbClr val="FFFFFF"/>
                </a:solidFill>
                <a:latin typeface="Nunito Sans Black Bold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901144" y="2478392"/>
            <a:ext cx="1351068" cy="178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831"/>
              </a:lnSpc>
              <a:spcBef>
                <a:spcPct val="0"/>
              </a:spcBef>
            </a:pPr>
            <a:r>
              <a:rPr lang="en-US" sz="10593" u="none">
                <a:solidFill>
                  <a:srgbClr val="FFFFFF"/>
                </a:solidFill>
                <a:latin typeface="Nunito Sans Black Bold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58093" y="-714375"/>
            <a:ext cx="11734814" cy="12573000"/>
            <a:chOff x="0" y="0"/>
            <a:chExt cx="2665076" cy="28554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5076" cy="2855435"/>
            </a:xfrm>
            <a:custGeom>
              <a:avLst/>
              <a:gdLst/>
              <a:ahLst/>
              <a:cxnLst/>
              <a:rect l="l" t="t" r="r" b="b"/>
              <a:pathLst>
                <a:path w="2665076" h="2855435">
                  <a:moveTo>
                    <a:pt x="0" y="0"/>
                  </a:moveTo>
                  <a:lnTo>
                    <a:pt x="2665076" y="0"/>
                  </a:lnTo>
                  <a:lnTo>
                    <a:pt x="2665076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6C3D9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2273" y="5318818"/>
            <a:ext cx="16257027" cy="3939482"/>
            <a:chOff x="0" y="0"/>
            <a:chExt cx="5499291" cy="13326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9291" cy="1332615"/>
            </a:xfrm>
            <a:custGeom>
              <a:avLst/>
              <a:gdLst/>
              <a:ahLst/>
              <a:cxnLst/>
              <a:rect l="l" t="t" r="r" b="b"/>
              <a:pathLst>
                <a:path w="5499291" h="1332615">
                  <a:moveTo>
                    <a:pt x="0" y="0"/>
                  </a:moveTo>
                  <a:lnTo>
                    <a:pt x="5499291" y="0"/>
                  </a:lnTo>
                  <a:lnTo>
                    <a:pt x="5499291" y="1332615"/>
                  </a:lnTo>
                  <a:lnTo>
                    <a:pt x="0" y="1332615"/>
                  </a:lnTo>
                  <a:close/>
                </a:path>
              </a:pathLst>
            </a:custGeom>
            <a:solidFill>
              <a:srgbClr val="00889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02273" y="1028700"/>
            <a:ext cx="16257027" cy="3939482"/>
            <a:chOff x="0" y="0"/>
            <a:chExt cx="5499291" cy="13326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99291" cy="1332615"/>
            </a:xfrm>
            <a:custGeom>
              <a:avLst/>
              <a:gdLst/>
              <a:ahLst/>
              <a:cxnLst/>
              <a:rect l="l" t="t" r="r" b="b"/>
              <a:pathLst>
                <a:path w="5499291" h="1332615">
                  <a:moveTo>
                    <a:pt x="0" y="0"/>
                  </a:moveTo>
                  <a:lnTo>
                    <a:pt x="5499291" y="0"/>
                  </a:lnTo>
                  <a:lnTo>
                    <a:pt x="5499291" y="1332615"/>
                  </a:lnTo>
                  <a:lnTo>
                    <a:pt x="0" y="1332615"/>
                  </a:lnTo>
                  <a:close/>
                </a:path>
              </a:pathLst>
            </a:custGeom>
            <a:solidFill>
              <a:srgbClr val="00889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815700" y="2089121"/>
            <a:ext cx="6257084" cy="188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70"/>
              </a:lnSpc>
              <a:spcBef>
                <a:spcPct val="0"/>
              </a:spcBef>
            </a:pPr>
            <a:r>
              <a:rPr lang="en-US" sz="6700" u="none" spc="-67" dirty="0">
                <a:solidFill>
                  <a:srgbClr val="FFFFFF"/>
                </a:solidFill>
                <a:latin typeface="Nunito Sans Black"/>
              </a:rPr>
              <a:t>Direct Competitors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5700" y="6379239"/>
            <a:ext cx="6294207" cy="188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70"/>
              </a:lnSpc>
              <a:spcBef>
                <a:spcPct val="0"/>
              </a:spcBef>
            </a:pPr>
            <a:r>
              <a:rPr lang="en-US" sz="6700" u="none" spc="-67">
                <a:solidFill>
                  <a:srgbClr val="FFFFFF"/>
                </a:solidFill>
                <a:latin typeface="Nunito Sans Black"/>
              </a:rPr>
              <a:t>Indirect Competitors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25336" y="6043865"/>
            <a:ext cx="3660513" cy="2466066"/>
            <a:chOff x="0" y="0"/>
            <a:chExt cx="4880684" cy="328808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4880684" cy="78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Nunito Sans Extra Light"/>
                </a:rPr>
                <a:t>Class List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18513"/>
              <a:ext cx="4880684" cy="78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Nunito Sans Extra Light"/>
                </a:rPr>
                <a:t>EduFix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503702"/>
              <a:ext cx="4880684" cy="78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Nunito Sans Extra Light"/>
                </a:rPr>
                <a:t>Mastera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25336" y="1776637"/>
            <a:ext cx="3749167" cy="2466930"/>
            <a:chOff x="0" y="0"/>
            <a:chExt cx="4998889" cy="328924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4998889" cy="78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Nunito Sans Extra Light"/>
                </a:rPr>
                <a:t>Painter.ly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219089"/>
              <a:ext cx="4998889" cy="78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FFFFFF"/>
                  </a:solidFill>
                  <a:latin typeface="Nunito Sans Extra Light"/>
                </a:rPr>
                <a:t>Modernetto</a:t>
              </a:r>
              <a:endParaRPr lang="en-US" sz="3600" dirty="0">
                <a:solidFill>
                  <a:srgbClr val="FFFFFF"/>
                </a:solidFill>
                <a:latin typeface="Nunito Sans Extra Light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504854"/>
              <a:ext cx="4998889" cy="784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Nunito Sans Extra Light"/>
                </a:rPr>
                <a:t>Artissenum</a:t>
              </a:r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3525500" y="1309890"/>
            <a:ext cx="3400425" cy="340042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525500" y="5576685"/>
            <a:ext cx="3400425" cy="340042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1B06FB-10AC-42F7-8FF0-C6BD38072D0E}"/>
              </a:ext>
            </a:extLst>
          </p:cNvPr>
          <p:cNvSpPr txBox="1"/>
          <p:nvPr/>
        </p:nvSpPr>
        <p:spPr>
          <a:xfrm>
            <a:off x="13965000" y="3094578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a nice picture in here</a:t>
            </a:r>
            <a:endParaRPr lang="en-Z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04A661-0B07-4E32-8C99-620ACDB21877}"/>
              </a:ext>
            </a:extLst>
          </p:cNvPr>
          <p:cNvSpPr txBox="1"/>
          <p:nvPr/>
        </p:nvSpPr>
        <p:spPr>
          <a:xfrm>
            <a:off x="13977314" y="6977283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a nice picture in here</a:t>
            </a:r>
            <a:endParaRPr lang="en-Z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761" y="0"/>
            <a:ext cx="9097236" cy="5243902"/>
          </a:xfrm>
          <a:prstGeom prst="rect">
            <a:avLst/>
          </a:prstGeom>
          <a:solidFill>
            <a:srgbClr val="00889C"/>
          </a:solidFill>
        </p:spPr>
      </p:sp>
      <p:sp>
        <p:nvSpPr>
          <p:cNvPr id="3" name="AutoShape 3"/>
          <p:cNvSpPr/>
          <p:nvPr/>
        </p:nvSpPr>
        <p:spPr>
          <a:xfrm>
            <a:off x="9056753" y="5243903"/>
            <a:ext cx="9213526" cy="5043098"/>
          </a:xfrm>
          <a:prstGeom prst="rect">
            <a:avLst/>
          </a:prstGeom>
          <a:solidFill>
            <a:srgbClr val="00889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6994950"/>
            <a:ext cx="7010652" cy="1703330"/>
            <a:chOff x="0" y="0"/>
            <a:chExt cx="9347536" cy="2271107"/>
          </a:xfrm>
        </p:grpSpPr>
        <p:sp>
          <p:nvSpPr>
            <p:cNvPr id="5" name="TextBox 5"/>
            <p:cNvSpPr txBox="1"/>
            <p:nvPr/>
          </p:nvSpPr>
          <p:spPr>
            <a:xfrm>
              <a:off x="0" y="1001055"/>
              <a:ext cx="9347536" cy="1270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none">
                  <a:solidFill>
                    <a:srgbClr val="FFFFFF"/>
                  </a:solidFill>
                  <a:latin typeface="Nunito Sans Extra Light"/>
                </a:rPr>
                <a:t>Free sign-ups </a:t>
              </a:r>
            </a:p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800" u="none">
                  <a:solidFill>
                    <a:srgbClr val="FFFFFF"/>
                  </a:solidFill>
                  <a:latin typeface="Nunito Sans Extra Light"/>
                </a:rPr>
                <a:t>for teachers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9347536" cy="796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Nunito Sans Black"/>
                </a:rPr>
                <a:t>No sign-up fees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631699"/>
            <a:ext cx="7010652" cy="1718191"/>
            <a:chOff x="0" y="0"/>
            <a:chExt cx="9347536" cy="2290921"/>
          </a:xfrm>
        </p:grpSpPr>
        <p:sp>
          <p:nvSpPr>
            <p:cNvPr id="8" name="TextBox 8"/>
            <p:cNvSpPr txBox="1"/>
            <p:nvPr/>
          </p:nvSpPr>
          <p:spPr>
            <a:xfrm>
              <a:off x="0" y="1001055"/>
              <a:ext cx="9347536" cy="1289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800" u="none" dirty="0">
                  <a:solidFill>
                    <a:srgbClr val="FFFFFF"/>
                  </a:solidFill>
                  <a:latin typeface="Nunito Sans Extra Light"/>
                </a:rPr>
                <a:t>Students pay for a membership plan each month instead of paying per class.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9347536" cy="796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Nunito Sans Black"/>
                </a:rPr>
                <a:t>Plan pricing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48648" y="1566257"/>
            <a:ext cx="7010652" cy="1718191"/>
            <a:chOff x="0" y="0"/>
            <a:chExt cx="9347536" cy="229092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001055"/>
              <a:ext cx="9347536" cy="1289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800" u="none">
                  <a:solidFill>
                    <a:srgbClr val="FFFFFF"/>
                  </a:solidFill>
                  <a:latin typeface="Nunito Sans Extra Light"/>
                </a:rPr>
                <a:t>Whether you're on mobile, web, or tablet, our app is formatted for all.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9347536" cy="796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Nunito Sans Black"/>
                </a:rPr>
                <a:t>Seamless integration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48648" y="6994950"/>
            <a:ext cx="7010652" cy="1703330"/>
            <a:chOff x="0" y="0"/>
            <a:chExt cx="9347536" cy="227110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001055"/>
              <a:ext cx="9347536" cy="1270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none">
                  <a:solidFill>
                    <a:srgbClr val="FFFFFF"/>
                  </a:solidFill>
                  <a:latin typeface="Nunito Sans Extra Light"/>
                </a:rPr>
                <a:t>A variety of classes suited </a:t>
              </a:r>
            </a:p>
            <a:p>
              <a:pPr marL="0" lvl="0" indent="0"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800" u="none">
                  <a:solidFill>
                    <a:srgbClr val="FFFFFF"/>
                  </a:solidFill>
                  <a:latin typeface="Nunito Sans Extra Light"/>
                </a:rPr>
                <a:t>for different skill levels.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9347536" cy="796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Nunito Sans Black"/>
                </a:rPr>
                <a:t>Available for all levels</a:t>
              </a:r>
            </a:p>
          </p:txBody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6FFCA57A-867E-4981-BB61-7A1334CE5937}"/>
              </a:ext>
            </a:extLst>
          </p:cNvPr>
          <p:cNvSpPr txBox="1"/>
          <p:nvPr/>
        </p:nvSpPr>
        <p:spPr>
          <a:xfrm>
            <a:off x="1447800" y="4561849"/>
            <a:ext cx="15582900" cy="1496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27"/>
              </a:lnSpc>
            </a:pPr>
            <a:r>
              <a:rPr lang="en-US" sz="10388" spc="-103" dirty="0">
                <a:solidFill>
                  <a:srgbClr val="FFFFFF"/>
                </a:solidFill>
                <a:latin typeface="Nunito Sans Black"/>
              </a:rPr>
              <a:t>Competitive Advantages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491</Words>
  <Application>Microsoft Office PowerPoint</Application>
  <PresentationFormat>Custom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Nunito Sans Extra Light Bold</vt:lpstr>
      <vt:lpstr>Nunito Sans Black</vt:lpstr>
      <vt:lpstr>Calibri</vt:lpstr>
      <vt:lpstr>Nunito Sans Extra Light</vt:lpstr>
      <vt:lpstr>Arial</vt:lpstr>
      <vt:lpstr>Nunito Sans Black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MODIRAGATSI 2022 PITCH DECK</dc:title>
  <dc:creator>Hannes Malan</dc:creator>
  <cp:lastModifiedBy>Yolandé Bullock</cp:lastModifiedBy>
  <cp:revision>4</cp:revision>
  <dcterms:created xsi:type="dcterms:W3CDTF">2006-08-16T00:00:00Z</dcterms:created>
  <dcterms:modified xsi:type="dcterms:W3CDTF">2023-02-09T05:26:08Z</dcterms:modified>
  <dc:identifier>DAEk6FRnMHk</dc:identifier>
</cp:coreProperties>
</file>